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71" r:id="rId6"/>
    <p:sldId id="273" r:id="rId7"/>
    <p:sldId id="259" r:id="rId8"/>
    <p:sldId id="272" r:id="rId9"/>
    <p:sldId id="261" r:id="rId10"/>
    <p:sldId id="264" r:id="rId11"/>
    <p:sldId id="274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4660"/>
  </p:normalViewPr>
  <p:slideViewPr>
    <p:cSldViewPr>
      <p:cViewPr varScale="1">
        <p:scale>
          <a:sx n="78" d="100"/>
          <a:sy n="78" d="100"/>
        </p:scale>
        <p:origin x="1627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bhiYg93KZU&amp;t=48s" TargetMode="External"/><Relationship Id="rId2" Type="http://schemas.openxmlformats.org/officeDocument/2006/relationships/hyperlink" Target="https://www.youtube.com/watch?v=yfjMIgThEB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a7xcJsV48nI&amp;t=2582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1470025"/>
          </a:xfrm>
        </p:spPr>
        <p:txBody>
          <a:bodyPr/>
          <a:lstStyle/>
          <a:p>
            <a:r>
              <a:rPr kumimoji="0" lang="en-US" sz="2400" b="1" i="0" u="none" strike="noStrike" kern="1200" cap="all" spc="50" normalizeH="0" baseline="0" noProof="0" dirty="0">
                <a:ln>
                  <a:noFill/>
                </a:ln>
                <a:solidFill>
                  <a:srgbClr val="DC9E1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Presenting</a:t>
            </a:r>
            <a:r>
              <a:rPr kumimoji="0" lang="en-US" sz="3200" b="1" i="0" u="none" strike="noStrike" kern="1200" cap="all" spc="50" normalizeH="0" baseline="0" noProof="0" dirty="0">
                <a:ln>
                  <a:noFill/>
                </a:ln>
                <a:solidFill>
                  <a:srgbClr val="DC9E1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kumimoji="0" lang="en-US" sz="3200" b="1" i="1" u="none" strike="noStrike" kern="1200" cap="all" spc="50" normalizeH="0" baseline="0" noProof="0" dirty="0">
                <a:ln>
                  <a:noFill/>
                </a:ln>
                <a:solidFill>
                  <a:srgbClr val="DC9E1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George Naydenov</a:t>
            </a:r>
            <a:br>
              <a:rPr kumimoji="0" lang="en-US" sz="3200" b="1" i="0" u="none" strike="noStrike" kern="1200" cap="all" spc="50" normalizeH="0" baseline="0" noProof="0" dirty="0">
                <a:ln>
                  <a:noFill/>
                </a:ln>
                <a:solidFill>
                  <a:srgbClr val="DC9E1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sz="2400" b="1" i="0" u="none" strike="noStrike" kern="1200" cap="all" spc="50" normalizeH="0" baseline="0" noProof="0" dirty="0">
                <a:ln>
                  <a:noFill/>
                </a:ln>
                <a:solidFill>
                  <a:srgbClr val="DC9E1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Position: </a:t>
            </a:r>
            <a:r>
              <a:rPr lang="en-US" sz="2400" b="1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outside Hitter</a:t>
            </a:r>
            <a:endParaRPr lang="bg-BG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6400800" cy="513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4166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609600"/>
            <a:ext cx="8839200" cy="4800600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1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does your education mean to you?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18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My main life goal is to be high-educated, because it is an important value for me - knowledge is power. Nowadays education is a significant part of our global world - if you want to be competitive and able to adjust to various situations, you have to develop your skills constantly and gain some knowledge of different cultures. That would be a great treasure for me. That is why I would like to be cosmopolitan as I broaden my horizons.</a:t>
            </a:r>
          </a:p>
          <a:p>
            <a:pPr marL="0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004090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969BBA90-592B-4D4E-93ED-C3FC7952419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1000" y="228600"/>
            <a:ext cx="8458200" cy="4800600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1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your main goals as a student-athlete in the USA?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18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To be a student-athlete is an enormous responsibility, because I have to cope with my education and at the same time I have to get better of volleyball. If I wish to succeed, I am required to be strictly focused on both of them. It is very important for me to combine my volleyball achievements with academic development, because I would like to graduate my Bachelor degree with honors and meanwhile to win prizes at the National Collegiate Men's Volleyball Championship.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627710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 Analysis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Highlight Video:</a:t>
            </a:r>
          </a:p>
          <a:p>
            <a:pPr marL="0" indent="0">
              <a:buNone/>
            </a:pPr>
            <a:r>
              <a:rPr lang="en-US" sz="18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https://www.youtube.com/watch?v=yfjMIgThEB4</a:t>
            </a:r>
            <a:r>
              <a:rPr lang="en-US" sz="18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full matches:</a:t>
            </a:r>
          </a:p>
          <a:p>
            <a:pPr marL="0" indent="0">
              <a:buNone/>
            </a:pPr>
            <a:r>
              <a:rPr lang="bg-BG" sz="1800" i="1" u="sng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https://www.youtube.com/watch?v=BbhiYg93KZU&amp;t=48s</a:t>
            </a:r>
            <a:endParaRPr lang="bg-BG" sz="1800" i="1" dirty="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g-BG" sz="1800" i="1" u="sng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https://www.youtube.com/watch?v=a7xcJsV48nI&amp;t=2582s</a:t>
            </a:r>
            <a:endParaRPr lang="bg-BG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414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944562"/>
          </a:xfrm>
        </p:spPr>
        <p:txBody>
          <a:bodyPr/>
          <a:lstStyle/>
          <a:p>
            <a:pPr algn="ctr"/>
            <a:r>
              <a:rPr lang="en-US" sz="1600" b="1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presentation provides all the basic information for the student-athlete. More details and video can be provided if needed. Contact us. </a:t>
            </a:r>
            <a:endParaRPr lang="bg-BG" i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066800"/>
            <a:ext cx="2998787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399" y="1066800"/>
            <a:ext cx="3109913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0125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52400"/>
            <a:ext cx="4495800" cy="5562600"/>
          </a:xfrm>
        </p:spPr>
        <p:txBody>
          <a:bodyPr>
            <a:normAutofit/>
          </a:bodyPr>
          <a:lstStyle/>
          <a:p>
            <a:pPr marL="0" lvl="0" indent="0">
              <a:buClr>
                <a:srgbClr val="DC9E1F"/>
              </a:buClr>
              <a:buNone/>
            </a:pPr>
            <a:r>
              <a:rPr lang="en-US" sz="22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Status: </a:t>
            </a:r>
            <a:r>
              <a:rPr lang="en-US" sz="22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Available</a:t>
            </a:r>
          </a:p>
          <a:p>
            <a:pPr lvl="0">
              <a:buClr>
                <a:srgbClr val="DC9E1F"/>
              </a:buClr>
            </a:pPr>
            <a:endParaRPr lang="en-US" sz="2200" dirty="0">
              <a:solidFill>
                <a:srgbClr val="DC9E1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DC9E1F"/>
              </a:buClr>
              <a:buNone/>
            </a:pPr>
            <a:r>
              <a:rPr lang="en-US" sz="22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Gender: </a:t>
            </a:r>
            <a:r>
              <a:rPr lang="en-US" sz="22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Male</a:t>
            </a:r>
          </a:p>
          <a:p>
            <a:pPr lvl="0">
              <a:buClr>
                <a:srgbClr val="DC9E1F"/>
              </a:buClr>
            </a:pPr>
            <a:endParaRPr lang="en-US" sz="2200" dirty="0">
              <a:solidFill>
                <a:srgbClr val="DC9E1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DC9E1F"/>
              </a:buClr>
              <a:buNone/>
            </a:pPr>
            <a:r>
              <a:rPr lang="en-US" sz="22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Position: </a:t>
            </a:r>
            <a:r>
              <a:rPr lang="en-US" sz="22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Outside Hitter</a:t>
            </a:r>
          </a:p>
          <a:p>
            <a:pPr lvl="0">
              <a:buClr>
                <a:srgbClr val="DC9E1F"/>
              </a:buClr>
            </a:pPr>
            <a:endParaRPr lang="en-US" sz="2200" dirty="0">
              <a:solidFill>
                <a:srgbClr val="DC9E1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DC9E1F"/>
              </a:buClr>
              <a:buNone/>
            </a:pPr>
            <a:r>
              <a:rPr lang="en-US" sz="22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 of Birth</a:t>
            </a:r>
            <a:r>
              <a:rPr lang="en-US" sz="2200" b="1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i="1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03.05.2006</a:t>
            </a:r>
            <a:endParaRPr lang="en-US" sz="2200" i="1" dirty="0">
              <a:solidFill>
                <a:srgbClr val="DC9E1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DC9E1F"/>
              </a:buClr>
            </a:pPr>
            <a:endParaRPr lang="en-US" sz="2200" dirty="0">
              <a:solidFill>
                <a:srgbClr val="DC9E1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DC9E1F"/>
              </a:buClr>
              <a:buNone/>
            </a:pPr>
            <a:r>
              <a:rPr lang="en-US" sz="22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Graduation date</a:t>
            </a:r>
            <a:r>
              <a:rPr lang="en-US" sz="2200" b="1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June 2025</a:t>
            </a:r>
          </a:p>
          <a:p>
            <a:pPr lvl="0">
              <a:buClr>
                <a:srgbClr val="DC9E1F"/>
              </a:buClr>
            </a:pPr>
            <a:endParaRPr lang="en-US" sz="2200" dirty="0">
              <a:solidFill>
                <a:srgbClr val="DC9E1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DC9E1F"/>
              </a:buClr>
              <a:buNone/>
            </a:pPr>
            <a:r>
              <a:rPr lang="en-US" sz="22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Club team: </a:t>
            </a:r>
            <a:r>
              <a:rPr lang="en-US" sz="22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CSKA SOFIA</a:t>
            </a:r>
          </a:p>
          <a:p>
            <a:pPr marL="0" indent="0">
              <a:buNone/>
            </a:pPr>
            <a:endParaRPr lang="bg-BG" dirty="0"/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BD8EF4CA-0B3E-4CA6-915D-3CF75CFF74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-1"/>
            <a:ext cx="4572000" cy="591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50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0">
            <a:extLst>
              <a:ext uri="{FF2B5EF4-FFF2-40B4-BE49-F238E27FC236}">
                <a16:creationId xmlns:a16="http://schemas.microsoft.com/office/drawing/2014/main" id="{1DEA2EE9-D0E2-4D73-8EA8-CB9AF996B32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95400" y="31327"/>
            <a:ext cx="6705600" cy="682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129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6858000" cy="639762"/>
          </a:xfrm>
        </p:spPr>
        <p:txBody>
          <a:bodyPr/>
          <a:lstStyle/>
          <a:p>
            <a:r>
              <a:rPr lang="en-US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Additional Information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990600"/>
            <a:ext cx="8382000" cy="4724400"/>
          </a:xfrm>
        </p:spPr>
        <p:txBody>
          <a:bodyPr>
            <a:normAutofit/>
          </a:bodyPr>
          <a:lstStyle/>
          <a:p>
            <a:pPr marL="0" lvl="0" indent="0">
              <a:buClr>
                <a:srgbClr val="DC9E1F"/>
              </a:buClr>
              <a:buNone/>
            </a:pPr>
            <a:r>
              <a:rPr lang="en-US" sz="18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Height: </a:t>
            </a:r>
            <a:r>
              <a:rPr lang="en-US" sz="18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183 cm.</a:t>
            </a:r>
          </a:p>
          <a:p>
            <a:pPr marL="0" lvl="0" indent="0">
              <a:buClr>
                <a:srgbClr val="DC9E1F"/>
              </a:buClr>
              <a:buNone/>
            </a:pPr>
            <a:r>
              <a:rPr lang="en-US" sz="18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Weight</a:t>
            </a:r>
            <a:r>
              <a:rPr lang="en-US" sz="1800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 kg.</a:t>
            </a:r>
          </a:p>
          <a:p>
            <a:pPr marL="0" lvl="0" indent="0">
              <a:buClr>
                <a:srgbClr val="DC9E1F"/>
              </a:buClr>
              <a:buNone/>
            </a:pPr>
            <a:r>
              <a:rPr lang="en-US" sz="18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Reach: </a:t>
            </a:r>
            <a:r>
              <a:rPr lang="en-US" sz="18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237 cm.</a:t>
            </a:r>
          </a:p>
          <a:p>
            <a:pPr marL="0" lvl="0" indent="0">
              <a:buClr>
                <a:srgbClr val="DC9E1F"/>
              </a:buClr>
              <a:buNone/>
            </a:pPr>
            <a:r>
              <a:rPr lang="en-US" sz="18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Approach high jump: </a:t>
            </a:r>
            <a:r>
              <a:rPr lang="en-US" sz="18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320 cm.</a:t>
            </a:r>
          </a:p>
          <a:p>
            <a:pPr marL="0" lvl="0" indent="0">
              <a:buClr>
                <a:srgbClr val="DC9E1F"/>
              </a:buClr>
              <a:buNone/>
            </a:pPr>
            <a:r>
              <a:rPr lang="en-US" sz="18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Standing block jump</a:t>
            </a:r>
            <a:r>
              <a:rPr lang="en-US" sz="1800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g-BG" sz="18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8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 cm.</a:t>
            </a:r>
          </a:p>
          <a:p>
            <a:pPr marL="0" indent="0">
              <a:buClr>
                <a:srgbClr val="DC9E1F"/>
              </a:buClr>
              <a:buNone/>
            </a:pPr>
            <a:r>
              <a:rPr lang="en-US" sz="18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school: </a:t>
            </a:r>
            <a:r>
              <a:rPr lang="en-US" sz="18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35th Language Highschool "Dobri Voynikov", Sofia</a:t>
            </a:r>
          </a:p>
          <a:p>
            <a:pPr marL="0" indent="0">
              <a:buClr>
                <a:srgbClr val="DC9E1F"/>
              </a:buClr>
              <a:buNone/>
            </a:pPr>
            <a:r>
              <a:rPr lang="en-US" sz="18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Languages: </a:t>
            </a:r>
            <a:r>
              <a:rPr lang="en-US" sz="18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Bulgarian, English, French, Russian</a:t>
            </a:r>
            <a:endParaRPr lang="en-US" sz="1800" b="1" dirty="0">
              <a:solidFill>
                <a:srgbClr val="DC9E1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DC9E1F"/>
              </a:buClr>
              <a:buNone/>
            </a:pPr>
            <a:r>
              <a:rPr lang="en-US" sz="18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Desired degree: </a:t>
            </a:r>
            <a:r>
              <a:rPr lang="en-US" sz="18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TBA</a:t>
            </a:r>
          </a:p>
          <a:p>
            <a:pPr marL="0" indent="0">
              <a:buClr>
                <a:srgbClr val="DC9E1F"/>
              </a:buClr>
              <a:buNone/>
            </a:pPr>
            <a:r>
              <a:rPr lang="en-US" sz="18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 grade/date: </a:t>
            </a:r>
            <a:r>
              <a:rPr lang="en-US" sz="18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TBA</a:t>
            </a:r>
          </a:p>
          <a:p>
            <a:pPr marL="0" lvl="0" indent="0">
              <a:buClr>
                <a:srgbClr val="DC9E1F"/>
              </a:buClr>
              <a:buNone/>
            </a:pPr>
            <a:r>
              <a:rPr lang="en-US" sz="18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TOEFL grade/date: </a:t>
            </a:r>
            <a:r>
              <a:rPr lang="en-US" sz="18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TBA</a:t>
            </a:r>
          </a:p>
          <a:p>
            <a:pPr marL="0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184393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Контейнер за съдържание 3">
            <a:extLst>
              <a:ext uri="{FF2B5EF4-FFF2-40B4-BE49-F238E27FC236}">
                <a16:creationId xmlns:a16="http://schemas.microsoft.com/office/drawing/2014/main" id="{551A25DB-2C53-480E-8EB2-7E9D95A95405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08608372"/>
              </p:ext>
            </p:extLst>
          </p:nvPr>
        </p:nvGraphicFramePr>
        <p:xfrm>
          <a:off x="0" y="0"/>
          <a:ext cx="9144000" cy="69011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8808">
                  <a:extLst>
                    <a:ext uri="{9D8B030D-6E8A-4147-A177-3AD203B41FA5}">
                      <a16:colId xmlns:a16="http://schemas.microsoft.com/office/drawing/2014/main" val="211000039"/>
                    </a:ext>
                  </a:extLst>
                </a:gridCol>
                <a:gridCol w="5994151">
                  <a:extLst>
                    <a:ext uri="{9D8B030D-6E8A-4147-A177-3AD203B41FA5}">
                      <a16:colId xmlns:a16="http://schemas.microsoft.com/office/drawing/2014/main" val="2473489768"/>
                    </a:ext>
                  </a:extLst>
                </a:gridCol>
                <a:gridCol w="1661041">
                  <a:extLst>
                    <a:ext uri="{9D8B030D-6E8A-4147-A177-3AD203B41FA5}">
                      <a16:colId xmlns:a16="http://schemas.microsoft.com/office/drawing/2014/main" val="688943545"/>
                    </a:ext>
                  </a:extLst>
                </a:gridCol>
              </a:tblGrid>
              <a:tr h="1954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Year</a:t>
                      </a:r>
                      <a:endParaRPr lang="bg-BG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5" marR="559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Tournament</a:t>
                      </a:r>
                      <a:endParaRPr lang="bg-BG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5" marR="559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Ranking</a:t>
                      </a:r>
                      <a:endParaRPr lang="bg-BG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5" marR="55925" marT="0" marB="0" anchor="b"/>
                </a:tc>
                <a:extLst>
                  <a:ext uri="{0D108BD9-81ED-4DB2-BD59-A6C34878D82A}">
                    <a16:rowId xmlns:a16="http://schemas.microsoft.com/office/drawing/2014/main" val="542231160"/>
                  </a:ext>
                </a:extLst>
              </a:tr>
              <a:tr h="1955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2016/2017</a:t>
                      </a:r>
                      <a:endParaRPr lang="bg-BG" sz="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5" marR="559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National Championship of Bulgaria U12</a:t>
                      </a:r>
                      <a:endParaRPr lang="bg-BG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5" marR="559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bg-BG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5" marR="55925" marT="0" marB="0" anchor="b"/>
                </a:tc>
                <a:extLst>
                  <a:ext uri="{0D108BD9-81ED-4DB2-BD59-A6C34878D82A}">
                    <a16:rowId xmlns:a16="http://schemas.microsoft.com/office/drawing/2014/main" val="1795160890"/>
                  </a:ext>
                </a:extLst>
              </a:tr>
              <a:tr h="1955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2016/ 2017</a:t>
                      </a:r>
                      <a:endParaRPr lang="bg-BG" sz="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5" marR="559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National Championship of Bulgaria U13</a:t>
                      </a:r>
                      <a:endParaRPr lang="bg-BG" sz="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5" marR="559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bg-BG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5" marR="55925" marT="0" marB="0" anchor="b"/>
                </a:tc>
                <a:extLst>
                  <a:ext uri="{0D108BD9-81ED-4DB2-BD59-A6C34878D82A}">
                    <a16:rowId xmlns:a16="http://schemas.microsoft.com/office/drawing/2014/main" val="2872045924"/>
                  </a:ext>
                </a:extLst>
              </a:tr>
              <a:tr h="1955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2016/ 2017</a:t>
                      </a:r>
                      <a:endParaRPr lang="bg-BG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5" marR="559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Volleyball Competition "</a:t>
                      </a:r>
                      <a:r>
                        <a:rPr lang="en-US" sz="10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Dryanovo</a:t>
                      </a:r>
                      <a:r>
                        <a:rPr lang="en-US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Cup"</a:t>
                      </a:r>
                      <a:endParaRPr lang="bg-BG" sz="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5" marR="559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bg-BG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5" marR="55925" marT="0" marB="0" anchor="b"/>
                </a:tc>
                <a:extLst>
                  <a:ext uri="{0D108BD9-81ED-4DB2-BD59-A6C34878D82A}">
                    <a16:rowId xmlns:a16="http://schemas.microsoft.com/office/drawing/2014/main" val="2101245656"/>
                  </a:ext>
                </a:extLst>
              </a:tr>
              <a:tr h="1955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2016/ 2017</a:t>
                      </a:r>
                      <a:endParaRPr lang="bg-BG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5" marR="559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Volleyball Competition "Sofia Sport Cup"</a:t>
                      </a:r>
                      <a:endParaRPr lang="bg-BG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5" marR="559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bg-BG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5" marR="55925" marT="0" marB="0" anchor="b"/>
                </a:tc>
                <a:extLst>
                  <a:ext uri="{0D108BD9-81ED-4DB2-BD59-A6C34878D82A}">
                    <a16:rowId xmlns:a16="http://schemas.microsoft.com/office/drawing/2014/main" val="922708229"/>
                  </a:ext>
                </a:extLst>
              </a:tr>
              <a:tr h="1955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2016/ 2017</a:t>
                      </a:r>
                      <a:endParaRPr lang="bg-BG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5" marR="559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Volleyball Competition "</a:t>
                      </a:r>
                      <a:r>
                        <a:rPr lang="en-US" sz="10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ProMarket</a:t>
                      </a:r>
                      <a:r>
                        <a:rPr lang="en-US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Cup", Sofia</a:t>
                      </a:r>
                      <a:endParaRPr lang="bg-BG" sz="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5" marR="559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bg-BG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5" marR="55925" marT="0" marB="0" anchor="b"/>
                </a:tc>
                <a:extLst>
                  <a:ext uri="{0D108BD9-81ED-4DB2-BD59-A6C34878D82A}">
                    <a16:rowId xmlns:a16="http://schemas.microsoft.com/office/drawing/2014/main" val="2741346631"/>
                  </a:ext>
                </a:extLst>
              </a:tr>
              <a:tr h="1955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2016/ 2017</a:t>
                      </a:r>
                      <a:endParaRPr lang="bg-BG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5" marR="559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Volleyball Competition "Allianz Cup"</a:t>
                      </a:r>
                      <a:endParaRPr lang="bg-BG" sz="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5" marR="559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bg-BG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5" marR="55925" marT="0" marB="0" anchor="b"/>
                </a:tc>
                <a:extLst>
                  <a:ext uri="{0D108BD9-81ED-4DB2-BD59-A6C34878D82A}">
                    <a16:rowId xmlns:a16="http://schemas.microsoft.com/office/drawing/2014/main" val="3528885801"/>
                  </a:ext>
                </a:extLst>
              </a:tr>
              <a:tr h="1955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2017/ 2018</a:t>
                      </a:r>
                      <a:endParaRPr lang="bg-BG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5" marR="559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Volleyball Competition "Yablanitza Cup"</a:t>
                      </a:r>
                      <a:endParaRPr lang="bg-BG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5" marR="559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bg-BG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5" marR="55925" marT="0" marB="0" anchor="b"/>
                </a:tc>
                <a:extLst>
                  <a:ext uri="{0D108BD9-81ED-4DB2-BD59-A6C34878D82A}">
                    <a16:rowId xmlns:a16="http://schemas.microsoft.com/office/drawing/2014/main" val="1780906021"/>
                  </a:ext>
                </a:extLst>
              </a:tr>
              <a:tr h="1955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2017/ 2018</a:t>
                      </a:r>
                      <a:endParaRPr lang="bg-BG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5" marR="559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Regular season 1st half</a:t>
                      </a:r>
                      <a:endParaRPr lang="bg-BG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5" marR="559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bg-BG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5" marR="55925" marT="0" marB="0" anchor="b"/>
                </a:tc>
                <a:extLst>
                  <a:ext uri="{0D108BD9-81ED-4DB2-BD59-A6C34878D82A}">
                    <a16:rowId xmlns:a16="http://schemas.microsoft.com/office/drawing/2014/main" val="107124509"/>
                  </a:ext>
                </a:extLst>
              </a:tr>
              <a:tr h="1955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2017/ 2018</a:t>
                      </a:r>
                      <a:endParaRPr lang="bg-BG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5" marR="559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Regular season 2nd half</a:t>
                      </a:r>
                      <a:endParaRPr lang="bg-BG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5" marR="559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bg-BG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5" marR="55925" marT="0" marB="0" anchor="b"/>
                </a:tc>
                <a:extLst>
                  <a:ext uri="{0D108BD9-81ED-4DB2-BD59-A6C34878D82A}">
                    <a16:rowId xmlns:a16="http://schemas.microsoft.com/office/drawing/2014/main" val="345440021"/>
                  </a:ext>
                </a:extLst>
              </a:tr>
              <a:tr h="1955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2017/ 2018</a:t>
                      </a:r>
                      <a:endParaRPr lang="bg-BG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5" marR="559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National Championship of Bulgaria U13</a:t>
                      </a:r>
                      <a:endParaRPr lang="bg-BG" sz="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5" marR="559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bg-BG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5" marR="55925" marT="0" marB="0" anchor="b"/>
                </a:tc>
                <a:extLst>
                  <a:ext uri="{0D108BD9-81ED-4DB2-BD59-A6C34878D82A}">
                    <a16:rowId xmlns:a16="http://schemas.microsoft.com/office/drawing/2014/main" val="2981686384"/>
                  </a:ext>
                </a:extLst>
              </a:tr>
              <a:tr h="1955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2017/ 2018</a:t>
                      </a:r>
                      <a:endParaRPr lang="bg-BG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5" marR="559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Qualification for National Championship</a:t>
                      </a:r>
                      <a:endParaRPr lang="bg-BG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5" marR="559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bg-BG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5" marR="55925" marT="0" marB="0" anchor="b"/>
                </a:tc>
                <a:extLst>
                  <a:ext uri="{0D108BD9-81ED-4DB2-BD59-A6C34878D82A}">
                    <a16:rowId xmlns:a16="http://schemas.microsoft.com/office/drawing/2014/main" val="1391077153"/>
                  </a:ext>
                </a:extLst>
              </a:tr>
              <a:tr h="1955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2017/ 2018</a:t>
                      </a:r>
                      <a:endParaRPr lang="bg-BG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5" marR="559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National Championship of Bulgaria U14</a:t>
                      </a:r>
                      <a:endParaRPr lang="bg-BG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5" marR="559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bg-BG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5" marR="55925" marT="0" marB="0" anchor="b"/>
                </a:tc>
                <a:extLst>
                  <a:ext uri="{0D108BD9-81ED-4DB2-BD59-A6C34878D82A}">
                    <a16:rowId xmlns:a16="http://schemas.microsoft.com/office/drawing/2014/main" val="2411932172"/>
                  </a:ext>
                </a:extLst>
              </a:tr>
              <a:tr h="1955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2017/ 2018</a:t>
                      </a:r>
                      <a:endParaRPr lang="bg-BG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5" marR="559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Volleyball Competition "Dryanovo Cup"</a:t>
                      </a:r>
                      <a:endParaRPr lang="bg-BG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5" marR="559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bg-BG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5" marR="55925" marT="0" marB="0" anchor="ctr"/>
                </a:tc>
                <a:extLst>
                  <a:ext uri="{0D108BD9-81ED-4DB2-BD59-A6C34878D82A}">
                    <a16:rowId xmlns:a16="http://schemas.microsoft.com/office/drawing/2014/main" val="3715193925"/>
                  </a:ext>
                </a:extLst>
              </a:tr>
              <a:tr h="1955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2017/ 2018</a:t>
                      </a:r>
                      <a:endParaRPr lang="bg-BG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5" marR="559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Volleyball Competition "Children and their sport club"</a:t>
                      </a:r>
                      <a:endParaRPr lang="bg-BG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5" marR="559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bg-BG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5" marR="55925" marT="0" marB="0" anchor="b"/>
                </a:tc>
                <a:extLst>
                  <a:ext uri="{0D108BD9-81ED-4DB2-BD59-A6C34878D82A}">
                    <a16:rowId xmlns:a16="http://schemas.microsoft.com/office/drawing/2014/main" val="4057387577"/>
                  </a:ext>
                </a:extLst>
              </a:tr>
              <a:tr h="1955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2017/ 2018</a:t>
                      </a:r>
                      <a:endParaRPr lang="bg-BG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5" marR="559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Volleyball Competition "Children and their sport club"</a:t>
                      </a:r>
                      <a:endParaRPr lang="bg-BG" sz="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5" marR="559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bg-BG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5" marR="55925" marT="0" marB="0" anchor="b"/>
                </a:tc>
                <a:extLst>
                  <a:ext uri="{0D108BD9-81ED-4DB2-BD59-A6C34878D82A}">
                    <a16:rowId xmlns:a16="http://schemas.microsoft.com/office/drawing/2014/main" val="3804726045"/>
                  </a:ext>
                </a:extLst>
              </a:tr>
              <a:tr h="1955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2017/ 2018</a:t>
                      </a:r>
                      <a:endParaRPr lang="bg-BG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5" marR="559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Volleyball Competition "ProMarket Cup", Sofia</a:t>
                      </a:r>
                      <a:endParaRPr lang="bg-BG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5" marR="559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bg-BG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5" marR="55925" marT="0" marB="0" anchor="b"/>
                </a:tc>
                <a:extLst>
                  <a:ext uri="{0D108BD9-81ED-4DB2-BD59-A6C34878D82A}">
                    <a16:rowId xmlns:a16="http://schemas.microsoft.com/office/drawing/2014/main" val="3061971524"/>
                  </a:ext>
                </a:extLst>
              </a:tr>
              <a:tr h="1955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2018/ 2019</a:t>
                      </a:r>
                      <a:endParaRPr lang="bg-BG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5" marR="559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Volleyball Competition "Nikola </a:t>
                      </a:r>
                      <a:r>
                        <a:rPr lang="en-US" sz="10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Dimanov</a:t>
                      </a:r>
                      <a:r>
                        <a:rPr lang="en-US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Cup", Plovdiv</a:t>
                      </a:r>
                      <a:endParaRPr lang="bg-BG" sz="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5" marR="559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bg-BG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5" marR="55925" marT="0" marB="0" anchor="b"/>
                </a:tc>
                <a:extLst>
                  <a:ext uri="{0D108BD9-81ED-4DB2-BD59-A6C34878D82A}">
                    <a16:rowId xmlns:a16="http://schemas.microsoft.com/office/drawing/2014/main" val="4011841956"/>
                  </a:ext>
                </a:extLst>
              </a:tr>
              <a:tr h="1955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2018/ 2019</a:t>
                      </a:r>
                      <a:endParaRPr lang="bg-BG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5" marR="559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Volleyball Competition "</a:t>
                      </a:r>
                      <a:r>
                        <a:rPr lang="en-US" sz="10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Yablanitza</a:t>
                      </a:r>
                      <a:r>
                        <a:rPr lang="en-US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Cup"</a:t>
                      </a:r>
                      <a:endParaRPr lang="bg-BG" sz="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5" marR="559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bg-BG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5" marR="55925" marT="0" marB="0" anchor="b"/>
                </a:tc>
                <a:extLst>
                  <a:ext uri="{0D108BD9-81ED-4DB2-BD59-A6C34878D82A}">
                    <a16:rowId xmlns:a16="http://schemas.microsoft.com/office/drawing/2014/main" val="635574914"/>
                  </a:ext>
                </a:extLst>
              </a:tr>
              <a:tr h="1955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2018/ 2019</a:t>
                      </a:r>
                      <a:endParaRPr lang="bg-BG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5" marR="559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Regular season 1st half</a:t>
                      </a:r>
                      <a:endParaRPr lang="bg-BG" sz="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5" marR="559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bg-BG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5" marR="55925" marT="0" marB="0" anchor="b"/>
                </a:tc>
                <a:extLst>
                  <a:ext uri="{0D108BD9-81ED-4DB2-BD59-A6C34878D82A}">
                    <a16:rowId xmlns:a16="http://schemas.microsoft.com/office/drawing/2014/main" val="4090714370"/>
                  </a:ext>
                </a:extLst>
              </a:tr>
              <a:tr h="1955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2018/ 2019</a:t>
                      </a:r>
                      <a:endParaRPr lang="bg-BG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5" marR="559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Regular season 2nd half</a:t>
                      </a:r>
                      <a:endParaRPr lang="bg-BG" sz="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5" marR="559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bg-BG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5" marR="55925" marT="0" marB="0" anchor="b"/>
                </a:tc>
                <a:extLst>
                  <a:ext uri="{0D108BD9-81ED-4DB2-BD59-A6C34878D82A}">
                    <a16:rowId xmlns:a16="http://schemas.microsoft.com/office/drawing/2014/main" val="312975937"/>
                  </a:ext>
                </a:extLst>
              </a:tr>
              <a:tr h="1955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2018/ 2019</a:t>
                      </a:r>
                      <a:endParaRPr lang="bg-BG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5" marR="559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Qualification for National Championship</a:t>
                      </a:r>
                      <a:endParaRPr lang="bg-BG" sz="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5" marR="559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bg-BG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5" marR="55925" marT="0" marB="0" anchor="b"/>
                </a:tc>
                <a:extLst>
                  <a:ext uri="{0D108BD9-81ED-4DB2-BD59-A6C34878D82A}">
                    <a16:rowId xmlns:a16="http://schemas.microsoft.com/office/drawing/2014/main" val="4081803687"/>
                  </a:ext>
                </a:extLst>
              </a:tr>
              <a:tr h="1955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2018/ 2019</a:t>
                      </a:r>
                      <a:endParaRPr lang="bg-BG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5" marR="559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National Championship of Bulgaria U14</a:t>
                      </a:r>
                      <a:endParaRPr lang="bg-BG" sz="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5" marR="559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bg-BG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5" marR="55925" marT="0" marB="0" anchor="b"/>
                </a:tc>
                <a:extLst>
                  <a:ext uri="{0D108BD9-81ED-4DB2-BD59-A6C34878D82A}">
                    <a16:rowId xmlns:a16="http://schemas.microsoft.com/office/drawing/2014/main" val="2100928424"/>
                  </a:ext>
                </a:extLst>
              </a:tr>
              <a:tr h="1955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2018/ 2019</a:t>
                      </a:r>
                      <a:endParaRPr lang="bg-BG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5" marR="559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National Championship of Bulgaria U15</a:t>
                      </a:r>
                      <a:endParaRPr lang="bg-BG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5" marR="559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bg-BG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5" marR="55925" marT="0" marB="0" anchor="ctr"/>
                </a:tc>
                <a:extLst>
                  <a:ext uri="{0D108BD9-81ED-4DB2-BD59-A6C34878D82A}">
                    <a16:rowId xmlns:a16="http://schemas.microsoft.com/office/drawing/2014/main" val="4196030223"/>
                  </a:ext>
                </a:extLst>
              </a:tr>
              <a:tr h="1955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2018/ 2019</a:t>
                      </a:r>
                      <a:endParaRPr lang="bg-BG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5" marR="559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Volleyball Competition "</a:t>
                      </a:r>
                      <a:r>
                        <a:rPr lang="en-US" sz="10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Dryanovo</a:t>
                      </a:r>
                      <a:r>
                        <a:rPr lang="en-US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Cup"</a:t>
                      </a:r>
                      <a:endParaRPr lang="bg-BG" sz="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5" marR="559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bg-BG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5" marR="55925" marT="0" marB="0" anchor="b"/>
                </a:tc>
                <a:extLst>
                  <a:ext uri="{0D108BD9-81ED-4DB2-BD59-A6C34878D82A}">
                    <a16:rowId xmlns:a16="http://schemas.microsoft.com/office/drawing/2014/main" val="3245807377"/>
                  </a:ext>
                </a:extLst>
              </a:tr>
              <a:tr h="1955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2019/ 2020</a:t>
                      </a:r>
                      <a:endParaRPr lang="bg-BG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5" marR="559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Volleyball School Games, Sofia</a:t>
                      </a:r>
                      <a:endParaRPr lang="bg-BG" sz="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5" marR="559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bg-BG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5" marR="55925" marT="0" marB="0" anchor="b"/>
                </a:tc>
                <a:extLst>
                  <a:ext uri="{0D108BD9-81ED-4DB2-BD59-A6C34878D82A}">
                    <a16:rowId xmlns:a16="http://schemas.microsoft.com/office/drawing/2014/main" val="1136969324"/>
                  </a:ext>
                </a:extLst>
              </a:tr>
              <a:tr h="4046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2019/ 2020</a:t>
                      </a:r>
                      <a:endParaRPr lang="bg-BG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5" marR="559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Volleyball Competition "Volleyball Academy Stoychev-Kaziyski Cup"</a:t>
                      </a:r>
                      <a:endParaRPr lang="bg-BG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5" marR="559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bg-BG" sz="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5" marR="55925" marT="0" marB="0" anchor="b"/>
                </a:tc>
                <a:extLst>
                  <a:ext uri="{0D108BD9-81ED-4DB2-BD59-A6C34878D82A}">
                    <a16:rowId xmlns:a16="http://schemas.microsoft.com/office/drawing/2014/main" val="1518380815"/>
                  </a:ext>
                </a:extLst>
              </a:tr>
              <a:tr h="1955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2019/ 2020</a:t>
                      </a:r>
                      <a:endParaRPr lang="bg-BG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5" marR="559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Regular season 1st half</a:t>
                      </a:r>
                      <a:endParaRPr lang="bg-BG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5" marR="559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bg-BG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5" marR="55925" marT="0" marB="0" anchor="b"/>
                </a:tc>
                <a:extLst>
                  <a:ext uri="{0D108BD9-81ED-4DB2-BD59-A6C34878D82A}">
                    <a16:rowId xmlns:a16="http://schemas.microsoft.com/office/drawing/2014/main" val="2637126003"/>
                  </a:ext>
                </a:extLst>
              </a:tr>
              <a:tr h="1955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2019/ 2020</a:t>
                      </a:r>
                      <a:endParaRPr lang="bg-BG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5" marR="559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Qualification for National Championship</a:t>
                      </a:r>
                      <a:endParaRPr lang="bg-BG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5" marR="559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bg-BG" sz="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5" marR="55925" marT="0" marB="0" anchor="b"/>
                </a:tc>
                <a:extLst>
                  <a:ext uri="{0D108BD9-81ED-4DB2-BD59-A6C34878D82A}">
                    <a16:rowId xmlns:a16="http://schemas.microsoft.com/office/drawing/2014/main" val="2857469899"/>
                  </a:ext>
                </a:extLst>
              </a:tr>
              <a:tr h="1955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2020/ 2021</a:t>
                      </a:r>
                      <a:endParaRPr lang="bg-BG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5" marR="559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Regular season 1st half</a:t>
                      </a:r>
                      <a:endParaRPr lang="bg-BG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5" marR="559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bg-BG" sz="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5" marR="55925" marT="0" marB="0" anchor="b"/>
                </a:tc>
                <a:extLst>
                  <a:ext uri="{0D108BD9-81ED-4DB2-BD59-A6C34878D82A}">
                    <a16:rowId xmlns:a16="http://schemas.microsoft.com/office/drawing/2014/main" val="4268325170"/>
                  </a:ext>
                </a:extLst>
              </a:tr>
              <a:tr h="1955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2020/ 2021</a:t>
                      </a:r>
                      <a:endParaRPr lang="bg-BG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5" marR="559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Regular season 2nd half</a:t>
                      </a:r>
                      <a:endParaRPr lang="bg-BG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5" marR="559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bg-BG" sz="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5" marR="55925" marT="0" marB="0" anchor="b"/>
                </a:tc>
                <a:extLst>
                  <a:ext uri="{0D108BD9-81ED-4DB2-BD59-A6C34878D82A}">
                    <a16:rowId xmlns:a16="http://schemas.microsoft.com/office/drawing/2014/main" val="1731564191"/>
                  </a:ext>
                </a:extLst>
              </a:tr>
              <a:tr h="1955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2020/ 2021</a:t>
                      </a:r>
                      <a:endParaRPr lang="bg-BG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5" marR="559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Qualification for National Championship</a:t>
                      </a:r>
                      <a:endParaRPr lang="bg-BG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5" marR="559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bg-BG" sz="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5" marR="55925" marT="0" marB="0" anchor="b"/>
                </a:tc>
                <a:extLst>
                  <a:ext uri="{0D108BD9-81ED-4DB2-BD59-A6C34878D82A}">
                    <a16:rowId xmlns:a16="http://schemas.microsoft.com/office/drawing/2014/main" val="605120755"/>
                  </a:ext>
                </a:extLst>
              </a:tr>
              <a:tr h="2387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2020/ 2021</a:t>
                      </a:r>
                      <a:endParaRPr lang="bg-BG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5" marR="559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National Championship of Bulgaria U15 </a:t>
                      </a:r>
                      <a:endParaRPr lang="bg-BG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5" marR="559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bg-BG" sz="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5" marR="55925" marT="0" marB="0" anchor="ctr"/>
                </a:tc>
                <a:extLst>
                  <a:ext uri="{0D108BD9-81ED-4DB2-BD59-A6C34878D82A}">
                    <a16:rowId xmlns:a16="http://schemas.microsoft.com/office/drawing/2014/main" val="4104897200"/>
                  </a:ext>
                </a:extLst>
              </a:tr>
              <a:tr h="1955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2021/ 2022</a:t>
                      </a:r>
                      <a:endParaRPr lang="bg-BG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5" marR="559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Regular season 1st half</a:t>
                      </a:r>
                      <a:endParaRPr lang="bg-BG" sz="9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5" marR="559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bg-BG" sz="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25" marR="55925" marT="0" marB="0" anchor="b"/>
                </a:tc>
                <a:extLst>
                  <a:ext uri="{0D108BD9-81ED-4DB2-BD59-A6C34878D82A}">
                    <a16:rowId xmlns:a16="http://schemas.microsoft.com/office/drawing/2014/main" val="1830000372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383B15DE-72F8-452A-BFFD-5E23AAE9B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446321" y="144183"/>
            <a:ext cx="17182976" cy="295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bg-BG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bg-BG" altLang="bg-BG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603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35D62B9E-63B3-4EC2-85D0-774D738656F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200" y="76199"/>
            <a:ext cx="5181600" cy="67611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bg-BG" dirty="0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57978AD9-7A00-4B43-8517-B70F1AFFD1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3910" y="76198"/>
            <a:ext cx="4868480" cy="3962402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02B544D8-0D97-4AED-BB0A-4DE7D04F8A5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360262" y="3200400"/>
            <a:ext cx="4771448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36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0" y="0"/>
            <a:ext cx="4551218" cy="57912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sz="2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Volleyball – individual achievements:</a:t>
            </a:r>
          </a:p>
          <a:p>
            <a:pPr marL="0" indent="0">
              <a:buNone/>
            </a:pPr>
            <a:r>
              <a:rPr lang="en-US" sz="18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Best Outside hitter at National Championship of Bulgaria - 2020/ 2021 (U15); </a:t>
            </a:r>
          </a:p>
          <a:p>
            <a:pPr marL="0" indent="0">
              <a:buNone/>
            </a:pPr>
            <a:endParaRPr lang="en-US" sz="1800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MVP at School Volleyball Games in Bulgaria - 2019/ 2020 (U14); </a:t>
            </a:r>
          </a:p>
          <a:p>
            <a:pPr marL="0" indent="0">
              <a:buNone/>
            </a:pPr>
            <a:endParaRPr lang="en-US" sz="1800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MVP at Volleyball Competition "</a:t>
            </a:r>
            <a:r>
              <a:rPr lang="en-US" sz="1800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ProMarket</a:t>
            </a:r>
            <a:r>
              <a:rPr lang="en-US" sz="18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Cup", Sofia - 2018 (U13);</a:t>
            </a:r>
          </a:p>
          <a:p>
            <a:pPr marL="0" indent="0">
              <a:buNone/>
            </a:pPr>
            <a:endParaRPr lang="en-US" sz="1800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medals: 9 golden medals, 8 silver medals, 4 bronze medals.</a:t>
            </a:r>
          </a:p>
          <a:p>
            <a:pPr marL="0" indent="0">
              <a:buNone/>
            </a:pPr>
            <a:endParaRPr lang="bg-BG" dirty="0"/>
          </a:p>
        </p:txBody>
      </p:sp>
      <p:pic>
        <p:nvPicPr>
          <p:cNvPr id="2" name="Картина 1">
            <a:extLst>
              <a:ext uri="{FF2B5EF4-FFF2-40B4-BE49-F238E27FC236}">
                <a16:creationId xmlns:a16="http://schemas.microsoft.com/office/drawing/2014/main" id="{4DCD70CF-34F2-4D02-8850-F5C6CC75B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017818" cy="583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915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1">
            <a:extLst>
              <a:ext uri="{FF2B5EF4-FFF2-40B4-BE49-F238E27FC236}">
                <a16:creationId xmlns:a16="http://schemas.microsoft.com/office/drawing/2014/main" id="{7DF76DF6-9505-4C34-8B03-D1D129769DE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1981200" y="17594"/>
            <a:ext cx="5123516" cy="683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814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152400"/>
            <a:ext cx="5486400" cy="609600"/>
          </a:xfrm>
        </p:spPr>
        <p:txBody>
          <a:bodyPr/>
          <a:lstStyle/>
          <a:p>
            <a:r>
              <a:rPr lang="en-US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Interview questions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762000"/>
            <a:ext cx="8686800" cy="4267200"/>
          </a:xfrm>
        </p:spPr>
        <p:txBody>
          <a:bodyPr>
            <a:normAutofit fontScale="85000" lnSpcReduction="10000"/>
          </a:bodyPr>
          <a:lstStyle/>
          <a:p>
            <a:pPr marL="0" lvl="0" indent="0" fontAlgn="base">
              <a:lnSpc>
                <a:spcPct val="170000"/>
              </a:lnSpc>
              <a:buNone/>
            </a:pPr>
            <a:r>
              <a:rPr lang="bg-BG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Describe yourself with a few sentences:</a:t>
            </a:r>
          </a:p>
          <a:p>
            <a:pPr marL="0" lvl="0" indent="0" fontAlgn="base">
              <a:lnSpc>
                <a:spcPct val="170000"/>
              </a:lnSpc>
              <a:buNone/>
            </a:pPr>
            <a:r>
              <a:rPr lang="bg-BG" sz="16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my close friends I am an intelligent, responsible and ambitious person who has a great sense of humor. My family and friends are very important to me and that's why I am always ready to help them. In the difficult situations I reveal my leader skills as I deal with tension and calm down the people around me. I am eager to learn and grasp quickly. Because I don't like losing, I exert efforts to achieve the purpose. </a:t>
            </a:r>
          </a:p>
          <a:p>
            <a:pPr marL="0" lvl="0" indent="0" fontAlgn="base">
              <a:lnSpc>
                <a:spcPct val="170000"/>
              </a:lnSpc>
              <a:buNone/>
            </a:pP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does volleyball mean to you? </a:t>
            </a:r>
            <a:endParaRPr lang="bg-BG" sz="1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lnSpc>
                <a:spcPct val="170000"/>
              </a:lnSpc>
              <a:buNone/>
            </a:pPr>
            <a:r>
              <a:rPr lang="bg-BG" sz="16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love volleyball - it is the best sport for me because I glow for this game, it is my love and passion. I was only 9-year-old when I started playing. For me it is lifestyle. Volleyball has taught me to be disciplined, accurate, confident, reliable, and I can rely on others, too. It is the right place to realize what the teamwork is. The most valuable thing is to do your best if you want success.</a:t>
            </a:r>
          </a:p>
          <a:p>
            <a:pPr marL="0" lvl="0" indent="0" fontAlgn="base">
              <a:lnSpc>
                <a:spcPct val="170000"/>
              </a:lnSpc>
              <a:buNone/>
            </a:pPr>
            <a:endParaRPr lang="bg-BG" sz="29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392288"/>
      </p:ext>
    </p:extLst>
  </p:cSld>
  <p:clrMapOvr>
    <a:masterClrMapping/>
  </p:clrMapOvr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2303</TotalTime>
  <Words>948</Words>
  <Application>Microsoft Office PowerPoint</Application>
  <PresentationFormat>Презентация на цял екран (4:3)</PresentationFormat>
  <Paragraphs>152</Paragraphs>
  <Slides>13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13</vt:i4>
      </vt:variant>
    </vt:vector>
  </HeadingPairs>
  <TitlesOfParts>
    <vt:vector size="18" baseType="lpstr">
      <vt:lpstr>Arial</vt:lpstr>
      <vt:lpstr>Arial Narrow</vt:lpstr>
      <vt:lpstr>Calibri</vt:lpstr>
      <vt:lpstr>Times New Roman</vt:lpstr>
      <vt:lpstr>Horizon</vt:lpstr>
      <vt:lpstr>Presenting: George Naydenov Position: outside Hitter</vt:lpstr>
      <vt:lpstr>Презентация на PowerPoint</vt:lpstr>
      <vt:lpstr>Презентация на PowerPoint</vt:lpstr>
      <vt:lpstr>Additional Information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Interview questions</vt:lpstr>
      <vt:lpstr>Презентация на PowerPoint</vt:lpstr>
      <vt:lpstr>Презентация на PowerPoint</vt:lpstr>
      <vt:lpstr>Video Analysis</vt:lpstr>
      <vt:lpstr>The presentation provides all the basic information for the student-athlete. More details and video can be provided if needed. Contact us.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Alexander Popov Outside hitter</dc:title>
  <dc:creator>Radoslav Popov</dc:creator>
  <cp:lastModifiedBy>Гергана Б. Попова</cp:lastModifiedBy>
  <cp:revision>25</cp:revision>
  <dcterms:created xsi:type="dcterms:W3CDTF">2006-08-16T00:00:00Z</dcterms:created>
  <dcterms:modified xsi:type="dcterms:W3CDTF">2022-03-31T15:22:07Z</dcterms:modified>
</cp:coreProperties>
</file>