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6" r:id="rId5"/>
    <p:sldId id="385" r:id="rId6"/>
    <p:sldId id="377" r:id="rId7"/>
    <p:sldId id="361" r:id="rId8"/>
    <p:sldId id="391" r:id="rId9"/>
    <p:sldId id="392" r:id="rId10"/>
    <p:sldId id="395" r:id="rId11"/>
    <p:sldId id="389" r:id="rId12"/>
    <p:sldId id="257" r:id="rId13"/>
    <p:sldId id="351" r:id="rId14"/>
    <p:sldId id="390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FFROY Francois" initials="JF" lastIdx="4" clrIdx="0">
    <p:extLst>
      <p:ext uri="{19B8F6BF-5375-455C-9EA6-DF929625EA0E}">
        <p15:presenceInfo xmlns:p15="http://schemas.microsoft.com/office/powerpoint/2012/main" userId="S::francois.jeffroy@irsn.fr::20f46717-1c46-43de-9842-022da9e89d5b" providerId="AD"/>
      </p:ext>
    </p:extLst>
  </p:cmAuthor>
  <p:cmAuthor id="2" name="LATIL QUERREC Nevena" initials="LQN" lastIdx="1" clrIdx="1">
    <p:extLst>
      <p:ext uri="{19B8F6BF-5375-455C-9EA6-DF929625EA0E}">
        <p15:presenceInfo xmlns:p15="http://schemas.microsoft.com/office/powerpoint/2012/main" userId="S::nevena.latil-querrec@irsn.fr::d05cec6a-846a-4dcd-a8f4-cb41a49f6c67" providerId="AD"/>
      </p:ext>
    </p:extLst>
  </p:cmAuthor>
  <p:cmAuthor id="3" name="TAURINES Tatiana" initials="TT" lastIdx="4" clrIdx="2">
    <p:extLst>
      <p:ext uri="{19B8F6BF-5375-455C-9EA6-DF929625EA0E}">
        <p15:presenceInfo xmlns:p15="http://schemas.microsoft.com/office/powerpoint/2012/main" userId="S::tatiana.taurines@irsn.fr::bdb3b8fd-737f-4eea-9a14-fafa27e14dc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A8D9"/>
    <a:srgbClr val="D20012"/>
    <a:srgbClr val="EE4757"/>
    <a:srgbClr val="FFFFFF"/>
    <a:srgbClr val="F7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73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9BBCA-D3D4-4A29-8F3C-7397D9459B16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E1688-9C9A-42CE-8DEA-4338DEE1CB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0251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84EA83-ECFA-4CE9-8341-0864116DE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82FDF4F-A9FB-4616-BBE3-3C548D0FF8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27FF95-E335-4966-9F83-36B2E257A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B7B8B-C37B-4C8A-BD26-B22DBB613E53}" type="datetime1">
              <a:rPr lang="fr-FR" smtClean="0"/>
              <a:t>08/01/2024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FE4653-5FE9-4D19-A54F-456926027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6326F0-9CD3-4256-8FC2-A75DB4062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EF6-8718-4233-AC5A-D78F068ACF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5600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D54F26-B578-4A5C-983E-0C68FD212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33B0503-D31C-4404-98A2-C1F225F632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8F926E-87B6-4C74-9483-F18C41CD5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0D057-42EA-4E74-863C-B33F0A396765}" type="datetime1">
              <a:rPr lang="fr-FR" smtClean="0"/>
              <a:t>08/01/2024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12D1145-FCDB-4328-8E36-5793F832A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4A7974F-4470-4504-93BC-8D9BDED63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EF6-8718-4233-AC5A-D78F068ACF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7214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B70CE69-2BF2-4D67-990B-5142EA1D07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B06FE01-62C2-4B05-A0F1-739D2BBD6F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9E36D9-E75F-4611-97AF-F5A85E030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A1493-1703-414F-A24D-4CFE9792B3CF}" type="datetime1">
              <a:rPr lang="fr-FR" smtClean="0"/>
              <a:t>08/01/2024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8B01F4E-48A9-449D-B50D-50FC2A0EF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A95EE0-DF6F-44F6-BC30-CA2AB931A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EF6-8718-4233-AC5A-D78F068ACF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4472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014655-29B0-4DE2-97D6-7B63C4FB0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DE27BE-3B28-48F1-89DE-B2B3F9C38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A9FE49-5C68-4768-AE1D-441845CF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8ADA-ABFD-4C02-981E-2841DD7FFF5A}" type="datetime1">
              <a:rPr lang="fr-FR" smtClean="0"/>
              <a:t>08/01/2024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96DE922-D689-44A1-AFAB-DBD5810A5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561DA0-62B2-4679-AB88-EFDDF12DA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EF6-8718-4233-AC5A-D78F068ACFE5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EA9969E-E00D-4453-B275-0E548DE1EB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503" t="13805" r="1731" b="15392"/>
          <a:stretch/>
        </p:blipFill>
        <p:spPr>
          <a:xfrm>
            <a:off x="65682" y="40668"/>
            <a:ext cx="1389045" cy="102117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BBF3514-1FCE-4B9D-8385-93A3B2D55E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503" t="13805" r="1731" b="15392"/>
          <a:stretch/>
        </p:blipFill>
        <p:spPr>
          <a:xfrm>
            <a:off x="10737273" y="34940"/>
            <a:ext cx="1389045" cy="102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182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8EAC8C-D1AA-4829-8538-40BF1EC16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662F7E9-3B01-4C36-81F5-6023D3CB9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6271F0-33DF-4F8A-A319-2B1B567D6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6910D-B5EB-49A7-B05C-DE44D2781BBB}" type="datetime1">
              <a:rPr lang="fr-FR" smtClean="0"/>
              <a:t>08/01/2024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F4A2BD-AE4B-4DE0-8163-B08A6E11D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EC30C7-943E-4B54-9EA0-0B28D4308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EF6-8718-4233-AC5A-D78F068ACF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9999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9AC6B9-8404-48AB-8F35-DE93CBB3F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FA0A59-DA02-4BD5-A1D8-DCD53EF71F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F61C145-C1AA-4106-A321-DCF7C2233F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88869D4-8CFB-468B-A747-C25803D7A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34DE-70F5-46FC-AA4D-7B40B1213725}" type="datetime1">
              <a:rPr lang="fr-FR" smtClean="0"/>
              <a:t>08/01/2024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7C5698-7071-4FA0-B7EF-DE63FA236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EB52B3D-5433-4308-862A-D1BC90424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EF6-8718-4233-AC5A-D78F068ACF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8724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11D769-1E1E-4694-B36E-1C22C89C3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AEB18BF-CC13-47EB-BD61-CAA295736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E3E306A-EE74-43EC-B912-F11BBD8FF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BBCF12A-C712-413D-9F5F-A14BF197A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C4E2E29-1DC2-4110-A264-1DE677883E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3A5DAD1-2BE7-4A70-A712-134545C5D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B07FD-1B26-4724-9759-3B4EC1B06ED1}" type="datetime1">
              <a:rPr lang="fr-FR" smtClean="0"/>
              <a:t>08/01/2024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DF4ADB2-F095-4B45-A089-B8DD337A4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2C1960E-A7CD-4250-AB95-1E56690AF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EF6-8718-4233-AC5A-D78F068ACF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9168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92E319-1937-4244-BC39-C629AB436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79EBFBF-FCC0-4E13-A08E-4C9658F82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22F1-DFF4-4B43-957B-8FC95D8F59E7}" type="datetime1">
              <a:rPr lang="fr-FR" smtClean="0"/>
              <a:t>08/01/2024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0E8522A-AED6-41F0-A7CA-C3AF31D20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4547181-CFF3-4621-B8E6-62D6ECD5D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EF6-8718-4233-AC5A-D78F068ACF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1827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4FC2057-CFB5-4D26-94A9-EE514485C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1F385-28C0-4E03-8DB0-A6E6BB513D00}" type="datetime1">
              <a:rPr lang="fr-FR" smtClean="0"/>
              <a:t>08/01/2024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6DD8D69-8FFD-4146-87FB-D0D26D351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EE705C2-5617-4017-B6F4-9679FEDB4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EF6-8718-4233-AC5A-D78F068ACF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7523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39FE77-1DF1-4728-84E9-18FAB47F0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0380B3-C442-44F9-B896-81973BDB1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E09F268-A89E-4DAA-8BC5-CF782EA24A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4EADDEC-4BDF-4BBD-BD6E-55C521206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3F15B-3AF7-44DF-8C22-5134F5A5D86D}" type="datetime1">
              <a:rPr lang="fr-FR" smtClean="0"/>
              <a:t>08/01/2024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8847EAB-ABC1-4ECB-854A-FDD93CFE6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3836E86-243F-4710-B15B-70755772E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EF6-8718-4233-AC5A-D78F068ACF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0804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00C424-1B55-4A1A-9444-726289331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03316CE-5684-4A70-B788-288E0CA704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324A5B2-39D7-4069-8DC9-AC3CCF2203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E3802A5-D1D8-4AEA-9692-D8049E79F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E984-B658-4C11-8236-AE677761772E}" type="datetime1">
              <a:rPr lang="fr-FR" smtClean="0"/>
              <a:t>08/01/2024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1E5C3CE-5CD9-4B59-8936-B44AA98B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B56A32-F496-4E0C-AF3C-8490EB9A7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EF6-8718-4233-AC5A-D78F068ACF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9243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5BA9321-8AA2-404A-9803-D5A89C762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331" y="1152627"/>
            <a:ext cx="11218631" cy="1233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4B6A35E-4852-4D67-A4B4-E52A3E58D9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3332" y="2477193"/>
            <a:ext cx="11218632" cy="3729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2A9546-54FA-4BB2-84EF-72B6EC7C28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D4805-9914-4C5E-ADA7-4B1F0AA936DE}" type="datetime1">
              <a:rPr lang="fr-FR" smtClean="0"/>
              <a:t>08/01/2024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03E5C9-C433-42EB-897A-7520AA0589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D22958-19E8-4F01-BD11-D9E4260E6F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35EF6-8718-4233-AC5A-D78F068ACFE5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 descr="logohorizontalcouleur">
            <a:extLst>
              <a:ext uri="{FF2B5EF4-FFF2-40B4-BE49-F238E27FC236}">
                <a16:creationId xmlns:a16="http://schemas.microsoft.com/office/drawing/2014/main" id="{823B4ECE-F3DE-4CD5-A43F-E5B83A5F388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409" y="247759"/>
            <a:ext cx="1695450" cy="73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98281EB-29BA-4D87-B096-6556F4C8FB6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94" y="103933"/>
            <a:ext cx="1035050" cy="100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CC5BFE6-C293-4948-8EF9-925E087447A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322" y="0"/>
            <a:ext cx="1076325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966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eetchi.com/fr/c/soutenez-les-actions-de-lintersyndicale-de-lirsn-pour-mobiliser-les-salaries-5868507?utm_source=copylink&amp;utm_medium=social_sharin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AA7A9-7F49-4A5E-BA5F-EFF5BADF53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73187"/>
          </a:xfrm>
        </p:spPr>
        <p:txBody>
          <a:bodyPr/>
          <a:lstStyle/>
          <a:p>
            <a:r>
              <a:rPr lang="fr-FR" dirty="0"/>
              <a:t>Avenir de l’IRSN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6E37D3E-BA29-4229-BFD2-8347302C2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90691"/>
            <a:ext cx="9144000" cy="1655762"/>
          </a:xfrm>
        </p:spPr>
        <p:txBody>
          <a:bodyPr/>
          <a:lstStyle/>
          <a:p>
            <a:r>
              <a:rPr lang="fr-FR" dirty="0"/>
              <a:t>AG du personnel, Teams</a:t>
            </a:r>
          </a:p>
          <a:p>
            <a:r>
              <a:rPr lang="fr-FR" dirty="0"/>
              <a:t>18-12-2023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8FDE5DC-668E-4979-8E0B-CE6D622E7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EF6-8718-4233-AC5A-D78F068ACFE5}" type="slidenum">
              <a:rPr lang="fr-FR" smtClean="0"/>
              <a:t>1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9A09F8E-02CF-41B5-BD41-F0150B71F26C}"/>
              </a:ext>
            </a:extLst>
          </p:cNvPr>
          <p:cNvSpPr txBox="1"/>
          <p:nvPr/>
        </p:nvSpPr>
        <p:spPr>
          <a:xfrm rot="20555189">
            <a:off x="2620633" y="4447708"/>
            <a:ext cx="7184285" cy="861774"/>
          </a:xfrm>
          <a:prstGeom prst="rect">
            <a:avLst/>
          </a:prstGeom>
          <a:noFill/>
          <a:ln w="127000">
            <a:solidFill>
              <a:srgbClr val="EE4757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5000" b="1" dirty="0">
                <a:solidFill>
                  <a:srgbClr val="EE4757"/>
                </a:solidFill>
                <a:latin typeface="Bernard MT Condensed" panose="02050806060905020404" pitchFamily="18" charset="0"/>
                <a:cs typeface="72 Condensed" panose="020B0506030000000003" pitchFamily="34" charset="0"/>
              </a:rPr>
              <a:t>Démantèlement de l’IRSN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63C0B62-4016-40C2-963A-D34CE49EF181}"/>
              </a:ext>
            </a:extLst>
          </p:cNvPr>
          <p:cNvSpPr txBox="1"/>
          <p:nvPr/>
        </p:nvSpPr>
        <p:spPr>
          <a:xfrm>
            <a:off x="5007715" y="5742800"/>
            <a:ext cx="7184285" cy="861774"/>
          </a:xfrm>
          <a:prstGeom prst="rect">
            <a:avLst/>
          </a:prstGeom>
          <a:noFill/>
          <a:ln w="1270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5000" b="1" dirty="0">
                <a:solidFill>
                  <a:srgbClr val="EE4757"/>
                </a:solidFill>
                <a:latin typeface="Bernard MT Condensed" panose="02050806060905020404" pitchFamily="18" charset="0"/>
                <a:cs typeface="72 Condensed" panose="020B0506030000000003" pitchFamily="34" charset="0"/>
              </a:rPr>
              <a:t>Saison 2</a:t>
            </a:r>
          </a:p>
        </p:txBody>
      </p:sp>
    </p:spTree>
    <p:extLst>
      <p:ext uri="{BB962C8B-B14F-4D97-AF65-F5344CB8AC3E}">
        <p14:creationId xmlns:p14="http://schemas.microsoft.com/office/powerpoint/2010/main" val="3876847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plein air, bâtiment, arbre, personne&#10;&#10;Description générée automatiquement">
            <a:extLst>
              <a:ext uri="{FF2B5EF4-FFF2-40B4-BE49-F238E27FC236}">
                <a16:creationId xmlns:a16="http://schemas.microsoft.com/office/drawing/2014/main" id="{30BE2B52-6157-4108-BA31-AC91F176FC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94"/>
          <a:stretch/>
        </p:blipFill>
        <p:spPr>
          <a:xfrm>
            <a:off x="0" y="1126278"/>
            <a:ext cx="12192000" cy="5731722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7DD1CB2-66DE-49E6-BCB8-3AB790546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EF6-8718-4233-AC5A-D78F068ACFE5}" type="slidenum">
              <a:rPr lang="fr-FR" smtClean="0"/>
              <a:t>10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E456AAB-4665-45DC-906D-B7F98D4FE062}"/>
              </a:ext>
            </a:extLst>
          </p:cNvPr>
          <p:cNvSpPr txBox="1"/>
          <p:nvPr/>
        </p:nvSpPr>
        <p:spPr>
          <a:xfrm rot="20889276">
            <a:off x="3613626" y="3152359"/>
            <a:ext cx="3631532" cy="707886"/>
          </a:xfrm>
          <a:prstGeom prst="rect">
            <a:avLst/>
          </a:prstGeom>
          <a:noFill/>
          <a:ln w="127000">
            <a:solidFill>
              <a:srgbClr val="EE4757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EE4757"/>
                </a:solidFill>
                <a:latin typeface="Bernard MT Condensed" panose="02050806060905020404" pitchFamily="18" charset="0"/>
                <a:cs typeface="72 Condensed" panose="020B0506030000000003" pitchFamily="34" charset="0"/>
              </a:rPr>
              <a:t>Merci à tous</a:t>
            </a:r>
          </a:p>
        </p:txBody>
      </p:sp>
    </p:spTree>
    <p:extLst>
      <p:ext uri="{BB962C8B-B14F-4D97-AF65-F5344CB8AC3E}">
        <p14:creationId xmlns:p14="http://schemas.microsoft.com/office/powerpoint/2010/main" val="2485826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7DD1CB2-66DE-49E6-BCB8-3AB790546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EF6-8718-4233-AC5A-D78F068ACFE5}" type="slidenum">
              <a:rPr lang="fr-FR" smtClean="0"/>
              <a:t>11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31A1F9A-DDBC-3014-A872-EDFF3E58C129}"/>
              </a:ext>
            </a:extLst>
          </p:cNvPr>
          <p:cNvSpPr txBox="1"/>
          <p:nvPr/>
        </p:nvSpPr>
        <p:spPr>
          <a:xfrm>
            <a:off x="1209675" y="2057400"/>
            <a:ext cx="93154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2000" dirty="0"/>
              <a:t>Retour manifestations du 20 décembre </a:t>
            </a:r>
            <a:r>
              <a:rPr lang="fr-FR" sz="2000" dirty="0">
                <a:sym typeface="Wingdings" panose="05000000000000000000" pitchFamily="2" charset="2"/>
              </a:rPr>
              <a:t> FJE et TTA (5min)</a:t>
            </a:r>
            <a:endParaRPr lang="fr-FR" sz="2000" dirty="0"/>
          </a:p>
          <a:p>
            <a:pPr marL="514350" indent="-514350">
              <a:buFont typeface="+mj-lt"/>
              <a:buAutoNum type="arabicPeriod"/>
            </a:pPr>
            <a:r>
              <a:rPr lang="fr-FR" sz="2000" dirty="0"/>
              <a:t>RDV sénateurs </a:t>
            </a:r>
            <a:r>
              <a:rPr lang="fr-FR" sz="2000" dirty="0">
                <a:sym typeface="Wingdings" panose="05000000000000000000" pitchFamily="2" charset="2"/>
              </a:rPr>
              <a:t> NLQ (5 minutes)</a:t>
            </a:r>
            <a:endParaRPr lang="fr-FR" sz="2000" dirty="0"/>
          </a:p>
          <a:p>
            <a:pPr marL="514350" indent="-514350">
              <a:buFont typeface="+mj-lt"/>
              <a:buAutoNum type="arabicPeriod"/>
            </a:pPr>
            <a:r>
              <a:rPr lang="fr-FR" sz="2000" dirty="0"/>
              <a:t>Tous dans la rue le 08/02! !</a:t>
            </a:r>
            <a:r>
              <a:rPr lang="fr-FR" sz="2000" dirty="0">
                <a:sym typeface="Wingdings" panose="05000000000000000000" pitchFamily="2" charset="2"/>
              </a:rPr>
              <a:t> PCU (5 minutes)</a:t>
            </a:r>
          </a:p>
          <a:p>
            <a:r>
              <a:rPr lang="fr-FR" sz="2000" dirty="0">
                <a:sym typeface="Wingdings" panose="05000000000000000000" pitchFamily="2" charset="2"/>
              </a:rPr>
              <a:t>Vote (5 minutes)</a:t>
            </a:r>
            <a:endParaRPr lang="fr-FR" sz="2000" dirty="0"/>
          </a:p>
          <a:p>
            <a:pPr marL="514350" indent="-514350">
              <a:buFont typeface="+mj-lt"/>
              <a:buAutoNum type="arabicPeriod"/>
            </a:pPr>
            <a:r>
              <a:rPr lang="fr-FR" sz="2000" dirty="0"/>
              <a:t>Tous solidaires </a:t>
            </a:r>
            <a:r>
              <a:rPr lang="fr-FR" sz="2000" dirty="0">
                <a:sym typeface="Wingdings" panose="05000000000000000000" pitchFamily="2" charset="2"/>
              </a:rPr>
              <a:t> LCO (5minutes)</a:t>
            </a:r>
            <a:endParaRPr lang="fr-FR" sz="2000" dirty="0"/>
          </a:p>
          <a:p>
            <a:pPr marL="514350" indent="-514350">
              <a:buFont typeface="+mj-lt"/>
              <a:buAutoNum type="arabicPeriod"/>
            </a:pPr>
            <a:r>
              <a:rPr lang="fr-FR" sz="2000" dirty="0"/>
              <a:t>A vous la parole! </a:t>
            </a:r>
            <a:r>
              <a:rPr lang="fr-FR" sz="2000" dirty="0">
                <a:sym typeface="Wingdings" panose="05000000000000000000" pitchFamily="2" charset="2"/>
              </a:rPr>
              <a:t> (15 minutes)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278507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9459E9-A27D-4840-BACD-5F6858CC3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883" y="1970843"/>
            <a:ext cx="11448081" cy="423618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dirty="0"/>
              <a:t>Retour manifestations du 20 décembre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RDV sénateurs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Tous dans la rue le 08/02!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Tous solidaires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A vous la parole!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806EDB0-FF98-4ED5-9ECC-FCBEFCCCD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EF6-8718-4233-AC5A-D78F068ACFE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2620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27">
            <a:extLst>
              <a:ext uri="{FF2B5EF4-FFF2-40B4-BE49-F238E27FC236}">
                <a16:creationId xmlns:a16="http://schemas.microsoft.com/office/drawing/2014/main" id="{33E44607-F67C-4D01-B0D2-725F90AA2259}"/>
              </a:ext>
            </a:extLst>
          </p:cNvPr>
          <p:cNvSpPr txBox="1">
            <a:spLocks/>
          </p:cNvSpPr>
          <p:nvPr/>
        </p:nvSpPr>
        <p:spPr>
          <a:xfrm>
            <a:off x="873760" y="1151680"/>
            <a:ext cx="10831671" cy="9525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300"/>
              </a:lnSpc>
              <a:buNone/>
            </a:pPr>
            <a:r>
              <a:rPr lang="fr-FR" sz="3200" b="1" spc="25" dirty="0">
                <a:latin typeface="Trebuchet MS" panose="22635452340000000000" pitchFamily="2"/>
              </a:rPr>
              <a:t>Retour manifestations du 20 décembre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79D7C15D-5DF8-8C1D-B051-6F8D65ED1E8E}"/>
              </a:ext>
            </a:extLst>
          </p:cNvPr>
          <p:cNvSpPr/>
          <p:nvPr/>
        </p:nvSpPr>
        <p:spPr>
          <a:xfrm>
            <a:off x="4758133" y="6252205"/>
            <a:ext cx="1124124" cy="442111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contenu 4">
            <a:extLst>
              <a:ext uri="{FF2B5EF4-FFF2-40B4-BE49-F238E27FC236}">
                <a16:creationId xmlns:a16="http://schemas.microsoft.com/office/drawing/2014/main" id="{9CD9A5B7-6703-1D78-BF9F-355A69C32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679" y="2104180"/>
            <a:ext cx="11218863" cy="3554281"/>
          </a:xfr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fr-FR" dirty="0"/>
              <a:t>300 manifestants en zone nord, 50 en zone sud</a:t>
            </a:r>
          </a:p>
          <a:p>
            <a:pPr lvl="1"/>
            <a:r>
              <a:rPr lang="fr-FR" dirty="0"/>
              <a:t>237 grévistes, 613 absents (absences souhaitées et inférieures ou égales à une journée)</a:t>
            </a:r>
          </a:p>
          <a:p>
            <a:pPr lvl="1"/>
            <a:r>
              <a:rPr lang="fr-FR" dirty="0"/>
              <a:t>Interventions de plusieurs parlementaires : Maxime </a:t>
            </a:r>
            <a:r>
              <a:rPr lang="fr-FR" dirty="0" err="1"/>
              <a:t>Laisney</a:t>
            </a:r>
            <a:r>
              <a:rPr lang="fr-FR" dirty="0"/>
              <a:t>, Texte de en commun!, Delphine Batho, Benjamin </a:t>
            </a:r>
            <a:r>
              <a:rPr lang="fr-FR" dirty="0" err="1"/>
              <a:t>Saint-huile</a:t>
            </a:r>
            <a:r>
              <a:rPr lang="fr-FR" dirty="0"/>
              <a:t>, Gérard Leseul, Daniel Salmon et texte de Sébastien Jumel</a:t>
            </a:r>
          </a:p>
          <a:p>
            <a:pPr lvl="1"/>
            <a:r>
              <a:rPr lang="fr-FR" dirty="0"/>
              <a:t>Interventions de personnalités : Jacques </a:t>
            </a:r>
            <a:r>
              <a:rPr lang="fr-FR" dirty="0" err="1"/>
              <a:t>Repussard</a:t>
            </a:r>
            <a:r>
              <a:rPr lang="fr-FR" dirty="0"/>
              <a:t>, Texte de Cédric Villani et texte de Claude Birraux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3" name="Espace réservé du contenu 4">
            <a:extLst>
              <a:ext uri="{FF2B5EF4-FFF2-40B4-BE49-F238E27FC236}">
                <a16:creationId xmlns:a16="http://schemas.microsoft.com/office/drawing/2014/main" id="{16AF088E-126D-87A2-7F80-BBDC6E227836}"/>
              </a:ext>
            </a:extLst>
          </p:cNvPr>
          <p:cNvSpPr txBox="1">
            <a:spLocks/>
          </p:cNvSpPr>
          <p:nvPr/>
        </p:nvSpPr>
        <p:spPr>
          <a:xfrm>
            <a:off x="402910" y="1947635"/>
            <a:ext cx="11218632" cy="1721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2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6084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27">
            <a:extLst>
              <a:ext uri="{FF2B5EF4-FFF2-40B4-BE49-F238E27FC236}">
                <a16:creationId xmlns:a16="http://schemas.microsoft.com/office/drawing/2014/main" id="{33E44607-F67C-4D01-B0D2-725F90AA2259}"/>
              </a:ext>
            </a:extLst>
          </p:cNvPr>
          <p:cNvSpPr txBox="1">
            <a:spLocks/>
          </p:cNvSpPr>
          <p:nvPr/>
        </p:nvSpPr>
        <p:spPr>
          <a:xfrm>
            <a:off x="833120" y="1143291"/>
            <a:ext cx="10658568" cy="9525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300"/>
              </a:lnSpc>
              <a:buNone/>
            </a:pPr>
            <a:r>
              <a:rPr lang="fr-FR" sz="3200" b="1" spc="25" dirty="0">
                <a:latin typeface="Trebuchet MS" panose="22635452340000000000" pitchFamily="2"/>
              </a:rPr>
              <a:t>Auditions par les sénateurs</a:t>
            </a:r>
          </a:p>
        </p:txBody>
      </p:sp>
      <p:sp>
        <p:nvSpPr>
          <p:cNvPr id="7" name="Espace réservé du contenu 4">
            <a:extLst>
              <a:ext uri="{FF2B5EF4-FFF2-40B4-BE49-F238E27FC236}">
                <a16:creationId xmlns:a16="http://schemas.microsoft.com/office/drawing/2014/main" id="{0B32EAFD-5FFF-1406-E4FF-71EAB4D06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679" y="2104180"/>
            <a:ext cx="11218863" cy="3554281"/>
          </a:xfr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fr-FR" dirty="0"/>
              <a:t>Audition par le rapporteur (Patrick Chaize groupe LR) de la commission des affaires économiques le 9 janvier </a:t>
            </a:r>
          </a:p>
          <a:p>
            <a:pPr lvl="1"/>
            <a:r>
              <a:rPr lang="fr-FR" dirty="0"/>
              <a:t>Audition par le rapporteur (Pascal Martin groupe union centriste) de la commission du développement durable et de l’aménagement du territoire le 10 janvier</a:t>
            </a:r>
          </a:p>
        </p:txBody>
      </p:sp>
    </p:spTree>
    <p:extLst>
      <p:ext uri="{BB962C8B-B14F-4D97-AF65-F5344CB8AC3E}">
        <p14:creationId xmlns:p14="http://schemas.microsoft.com/office/powerpoint/2010/main" val="3461089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27">
            <a:extLst>
              <a:ext uri="{FF2B5EF4-FFF2-40B4-BE49-F238E27FC236}">
                <a16:creationId xmlns:a16="http://schemas.microsoft.com/office/drawing/2014/main" id="{33E44607-F67C-4D01-B0D2-725F90AA2259}"/>
              </a:ext>
            </a:extLst>
          </p:cNvPr>
          <p:cNvSpPr txBox="1">
            <a:spLocks/>
          </p:cNvSpPr>
          <p:nvPr/>
        </p:nvSpPr>
        <p:spPr>
          <a:xfrm>
            <a:off x="716996" y="1143291"/>
            <a:ext cx="10774692" cy="9525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300"/>
              </a:lnSpc>
              <a:buNone/>
            </a:pPr>
            <a:r>
              <a:rPr lang="fr-FR" sz="3200" b="1" spc="25" dirty="0">
                <a:latin typeface="Trebuchet MS" panose="22635452340000000000" pitchFamily="2"/>
              </a:rPr>
              <a:t>Groupes sénateurs contactés pour RDV par l’IS</a:t>
            </a:r>
          </a:p>
        </p:txBody>
      </p:sp>
      <p:sp>
        <p:nvSpPr>
          <p:cNvPr id="7" name="Espace réservé du contenu 4">
            <a:extLst>
              <a:ext uri="{FF2B5EF4-FFF2-40B4-BE49-F238E27FC236}">
                <a16:creationId xmlns:a16="http://schemas.microsoft.com/office/drawing/2014/main" id="{0B32EAFD-5FFF-1406-E4FF-71EAB4D06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679" y="2104180"/>
            <a:ext cx="11218863" cy="3554281"/>
          </a:xfr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fr-FR" dirty="0"/>
              <a:t> Union centriste</a:t>
            </a:r>
          </a:p>
          <a:p>
            <a:pPr lvl="1"/>
            <a:r>
              <a:rPr lang="fr-FR" dirty="0"/>
              <a:t> Groupe socialiste, écologistes et républicains </a:t>
            </a:r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/>
              <a:t>16 janvier (à confirmer) </a:t>
            </a:r>
          </a:p>
          <a:p>
            <a:pPr lvl="1"/>
            <a:r>
              <a:rPr lang="fr-FR" dirty="0"/>
              <a:t> Les Républicains</a:t>
            </a:r>
          </a:p>
          <a:p>
            <a:pPr lvl="1"/>
            <a:r>
              <a:rPr lang="fr-FR" dirty="0"/>
              <a:t> Groupe Communiste républicains citoyen et écologistes – </a:t>
            </a:r>
            <a:r>
              <a:rPr lang="fr-FR" dirty="0" err="1"/>
              <a:t>Kanaky</a:t>
            </a:r>
            <a:endParaRPr lang="fr-FR" dirty="0"/>
          </a:p>
          <a:p>
            <a:pPr lvl="1"/>
            <a:r>
              <a:rPr lang="fr-FR" dirty="0"/>
              <a:t> Groupe écologistes solidarités et territoires</a:t>
            </a:r>
          </a:p>
          <a:p>
            <a:pPr lvl="1"/>
            <a:r>
              <a:rPr lang="fr-FR" dirty="0"/>
              <a:t> Sénateurs RN</a:t>
            </a:r>
          </a:p>
          <a:p>
            <a:pPr marL="457200" lvl="1" indent="0">
              <a:buNone/>
            </a:pPr>
            <a:endParaRPr lang="fr-FR" dirty="0"/>
          </a:p>
          <a:p>
            <a:pPr lvl="1">
              <a:buFont typeface="Wingdings" panose="05000000000000000000" pitchFamily="2" charset="2"/>
              <a:buChar char="Ø"/>
            </a:pP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355278F-F06D-F6A3-EEF0-60418F810DC3}"/>
              </a:ext>
            </a:extLst>
          </p:cNvPr>
          <p:cNvSpPr txBox="1"/>
          <p:nvPr/>
        </p:nvSpPr>
        <p:spPr>
          <a:xfrm rot="21374093">
            <a:off x="6767146" y="1664808"/>
            <a:ext cx="5004663" cy="646331"/>
          </a:xfrm>
          <a:prstGeom prst="rect">
            <a:avLst/>
          </a:prstGeom>
          <a:noFill/>
          <a:ln w="57150">
            <a:solidFill>
              <a:srgbClr val="EE4757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457200" lvl="1" indent="0" algn="ctr">
              <a:buNone/>
            </a:pPr>
            <a:r>
              <a:rPr lang="fr-FR" b="1" dirty="0">
                <a:solidFill>
                  <a:srgbClr val="C00000"/>
                </a:solidFill>
              </a:rPr>
              <a:t>Rendez-vous à avoir entre le 15 et le 30 janvier!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F052B40-00C1-E557-EC6C-48EC52D2FF9D}"/>
              </a:ext>
            </a:extLst>
          </p:cNvPr>
          <p:cNvSpPr txBox="1"/>
          <p:nvPr/>
        </p:nvSpPr>
        <p:spPr>
          <a:xfrm>
            <a:off x="842502" y="4775094"/>
            <a:ext cx="10506995" cy="1384995"/>
          </a:xfrm>
          <a:prstGeom prst="rect">
            <a:avLst/>
          </a:prstGeom>
          <a:noFill/>
          <a:ln w="57150">
            <a:solidFill>
              <a:schemeClr val="accent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457200" lvl="1" indent="0" algn="ctr">
              <a:buNone/>
            </a:pPr>
            <a:r>
              <a:rPr lang="fr-FR" sz="2800" b="1" dirty="0">
                <a:solidFill>
                  <a:srgbClr val="7FA8D9"/>
                </a:solidFill>
                <a:latin typeface="Aptos Black" panose="020B0004020202020204" pitchFamily="34" charset="0"/>
              </a:rPr>
              <a:t>Ecrivez aux sénateurs de vos circonscriptions !</a:t>
            </a:r>
          </a:p>
          <a:p>
            <a:pPr marL="457200" lvl="1" indent="0" algn="ctr">
              <a:buNone/>
            </a:pPr>
            <a:r>
              <a:rPr lang="fr-FR" sz="2800" b="1" dirty="0">
                <a:solidFill>
                  <a:srgbClr val="7FA8D9"/>
                </a:solidFill>
                <a:latin typeface="Aptos Black" panose="020B0004020202020204" pitchFamily="34" charset="0"/>
              </a:rPr>
              <a:t>Remplir tableau sous : </a:t>
            </a:r>
          </a:p>
          <a:p>
            <a:pPr marL="457200" lvl="1" indent="0" algn="ctr">
              <a:buNone/>
            </a:pPr>
            <a:r>
              <a:rPr lang="fr-FR" sz="2800" b="1" dirty="0">
                <a:solidFill>
                  <a:srgbClr val="7FA8D9"/>
                </a:solidFill>
                <a:latin typeface="Aptos Black" panose="020B0004020202020204" pitchFamily="34" charset="0"/>
              </a:rPr>
              <a:t>M:\MEDIA INTERSYNDICALE\</a:t>
            </a:r>
            <a:r>
              <a:rPr lang="fr-FR" sz="2800" b="1" dirty="0" err="1">
                <a:solidFill>
                  <a:srgbClr val="7FA8D9"/>
                </a:solidFill>
                <a:latin typeface="Aptos Black" panose="020B0004020202020204" pitchFamily="34" charset="0"/>
              </a:rPr>
              <a:t>LettreAuxElus</a:t>
            </a:r>
            <a:r>
              <a:rPr lang="fr-FR" sz="2800" b="1" dirty="0">
                <a:solidFill>
                  <a:srgbClr val="7FA8D9"/>
                </a:solidFill>
                <a:latin typeface="Aptos Black" panose="020B0004020202020204" pitchFamily="34" charset="0"/>
              </a:rPr>
              <a:t>\saison 2</a:t>
            </a:r>
          </a:p>
        </p:txBody>
      </p:sp>
    </p:spTree>
    <p:extLst>
      <p:ext uri="{BB962C8B-B14F-4D97-AF65-F5344CB8AC3E}">
        <p14:creationId xmlns:p14="http://schemas.microsoft.com/office/powerpoint/2010/main" val="1972819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27">
            <a:extLst>
              <a:ext uri="{FF2B5EF4-FFF2-40B4-BE49-F238E27FC236}">
                <a16:creationId xmlns:a16="http://schemas.microsoft.com/office/drawing/2014/main" id="{33E44607-F67C-4D01-B0D2-725F90AA2259}"/>
              </a:ext>
            </a:extLst>
          </p:cNvPr>
          <p:cNvSpPr txBox="1">
            <a:spLocks/>
          </p:cNvSpPr>
          <p:nvPr/>
        </p:nvSpPr>
        <p:spPr>
          <a:xfrm>
            <a:off x="486568" y="1151680"/>
            <a:ext cx="11218863" cy="9525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300"/>
              </a:lnSpc>
              <a:buNone/>
            </a:pPr>
            <a:r>
              <a:rPr lang="fr-FR" sz="3200" b="1" spc="25" dirty="0">
                <a:latin typeface="Trebuchet MS" panose="22635452340000000000" pitchFamily="2"/>
              </a:rPr>
              <a:t>Le 8 février : Manifestons notre opposition! tous dans la rue!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79D7C15D-5DF8-8C1D-B051-6F8D65ED1E8E}"/>
              </a:ext>
            </a:extLst>
          </p:cNvPr>
          <p:cNvSpPr/>
          <p:nvPr/>
        </p:nvSpPr>
        <p:spPr>
          <a:xfrm>
            <a:off x="4758133" y="6252205"/>
            <a:ext cx="1124124" cy="442111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contenu 4">
            <a:extLst>
              <a:ext uri="{FF2B5EF4-FFF2-40B4-BE49-F238E27FC236}">
                <a16:creationId xmlns:a16="http://schemas.microsoft.com/office/drawing/2014/main" id="{9CD9A5B7-6703-1D78-BF9F-355A69C32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799" y="2313276"/>
            <a:ext cx="11218632" cy="3575795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 8 février anniversaire de l’annonce brutale du démantèlement de l’IRSN,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 7 et 8 février 2024 passage du projet de loi fusion IRSN-ASN au Sénat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 13 février vote au Sénat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Proposition de l’intersyndicale : 8 février en grève toute la journée, journée institut à l’arrêt total!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Tous les salariés de tous les sites à Paris!!!</a:t>
            </a:r>
          </a:p>
          <a:p>
            <a:pPr marL="0" indent="0">
              <a:buNone/>
            </a:pPr>
            <a:r>
              <a:rPr lang="fr-FR" dirty="0"/>
              <a:t> Lien vote </a:t>
            </a:r>
            <a:r>
              <a:rPr lang="fr-FR" dirty="0" err="1"/>
              <a:t>forms</a:t>
            </a:r>
            <a:r>
              <a:rPr lang="fr-FR" dirty="0"/>
              <a:t>: </a:t>
            </a:r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7175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27">
            <a:extLst>
              <a:ext uri="{FF2B5EF4-FFF2-40B4-BE49-F238E27FC236}">
                <a16:creationId xmlns:a16="http://schemas.microsoft.com/office/drawing/2014/main" id="{33E44607-F67C-4D01-B0D2-725F90AA2259}"/>
              </a:ext>
            </a:extLst>
          </p:cNvPr>
          <p:cNvSpPr txBox="1">
            <a:spLocks/>
          </p:cNvSpPr>
          <p:nvPr/>
        </p:nvSpPr>
        <p:spPr>
          <a:xfrm>
            <a:off x="486568" y="1151680"/>
            <a:ext cx="11218863" cy="9525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300"/>
              </a:lnSpc>
              <a:buNone/>
            </a:pPr>
            <a:r>
              <a:rPr lang="fr-FR" sz="3200" b="1" spc="25" dirty="0">
                <a:latin typeface="Trebuchet MS" panose="22635452340000000000" pitchFamily="2"/>
              </a:rPr>
              <a:t>Tous solidaires pour une manif d’ampleur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79D7C15D-5DF8-8C1D-B051-6F8D65ED1E8E}"/>
              </a:ext>
            </a:extLst>
          </p:cNvPr>
          <p:cNvSpPr/>
          <p:nvPr/>
        </p:nvSpPr>
        <p:spPr>
          <a:xfrm>
            <a:off x="4758133" y="6252205"/>
            <a:ext cx="1124124" cy="442111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contenu 4">
            <a:extLst>
              <a:ext uri="{FF2B5EF4-FFF2-40B4-BE49-F238E27FC236}">
                <a16:creationId xmlns:a16="http://schemas.microsoft.com/office/drawing/2014/main" id="{9CD9A5B7-6703-1D78-BF9F-355A69C32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799" y="2265651"/>
            <a:ext cx="11218632" cy="35757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Pour les trajets des collègues des sites hors région parisienne, nous avons besoin d’un financement solidaire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 Lien vers cagnotte: </a:t>
            </a:r>
            <a:r>
              <a:rPr lang="fr-FR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https://www.leetchi.com/fr/c/soutenez-les-actions-de-lintersyndicale-de-lirsn-pour-mobiliser-les-salaries-5868507?utm_source=copylink&amp;utm_medium=social_sharing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8684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7DD1CB2-66DE-49E6-BCB8-3AB790546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EF6-8718-4233-AC5A-D78F068ACFE5}" type="slidenum">
              <a:rPr lang="fr-FR" smtClean="0"/>
              <a:t>8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F7FEBFA-2176-4B2E-BAF9-EEA4DFDD4AC7}"/>
              </a:ext>
            </a:extLst>
          </p:cNvPr>
          <p:cNvSpPr txBox="1"/>
          <p:nvPr/>
        </p:nvSpPr>
        <p:spPr>
          <a:xfrm rot="20481325">
            <a:off x="2315609" y="3381328"/>
            <a:ext cx="6590899" cy="1015663"/>
          </a:xfrm>
          <a:prstGeom prst="rect">
            <a:avLst/>
          </a:prstGeom>
          <a:noFill/>
          <a:ln w="76200">
            <a:solidFill>
              <a:srgbClr val="EE4757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fr-FR" sz="6000" b="1" dirty="0">
                <a:solidFill>
                  <a:srgbClr val="EE4757"/>
                </a:solidFill>
                <a:latin typeface="Bernard MT Condensed" panose="02050806060905020404" pitchFamily="18" charset="0"/>
                <a:cs typeface="72 Condensed" panose="020B0506030000000003" pitchFamily="34" charset="0"/>
              </a:rPr>
              <a:t>Vous avez la parole !</a:t>
            </a:r>
          </a:p>
        </p:txBody>
      </p:sp>
    </p:spTree>
    <p:extLst>
      <p:ext uri="{BB962C8B-B14F-4D97-AF65-F5344CB8AC3E}">
        <p14:creationId xmlns:p14="http://schemas.microsoft.com/office/powerpoint/2010/main" val="2267223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Une image contenant plein air, personne, ciel, habits&#10;&#10;Description générée automatiquement">
            <a:extLst>
              <a:ext uri="{FF2B5EF4-FFF2-40B4-BE49-F238E27FC236}">
                <a16:creationId xmlns:a16="http://schemas.microsoft.com/office/drawing/2014/main" id="{8170D091-7CD1-4997-BF6C-FC72F77E00B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2404">
            <a:off x="3675117" y="4303161"/>
            <a:ext cx="4029940" cy="2267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 descr="Une image contenant plein air, personne, habits, ciel&#10;&#10;Description générée automatiquement">
            <a:extLst>
              <a:ext uri="{FF2B5EF4-FFF2-40B4-BE49-F238E27FC236}">
                <a16:creationId xmlns:a16="http://schemas.microsoft.com/office/drawing/2014/main" id="{C6CA7E27-37B6-4CC6-B7CF-0CA763ADE5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73"/>
          <a:stretch/>
        </p:blipFill>
        <p:spPr>
          <a:xfrm rot="20429407">
            <a:off x="3046278" y="1535683"/>
            <a:ext cx="3917668" cy="2424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 2" descr="Une image contenant habits, personne, plein air, femme&#10;&#10;Description générée automatiquement">
            <a:extLst>
              <a:ext uri="{FF2B5EF4-FFF2-40B4-BE49-F238E27FC236}">
                <a16:creationId xmlns:a16="http://schemas.microsoft.com/office/drawing/2014/main" id="{9EE226AF-1BF8-4D32-95FF-DD1799E2E4A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57661" y="3150337"/>
            <a:ext cx="4230501" cy="3172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806EDB0-FF98-4ED5-9ECC-FCBEFCCCD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EF6-8718-4233-AC5A-D78F068ACFE5}" type="slidenum">
              <a:rPr lang="fr-FR" smtClean="0"/>
              <a:t>9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36F32A9-7C15-450F-A18C-D96178A09E16}"/>
              </a:ext>
            </a:extLst>
          </p:cNvPr>
          <p:cNvSpPr txBox="1"/>
          <p:nvPr/>
        </p:nvSpPr>
        <p:spPr>
          <a:xfrm rot="-1200000">
            <a:off x="2906737" y="3542491"/>
            <a:ext cx="5502453" cy="861774"/>
          </a:xfrm>
          <a:prstGeom prst="rect">
            <a:avLst/>
          </a:prstGeom>
          <a:noFill/>
          <a:ln w="127000">
            <a:solidFill>
              <a:srgbClr val="EE4757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5000" b="1" dirty="0">
                <a:solidFill>
                  <a:srgbClr val="EE4757"/>
                </a:solidFill>
                <a:latin typeface="Bernard MT Condensed" panose="02050806060905020404" pitchFamily="18" charset="0"/>
                <a:cs typeface="72 Condensed" panose="020B0506030000000003" pitchFamily="34" charset="0"/>
              </a:rPr>
              <a:t>Restons groupés !</a:t>
            </a:r>
          </a:p>
        </p:txBody>
      </p:sp>
      <p:pic>
        <p:nvPicPr>
          <p:cNvPr id="10" name="Image 9" descr="Une image contenant texte, Bleu électrique, habits, bleu&#10;&#10;Description générée automatiquement">
            <a:extLst>
              <a:ext uri="{FF2B5EF4-FFF2-40B4-BE49-F238E27FC236}">
                <a16:creationId xmlns:a16="http://schemas.microsoft.com/office/drawing/2014/main" id="{53369BDE-00BE-4A0E-864C-F2D1FD9F3B1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077" y="1154930"/>
            <a:ext cx="1791849" cy="2457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 11" descr="Une image contenant texte, plein air, Vêtements à haute visibilité, vert&#10;&#10;Description générée automatiquement">
            <a:extLst>
              <a:ext uri="{FF2B5EF4-FFF2-40B4-BE49-F238E27FC236}">
                <a16:creationId xmlns:a16="http://schemas.microsoft.com/office/drawing/2014/main" id="{6F004D1B-DF03-42B2-9FBA-141040B8B409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077" y="4486478"/>
            <a:ext cx="1791849" cy="2433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 13" descr="Une image contenant plein air, personne, habits, homme&#10;&#10;Description générée automatiquement">
            <a:extLst>
              <a:ext uri="{FF2B5EF4-FFF2-40B4-BE49-F238E27FC236}">
                <a16:creationId xmlns:a16="http://schemas.microsoft.com/office/drawing/2014/main" id="{8C82D55A-36DA-4CC0-9C21-1CD1DD66F9CB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094" y="1847383"/>
            <a:ext cx="3659938" cy="2697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0312466D-33C8-478E-96DB-8C5D56AC00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016803">
            <a:off x="387864" y="1881042"/>
            <a:ext cx="2891395" cy="148694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3B4C43EA-EEAE-4CF7-878F-D0FCEA187233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35666" y="5042434"/>
            <a:ext cx="2086366" cy="149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11962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BF019BA3BE844A8805086771431098" ma:contentTypeVersion="2" ma:contentTypeDescription="Crée un document." ma:contentTypeScope="" ma:versionID="8e83f6e530bbd066c1876c252b2fc99b">
  <xsd:schema xmlns:xsd="http://www.w3.org/2001/XMLSchema" xmlns:xs="http://www.w3.org/2001/XMLSchema" xmlns:p="http://schemas.microsoft.com/office/2006/metadata/properties" xmlns:ns2="7625e631-cd40-4bb5-8abf-34b46cf9d830" targetNamespace="http://schemas.microsoft.com/office/2006/metadata/properties" ma:root="true" ma:fieldsID="3ba5df9b51559c6ff74a873bb1129355" ns2:_="">
    <xsd:import namespace="7625e631-cd40-4bb5-8abf-34b46cf9d83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25e631-cd40-4bb5-8abf-34b46cf9d83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E35DFBA-E883-4007-8450-FACC639009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25e631-cd40-4bb5-8abf-34b46cf9d8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35D351D-917E-4C43-B168-4D01C99507D0}">
  <ds:schemaRefs>
    <ds:schemaRef ds:uri="http://purl.org/dc/elements/1.1/"/>
    <ds:schemaRef ds:uri="http://schemas.microsoft.com/office/2006/metadata/properties"/>
    <ds:schemaRef ds:uri="7625e631-cd40-4bb5-8abf-34b46cf9d830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D75AB62-0DEB-48AB-8E4B-486BD8D5363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3913</TotalTime>
  <Words>442</Words>
  <Application>Microsoft Office PowerPoint</Application>
  <PresentationFormat>Grand écran</PresentationFormat>
  <Paragraphs>61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9" baseType="lpstr">
      <vt:lpstr>Aptos Black</vt:lpstr>
      <vt:lpstr>Arial</vt:lpstr>
      <vt:lpstr>Bernard MT Condensed</vt:lpstr>
      <vt:lpstr>Calibri</vt:lpstr>
      <vt:lpstr>Calibri Light</vt:lpstr>
      <vt:lpstr>Trebuchet MS</vt:lpstr>
      <vt:lpstr>Wingdings</vt:lpstr>
      <vt:lpstr>Thème Office</vt:lpstr>
      <vt:lpstr>Avenir de l’IRSN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TAURINES Tatiana</dc:creator>
  <cp:lastModifiedBy>JEFFROY Francois</cp:lastModifiedBy>
  <cp:revision>232</cp:revision>
  <dcterms:created xsi:type="dcterms:W3CDTF">2023-01-30T08:12:02Z</dcterms:created>
  <dcterms:modified xsi:type="dcterms:W3CDTF">2024-01-08T17:32:19Z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0x01010072BF019BA3BE844A8805086771431098</vt:lpwstr>
  </property>
</Properties>
</file>