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6" r:id="rId5"/>
    <p:sldId id="259" r:id="rId6"/>
    <p:sldId id="265" r:id="rId7"/>
    <p:sldId id="261" r:id="rId8"/>
    <p:sldId id="260" r:id="rId9"/>
    <p:sldId id="262"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D8BD707-D9CF-40AE-B4C6-C98DA3205C09}" type="datetimeFigureOut">
              <a:rPr lang="en-US" smtClean="0"/>
              <a:pPr/>
              <a:t>10/10/2023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fb.watch/aC3rHjRIXN/" TargetMode="External"/><Relationship Id="rId3" Type="http://schemas.openxmlformats.org/officeDocument/2006/relationships/hyperlink" Target="https://youtu.be/F5qJOozM-E0" TargetMode="External"/><Relationship Id="rId7" Type="http://schemas.openxmlformats.org/officeDocument/2006/relationships/hyperlink" Target="https://youtu.be/NFR2q3UNT78" TargetMode="External"/><Relationship Id="rId2" Type="http://schemas.openxmlformats.org/officeDocument/2006/relationships/hyperlink" Target="https://youtu.be/gjFVvk7uvP8" TargetMode="External"/><Relationship Id="rId1" Type="http://schemas.openxmlformats.org/officeDocument/2006/relationships/slideLayout" Target="../slideLayouts/slideLayout2.xml"/><Relationship Id="rId6" Type="http://schemas.openxmlformats.org/officeDocument/2006/relationships/hyperlink" Target="https://youtu.be/ca5IsnoUI0Y" TargetMode="External"/><Relationship Id="rId5" Type="http://schemas.openxmlformats.org/officeDocument/2006/relationships/hyperlink" Target="https://fb.watch/edjt216qEL/" TargetMode="External"/><Relationship Id="rId4" Type="http://schemas.openxmlformats.org/officeDocument/2006/relationships/hyperlink" Target="https://fb.watch/nzEOMFumeQ/"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70025"/>
          </a:xfrm>
        </p:spPr>
        <p:txBody>
          <a:bodyPr/>
          <a:lstStyle/>
          <a:p>
            <a:r>
              <a:rPr lang="en-US" sz="3500" b="1" dirty="0">
                <a:solidFill>
                  <a:schemeClr val="tx2">
                    <a:lumMod val="75000"/>
                  </a:schemeClr>
                </a:solidFill>
                <a:latin typeface="Times New Roman" panose="02020603050405020304" pitchFamily="18" charset="0"/>
                <a:cs typeface="Times New Roman" panose="02020603050405020304" pitchFamily="18" charset="0"/>
              </a:rPr>
              <a:t>Steve </a:t>
            </a:r>
            <a:r>
              <a:rPr lang="en-US" sz="3500" b="1" dirty="0" err="1">
                <a:solidFill>
                  <a:schemeClr val="tx2">
                    <a:lumMod val="75000"/>
                  </a:schemeClr>
                </a:solidFill>
                <a:latin typeface="Times New Roman" panose="02020603050405020304" pitchFamily="18" charset="0"/>
                <a:cs typeface="Times New Roman" panose="02020603050405020304" pitchFamily="18" charset="0"/>
              </a:rPr>
              <a:t>Katsarov</a:t>
            </a:r>
            <a:br>
              <a:rPr lang="en-US" sz="3500" b="1" dirty="0">
                <a:solidFill>
                  <a:schemeClr val="tx2">
                    <a:lumMod val="75000"/>
                  </a:schemeClr>
                </a:solidFill>
                <a:latin typeface="Times New Roman" panose="02020603050405020304" pitchFamily="18" charset="0"/>
                <a:cs typeface="Times New Roman" panose="02020603050405020304" pitchFamily="18" charset="0"/>
              </a:rPr>
            </a:br>
            <a:r>
              <a:rPr lang="en-US" sz="3500" b="1" dirty="0">
                <a:solidFill>
                  <a:schemeClr val="tx2">
                    <a:lumMod val="75000"/>
                  </a:schemeClr>
                </a:solidFill>
                <a:latin typeface="Times New Roman" panose="02020603050405020304" pitchFamily="18" charset="0"/>
                <a:cs typeface="Times New Roman" panose="02020603050405020304" pitchFamily="18" charset="0"/>
              </a:rPr>
              <a:t>Setter</a:t>
            </a:r>
            <a:endParaRPr lang="bg-BG" sz="3500"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6400800" cy="513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38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600" b="1" dirty="0">
                <a:solidFill>
                  <a:srgbClr val="DC9E1F">
                    <a:lumMod val="50000"/>
                  </a:srgbClr>
                </a:solidFill>
                <a:latin typeface="Times New Roman" panose="02020603050405020304" pitchFamily="18" charset="0"/>
                <a:cs typeface="Times New Roman" panose="02020603050405020304" pitchFamily="18" charset="0"/>
              </a:rPr>
              <a:t>The presentation provides all the basic information for the student-athlete. More details and video can be provided if needed. Contact us. </a:t>
            </a:r>
            <a:endParaRPr lang="bg-B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8" y="1352550"/>
            <a:ext cx="2998787"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254" y="1324840"/>
            <a:ext cx="3109913"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69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0782" y="381000"/>
            <a:ext cx="4267200" cy="5853545"/>
          </a:xfrm>
        </p:spPr>
        <p:txBody>
          <a:bodyPr>
            <a:normAutofit/>
          </a:bodyPr>
          <a:lstStyle/>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Status: </a:t>
            </a:r>
            <a:r>
              <a:rPr lang="en-US" sz="2000" i="1" dirty="0">
                <a:solidFill>
                  <a:srgbClr val="DC9E1F">
                    <a:lumMod val="50000"/>
                  </a:srgbClr>
                </a:solidFill>
                <a:latin typeface="Times New Roman" panose="02020603050405020304" pitchFamily="18" charset="0"/>
                <a:cs typeface="Times New Roman" panose="02020603050405020304" pitchFamily="18" charset="0"/>
              </a:rPr>
              <a:t>Available</a:t>
            </a:r>
          </a:p>
          <a:p>
            <a:pPr lvl="0">
              <a:buClr>
                <a:srgbClr val="DC9E1F"/>
              </a:buClr>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Gender: </a:t>
            </a:r>
            <a:r>
              <a:rPr lang="en-US" sz="2000" i="1" dirty="0">
                <a:solidFill>
                  <a:srgbClr val="DC9E1F">
                    <a:lumMod val="50000"/>
                  </a:srgbClr>
                </a:solidFill>
                <a:latin typeface="Times New Roman" panose="02020603050405020304" pitchFamily="18" charset="0"/>
                <a:cs typeface="Times New Roman" panose="02020603050405020304" pitchFamily="18" charset="0"/>
              </a:rPr>
              <a:t>Male</a:t>
            </a:r>
          </a:p>
          <a:p>
            <a:pPr lvl="0">
              <a:buClr>
                <a:srgbClr val="DC9E1F"/>
              </a:buClr>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Position: </a:t>
            </a:r>
            <a:r>
              <a:rPr lang="en-US" sz="2000" i="1" dirty="0">
                <a:solidFill>
                  <a:srgbClr val="DC9E1F">
                    <a:lumMod val="50000"/>
                  </a:srgbClr>
                </a:solidFill>
                <a:latin typeface="Times New Roman" panose="02020603050405020304" pitchFamily="18" charset="0"/>
                <a:cs typeface="Times New Roman" panose="02020603050405020304" pitchFamily="18" charset="0"/>
              </a:rPr>
              <a:t>Setter</a:t>
            </a:r>
          </a:p>
          <a:p>
            <a:pPr lvl="0">
              <a:buClr>
                <a:srgbClr val="DC9E1F"/>
              </a:buClr>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Date of Birth: </a:t>
            </a:r>
            <a:r>
              <a:rPr lang="en-US" sz="2000" i="1" dirty="0">
                <a:solidFill>
                  <a:srgbClr val="DC9E1F">
                    <a:lumMod val="50000"/>
                  </a:srgbClr>
                </a:solidFill>
                <a:latin typeface="Times New Roman" panose="02020603050405020304" pitchFamily="18" charset="0"/>
                <a:cs typeface="Times New Roman" panose="02020603050405020304" pitchFamily="18" charset="0"/>
              </a:rPr>
              <a:t>12.02.2005</a:t>
            </a:r>
          </a:p>
          <a:p>
            <a:pPr lvl="0">
              <a:buClr>
                <a:srgbClr val="DC9E1F"/>
              </a:buClr>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Graduation date</a:t>
            </a:r>
            <a:r>
              <a:rPr lang="en-US" sz="2000" b="1" i="1" dirty="0">
                <a:solidFill>
                  <a:srgbClr val="DC9E1F">
                    <a:lumMod val="50000"/>
                  </a:srgbClr>
                </a:solidFill>
                <a:latin typeface="Times New Roman" panose="02020603050405020304" pitchFamily="18" charset="0"/>
                <a:cs typeface="Times New Roman" panose="02020603050405020304" pitchFamily="18" charset="0"/>
              </a:rPr>
              <a:t>: </a:t>
            </a:r>
            <a:r>
              <a:rPr lang="en-US" sz="2000" i="1" dirty="0">
                <a:solidFill>
                  <a:srgbClr val="DC9E1F">
                    <a:lumMod val="50000"/>
                  </a:srgbClr>
                </a:solidFill>
                <a:latin typeface="Times New Roman" panose="02020603050405020304" pitchFamily="18" charset="0"/>
                <a:cs typeface="Times New Roman" panose="02020603050405020304" pitchFamily="18" charset="0"/>
              </a:rPr>
              <a:t>June, 2024</a:t>
            </a:r>
          </a:p>
          <a:p>
            <a:pPr lvl="0">
              <a:buClr>
                <a:srgbClr val="DC9E1F"/>
              </a:buClr>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Club team: </a:t>
            </a:r>
            <a:r>
              <a:rPr lang="en-US" sz="2000" i="1">
                <a:solidFill>
                  <a:srgbClr val="DC9E1F">
                    <a:lumMod val="50000"/>
                  </a:srgbClr>
                </a:solidFill>
                <a:latin typeface="Times New Roman" panose="02020603050405020304" pitchFamily="18" charset="0"/>
                <a:cs typeface="Times New Roman" panose="02020603050405020304" pitchFamily="18" charset="0"/>
              </a:rPr>
              <a:t>Lulin</a:t>
            </a:r>
            <a:r>
              <a:rPr lang="en-US" sz="2000" i="1" dirty="0">
                <a:solidFill>
                  <a:srgbClr val="DC9E1F">
                    <a:lumMod val="50000"/>
                  </a:srgbClr>
                </a:solidFill>
                <a:latin typeface="Times New Roman" panose="02020603050405020304" pitchFamily="18" charset="0"/>
                <a:cs typeface="Times New Roman" panose="02020603050405020304" pitchFamily="18" charset="0"/>
              </a:rPr>
              <a:t> Volley Sofia</a:t>
            </a:r>
            <a:endParaRPr lang="bg-BG" sz="2000" i="1" dirty="0">
              <a:solidFill>
                <a:srgbClr val="DC9E1F">
                  <a:lumMod val="50000"/>
                </a:srgbClr>
              </a:solidFill>
              <a:latin typeface="Times New Roman" panose="02020603050405020304" pitchFamily="18" charset="0"/>
              <a:cs typeface="Times New Roman" panose="02020603050405020304" pitchFamily="18" charset="0"/>
            </a:endParaRPr>
          </a:p>
          <a:p>
            <a:pPr marL="0" indent="0">
              <a:buNone/>
            </a:pPr>
            <a:endParaRPr lang="bg-BG" dirty="0"/>
          </a:p>
        </p:txBody>
      </p:sp>
      <p:pic>
        <p:nvPicPr>
          <p:cNvPr id="1026" name="Picture 2" descr="C:\Users\Radoslav\Downloads\4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
            <a:ext cx="4572000" cy="591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74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0"/>
            <a:ext cx="6629400" cy="1143000"/>
          </a:xfrm>
        </p:spPr>
        <p:txBody>
          <a:bodyPr/>
          <a:lstStyle/>
          <a:p>
            <a:r>
              <a:rPr lang="en-US" b="1" dirty="0">
                <a:solidFill>
                  <a:srgbClr val="DC9E1F">
                    <a:lumMod val="50000"/>
                  </a:srgbClr>
                </a:solidFill>
                <a:latin typeface="Times New Roman" panose="02020603050405020304" pitchFamily="18" charset="0"/>
                <a:cs typeface="Times New Roman" panose="02020603050405020304" pitchFamily="18" charset="0"/>
              </a:rPr>
              <a:t>Additional information</a:t>
            </a:r>
            <a:endParaRPr lang="bg-BG" dirty="0"/>
          </a:p>
        </p:txBody>
      </p:sp>
      <p:sp>
        <p:nvSpPr>
          <p:cNvPr id="3" name="Content Placeholder 2"/>
          <p:cNvSpPr>
            <a:spLocks noGrp="1"/>
          </p:cNvSpPr>
          <p:nvPr>
            <p:ph sz="quarter" idx="13"/>
          </p:nvPr>
        </p:nvSpPr>
        <p:spPr>
          <a:xfrm>
            <a:off x="228600" y="1143000"/>
            <a:ext cx="8305800" cy="4572000"/>
          </a:xfrm>
        </p:spPr>
        <p:txBody>
          <a:bodyPr>
            <a:normAutofit/>
          </a:bodyPr>
          <a:lstStyle/>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Height: </a:t>
            </a:r>
            <a:r>
              <a:rPr lang="en-US" sz="2000" i="1" dirty="0">
                <a:solidFill>
                  <a:srgbClr val="DC9E1F">
                    <a:lumMod val="50000"/>
                  </a:srgbClr>
                </a:solidFill>
                <a:latin typeface="Times New Roman" panose="02020603050405020304" pitchFamily="18" charset="0"/>
                <a:cs typeface="Times New Roman" panose="02020603050405020304" pitchFamily="18" charset="0"/>
              </a:rPr>
              <a:t>192 cm.</a:t>
            </a: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Weight</a:t>
            </a:r>
            <a:r>
              <a:rPr lang="en-US" sz="2000" dirty="0">
                <a:solidFill>
                  <a:srgbClr val="DC9E1F">
                    <a:lumMod val="50000"/>
                  </a:srgbClr>
                </a:solidFill>
                <a:latin typeface="Times New Roman" panose="02020603050405020304" pitchFamily="18" charset="0"/>
                <a:cs typeface="Times New Roman" panose="02020603050405020304" pitchFamily="18" charset="0"/>
              </a:rPr>
              <a:t>: </a:t>
            </a:r>
            <a:r>
              <a:rPr lang="en-US" sz="2000" i="1" dirty="0">
                <a:solidFill>
                  <a:srgbClr val="DC9E1F">
                    <a:lumMod val="50000"/>
                  </a:srgbClr>
                </a:solidFill>
                <a:latin typeface="Times New Roman" panose="02020603050405020304" pitchFamily="18" charset="0"/>
                <a:cs typeface="Times New Roman" panose="02020603050405020304" pitchFamily="18" charset="0"/>
              </a:rPr>
              <a:t>7</a:t>
            </a:r>
            <a:r>
              <a:rPr lang="bg-BG" sz="2000" i="1" dirty="0">
                <a:solidFill>
                  <a:srgbClr val="DC9E1F">
                    <a:lumMod val="50000"/>
                  </a:srgbClr>
                </a:solidFill>
                <a:latin typeface="Times New Roman" panose="02020603050405020304" pitchFamily="18" charset="0"/>
                <a:cs typeface="Times New Roman" panose="02020603050405020304" pitchFamily="18" charset="0"/>
              </a:rPr>
              <a:t>5</a:t>
            </a:r>
            <a:r>
              <a:rPr lang="en-US" sz="2000" i="1" dirty="0">
                <a:solidFill>
                  <a:srgbClr val="DC9E1F">
                    <a:lumMod val="50000"/>
                  </a:srgbClr>
                </a:solidFill>
                <a:latin typeface="Times New Roman" panose="02020603050405020304" pitchFamily="18" charset="0"/>
                <a:cs typeface="Times New Roman" panose="02020603050405020304" pitchFamily="18" charset="0"/>
              </a:rPr>
              <a:t> kg.</a:t>
            </a: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Reach: </a:t>
            </a:r>
            <a:r>
              <a:rPr lang="en-US" sz="2000" i="1" dirty="0">
                <a:solidFill>
                  <a:srgbClr val="DC9E1F">
                    <a:lumMod val="50000"/>
                  </a:srgbClr>
                </a:solidFill>
                <a:latin typeface="Times New Roman" panose="02020603050405020304" pitchFamily="18" charset="0"/>
                <a:cs typeface="Times New Roman" panose="02020603050405020304" pitchFamily="18" charset="0"/>
              </a:rPr>
              <a:t>245 cm.</a:t>
            </a: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Approach high jump: </a:t>
            </a:r>
            <a:r>
              <a:rPr lang="en-US" sz="2000" i="1" dirty="0">
                <a:solidFill>
                  <a:srgbClr val="DC9E1F">
                    <a:lumMod val="50000"/>
                  </a:srgbClr>
                </a:solidFill>
                <a:latin typeface="Times New Roman" panose="02020603050405020304" pitchFamily="18" charset="0"/>
                <a:cs typeface="Times New Roman" panose="02020603050405020304" pitchFamily="18" charset="0"/>
              </a:rPr>
              <a:t>320 cm.</a:t>
            </a: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Standing block jump</a:t>
            </a:r>
            <a:r>
              <a:rPr lang="en-US" sz="2000" dirty="0">
                <a:solidFill>
                  <a:srgbClr val="DC9E1F">
                    <a:lumMod val="50000"/>
                  </a:srgbClr>
                </a:solidFill>
                <a:latin typeface="Times New Roman" panose="02020603050405020304" pitchFamily="18" charset="0"/>
                <a:cs typeface="Times New Roman" panose="02020603050405020304" pitchFamily="18" charset="0"/>
              </a:rPr>
              <a:t>: </a:t>
            </a:r>
            <a:r>
              <a:rPr lang="en-US" sz="2000" i="1" dirty="0">
                <a:solidFill>
                  <a:srgbClr val="DC9E1F">
                    <a:lumMod val="50000"/>
                  </a:srgbClr>
                </a:solidFill>
                <a:latin typeface="Times New Roman" panose="02020603050405020304" pitchFamily="18" charset="0"/>
                <a:cs typeface="Times New Roman" panose="02020603050405020304" pitchFamily="18" charset="0"/>
              </a:rPr>
              <a:t>300 cm.</a:t>
            </a: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High school: name: </a:t>
            </a:r>
            <a:r>
              <a:rPr lang="en-US" sz="2000" i="1" dirty="0">
                <a:solidFill>
                  <a:srgbClr val="DC9E1F">
                    <a:lumMod val="50000"/>
                  </a:srgbClr>
                </a:solidFill>
                <a:latin typeface="Times New Roman" panose="02020603050405020304" pitchFamily="18" charset="0"/>
                <a:cs typeface="Times New Roman" panose="02020603050405020304" pitchFamily="18" charset="0"/>
              </a:rPr>
              <a:t>157.Instituto </a:t>
            </a:r>
            <a:r>
              <a:rPr lang="en-US" sz="2000" i="1" dirty="0" err="1">
                <a:solidFill>
                  <a:srgbClr val="DC9E1F">
                    <a:lumMod val="50000"/>
                  </a:srgbClr>
                </a:solidFill>
                <a:latin typeface="Times New Roman" panose="02020603050405020304" pitchFamily="18" charset="0"/>
                <a:cs typeface="Times New Roman" panose="02020603050405020304" pitchFamily="18" charset="0"/>
              </a:rPr>
              <a:t>Bilingue</a:t>
            </a:r>
            <a:r>
              <a:rPr lang="en-US" sz="2000" i="1" dirty="0">
                <a:solidFill>
                  <a:srgbClr val="DC9E1F">
                    <a:lumMod val="50000"/>
                  </a:srgbClr>
                </a:solidFill>
                <a:latin typeface="Times New Roman" panose="02020603050405020304" pitchFamily="18" charset="0"/>
                <a:cs typeface="Times New Roman" panose="02020603050405020304" pitchFamily="18" charset="0"/>
              </a:rPr>
              <a:t> “Cesar </a:t>
            </a:r>
            <a:r>
              <a:rPr lang="en-US" sz="2000" i="1" dirty="0" err="1">
                <a:solidFill>
                  <a:srgbClr val="DC9E1F">
                    <a:lumMod val="50000"/>
                  </a:srgbClr>
                </a:solidFill>
                <a:latin typeface="Times New Roman" panose="02020603050405020304" pitchFamily="18" charset="0"/>
                <a:cs typeface="Times New Roman" panose="02020603050405020304" pitchFamily="18" charset="0"/>
              </a:rPr>
              <a:t>Vallejo”,Sofia</a:t>
            </a:r>
            <a:endParaRPr lang="en-US" sz="2000" i="1"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Languages: </a:t>
            </a:r>
            <a:r>
              <a:rPr lang="en-US" sz="2000" i="1" dirty="0">
                <a:solidFill>
                  <a:srgbClr val="DC9E1F">
                    <a:lumMod val="50000"/>
                  </a:srgbClr>
                </a:solidFill>
                <a:latin typeface="Times New Roman" panose="02020603050405020304" pitchFamily="18" charset="0"/>
                <a:cs typeface="Times New Roman" panose="02020603050405020304" pitchFamily="18" charset="0"/>
              </a:rPr>
              <a:t>Bulgarian, English and Spanish</a:t>
            </a: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Desired degree: </a:t>
            </a:r>
            <a:r>
              <a:rPr lang="en-US" sz="2000" i="1" dirty="0">
                <a:solidFill>
                  <a:srgbClr val="DC9E1F">
                    <a:lumMod val="50000"/>
                  </a:srgbClr>
                </a:solidFill>
                <a:latin typeface="Times New Roman" panose="02020603050405020304" pitchFamily="18" charset="0"/>
                <a:cs typeface="Times New Roman" panose="02020603050405020304" pitchFamily="18" charset="0"/>
              </a:rPr>
              <a:t>TBA</a:t>
            </a: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SAT grade/date: </a:t>
            </a:r>
            <a:r>
              <a:rPr lang="en-US" sz="2000" i="1" dirty="0">
                <a:solidFill>
                  <a:srgbClr val="DC9E1F">
                    <a:lumMod val="50000"/>
                  </a:srgbClr>
                </a:solidFill>
                <a:latin typeface="Times New Roman" panose="02020603050405020304" pitchFamily="18" charset="0"/>
                <a:cs typeface="Times New Roman" panose="02020603050405020304" pitchFamily="18" charset="0"/>
              </a:rPr>
              <a:t>TBA</a:t>
            </a: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TOEFL grade/date: </a:t>
            </a:r>
            <a:r>
              <a:rPr lang="en-US" sz="2000" i="1" dirty="0">
                <a:solidFill>
                  <a:srgbClr val="DC9E1F">
                    <a:lumMod val="50000"/>
                  </a:srgbClr>
                </a:solidFill>
                <a:latin typeface="Times New Roman" panose="02020603050405020304" pitchFamily="18" charset="0"/>
                <a:cs typeface="Times New Roman" panose="02020603050405020304" pitchFamily="18" charset="0"/>
              </a:rPr>
              <a:t>TBA</a:t>
            </a:r>
          </a:p>
          <a:p>
            <a:pPr marL="0" indent="0">
              <a:buNone/>
            </a:pPr>
            <a:endParaRPr lang="bg-BG" dirty="0"/>
          </a:p>
        </p:txBody>
      </p:sp>
    </p:spTree>
    <p:extLst>
      <p:ext uri="{BB962C8B-B14F-4D97-AF65-F5344CB8AC3E}">
        <p14:creationId xmlns:p14="http://schemas.microsoft.com/office/powerpoint/2010/main" val="337508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50D320A5-E10E-0BD6-CCD1-22EABC8298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43000" y="857250"/>
            <a:ext cx="6858000" cy="5143500"/>
          </a:xfrm>
          <a:prstGeom prst="rect">
            <a:avLst/>
          </a:prstGeom>
        </p:spPr>
      </p:pic>
    </p:spTree>
    <p:extLst>
      <p:ext uri="{BB962C8B-B14F-4D97-AF65-F5344CB8AC3E}">
        <p14:creationId xmlns:p14="http://schemas.microsoft.com/office/powerpoint/2010/main" val="404101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3"/>
          </p:nvPr>
        </p:nvSpPr>
        <p:spPr>
          <a:xfrm>
            <a:off x="4495800" y="0"/>
            <a:ext cx="4495800" cy="5791200"/>
          </a:xfrm>
        </p:spPr>
        <p:txBody>
          <a:bodyPr/>
          <a:lstStyle/>
          <a:p>
            <a:pPr marL="0" lvl="0" indent="0" algn="ctr">
              <a:spcBef>
                <a:spcPts val="0"/>
              </a:spcBef>
              <a:spcAft>
                <a:spcPts val="0"/>
              </a:spcAft>
              <a:buClrTx/>
              <a:buNone/>
            </a:pPr>
            <a:endParaRPr lang="en-US" sz="2400" b="1" spc="0" dirty="0">
              <a:solidFill>
                <a:srgbClr val="DC9E1F">
                  <a:lumMod val="50000"/>
                </a:srgbClr>
              </a:solidFill>
              <a:latin typeface="Times New Roman" panose="02020603050405020304" pitchFamily="18" charset="0"/>
              <a:cs typeface="Times New Roman" panose="02020603050405020304" pitchFamily="18" charset="0"/>
            </a:endParaRPr>
          </a:p>
          <a:p>
            <a:pPr marL="0" lvl="0" indent="0" algn="ctr">
              <a:spcBef>
                <a:spcPts val="0"/>
              </a:spcBef>
              <a:spcAft>
                <a:spcPts val="0"/>
              </a:spcAft>
              <a:buClrTx/>
              <a:buNone/>
            </a:pPr>
            <a:r>
              <a:rPr lang="en-US" sz="2400" b="1" spc="0" dirty="0">
                <a:solidFill>
                  <a:srgbClr val="DC9E1F">
                    <a:lumMod val="50000"/>
                  </a:srgbClr>
                </a:solidFill>
                <a:latin typeface="Times New Roman" panose="02020603050405020304" pitchFamily="18" charset="0"/>
                <a:cs typeface="Times New Roman" panose="02020603050405020304" pitchFamily="18" charset="0"/>
              </a:rPr>
              <a:t>Volleyball Achievements</a:t>
            </a:r>
          </a:p>
          <a:p>
            <a:pPr marL="0" lvl="0" indent="0" algn="ctr">
              <a:spcBef>
                <a:spcPts val="0"/>
              </a:spcBef>
              <a:spcAft>
                <a:spcPts val="0"/>
              </a:spcAft>
              <a:buClrTx/>
              <a:buNone/>
            </a:pPr>
            <a:endParaRPr lang="bg-BG" sz="2400" b="1" spc="0" dirty="0">
              <a:solidFill>
                <a:srgbClr val="DC9E1F">
                  <a:lumMod val="50000"/>
                </a:srgbClr>
              </a:solidFill>
              <a:latin typeface="Times New Roman" panose="02020603050405020304" pitchFamily="18" charset="0"/>
              <a:cs typeface="Times New Roman" panose="02020603050405020304" pitchFamily="18" charset="0"/>
            </a:endParaRPr>
          </a:p>
          <a:p>
            <a:pPr marL="0" lvl="0" indent="0" algn="ctr">
              <a:spcBef>
                <a:spcPts val="0"/>
              </a:spcBef>
              <a:spcAft>
                <a:spcPts val="0"/>
              </a:spcAft>
              <a:buClrTx/>
              <a:buNone/>
            </a:pPr>
            <a:r>
              <a:rPr lang="en-US" sz="2400" i="1" spc="0">
                <a:solidFill>
                  <a:srgbClr val="DC9E1F">
                    <a:lumMod val="50000"/>
                  </a:srgbClr>
                </a:solidFill>
                <a:latin typeface="Times New Roman" panose="02020603050405020304" pitchFamily="18" charset="0"/>
                <a:cs typeface="Times New Roman" panose="02020603050405020304" pitchFamily="18" charset="0"/>
              </a:rPr>
              <a:t>1.Bulgarian </a:t>
            </a:r>
            <a:r>
              <a:rPr lang="en-US" sz="2400" i="1" spc="0" dirty="0">
                <a:solidFill>
                  <a:srgbClr val="DC9E1F">
                    <a:lumMod val="50000"/>
                  </a:srgbClr>
                </a:solidFill>
                <a:latin typeface="Times New Roman" panose="02020603050405020304" pitchFamily="18" charset="0"/>
                <a:cs typeface="Times New Roman" panose="02020603050405020304" pitchFamily="18" charset="0"/>
              </a:rPr>
              <a:t>Youth National Volleyball Championship u18 2022- 4</a:t>
            </a:r>
            <a:r>
              <a:rPr lang="en-US" sz="2400" i="1" spc="0" baseline="30000" dirty="0">
                <a:solidFill>
                  <a:srgbClr val="DC9E1F">
                    <a:lumMod val="50000"/>
                  </a:srgbClr>
                </a:solidFill>
                <a:latin typeface="Times New Roman" panose="02020603050405020304" pitchFamily="18" charset="0"/>
                <a:cs typeface="Times New Roman" panose="02020603050405020304" pitchFamily="18" charset="0"/>
              </a:rPr>
              <a:t>th</a:t>
            </a:r>
            <a:r>
              <a:rPr lang="en-US" sz="2400" i="1" spc="0" dirty="0">
                <a:solidFill>
                  <a:srgbClr val="DC9E1F">
                    <a:lumMod val="50000"/>
                  </a:srgbClr>
                </a:solidFill>
                <a:latin typeface="Times New Roman" panose="02020603050405020304" pitchFamily="18" charset="0"/>
                <a:cs typeface="Times New Roman" panose="02020603050405020304" pitchFamily="18" charset="0"/>
              </a:rPr>
              <a:t> place </a:t>
            </a:r>
          </a:p>
          <a:p>
            <a:pPr marL="0" lvl="0" indent="0" algn="ctr">
              <a:spcBef>
                <a:spcPts val="0"/>
              </a:spcBef>
              <a:spcAft>
                <a:spcPts val="0"/>
              </a:spcAft>
              <a:buClrTx/>
              <a:buNone/>
            </a:pPr>
            <a:r>
              <a:rPr lang="en-US" sz="2400" i="1" spc="0" dirty="0">
                <a:solidFill>
                  <a:srgbClr val="DC9E1F">
                    <a:lumMod val="50000"/>
                  </a:srgbClr>
                </a:solidFill>
                <a:latin typeface="Times New Roman" panose="02020603050405020304" pitchFamily="18" charset="0"/>
                <a:cs typeface="Times New Roman" panose="02020603050405020304" pitchFamily="18" charset="0"/>
              </a:rPr>
              <a:t>2.Bulgarian Youth National Volleyball Championship u17 2021-3rd place</a:t>
            </a:r>
          </a:p>
          <a:p>
            <a:pPr marL="0" lvl="0" indent="0" algn="ctr">
              <a:spcBef>
                <a:spcPts val="0"/>
              </a:spcBef>
              <a:spcAft>
                <a:spcPts val="0"/>
              </a:spcAft>
              <a:buClrTx/>
              <a:buNone/>
            </a:pPr>
            <a:endParaRPr lang="en-US" sz="2400" i="1" spc="0" dirty="0">
              <a:solidFill>
                <a:srgbClr val="DC9E1F">
                  <a:lumMod val="50000"/>
                </a:srgbClr>
              </a:solidFill>
              <a:latin typeface="Times New Roman" panose="02020603050405020304" pitchFamily="18" charset="0"/>
              <a:cs typeface="Times New Roman" panose="02020603050405020304" pitchFamily="18" charset="0"/>
            </a:endParaRPr>
          </a:p>
          <a:p>
            <a:pPr marL="0" lvl="0" indent="0" algn="ctr">
              <a:spcBef>
                <a:spcPts val="0"/>
              </a:spcBef>
              <a:spcAft>
                <a:spcPts val="0"/>
              </a:spcAft>
              <a:buClrTx/>
              <a:buNone/>
            </a:pPr>
            <a:r>
              <a:rPr lang="en-US" sz="2400" i="1" spc="0" dirty="0">
                <a:solidFill>
                  <a:srgbClr val="DC9E1F">
                    <a:lumMod val="50000"/>
                  </a:srgbClr>
                </a:solidFill>
                <a:latin typeface="Times New Roman" panose="02020603050405020304" pitchFamily="18" charset="0"/>
                <a:cs typeface="Times New Roman" panose="02020603050405020304" pitchFamily="18" charset="0"/>
              </a:rPr>
              <a:t>3.Bulgarian Youth National Volleyball Championship u20 2021-7th place</a:t>
            </a:r>
          </a:p>
          <a:p>
            <a:pPr marL="0" lvl="0" indent="0" algn="ctr">
              <a:spcBef>
                <a:spcPts val="0"/>
              </a:spcBef>
              <a:spcAft>
                <a:spcPts val="0"/>
              </a:spcAft>
              <a:buClrTx/>
              <a:buNone/>
            </a:pPr>
            <a:endParaRPr lang="en-US" sz="2400" i="1" spc="0" dirty="0">
              <a:solidFill>
                <a:srgbClr val="DC9E1F">
                  <a:lumMod val="50000"/>
                </a:srgbClr>
              </a:solidFill>
              <a:latin typeface="Times New Roman" panose="02020603050405020304" pitchFamily="18" charset="0"/>
              <a:cs typeface="Times New Roman" panose="02020603050405020304" pitchFamily="18" charset="0"/>
            </a:endParaRPr>
          </a:p>
          <a:p>
            <a:pPr marL="0" lvl="0" indent="0" algn="ctr">
              <a:spcBef>
                <a:spcPts val="0"/>
              </a:spcBef>
              <a:spcAft>
                <a:spcPts val="0"/>
              </a:spcAft>
              <a:buClrTx/>
              <a:buNone/>
            </a:pPr>
            <a:r>
              <a:rPr lang="en-US" sz="2400" i="1" spc="0" dirty="0">
                <a:solidFill>
                  <a:srgbClr val="DC9E1F">
                    <a:lumMod val="50000"/>
                  </a:srgbClr>
                </a:solidFill>
                <a:latin typeface="Times New Roman" panose="02020603050405020304" pitchFamily="18" charset="0"/>
                <a:cs typeface="Times New Roman" panose="02020603050405020304" pitchFamily="18" charset="0"/>
              </a:rPr>
              <a:t>4.VGF Tournament-2nd place</a:t>
            </a:r>
          </a:p>
          <a:p>
            <a:pPr marL="0" indent="0">
              <a:buNone/>
            </a:pPr>
            <a:endParaRPr lang="bg-BG" dirty="0"/>
          </a:p>
        </p:txBody>
      </p:sp>
      <p:pic>
        <p:nvPicPr>
          <p:cNvPr id="2050" name="Picture 2" descr="C:\Users\Radoslav\Downloads\2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31657"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539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doslav\Downloads\51B98B661-C7B2-4182-95CA-990D4421017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074" y="0"/>
            <a:ext cx="51678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09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855"/>
            <a:ext cx="7924800" cy="1143000"/>
          </a:xfrm>
        </p:spPr>
        <p:txBody>
          <a:bodyPr/>
          <a:lstStyle/>
          <a:p>
            <a:r>
              <a:rPr lang="en-US" b="1" dirty="0">
                <a:solidFill>
                  <a:srgbClr val="DC9E1F">
                    <a:lumMod val="50000"/>
                  </a:srgbClr>
                </a:solidFill>
                <a:latin typeface="Times New Roman" panose="02020603050405020304" pitchFamily="18" charset="0"/>
                <a:cs typeface="Times New Roman" panose="02020603050405020304" pitchFamily="18" charset="0"/>
              </a:rPr>
              <a:t>Interview questions</a:t>
            </a:r>
            <a:endParaRPr lang="bg-BG" dirty="0"/>
          </a:p>
        </p:txBody>
      </p:sp>
      <p:sp>
        <p:nvSpPr>
          <p:cNvPr id="3" name="Content Placeholder 2"/>
          <p:cNvSpPr>
            <a:spLocks noGrp="1"/>
          </p:cNvSpPr>
          <p:nvPr>
            <p:ph sz="quarter" idx="13"/>
          </p:nvPr>
        </p:nvSpPr>
        <p:spPr>
          <a:xfrm>
            <a:off x="152400" y="1143000"/>
            <a:ext cx="8382000" cy="4572000"/>
          </a:xfrm>
        </p:spPr>
        <p:txBody>
          <a:bodyPr>
            <a:normAutofit fontScale="92500" lnSpcReduction="10000"/>
          </a:bodyPr>
          <a:lstStyle/>
          <a:p>
            <a:pPr marL="0" indent="0">
              <a:buNone/>
            </a:pPr>
            <a:endParaRPr lang="en-US" dirty="0"/>
          </a:p>
          <a:p>
            <a:pPr marL="0" indent="0">
              <a:buNone/>
            </a:pPr>
            <a:r>
              <a:rPr lang="en-US" sz="2000" b="1" dirty="0">
                <a:solidFill>
                  <a:schemeClr val="tx2">
                    <a:lumMod val="50000"/>
                  </a:schemeClr>
                </a:solidFill>
                <a:latin typeface="Times New Roman" panose="02020603050405020304" pitchFamily="18" charset="0"/>
                <a:cs typeface="Times New Roman" panose="02020603050405020304" pitchFamily="18" charset="0"/>
              </a:rPr>
              <a:t>Describe yourself with a few sentences:</a:t>
            </a:r>
          </a:p>
          <a:p>
            <a:pPr marL="0" indent="0">
              <a:buNone/>
            </a:pPr>
            <a:r>
              <a:rPr lang="en-US" sz="2000" i="1" dirty="0">
                <a:solidFill>
                  <a:schemeClr val="tx2">
                    <a:lumMod val="50000"/>
                  </a:schemeClr>
                </a:solidFill>
                <a:latin typeface="Times New Roman" panose="02020603050405020304" pitchFamily="18" charset="0"/>
                <a:cs typeface="Times New Roman" panose="02020603050405020304" pitchFamily="18" charset="0"/>
              </a:rPr>
              <a:t>I would describe myself as a very competitive and adaptable person who always gives his best. I always try to improve in every aspect, learn from the people around me and most importantly grab every chance to grow as a person and athlete with both hands. I am sure that the people close to me would describe me as a winner.</a:t>
            </a:r>
          </a:p>
          <a:p>
            <a:pPr marL="0" indent="0">
              <a:buNone/>
            </a:pPr>
            <a:r>
              <a:rPr lang="en-US" sz="2000" i="1" dirty="0">
                <a:solidFill>
                  <a:schemeClr val="tx2">
                    <a:lumMod val="50000"/>
                  </a:schemeClr>
                </a:solidFill>
                <a:latin typeface="Times New Roman" panose="02020603050405020304" pitchFamily="18" charset="0"/>
                <a:cs typeface="Times New Roman" panose="02020603050405020304" pitchFamily="18" charset="0"/>
              </a:rPr>
              <a:t> </a:t>
            </a:r>
            <a:r>
              <a:rPr lang="en-US" sz="2000" b="1" dirty="0">
                <a:solidFill>
                  <a:schemeClr val="tx2">
                    <a:lumMod val="50000"/>
                  </a:schemeClr>
                </a:solidFill>
                <a:latin typeface="Times New Roman" panose="02020603050405020304" pitchFamily="18" charset="0"/>
                <a:cs typeface="Times New Roman" panose="02020603050405020304" pitchFamily="18" charset="0"/>
              </a:rPr>
              <a:t>What does volleyball mean to you?</a:t>
            </a:r>
          </a:p>
          <a:p>
            <a:pPr marL="0" indent="0">
              <a:buNone/>
            </a:pPr>
            <a:r>
              <a:rPr lang="en-US" sz="2000" i="1" dirty="0">
                <a:solidFill>
                  <a:schemeClr val="tx2">
                    <a:lumMod val="50000"/>
                  </a:schemeClr>
                </a:solidFill>
                <a:latin typeface="Times New Roman" panose="02020603050405020304" pitchFamily="18" charset="0"/>
                <a:cs typeface="Times New Roman" panose="02020603050405020304" pitchFamily="18" charset="0"/>
              </a:rPr>
              <a:t> Volleyball became a vital part in my life since the first time I stepped into the court. My coaches always say that volleyball is a social phenomenon as it meets you with new people almost every day and I could not agree more. I have many memories made in the hall which I’ll always cherish and remember, but the best things that came with my passion for volleyball are the friendships that it gave me which I believe will stick with me for the rest of my life and for this I am grateful to the game.</a:t>
            </a:r>
          </a:p>
        </p:txBody>
      </p:sp>
    </p:spTree>
    <p:extLst>
      <p:ext uri="{BB962C8B-B14F-4D97-AF65-F5344CB8AC3E}">
        <p14:creationId xmlns:p14="http://schemas.microsoft.com/office/powerpoint/2010/main" val="3470104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52400"/>
            <a:ext cx="8305800" cy="5562600"/>
          </a:xfrm>
        </p:spPr>
        <p:txBody>
          <a:bodyPr/>
          <a:lstStyle/>
          <a:p>
            <a:pPr marL="0" indent="0">
              <a:buNone/>
            </a:pPr>
            <a:endParaRPr lang="en-US" dirty="0"/>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solidFill>
                  <a:schemeClr val="tx2">
                    <a:lumMod val="50000"/>
                  </a:schemeClr>
                </a:solidFill>
                <a:latin typeface="Times New Roman" panose="02020603050405020304" pitchFamily="18" charset="0"/>
                <a:cs typeface="Times New Roman" panose="02020603050405020304" pitchFamily="18" charset="0"/>
              </a:rPr>
              <a:t>What does your education mean to you?</a:t>
            </a:r>
          </a:p>
          <a:p>
            <a:pPr marL="0" indent="0">
              <a:buNone/>
            </a:pPr>
            <a:r>
              <a:rPr lang="en-US" sz="2000" i="1" dirty="0">
                <a:solidFill>
                  <a:schemeClr val="tx2">
                    <a:lumMod val="50000"/>
                  </a:schemeClr>
                </a:solidFill>
                <a:latin typeface="Times New Roman" panose="02020603050405020304" pitchFamily="18" charset="0"/>
                <a:cs typeface="Times New Roman" panose="02020603050405020304" pitchFamily="18" charset="0"/>
              </a:rPr>
              <a:t>Education is the most important asset that a human being can have and </a:t>
            </a:r>
            <a:r>
              <a:rPr lang="en-US" sz="2000" i="1" dirty="0" err="1">
                <a:solidFill>
                  <a:schemeClr val="tx2">
                    <a:lumMod val="50000"/>
                  </a:schemeClr>
                </a:solidFill>
                <a:latin typeface="Times New Roman" panose="02020603050405020304" pitchFamily="18" charset="0"/>
                <a:cs typeface="Times New Roman" panose="02020603050405020304" pitchFamily="18" charset="0"/>
              </a:rPr>
              <a:t>i</a:t>
            </a:r>
            <a:r>
              <a:rPr lang="en-US" sz="2000" i="1" dirty="0">
                <a:solidFill>
                  <a:schemeClr val="tx2">
                    <a:lumMod val="50000"/>
                  </a:schemeClr>
                </a:solidFill>
                <a:latin typeface="Times New Roman" panose="02020603050405020304" pitchFamily="18" charset="0"/>
                <a:cs typeface="Times New Roman" panose="02020603050405020304" pitchFamily="18" charset="0"/>
              </a:rPr>
              <a:t> want to master it. I know that my volleyball career will not last forever and I want to transfer the passion that I have for the sport into something that will help me in the future and will make me a much more skilled person.</a:t>
            </a:r>
          </a:p>
          <a:p>
            <a:pPr marL="0" indent="0">
              <a:buNone/>
            </a:pPr>
            <a:endParaRPr lang="en-US" sz="2000"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en-US" sz="2000" b="1" dirty="0">
                <a:solidFill>
                  <a:schemeClr val="tx2">
                    <a:lumMod val="50000"/>
                  </a:schemeClr>
                </a:solidFill>
                <a:latin typeface="Times New Roman" panose="02020603050405020304" pitchFamily="18" charset="0"/>
                <a:cs typeface="Times New Roman" panose="02020603050405020304" pitchFamily="18" charset="0"/>
              </a:rPr>
              <a:t> What are your main goals as a student-athlete in the USA?</a:t>
            </a:r>
          </a:p>
          <a:p>
            <a:pPr marL="0" indent="0">
              <a:buNone/>
            </a:pPr>
            <a:r>
              <a:rPr lang="en-US" sz="2000" i="1" dirty="0">
                <a:solidFill>
                  <a:schemeClr val="tx2">
                    <a:lumMod val="50000"/>
                  </a:schemeClr>
                </a:solidFill>
                <a:latin typeface="Times New Roman" panose="02020603050405020304" pitchFamily="18" charset="0"/>
                <a:cs typeface="Times New Roman" panose="02020603050405020304" pitchFamily="18" charset="0"/>
              </a:rPr>
              <a:t>My main goals as a student-athlete will be to learn a new style of volleyball, explore a new culture, make new friendships, win games and most importantly get my degree.</a:t>
            </a:r>
            <a:endParaRPr lang="bg-BG" sz="2000"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bg-BG" dirty="0"/>
          </a:p>
        </p:txBody>
      </p:sp>
    </p:spTree>
    <p:extLst>
      <p:ext uri="{BB962C8B-B14F-4D97-AF65-F5344CB8AC3E}">
        <p14:creationId xmlns:p14="http://schemas.microsoft.com/office/powerpoint/2010/main" val="1206274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114800" cy="487362"/>
          </a:xfrm>
        </p:spPr>
        <p:txBody>
          <a:bodyPr/>
          <a:lstStyle/>
          <a:p>
            <a:r>
              <a:rPr lang="en-US" b="1" dirty="0">
                <a:solidFill>
                  <a:srgbClr val="DC9E1F">
                    <a:lumMod val="50000"/>
                  </a:srgbClr>
                </a:solidFill>
                <a:latin typeface="Times New Roman" panose="02020603050405020304" pitchFamily="18" charset="0"/>
                <a:cs typeface="Times New Roman" panose="02020603050405020304" pitchFamily="18" charset="0"/>
              </a:rPr>
              <a:t>Video Analysis</a:t>
            </a:r>
            <a:endParaRPr lang="bg-BG" dirty="0"/>
          </a:p>
        </p:txBody>
      </p:sp>
      <p:sp>
        <p:nvSpPr>
          <p:cNvPr id="3" name="Content Placeholder 2"/>
          <p:cNvSpPr>
            <a:spLocks noGrp="1"/>
          </p:cNvSpPr>
          <p:nvPr>
            <p:ph sz="quarter" idx="13"/>
          </p:nvPr>
        </p:nvSpPr>
        <p:spPr>
          <a:xfrm>
            <a:off x="862476" y="762000"/>
            <a:ext cx="4191000" cy="4953000"/>
          </a:xfrm>
        </p:spPr>
        <p:txBody>
          <a:bodyPr>
            <a:normAutofit/>
          </a:bodyPr>
          <a:lstStyle/>
          <a:p>
            <a:pPr marL="0" indent="0">
              <a:buNone/>
            </a:pPr>
            <a:r>
              <a:rPr lang="en-US" b="1" dirty="0">
                <a:solidFill>
                  <a:schemeClr val="tx2">
                    <a:lumMod val="50000"/>
                  </a:schemeClr>
                </a:solidFill>
              </a:rPr>
              <a:t>Highlight Video:</a:t>
            </a:r>
          </a:p>
          <a:p>
            <a:pPr marL="0" indent="0">
              <a:buNone/>
            </a:pPr>
            <a:r>
              <a:rPr lang="en-US" b="0" i="1" dirty="0">
                <a:solidFill>
                  <a:schemeClr val="tx2">
                    <a:lumMod val="50000"/>
                  </a:schemeClr>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https://youtu.be/gjFVvk7uvP8</a:t>
            </a:r>
            <a:r>
              <a:rPr lang="en-US" b="0" i="1" dirty="0">
                <a:solidFill>
                  <a:schemeClr val="tx2">
                    <a:lumMod val="50000"/>
                  </a:schemeClr>
                </a:solidFill>
                <a:effectLst/>
                <a:latin typeface="Times New Roman" panose="02020603050405020304" pitchFamily="18" charset="0"/>
                <a:cs typeface="Times New Roman" panose="02020603050405020304" pitchFamily="18" charset="0"/>
              </a:rPr>
              <a:t> NEW</a:t>
            </a:r>
            <a:endParaRPr lang="en-US" b="1"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en-US" i="1" dirty="0">
                <a:solidFill>
                  <a:schemeClr val="tx2">
                    <a:lumMod val="50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https://youtu.be/F5qJOozM-E0</a:t>
            </a:r>
            <a:endParaRPr lang="en-US"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en-US" dirty="0">
              <a:solidFill>
                <a:schemeClr val="tx2">
                  <a:lumMod val="50000"/>
                </a:schemeClr>
              </a:solidFill>
            </a:endParaRPr>
          </a:p>
          <a:p>
            <a:pPr marL="0" indent="0">
              <a:buNone/>
            </a:pPr>
            <a:r>
              <a:rPr lang="en-US" b="1" dirty="0">
                <a:solidFill>
                  <a:schemeClr val="tx2">
                    <a:lumMod val="50000"/>
                  </a:schemeClr>
                </a:solidFill>
              </a:rPr>
              <a:t>Full Matches:</a:t>
            </a:r>
          </a:p>
          <a:p>
            <a:pPr marL="0" indent="0">
              <a:buNone/>
            </a:pPr>
            <a:r>
              <a:rPr lang="en-US" b="0" i="0" dirty="0">
                <a:solidFill>
                  <a:schemeClr val="tx2">
                    <a:lumMod val="50000"/>
                  </a:schemeClr>
                </a:solidFill>
                <a:effectLst/>
                <a:latin typeface="Arial" panose="020B0604020202020204" pitchFamily="34" charset="0"/>
                <a:hlinkClick r:id="rId4">
                  <a:extLst>
                    <a:ext uri="{A12FA001-AC4F-418D-AE19-62706E023703}">
                      <ahyp:hlinkClr xmlns:ahyp="http://schemas.microsoft.com/office/drawing/2018/hyperlinkcolor" val="tx"/>
                    </a:ext>
                  </a:extLst>
                </a:hlinkClick>
              </a:rPr>
              <a:t>https://fb.watch/nzEOMFumeQ/</a:t>
            </a:r>
            <a:r>
              <a:rPr lang="en-US" b="1" i="0" dirty="0">
                <a:solidFill>
                  <a:schemeClr val="tx2">
                    <a:lumMod val="50000"/>
                  </a:schemeClr>
                </a:solidFill>
                <a:effectLst/>
                <a:latin typeface="Arial" panose="020B0604020202020204" pitchFamily="34" charset="0"/>
              </a:rPr>
              <a:t> </a:t>
            </a:r>
            <a:endParaRPr lang="en-US" b="1" dirty="0">
              <a:solidFill>
                <a:schemeClr val="tx2">
                  <a:lumMod val="50000"/>
                </a:schemeClr>
              </a:solidFill>
            </a:endParaRPr>
          </a:p>
          <a:p>
            <a:pPr marL="0" indent="0">
              <a:buNone/>
            </a:pPr>
            <a:r>
              <a:rPr lang="en-US" i="1" dirty="0">
                <a:solidFill>
                  <a:schemeClr val="tx2">
                    <a:lumMod val="50000"/>
                  </a:schemeClr>
                </a:solidFill>
                <a:hlinkClick r:id="rId5">
                  <a:extLst>
                    <a:ext uri="{A12FA001-AC4F-418D-AE19-62706E023703}">
                      <ahyp:hlinkClr xmlns:ahyp="http://schemas.microsoft.com/office/drawing/2018/hyperlinkcolor" val="tx"/>
                    </a:ext>
                  </a:extLst>
                </a:hlinkClick>
              </a:rPr>
              <a:t>https://fb.watch/edjt216qEL/</a:t>
            </a:r>
            <a:r>
              <a:rPr lang="en-US" i="1" dirty="0">
                <a:solidFill>
                  <a:schemeClr val="tx2">
                    <a:lumMod val="50000"/>
                  </a:schemeClr>
                </a:solidFill>
              </a:rPr>
              <a:t> NEW</a:t>
            </a:r>
          </a:p>
          <a:p>
            <a:pPr marL="0" indent="0">
              <a:buNone/>
            </a:pPr>
            <a:r>
              <a:rPr lang="en-US" i="1" dirty="0">
                <a:solidFill>
                  <a:schemeClr val="tx2">
                    <a:lumMod val="50000"/>
                  </a:schemeClr>
                </a:solidFill>
                <a:hlinkClick r:id="rId6">
                  <a:extLst>
                    <a:ext uri="{A12FA001-AC4F-418D-AE19-62706E023703}">
                      <ahyp:hlinkClr xmlns:ahyp="http://schemas.microsoft.com/office/drawing/2018/hyperlinkcolor" val="tx"/>
                    </a:ext>
                  </a:extLst>
                </a:hlinkClick>
              </a:rPr>
              <a:t>https://youtu.be/ca5IsnoUI0Y</a:t>
            </a:r>
            <a:r>
              <a:rPr lang="en-US" i="1" dirty="0">
                <a:solidFill>
                  <a:schemeClr val="tx2">
                    <a:lumMod val="50000"/>
                  </a:schemeClr>
                </a:solidFill>
              </a:rPr>
              <a:t>  NEW</a:t>
            </a:r>
          </a:p>
          <a:p>
            <a:pPr marL="0" indent="0">
              <a:buNone/>
            </a:pPr>
            <a:r>
              <a:rPr lang="en-US" i="1" dirty="0">
                <a:solidFill>
                  <a:schemeClr val="tx2">
                    <a:lumMod val="50000"/>
                  </a:schemeClr>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https://youtu.be/NFR2q3UNT78</a:t>
            </a:r>
            <a:endParaRPr lang="en-US"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en-US" i="1" dirty="0">
                <a:solidFill>
                  <a:schemeClr val="tx2">
                    <a:lumMod val="50000"/>
                  </a:schemeClr>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https://fb.watch/aC3rHjRIXN/</a:t>
            </a:r>
            <a:endParaRPr lang="en-US"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en-US" dirty="0">
              <a:solidFill>
                <a:schemeClr val="tx2">
                  <a:lumMod val="50000"/>
                </a:schemeClr>
              </a:solidFill>
            </a:endParaRPr>
          </a:p>
          <a:p>
            <a:pPr marL="0" indent="0">
              <a:buNone/>
            </a:pPr>
            <a:endParaRPr lang="en-US" dirty="0">
              <a:solidFill>
                <a:schemeClr val="tx2">
                  <a:lumMod val="50000"/>
                </a:schemeClr>
              </a:solidFill>
            </a:endParaRPr>
          </a:p>
          <a:p>
            <a:pPr marL="0" indent="0">
              <a:buNone/>
            </a:pPr>
            <a:endParaRPr lang="bg-BG" dirty="0"/>
          </a:p>
        </p:txBody>
      </p: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2551" y="533400"/>
            <a:ext cx="377619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855539"/>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87</TotalTime>
  <Words>524</Words>
  <Application>Microsoft Office PowerPoint</Application>
  <PresentationFormat>On-screen Show (4:3)</PresentationFormat>
  <Paragraphs>58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Narrow</vt:lpstr>
      <vt:lpstr>Times New Roman</vt:lpstr>
      <vt:lpstr>Horizon</vt:lpstr>
      <vt:lpstr>Steve Katsarov Setter</vt:lpstr>
      <vt:lpstr>PowerPoint Presentation</vt:lpstr>
      <vt:lpstr>Additional information</vt:lpstr>
      <vt:lpstr>PowerPoint Presentation</vt:lpstr>
      <vt:lpstr>PowerPoint Presentation</vt:lpstr>
      <vt:lpstr>PowerPoint Presentation</vt:lpstr>
      <vt:lpstr>Interview questions</vt:lpstr>
      <vt:lpstr>PowerPoint Presentation</vt:lpstr>
      <vt:lpstr>Video Analysis</vt:lpstr>
      <vt:lpstr>The presentation provides all the basic information for the student-athlete. More details and video can be provided if needed. 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Katsarov</dc:title>
  <dc:creator>Radoslav Popov</dc:creator>
  <cp:lastModifiedBy>Radoslav Popov</cp:lastModifiedBy>
  <cp:revision>17</cp:revision>
  <dcterms:created xsi:type="dcterms:W3CDTF">2006-08-16T00:00:00Z</dcterms:created>
  <dcterms:modified xsi:type="dcterms:W3CDTF">2023-10-10T12:48:25Z</dcterms:modified>
</cp:coreProperties>
</file>