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257" r:id="rId6"/>
    <p:sldId id="334" r:id="rId7"/>
    <p:sldId id="338" r:id="rId8"/>
    <p:sldId id="343" r:id="rId9"/>
    <p:sldId id="344" r:id="rId10"/>
    <p:sldId id="345" r:id="rId11"/>
    <p:sldId id="313" r:id="rId12"/>
    <p:sldId id="282" r:id="rId13"/>
    <p:sldId id="337" r:id="rId14"/>
    <p:sldId id="267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FFROY Francois" initials="JF" lastIdx="4" clrIdx="0">
    <p:extLst>
      <p:ext uri="{19B8F6BF-5375-455C-9EA6-DF929625EA0E}">
        <p15:presenceInfo xmlns:p15="http://schemas.microsoft.com/office/powerpoint/2012/main" userId="S::francois.jeffroy@irsn.fr::20f46717-1c46-43de-9842-022da9e89d5b" providerId="AD"/>
      </p:ext>
    </p:extLst>
  </p:cmAuthor>
  <p:cmAuthor id="2" name="LATIL QUERREC Nevena" initials="LQN" lastIdx="1" clrIdx="1">
    <p:extLst>
      <p:ext uri="{19B8F6BF-5375-455C-9EA6-DF929625EA0E}">
        <p15:presenceInfo xmlns:p15="http://schemas.microsoft.com/office/powerpoint/2012/main" userId="S::nevena.latil-querrec@irsn.fr::d05cec6a-846a-4dcd-a8f4-cb41a49f6c67" providerId="AD"/>
      </p:ext>
    </p:extLst>
  </p:cmAuthor>
  <p:cmAuthor id="3" name="TAURINES Tatiana" initials="TT" lastIdx="4" clrIdx="2">
    <p:extLst>
      <p:ext uri="{19B8F6BF-5375-455C-9EA6-DF929625EA0E}">
        <p15:presenceInfo xmlns:p15="http://schemas.microsoft.com/office/powerpoint/2012/main" userId="S::tatiana.taurines@irsn.fr::bdb3b8fd-737f-4eea-9a14-fafa27e14dc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4757"/>
    <a:srgbClr val="7FA8D9"/>
    <a:srgbClr val="FFFFFF"/>
    <a:srgbClr val="D20012"/>
    <a:srgbClr val="F7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2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39BBCA-D3D4-4A29-8F3C-7397D9459B16}" type="datetimeFigureOut">
              <a:rPr lang="fr-FR" smtClean="0"/>
              <a:t>17/07/2023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E1688-9C9A-42CE-8DEA-4338DEE1CB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0251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84EA83-ECFA-4CE9-8341-0864116DE1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82FDF4F-A9FB-4616-BBE3-3C548D0FF8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27FF95-E335-4966-9F83-36B2E257A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7B8B-C37B-4C8A-BD26-B22DBB613E53}" type="datetime1">
              <a:rPr lang="fr-FR" smtClean="0"/>
              <a:t>17/07/2023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CFE4653-5FE9-4D19-A54F-456926027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6326F0-9CD3-4256-8FC2-A75DB4062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5600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D54F26-B578-4A5C-983E-0C68FD212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33B0503-D31C-4404-98A2-C1F225F632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8F926E-87B6-4C74-9483-F18C41CD5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0D057-42EA-4E74-863C-B33F0A396765}" type="datetime1">
              <a:rPr lang="fr-FR" smtClean="0"/>
              <a:t>17/07/2023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2D1145-FCDB-4328-8E36-5793F832A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A7974F-4470-4504-93BC-8D9BDED63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7214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B70CE69-2BF2-4D67-990B-5142EA1D07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B06FE01-62C2-4B05-A0F1-739D2BBD6F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9E36D9-E75F-4611-97AF-F5A85E030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A1493-1703-414F-A24D-4CFE9792B3CF}" type="datetime1">
              <a:rPr lang="fr-FR" smtClean="0"/>
              <a:t>17/07/2023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8B01F4E-48A9-449D-B50D-50FC2A0EF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A95EE0-DF6F-44F6-BC30-CA2AB931A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4472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014655-29B0-4DE2-97D6-7B63C4FB0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DE27BE-3B28-48F1-89DE-B2B3F9C38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AA9FE49-5C68-4768-AE1D-441845CF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D8ADA-ABFD-4C02-981E-2841DD7FFF5A}" type="datetime1">
              <a:rPr lang="fr-FR" smtClean="0"/>
              <a:t>17/07/2023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6DE922-D689-44A1-AFAB-DBD5810A5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561DA0-62B2-4679-AB88-EFDDF12DA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2EA9969E-E00D-4453-B275-0E548DE1EB5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503" t="13805" r="1731" b="15392"/>
          <a:stretch/>
        </p:blipFill>
        <p:spPr>
          <a:xfrm>
            <a:off x="65682" y="40668"/>
            <a:ext cx="1389045" cy="102117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1BBF3514-1FCE-4B9D-8385-93A3B2D55E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503" t="13805" r="1731" b="15392"/>
          <a:stretch/>
        </p:blipFill>
        <p:spPr>
          <a:xfrm>
            <a:off x="10737273" y="34940"/>
            <a:ext cx="1389045" cy="1021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182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8EAC8C-D1AA-4829-8538-40BF1EC16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662F7E9-3B01-4C36-81F5-6023D3CB9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6271F0-33DF-4F8A-A319-2B1B567D6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6910D-B5EB-49A7-B05C-DE44D2781BBB}" type="datetime1">
              <a:rPr lang="fr-FR" smtClean="0"/>
              <a:t>17/07/2023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DF4A2BD-AE4B-4DE0-8163-B08A6E11D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EC30C7-943E-4B54-9EA0-0B28D4308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9999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9AC6B9-8404-48AB-8F35-DE93CBB3F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3FA0A59-DA02-4BD5-A1D8-DCD53EF71F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F61C145-C1AA-4106-A321-DCF7C2233F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88869D4-8CFB-468B-A747-C25803D7A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34DE-70F5-46FC-AA4D-7B40B1213725}" type="datetime1">
              <a:rPr lang="fr-FR" smtClean="0"/>
              <a:t>17/07/2023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57C5698-7071-4FA0-B7EF-DE63FA236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EB52B3D-5433-4308-862A-D1BC90424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8724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11D769-1E1E-4694-B36E-1C22C89C3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AEB18BF-CC13-47EB-BD61-CAA295736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E3E306A-EE74-43EC-B912-F11BBD8FFE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BBCF12A-C712-413D-9F5F-A14BF197A2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C4E2E29-1DC2-4110-A264-1DE677883E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3A5DAD1-2BE7-4A70-A712-134545C5D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B07FD-1B26-4724-9759-3B4EC1B06ED1}" type="datetime1">
              <a:rPr lang="fr-FR" smtClean="0"/>
              <a:t>17/07/2023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DF4ADB2-F095-4B45-A089-B8DD337A4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2C1960E-A7CD-4250-AB95-1E56690AF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168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92E319-1937-4244-BC39-C629AB436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79EBFBF-FCC0-4E13-A08E-4C9658F82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22F1-DFF4-4B43-957B-8FC95D8F59E7}" type="datetime1">
              <a:rPr lang="fr-FR" smtClean="0"/>
              <a:t>17/07/2023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0E8522A-AED6-41F0-A7CA-C3AF31D20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4547181-CFF3-4621-B8E6-62D6ECD5D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1827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4FC2057-CFB5-4D26-94A9-EE514485C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F385-28C0-4E03-8DB0-A6E6BB513D00}" type="datetime1">
              <a:rPr lang="fr-FR" smtClean="0"/>
              <a:t>17/07/2023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6DD8D69-8FFD-4146-87FB-D0D26D351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EE705C2-5617-4017-B6F4-9679FEDB4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7523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39FE77-1DF1-4728-84E9-18FAB47F0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0380B3-C442-44F9-B896-81973BDB1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E09F268-A89E-4DAA-8BC5-CF782EA24A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4EADDEC-4BDF-4BBD-BD6E-55C521206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3F15B-3AF7-44DF-8C22-5134F5A5D86D}" type="datetime1">
              <a:rPr lang="fr-FR" smtClean="0"/>
              <a:t>17/07/2023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8847EAB-ABC1-4ECB-854A-FDD93CFE6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3836E86-243F-4710-B15B-70755772E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0804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00C424-1B55-4A1A-9444-726289331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03316CE-5684-4A70-B788-288E0CA704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324A5B2-39D7-4069-8DC9-AC3CCF2203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E3802A5-D1D8-4AEA-9692-D8049E79F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E984-B658-4C11-8236-AE677761772E}" type="datetime1">
              <a:rPr lang="fr-FR" smtClean="0"/>
              <a:t>17/07/2023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1E5C3CE-5CD9-4B59-8936-B44AA98B1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2B56A32-F496-4E0C-AF3C-8490EB9A7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9243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5BA9321-8AA2-404A-9803-D5A89C762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331" y="1152627"/>
            <a:ext cx="11218631" cy="12337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B6A35E-4852-4D67-A4B4-E52A3E58D9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3332" y="2477193"/>
            <a:ext cx="11218632" cy="37298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2A9546-54FA-4BB2-84EF-72B6EC7C28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D4805-9914-4C5E-ADA7-4B1F0AA936DE}" type="datetime1">
              <a:rPr lang="fr-FR" smtClean="0"/>
              <a:t>17/07/2023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03E5C9-C433-42EB-897A-7520AA0589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D22958-19E8-4F01-BD11-D9E4260E6F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35EF6-8718-4233-AC5A-D78F068ACFE5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 descr="logohorizontalcouleur">
            <a:extLst>
              <a:ext uri="{FF2B5EF4-FFF2-40B4-BE49-F238E27FC236}">
                <a16:creationId xmlns:a16="http://schemas.microsoft.com/office/drawing/2014/main" id="{823B4ECE-F3DE-4CD5-A43F-E5B83A5F388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7409" y="247759"/>
            <a:ext cx="1695450" cy="73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098281EB-29BA-4D87-B096-6556F4C8FB65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8294" y="103933"/>
            <a:ext cx="1035050" cy="100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DCC5BFE6-C293-4948-8EF9-925E087447A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322" y="0"/>
            <a:ext cx="1076325" cy="107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966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gif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DAA7A9-7F49-4A5E-BA5F-EFF5BADF53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73187"/>
          </a:xfrm>
        </p:spPr>
        <p:txBody>
          <a:bodyPr/>
          <a:lstStyle/>
          <a:p>
            <a:r>
              <a:rPr lang="fr-FR" dirty="0"/>
              <a:t>Avenir de l’IRSN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6E37D3E-BA29-4229-BFD2-8347302C2D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90691"/>
            <a:ext cx="9144000" cy="1655762"/>
          </a:xfrm>
        </p:spPr>
        <p:txBody>
          <a:bodyPr/>
          <a:lstStyle/>
          <a:p>
            <a:r>
              <a:rPr lang="fr-FR" dirty="0"/>
              <a:t>AG du personnel, Auditorium FAR + Teams</a:t>
            </a:r>
          </a:p>
          <a:p>
            <a:r>
              <a:rPr lang="fr-FR" dirty="0"/>
              <a:t>18-07-2023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8FDE5DC-668E-4979-8E0B-CE6D622E7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1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9A09F8E-02CF-41B5-BD41-F0150B71F26C}"/>
              </a:ext>
            </a:extLst>
          </p:cNvPr>
          <p:cNvSpPr txBox="1"/>
          <p:nvPr/>
        </p:nvSpPr>
        <p:spPr>
          <a:xfrm rot="20555189">
            <a:off x="2620633" y="4295308"/>
            <a:ext cx="7184285" cy="861774"/>
          </a:xfrm>
          <a:prstGeom prst="rect">
            <a:avLst/>
          </a:prstGeom>
          <a:noFill/>
          <a:ln w="127000">
            <a:solidFill>
              <a:srgbClr val="EE4757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5000" b="1" dirty="0" err="1">
                <a:solidFill>
                  <a:srgbClr val="EE4757"/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Démantélement</a:t>
            </a:r>
            <a:r>
              <a:rPr lang="fr-FR" sz="5000" b="1" dirty="0">
                <a:solidFill>
                  <a:srgbClr val="EE4757"/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 de l’IRSN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63C0B62-4016-40C2-963A-D34CE49EF181}"/>
              </a:ext>
            </a:extLst>
          </p:cNvPr>
          <p:cNvSpPr txBox="1"/>
          <p:nvPr/>
        </p:nvSpPr>
        <p:spPr>
          <a:xfrm>
            <a:off x="5138385" y="5494576"/>
            <a:ext cx="7184285" cy="861774"/>
          </a:xfrm>
          <a:prstGeom prst="rect">
            <a:avLst/>
          </a:prstGeom>
          <a:noFill/>
          <a:ln w="127000">
            <a:noFill/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5000" b="1" dirty="0">
                <a:solidFill>
                  <a:srgbClr val="EE4757"/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ON N’EN VEUT toujours PAS!</a:t>
            </a:r>
          </a:p>
        </p:txBody>
      </p:sp>
    </p:spTree>
    <p:extLst>
      <p:ext uri="{BB962C8B-B14F-4D97-AF65-F5344CB8AC3E}">
        <p14:creationId xmlns:p14="http://schemas.microsoft.com/office/powerpoint/2010/main" val="3876847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27">
            <a:extLst>
              <a:ext uri="{FF2B5EF4-FFF2-40B4-BE49-F238E27FC236}">
                <a16:creationId xmlns:a16="http://schemas.microsoft.com/office/drawing/2014/main" id="{11183B9B-A8C9-4B06-8575-3D39FD6CF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568" y="1392223"/>
            <a:ext cx="11218863" cy="9525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/>
          </a:bodyPr>
          <a:lstStyle/>
          <a:p>
            <a:pPr marL="0" marR="0" indent="0" algn="l">
              <a:lnSpc>
                <a:spcPts val="4300"/>
              </a:lnSpc>
              <a:spcAft>
                <a:spcPts val="0"/>
              </a:spcAft>
              <a:buNone/>
            </a:pPr>
            <a:r>
              <a:rPr lang="fr-FR" sz="3200" b="1" spc="25" dirty="0">
                <a:latin typeface="Trebuchet MS" panose="22635452340000000000" pitchFamily="2"/>
              </a:rPr>
              <a:t>Conclusions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7DD1CB2-66DE-49E6-BCB8-3AB790546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10</a:t>
            </a:fld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407E34A-B021-48B1-BE6E-4F2194221742}"/>
              </a:ext>
            </a:extLst>
          </p:cNvPr>
          <p:cNvSpPr txBox="1"/>
          <p:nvPr/>
        </p:nvSpPr>
        <p:spPr>
          <a:xfrm>
            <a:off x="0" y="2202352"/>
            <a:ext cx="112980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b="1" dirty="0"/>
              <a:t>Restons mobilisés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2400" dirty="0"/>
              <a:t>Toutes les propositions d’action sont les bienvenues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b="1" dirty="0"/>
              <a:t>Restons en lien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2400" dirty="0"/>
              <a:t>Des AG régulières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2400" dirty="0"/>
              <a:t>Des mails d’info en fonction de l’actualité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2400" dirty="0"/>
              <a:t>Nous restons joignables à l’adresse mail intersyndicale</a:t>
            </a:r>
          </a:p>
        </p:txBody>
      </p:sp>
    </p:spTree>
    <p:extLst>
      <p:ext uri="{BB962C8B-B14F-4D97-AF65-F5344CB8AC3E}">
        <p14:creationId xmlns:p14="http://schemas.microsoft.com/office/powerpoint/2010/main" val="1956794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7DD1CB2-66DE-49E6-BCB8-3AB790546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11</a:t>
            </a:fld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E456AAB-4665-45DC-906D-B7F98D4FE062}"/>
              </a:ext>
            </a:extLst>
          </p:cNvPr>
          <p:cNvSpPr txBox="1"/>
          <p:nvPr/>
        </p:nvSpPr>
        <p:spPr>
          <a:xfrm rot="20889276">
            <a:off x="1377275" y="2596029"/>
            <a:ext cx="8622278" cy="1938992"/>
          </a:xfrm>
          <a:prstGeom prst="rect">
            <a:avLst/>
          </a:prstGeom>
          <a:noFill/>
          <a:ln w="127000">
            <a:solidFill>
              <a:srgbClr val="EE4757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rgbClr val="EE4757"/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Merci à tous pour vos soutiens, idées d’actions, veille réseaux et presse, exemples, chansons …</a:t>
            </a:r>
          </a:p>
        </p:txBody>
      </p:sp>
    </p:spTree>
    <p:extLst>
      <p:ext uri="{BB962C8B-B14F-4D97-AF65-F5344CB8AC3E}">
        <p14:creationId xmlns:p14="http://schemas.microsoft.com/office/powerpoint/2010/main" val="1440883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9459E9-A27D-4840-BACD-5F6858CC3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Introduction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Retour en arrière 11 mai -11 juillet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OPECST : un rapport à la botte du gouvernement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Plan de bataille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A vous la parole 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Conclusions (Philippe)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806EDB0-FF98-4ED5-9ECC-FCBEFCCCD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4119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27">
            <a:extLst>
              <a:ext uri="{FF2B5EF4-FFF2-40B4-BE49-F238E27FC236}">
                <a16:creationId xmlns:a16="http://schemas.microsoft.com/office/drawing/2014/main" id="{11183B9B-A8C9-4B06-8575-3D39FD6CF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937" y="1100675"/>
            <a:ext cx="11218863" cy="733729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/>
          </a:bodyPr>
          <a:lstStyle/>
          <a:p>
            <a:pPr marL="0" marR="0" indent="0" algn="l">
              <a:lnSpc>
                <a:spcPts val="4300"/>
              </a:lnSpc>
              <a:spcAft>
                <a:spcPts val="0"/>
              </a:spcAft>
              <a:buNone/>
            </a:pPr>
            <a:r>
              <a:rPr lang="fr-FR" sz="3200" b="1" spc="25" dirty="0">
                <a:latin typeface="Trebuchet MS" panose="22635452340000000000" pitchFamily="2"/>
              </a:rPr>
              <a:t>Retour en arrière 11 mai -11 juillet</a:t>
            </a:r>
          </a:p>
          <a:p>
            <a:pPr marL="0" marR="0" indent="0" algn="l">
              <a:lnSpc>
                <a:spcPts val="4300"/>
              </a:lnSpc>
              <a:spcAft>
                <a:spcPts val="0"/>
              </a:spcAft>
              <a:buNone/>
            </a:pPr>
            <a:endParaRPr lang="fr-FR" sz="3200" b="1" spc="25" dirty="0">
              <a:latin typeface="Trebuchet MS" panose="22635452340000000000" pitchFamily="2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7DD1CB2-66DE-49E6-BCB8-3AB790546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3</a:t>
            </a:fld>
            <a:endParaRPr lang="fr-FR"/>
          </a:p>
        </p:txBody>
      </p:sp>
      <p:sp>
        <p:nvSpPr>
          <p:cNvPr id="7" name="Flèche : droite 6">
            <a:extLst>
              <a:ext uri="{FF2B5EF4-FFF2-40B4-BE49-F238E27FC236}">
                <a16:creationId xmlns:a16="http://schemas.microsoft.com/office/drawing/2014/main" id="{986744C6-B196-4D78-8502-EBA58ECE3765}"/>
              </a:ext>
            </a:extLst>
          </p:cNvPr>
          <p:cNvSpPr/>
          <p:nvPr/>
        </p:nvSpPr>
        <p:spPr>
          <a:xfrm>
            <a:off x="964735" y="3590487"/>
            <a:ext cx="10213840" cy="1392573"/>
          </a:xfrm>
          <a:prstGeom prst="rightArrow">
            <a:avLst/>
          </a:prstGeom>
          <a:solidFill>
            <a:srgbClr val="7FA8D9"/>
          </a:solidFill>
          <a:ln>
            <a:solidFill>
              <a:srgbClr val="EE4757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DD3ACF0-C3BC-4238-8A90-5C8A8B9E42FC}"/>
              </a:ext>
            </a:extLst>
          </p:cNvPr>
          <p:cNvSpPr txBox="1"/>
          <p:nvPr/>
        </p:nvSpPr>
        <p:spPr>
          <a:xfrm rot="16200000">
            <a:off x="7544859" y="4102106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fr-FR"/>
            </a:defPPr>
            <a:lvl1pPr>
              <a:defRPr b="1">
                <a:solidFill>
                  <a:srgbClr val="EE4757"/>
                </a:solidFill>
              </a:defRPr>
            </a:lvl1pPr>
          </a:lstStyle>
          <a:p>
            <a:r>
              <a:rPr lang="fr-FR" dirty="0"/>
              <a:t>21/06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CD7E16D1-2843-4B58-A447-58D13E9D395C}"/>
              </a:ext>
            </a:extLst>
          </p:cNvPr>
          <p:cNvSpPr txBox="1"/>
          <p:nvPr/>
        </p:nvSpPr>
        <p:spPr>
          <a:xfrm rot="16200000">
            <a:off x="5319998" y="4118793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EE4757"/>
                </a:solidFill>
              </a:rPr>
              <a:t>16/05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0F98A8CE-0A72-4C78-8074-78B6228E57F8}"/>
              </a:ext>
            </a:extLst>
          </p:cNvPr>
          <p:cNvSpPr txBox="1"/>
          <p:nvPr/>
        </p:nvSpPr>
        <p:spPr>
          <a:xfrm>
            <a:off x="4510777" y="3140259"/>
            <a:ext cx="1826018" cy="584775"/>
          </a:xfrm>
          <a:prstGeom prst="rect">
            <a:avLst/>
          </a:prstGeom>
          <a:noFill/>
          <a:ln w="28575">
            <a:solidFill>
              <a:srgbClr val="EE4757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accent1">
                    <a:lumMod val="75000"/>
                  </a:schemeClr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Vote solennel  au sénat et à l’AN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8B310657-6D82-43ED-B804-C6B318800AA7}"/>
              </a:ext>
            </a:extLst>
          </p:cNvPr>
          <p:cNvSpPr txBox="1"/>
          <p:nvPr/>
        </p:nvSpPr>
        <p:spPr>
          <a:xfrm rot="16200000">
            <a:off x="10272265" y="4086743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EE4757"/>
                </a:solidFill>
              </a:rPr>
              <a:t>11/07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91997080-6100-4CF5-AAAB-6A0D96FE4784}"/>
              </a:ext>
            </a:extLst>
          </p:cNvPr>
          <p:cNvSpPr txBox="1"/>
          <p:nvPr/>
        </p:nvSpPr>
        <p:spPr>
          <a:xfrm>
            <a:off x="9803182" y="2897806"/>
            <a:ext cx="1397259" cy="584775"/>
          </a:xfrm>
          <a:prstGeom prst="rect">
            <a:avLst/>
          </a:prstGeom>
          <a:noFill/>
          <a:ln w="28575">
            <a:solidFill>
              <a:srgbClr val="EE4757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EE4757"/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Rapport de l’OPECST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D6F0F34A-4548-4A27-821F-F52F8E71D46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96270"/>
          <a:stretch/>
        </p:blipFill>
        <p:spPr>
          <a:xfrm>
            <a:off x="-95851" y="3350538"/>
            <a:ext cx="412270" cy="1883827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40F69B37-E627-4484-8720-CF862A96BCE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334" r="94158"/>
          <a:stretch/>
        </p:blipFill>
        <p:spPr>
          <a:xfrm>
            <a:off x="360100" y="3350492"/>
            <a:ext cx="166765" cy="1877731"/>
          </a:xfrm>
          <a:prstGeom prst="rect">
            <a:avLst/>
          </a:prstGeom>
        </p:spPr>
      </p:pic>
      <p:pic>
        <p:nvPicPr>
          <p:cNvPr id="46" name="Image 45">
            <a:extLst>
              <a:ext uri="{FF2B5EF4-FFF2-40B4-BE49-F238E27FC236}">
                <a16:creationId xmlns:a16="http://schemas.microsoft.com/office/drawing/2014/main" id="{BC8DC4B0-112E-4759-94F5-E99EEF1DBA1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334" r="94158"/>
          <a:stretch/>
        </p:blipFill>
        <p:spPr>
          <a:xfrm>
            <a:off x="579245" y="3350492"/>
            <a:ext cx="166765" cy="1877731"/>
          </a:xfrm>
          <a:prstGeom prst="rect">
            <a:avLst/>
          </a:prstGeom>
        </p:spPr>
      </p:pic>
      <p:sp>
        <p:nvSpPr>
          <p:cNvPr id="47" name="ZoneTexte 46">
            <a:extLst>
              <a:ext uri="{FF2B5EF4-FFF2-40B4-BE49-F238E27FC236}">
                <a16:creationId xmlns:a16="http://schemas.microsoft.com/office/drawing/2014/main" id="{F534951A-CD80-4564-A9E4-3460013AE961}"/>
              </a:ext>
            </a:extLst>
          </p:cNvPr>
          <p:cNvSpPr txBox="1"/>
          <p:nvPr/>
        </p:nvSpPr>
        <p:spPr>
          <a:xfrm rot="16200000">
            <a:off x="-152728" y="4093673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EE4757"/>
                </a:solidFill>
              </a:rPr>
              <a:t>08/02</a:t>
            </a:r>
          </a:p>
        </p:txBody>
      </p:sp>
      <p:pic>
        <p:nvPicPr>
          <p:cNvPr id="48" name="Image 47">
            <a:extLst>
              <a:ext uri="{FF2B5EF4-FFF2-40B4-BE49-F238E27FC236}">
                <a16:creationId xmlns:a16="http://schemas.microsoft.com/office/drawing/2014/main" id="{4942B351-1AEF-41FC-BA3B-08CF4C7034D5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2835" y="3149891"/>
            <a:ext cx="706208" cy="71575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atomiseur coincé">
            <a:extLst>
              <a:ext uri="{FF2B5EF4-FFF2-40B4-BE49-F238E27FC236}">
                <a16:creationId xmlns:a16="http://schemas.microsoft.com/office/drawing/2014/main" id="{37EF7BC6-353F-4053-9F79-D0FEA938914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298"/>
          <a:stretch/>
        </p:blipFill>
        <p:spPr bwMode="auto">
          <a:xfrm rot="12500646">
            <a:off x="194195" y="2866393"/>
            <a:ext cx="651542" cy="45032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ZoneTexte 50">
            <a:extLst>
              <a:ext uri="{FF2B5EF4-FFF2-40B4-BE49-F238E27FC236}">
                <a16:creationId xmlns:a16="http://schemas.microsoft.com/office/drawing/2014/main" id="{A6C46BF5-256B-45A7-8369-7A59A275B09F}"/>
              </a:ext>
            </a:extLst>
          </p:cNvPr>
          <p:cNvSpPr txBox="1"/>
          <p:nvPr/>
        </p:nvSpPr>
        <p:spPr>
          <a:xfrm>
            <a:off x="1125" y="2181212"/>
            <a:ext cx="1323003" cy="584775"/>
          </a:xfrm>
          <a:prstGeom prst="rect">
            <a:avLst/>
          </a:prstGeom>
          <a:noFill/>
          <a:ln w="28575">
            <a:solidFill>
              <a:srgbClr val="EE4757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accent1">
                    <a:lumMod val="75000"/>
                  </a:schemeClr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Communiqué MTE #1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C203CD5F-629D-47D2-951E-9C2D0E50B847}"/>
              </a:ext>
            </a:extLst>
          </p:cNvPr>
          <p:cNvSpPr txBox="1"/>
          <p:nvPr/>
        </p:nvSpPr>
        <p:spPr>
          <a:xfrm>
            <a:off x="1763708" y="4886300"/>
            <a:ext cx="471299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b="1" dirty="0"/>
              <a:t>Suppression de l’article entérinant le système dual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b="1" dirty="0"/>
              <a:t>Aucune mention de la fusion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b="1" dirty="0"/>
              <a:t>Rapport sur les besoins humains et financiers IRSN, ASN et CEA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b="1" dirty="0"/>
              <a:t>Possibilité d’embauches droit privé pour l’ASN</a:t>
            </a:r>
            <a:endParaRPr lang="en-US" sz="1400" b="1" dirty="0"/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08068EBA-6A80-423B-847E-4AAF19359382}"/>
              </a:ext>
            </a:extLst>
          </p:cNvPr>
          <p:cNvSpPr txBox="1"/>
          <p:nvPr/>
        </p:nvSpPr>
        <p:spPr>
          <a:xfrm rot="16200000">
            <a:off x="4723250" y="4118792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EE4757"/>
                </a:solidFill>
              </a:rPr>
              <a:t>09/05</a:t>
            </a: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29CC6FF3-2CF8-423D-B607-DC7073DD6C2C}"/>
              </a:ext>
            </a:extLst>
          </p:cNvPr>
          <p:cNvSpPr txBox="1"/>
          <p:nvPr/>
        </p:nvSpPr>
        <p:spPr>
          <a:xfrm>
            <a:off x="7032370" y="3136240"/>
            <a:ext cx="1826018" cy="584775"/>
          </a:xfrm>
          <a:prstGeom prst="rect">
            <a:avLst/>
          </a:prstGeom>
          <a:noFill/>
          <a:ln w="28575">
            <a:solidFill>
              <a:srgbClr val="EE4757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accent1">
                    <a:lumMod val="75000"/>
                  </a:schemeClr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Retour conseil constitutionnel</a:t>
            </a:r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ADC426BE-520B-4CBD-9926-149D0503DFF8}"/>
              </a:ext>
            </a:extLst>
          </p:cNvPr>
          <p:cNvSpPr txBox="1"/>
          <p:nvPr/>
        </p:nvSpPr>
        <p:spPr>
          <a:xfrm>
            <a:off x="6897778" y="4983060"/>
            <a:ext cx="240845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b="1" dirty="0"/>
              <a:t>Rapport sur les besoins humains et financiers IRSN, ASN et CEA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b="1" dirty="0"/>
              <a:t>Possibilité d’embauches droit privé pour l’ASN</a:t>
            </a:r>
            <a:endParaRPr lang="en-US" sz="1400" b="1" dirty="0"/>
          </a:p>
        </p:txBody>
      </p:sp>
      <p:pic>
        <p:nvPicPr>
          <p:cNvPr id="56" name="Picture 2" descr="Croix : 5 798 969 images, photos et images vectorielles de stock |  Shutterstock">
            <a:extLst>
              <a:ext uri="{FF2B5EF4-FFF2-40B4-BE49-F238E27FC236}">
                <a16:creationId xmlns:a16="http://schemas.microsoft.com/office/drawing/2014/main" id="{92B996A5-A5C5-4CA3-854C-718B83C667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65" b="13018"/>
          <a:stretch/>
        </p:blipFill>
        <p:spPr bwMode="auto">
          <a:xfrm>
            <a:off x="7149475" y="4674309"/>
            <a:ext cx="1912229" cy="1740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ZoneTexte 25">
            <a:extLst>
              <a:ext uri="{FF2B5EF4-FFF2-40B4-BE49-F238E27FC236}">
                <a16:creationId xmlns:a16="http://schemas.microsoft.com/office/drawing/2014/main" id="{4567C757-27BB-42D4-AB0D-C67383CCB22C}"/>
              </a:ext>
            </a:extLst>
          </p:cNvPr>
          <p:cNvSpPr txBox="1"/>
          <p:nvPr/>
        </p:nvSpPr>
        <p:spPr>
          <a:xfrm rot="17188976">
            <a:off x="160319" y="2881627"/>
            <a:ext cx="471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>
                <a:solidFill>
                  <a:srgbClr val="EE4757"/>
                </a:solidFill>
              </a:rPr>
              <a:t>MTE</a:t>
            </a:r>
            <a:endParaRPr lang="en-US" sz="1200" b="1" dirty="0">
              <a:solidFill>
                <a:srgbClr val="EE4757"/>
              </a:solidFill>
            </a:endParaRPr>
          </a:p>
        </p:txBody>
      </p:sp>
      <p:cxnSp>
        <p:nvCxnSpPr>
          <p:cNvPr id="63" name="Connecteur droit 62">
            <a:extLst>
              <a:ext uri="{FF2B5EF4-FFF2-40B4-BE49-F238E27FC236}">
                <a16:creationId xmlns:a16="http://schemas.microsoft.com/office/drawing/2014/main" id="{050318A0-23CB-4C7B-B2E9-C9CDA7327106}"/>
              </a:ext>
            </a:extLst>
          </p:cNvPr>
          <p:cNvCxnSpPr>
            <a:endCxn id="59" idx="2"/>
          </p:cNvCxnSpPr>
          <p:nvPr/>
        </p:nvCxnSpPr>
        <p:spPr>
          <a:xfrm>
            <a:off x="11171731" y="4989464"/>
            <a:ext cx="157501" cy="5143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" name="Groupe 76">
            <a:extLst>
              <a:ext uri="{FF2B5EF4-FFF2-40B4-BE49-F238E27FC236}">
                <a16:creationId xmlns:a16="http://schemas.microsoft.com/office/drawing/2014/main" id="{B3E29058-97CF-481E-9415-35E305256406}"/>
              </a:ext>
            </a:extLst>
          </p:cNvPr>
          <p:cNvGrpSpPr/>
          <p:nvPr/>
        </p:nvGrpSpPr>
        <p:grpSpPr>
          <a:xfrm>
            <a:off x="10543838" y="3437686"/>
            <a:ext cx="2153162" cy="2696403"/>
            <a:chOff x="10543838" y="3437686"/>
            <a:chExt cx="2153162" cy="2696403"/>
          </a:xfrm>
        </p:grpSpPr>
        <p:grpSp>
          <p:nvGrpSpPr>
            <p:cNvPr id="29" name="Groupe 28">
              <a:extLst>
                <a:ext uri="{FF2B5EF4-FFF2-40B4-BE49-F238E27FC236}">
                  <a16:creationId xmlns:a16="http://schemas.microsoft.com/office/drawing/2014/main" id="{4B34ADCF-4D54-488A-A7C6-D5BC2D03D1D5}"/>
                </a:ext>
              </a:extLst>
            </p:cNvPr>
            <p:cNvGrpSpPr/>
            <p:nvPr/>
          </p:nvGrpSpPr>
          <p:grpSpPr>
            <a:xfrm>
              <a:off x="10543838" y="5292131"/>
              <a:ext cx="1061014" cy="841958"/>
              <a:chOff x="10938215" y="4996457"/>
              <a:chExt cx="1061014" cy="841958"/>
            </a:xfrm>
          </p:grpSpPr>
          <p:pic>
            <p:nvPicPr>
              <p:cNvPr id="59" name="Picture 2" descr="atomiseur coincé">
                <a:extLst>
                  <a:ext uri="{FF2B5EF4-FFF2-40B4-BE49-F238E27FC236}">
                    <a16:creationId xmlns:a16="http://schemas.microsoft.com/office/drawing/2014/main" id="{DA05AD0B-2121-4F90-88CD-56F2FA7F87D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49298"/>
              <a:stretch/>
            </p:blipFill>
            <p:spPr bwMode="auto">
              <a:xfrm rot="13442288">
                <a:off x="10938215" y="5105073"/>
                <a:ext cx="1061014" cy="733342"/>
              </a:xfrm>
              <a:prstGeom prst="rect">
                <a:avLst/>
              </a:prstGeom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1" name="ZoneTexte 60">
                <a:extLst>
                  <a:ext uri="{FF2B5EF4-FFF2-40B4-BE49-F238E27FC236}">
                    <a16:creationId xmlns:a16="http://schemas.microsoft.com/office/drawing/2014/main" id="{7D1ACB7E-726D-44E5-BE66-348E50947C0E}"/>
                  </a:ext>
                </a:extLst>
              </p:cNvPr>
              <p:cNvSpPr txBox="1"/>
              <p:nvPr/>
            </p:nvSpPr>
            <p:spPr>
              <a:xfrm rot="18208663">
                <a:off x="10957124" y="5194492"/>
                <a:ext cx="67306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b="1" dirty="0">
                    <a:solidFill>
                      <a:srgbClr val="7FA8D9"/>
                    </a:solidFill>
                  </a:rPr>
                  <a:t>OPECST</a:t>
                </a:r>
                <a:endParaRPr lang="en-US" sz="1200" b="1" dirty="0">
                  <a:solidFill>
                    <a:srgbClr val="7FA8D9"/>
                  </a:solidFill>
                </a:endParaRPr>
              </a:p>
            </p:txBody>
          </p:sp>
        </p:grpSp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07EA35E6-12B7-4C82-8D58-03D81AA1E7C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31236" r="30598"/>
            <a:stretch/>
          </p:blipFill>
          <p:spPr>
            <a:xfrm>
              <a:off x="11389981" y="3437686"/>
              <a:ext cx="750752" cy="1101550"/>
            </a:xfrm>
            <a:prstGeom prst="rect">
              <a:avLst/>
            </a:prstGeom>
          </p:spPr>
        </p:pic>
        <p:pic>
          <p:nvPicPr>
            <p:cNvPr id="32" name="Picture 6" descr="Polichinelle, Pinocchio et les autres. Les ficelles des pantins et  marionnettes.">
              <a:extLst>
                <a:ext uri="{FF2B5EF4-FFF2-40B4-BE49-F238E27FC236}">
                  <a16:creationId xmlns:a16="http://schemas.microsoft.com/office/drawing/2014/main" id="{71DB85AE-E0B5-4B37-BAD5-D8340804BAE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7430"/>
            <a:stretch/>
          </p:blipFill>
          <p:spPr bwMode="auto">
            <a:xfrm rot="1345600">
              <a:off x="10792000" y="4190688"/>
              <a:ext cx="1905000" cy="10136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7" name="Connecteur droit 66">
              <a:extLst>
                <a:ext uri="{FF2B5EF4-FFF2-40B4-BE49-F238E27FC236}">
                  <a16:creationId xmlns:a16="http://schemas.microsoft.com/office/drawing/2014/main" id="{5A7F2295-530D-40FB-9844-936A14CB673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433030" y="5040508"/>
              <a:ext cx="103216" cy="536503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cteur droit 72">
              <a:extLst>
                <a:ext uri="{FF2B5EF4-FFF2-40B4-BE49-F238E27FC236}">
                  <a16:creationId xmlns:a16="http://schemas.microsoft.com/office/drawing/2014/main" id="{C0272BD6-A0F7-4299-B077-A2A3A007F89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502394" y="5246645"/>
              <a:ext cx="272894" cy="41350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cteur droit 74">
              <a:extLst>
                <a:ext uri="{FF2B5EF4-FFF2-40B4-BE49-F238E27FC236}">
                  <a16:creationId xmlns:a16="http://schemas.microsoft.com/office/drawing/2014/main" id="{222DCE23-B408-4E42-A68C-DBF063D5920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538735" y="5328039"/>
              <a:ext cx="398595" cy="367664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cteur droit 77">
              <a:extLst>
                <a:ext uri="{FF2B5EF4-FFF2-40B4-BE49-F238E27FC236}">
                  <a16:creationId xmlns:a16="http://schemas.microsoft.com/office/drawing/2014/main" id="{D0F5EABE-0EC2-4087-9AEB-9CA1E8F25416}"/>
                </a:ext>
              </a:extLst>
            </p:cNvPr>
            <p:cNvCxnSpPr>
              <a:cxnSpLocks/>
            </p:cNvCxnSpPr>
            <p:nvPr/>
          </p:nvCxnSpPr>
          <p:spPr>
            <a:xfrm>
              <a:off x="11121128" y="4989464"/>
              <a:ext cx="271427" cy="59575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ZoneTexte 81">
            <a:extLst>
              <a:ext uri="{FF2B5EF4-FFF2-40B4-BE49-F238E27FC236}">
                <a16:creationId xmlns:a16="http://schemas.microsoft.com/office/drawing/2014/main" id="{7F4C3555-FE33-4178-BE61-B2A24436CDCC}"/>
              </a:ext>
            </a:extLst>
          </p:cNvPr>
          <p:cNvSpPr txBox="1"/>
          <p:nvPr/>
        </p:nvSpPr>
        <p:spPr>
          <a:xfrm rot="16200000">
            <a:off x="2322556" y="4093673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EE4757"/>
                </a:solidFill>
              </a:rPr>
              <a:t>04/05</a:t>
            </a:r>
          </a:p>
        </p:txBody>
      </p:sp>
      <p:sp>
        <p:nvSpPr>
          <p:cNvPr id="83" name="ZoneTexte 82">
            <a:extLst>
              <a:ext uri="{FF2B5EF4-FFF2-40B4-BE49-F238E27FC236}">
                <a16:creationId xmlns:a16="http://schemas.microsoft.com/office/drawing/2014/main" id="{DD78C9EE-0995-4594-8A5F-072A82F2A0E8}"/>
              </a:ext>
            </a:extLst>
          </p:cNvPr>
          <p:cNvSpPr txBox="1"/>
          <p:nvPr/>
        </p:nvSpPr>
        <p:spPr>
          <a:xfrm>
            <a:off x="1858375" y="3145298"/>
            <a:ext cx="1826018" cy="338554"/>
          </a:xfrm>
          <a:prstGeom prst="rect">
            <a:avLst/>
          </a:prstGeom>
          <a:noFill/>
          <a:ln w="28575">
            <a:solidFill>
              <a:srgbClr val="EE4757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accent1">
                    <a:lumMod val="75000"/>
                  </a:schemeClr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CMP</a:t>
            </a:r>
          </a:p>
        </p:txBody>
      </p:sp>
    </p:spTree>
    <p:extLst>
      <p:ext uri="{BB962C8B-B14F-4D97-AF65-F5344CB8AC3E}">
        <p14:creationId xmlns:p14="http://schemas.microsoft.com/office/powerpoint/2010/main" val="3255797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27">
            <a:extLst>
              <a:ext uri="{FF2B5EF4-FFF2-40B4-BE49-F238E27FC236}">
                <a16:creationId xmlns:a16="http://schemas.microsoft.com/office/drawing/2014/main" id="{11183B9B-A8C9-4B06-8575-3D39FD6CF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568" y="1392223"/>
            <a:ext cx="11218863" cy="9525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/>
          </a:bodyPr>
          <a:lstStyle/>
          <a:p>
            <a:pPr marL="0" marR="0" indent="0" algn="l">
              <a:lnSpc>
                <a:spcPts val="4300"/>
              </a:lnSpc>
              <a:spcAft>
                <a:spcPts val="0"/>
              </a:spcAft>
              <a:buNone/>
            </a:pPr>
            <a:r>
              <a:rPr lang="fr-FR" sz="3200" b="1" spc="25" dirty="0">
                <a:latin typeface="Trebuchet MS" panose="22635452340000000000" pitchFamily="2"/>
              </a:rPr>
              <a:t>OPECST : un rapport à la botte du gouvernement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7DD1CB2-66DE-49E6-BCB8-3AB790546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4</a:t>
            </a:fld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F3AB9032-6C98-41D0-B034-AC534526BD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" y="2068046"/>
            <a:ext cx="6322314" cy="3178275"/>
          </a:xfrm>
          <a:prstGeom prst="rect">
            <a:avLst/>
          </a:prstGeom>
        </p:spPr>
      </p:pic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C88FC651-0595-4A44-A2C7-EA92E1818560}"/>
              </a:ext>
            </a:extLst>
          </p:cNvPr>
          <p:cNvCxnSpPr>
            <a:cxnSpLocks/>
          </p:cNvCxnSpPr>
          <p:nvPr/>
        </p:nvCxnSpPr>
        <p:spPr>
          <a:xfrm>
            <a:off x="1912690" y="4303552"/>
            <a:ext cx="1224793" cy="0"/>
          </a:xfrm>
          <a:prstGeom prst="line">
            <a:avLst/>
          </a:prstGeom>
          <a:ln w="28575">
            <a:solidFill>
              <a:srgbClr val="EE47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11473A84-793D-4972-B8C3-4E1F2DED22C9}"/>
              </a:ext>
            </a:extLst>
          </p:cNvPr>
          <p:cNvSpPr/>
          <p:nvPr/>
        </p:nvSpPr>
        <p:spPr>
          <a:xfrm>
            <a:off x="1551963" y="5308393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…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D8174537-E192-4C2A-B762-B494DA542E9E}"/>
              </a:ext>
            </a:extLst>
          </p:cNvPr>
          <p:cNvCxnSpPr>
            <a:cxnSpLocks/>
            <a:endCxn id="25" idx="1"/>
          </p:cNvCxnSpPr>
          <p:nvPr/>
        </p:nvCxnSpPr>
        <p:spPr>
          <a:xfrm flipV="1">
            <a:off x="3565321" y="5314515"/>
            <a:ext cx="2429694" cy="451078"/>
          </a:xfrm>
          <a:prstGeom prst="straightConnector1">
            <a:avLst/>
          </a:prstGeom>
          <a:ln w="28575">
            <a:solidFill>
              <a:srgbClr val="EE475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>
            <a:extLst>
              <a:ext uri="{FF2B5EF4-FFF2-40B4-BE49-F238E27FC236}">
                <a16:creationId xmlns:a16="http://schemas.microsoft.com/office/drawing/2014/main" id="{B0182095-D066-4F5B-8ECE-930A2E48E670}"/>
              </a:ext>
            </a:extLst>
          </p:cNvPr>
          <p:cNvSpPr txBox="1"/>
          <p:nvPr/>
        </p:nvSpPr>
        <p:spPr>
          <a:xfrm>
            <a:off x="5995015" y="4298852"/>
            <a:ext cx="5455957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400" dirty="0"/>
              <a:t>C'est pourquoi elle souhaite saisir l'Office parlementaire d'évaluation des choix scientifiques et technologiques (OPECST) </a:t>
            </a:r>
            <a:r>
              <a:rPr lang="fr-FR" sz="1400" b="1" dirty="0">
                <a:solidFill>
                  <a:srgbClr val="EE4757"/>
                </a:solidFill>
              </a:rPr>
              <a:t>d'une étude sur </a:t>
            </a:r>
            <a:r>
              <a:rPr lang="fr-FR" sz="1400" b="1" u="sng" dirty="0">
                <a:solidFill>
                  <a:srgbClr val="EE4757"/>
                </a:solidFill>
              </a:rPr>
              <a:t>les conséquences</a:t>
            </a:r>
            <a:r>
              <a:rPr lang="fr-FR" sz="1400" b="1" dirty="0">
                <a:solidFill>
                  <a:srgbClr val="EE4757"/>
                </a:solidFill>
              </a:rPr>
              <a:t> d'une éventuelle réorganisation de I'ASN et de l'IRSN </a:t>
            </a:r>
            <a:r>
              <a:rPr lang="fr-FR" sz="1400" b="1" u="sng" dirty="0">
                <a:solidFill>
                  <a:srgbClr val="EE4757"/>
                </a:solidFill>
              </a:rPr>
              <a:t>sur les plans scientifiques et technologiques</a:t>
            </a:r>
            <a:r>
              <a:rPr lang="fr-FR" sz="1400" dirty="0"/>
              <a:t> ainsi que sur la sûreté nucléaire et la radioprotection, si- le Gouvernement manifestait son intention de maintenir cette réorganisation à l'agenda.</a:t>
            </a:r>
          </a:p>
          <a:p>
            <a:pPr algn="just"/>
            <a:r>
              <a:rPr lang="fr-FR" sz="1400" dirty="0"/>
              <a:t>Cette étude pourrait être l'occasion de préciser les recommandations adoptées par 1'OPECST, lors de sa réunion du 28 février 2023, ou d'en </a:t>
            </a:r>
            <a:r>
              <a:rPr lang="fr-FR" sz="1400" dirty="0" err="1"/>
              <a:t>contrôlerl'application</a:t>
            </a:r>
            <a:r>
              <a:rPr lang="fr-FR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4323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27">
            <a:extLst>
              <a:ext uri="{FF2B5EF4-FFF2-40B4-BE49-F238E27FC236}">
                <a16:creationId xmlns:a16="http://schemas.microsoft.com/office/drawing/2014/main" id="{11183B9B-A8C9-4B06-8575-3D39FD6CF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568" y="1392223"/>
            <a:ext cx="11218863" cy="9525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/>
          </a:bodyPr>
          <a:lstStyle/>
          <a:p>
            <a:pPr marL="0" marR="0" indent="0" algn="l">
              <a:lnSpc>
                <a:spcPts val="4300"/>
              </a:lnSpc>
              <a:spcAft>
                <a:spcPts val="0"/>
              </a:spcAft>
              <a:buNone/>
            </a:pPr>
            <a:r>
              <a:rPr lang="fr-FR" sz="3200" b="1" spc="25" dirty="0">
                <a:latin typeface="Trebuchet MS" panose="22635452340000000000" pitchFamily="2"/>
              </a:rPr>
              <a:t>OPECST : un rapport à la botte du gouvernement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7DD1CB2-66DE-49E6-BCB8-3AB790546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5</a:t>
            </a:fld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700065F-B655-4B2E-B1D9-60A2011152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151" y="2164840"/>
            <a:ext cx="6210300" cy="1152525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93015DAB-4EEA-461C-B37B-1392FF21F5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151" y="3454079"/>
            <a:ext cx="6191250" cy="790575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68055756-F934-4BFB-83DE-BB6BCAFE63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7719" y="4704895"/>
            <a:ext cx="6296025" cy="828675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F806AA01-B3F9-41DB-B751-54B1A25380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50107" y="5568328"/>
            <a:ext cx="6191250" cy="876300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D4915572-B893-4FA1-B888-AD5AB071E9B6}"/>
              </a:ext>
            </a:extLst>
          </p:cNvPr>
          <p:cNvSpPr txBox="1"/>
          <p:nvPr/>
        </p:nvSpPr>
        <p:spPr>
          <a:xfrm rot="20555189">
            <a:off x="8044169" y="2632189"/>
            <a:ext cx="3255277" cy="861774"/>
          </a:xfrm>
          <a:prstGeom prst="rect">
            <a:avLst/>
          </a:prstGeom>
          <a:pattFill prst="openDmnd">
            <a:fgClr>
              <a:srgbClr val="EE4757"/>
            </a:fgClr>
            <a:bgClr>
              <a:schemeClr val="bg1"/>
            </a:bgClr>
          </a:pattFill>
          <a:ln w="127000">
            <a:solidFill>
              <a:srgbClr val="EE4757">
                <a:alpha val="28000"/>
              </a:srgbClr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5000" b="1" dirty="0">
                <a:solidFill>
                  <a:srgbClr val="EE4757"/>
                </a:solidFill>
                <a:latin typeface="Harlow Solid Italic" panose="04030604020F02020D02" pitchFamily="82" charset="0"/>
                <a:cs typeface="72 Condensed" panose="020B0506030000000003" pitchFamily="34" charset="0"/>
              </a:rPr>
              <a:t>Hors sujet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1DAD5EE8-C53B-472C-8729-5D7BE53B0507}"/>
              </a:ext>
            </a:extLst>
          </p:cNvPr>
          <p:cNvPicPr>
            <a:picLocks noChangeAspect="1"/>
          </p:cNvPicPr>
          <p:nvPr/>
        </p:nvPicPr>
        <p:blipFill>
          <a:blip r:embed="rId6">
            <a:alphaModFix amt="70000"/>
          </a:blip>
          <a:stretch>
            <a:fillRect/>
          </a:stretch>
        </p:blipFill>
        <p:spPr>
          <a:xfrm>
            <a:off x="1769731" y="2164839"/>
            <a:ext cx="3743268" cy="2322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597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27">
            <a:extLst>
              <a:ext uri="{FF2B5EF4-FFF2-40B4-BE49-F238E27FC236}">
                <a16:creationId xmlns:a16="http://schemas.microsoft.com/office/drawing/2014/main" id="{11183B9B-A8C9-4B06-8575-3D39FD6CF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568" y="1392223"/>
            <a:ext cx="11218863" cy="9525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/>
          </a:bodyPr>
          <a:lstStyle/>
          <a:p>
            <a:pPr marL="0" marR="0" indent="0" algn="l">
              <a:lnSpc>
                <a:spcPts val="4300"/>
              </a:lnSpc>
              <a:spcAft>
                <a:spcPts val="0"/>
              </a:spcAft>
              <a:buNone/>
            </a:pPr>
            <a:r>
              <a:rPr lang="fr-FR" sz="3200" b="1" spc="25" dirty="0">
                <a:latin typeface="Trebuchet MS" panose="22635452340000000000" pitchFamily="2"/>
              </a:rPr>
              <a:t>OPECST : un rapport à la botte du gouvernement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7DD1CB2-66DE-49E6-BCB8-3AB790546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6</a:t>
            </a:fld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5A54C62-6DBD-457A-A254-F2C2689D6B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363" y="2183599"/>
            <a:ext cx="6343650" cy="9525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1DCAFB23-17FB-4580-8F19-394F0CF753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751" y="3136099"/>
            <a:ext cx="6200775" cy="809625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DC06E521-366E-4D4C-992F-D842EAED10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851" y="4060024"/>
            <a:ext cx="6162675" cy="581025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7F1C2813-6849-4EC7-A4F8-1A15FD03EC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7851" y="4898224"/>
            <a:ext cx="6229350" cy="990600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DF5DB95D-EB65-4899-A618-526156A2192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10212" y="5831674"/>
            <a:ext cx="6200775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520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27">
            <a:extLst>
              <a:ext uri="{FF2B5EF4-FFF2-40B4-BE49-F238E27FC236}">
                <a16:creationId xmlns:a16="http://schemas.microsoft.com/office/drawing/2014/main" id="{11183B9B-A8C9-4B06-8575-3D39FD6CF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568" y="1392223"/>
            <a:ext cx="11218863" cy="9525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/>
          </a:bodyPr>
          <a:lstStyle/>
          <a:p>
            <a:pPr marL="0" marR="0" indent="0" algn="l">
              <a:lnSpc>
                <a:spcPts val="4300"/>
              </a:lnSpc>
              <a:spcAft>
                <a:spcPts val="0"/>
              </a:spcAft>
              <a:buNone/>
            </a:pPr>
            <a:r>
              <a:rPr lang="fr-FR" sz="3200" b="1" spc="25" dirty="0">
                <a:latin typeface="Trebuchet MS" panose="22635452340000000000" pitchFamily="2"/>
              </a:rPr>
              <a:t>OPECST : un rapport à la botte du gouvernement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7DD1CB2-66DE-49E6-BCB8-3AB790546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7</a:t>
            </a:fld>
            <a:endParaRPr lang="fr-FR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DF5DB95D-EB65-4899-A618-526156A219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568" y="2224408"/>
            <a:ext cx="6200775" cy="57150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56D1D1E8-BF73-4A41-9DA8-7560920185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568" y="2881312"/>
            <a:ext cx="6181725" cy="1095375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99C493DF-C931-4410-8AAE-A49A5723FB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468" y="3983824"/>
            <a:ext cx="6219825" cy="73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517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27">
            <a:extLst>
              <a:ext uri="{FF2B5EF4-FFF2-40B4-BE49-F238E27FC236}">
                <a16:creationId xmlns:a16="http://schemas.microsoft.com/office/drawing/2014/main" id="{11183B9B-A8C9-4B06-8575-3D39FD6CF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568" y="1392223"/>
            <a:ext cx="11218863" cy="9525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/>
          </a:bodyPr>
          <a:lstStyle/>
          <a:p>
            <a:pPr marL="0" marR="0" indent="0" algn="l">
              <a:lnSpc>
                <a:spcPts val="4300"/>
              </a:lnSpc>
              <a:spcAft>
                <a:spcPts val="0"/>
              </a:spcAft>
              <a:buNone/>
            </a:pPr>
            <a:r>
              <a:rPr lang="fr-FR" sz="3200" b="1" spc="25" dirty="0">
                <a:latin typeface="Trebuchet MS" panose="22635452340000000000" pitchFamily="2"/>
              </a:rPr>
              <a:t>Plan de bataille 1/2 : 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7DD1CB2-66DE-49E6-BCB8-3AB790546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8</a:t>
            </a:fld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407E34A-B021-48B1-BE6E-4F2194221742}"/>
              </a:ext>
            </a:extLst>
          </p:cNvPr>
          <p:cNvSpPr txBox="1"/>
          <p:nvPr/>
        </p:nvSpPr>
        <p:spPr>
          <a:xfrm>
            <a:off x="0" y="2202352"/>
            <a:ext cx="1129808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b="1" dirty="0"/>
              <a:t>Réunion membres OPECST (NUPES + Modem) à 13h30 puis point presse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b="1" dirty="0"/>
              <a:t>Demande de retour des auditionnés/ rapport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b="1" dirty="0"/>
              <a:t>???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2000" dirty="0"/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993876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7DD1CB2-66DE-49E6-BCB8-3AB790546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9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F7FEBFA-2176-4B2E-BAF9-EEA4DFDD4AC7}"/>
              </a:ext>
            </a:extLst>
          </p:cNvPr>
          <p:cNvSpPr txBox="1"/>
          <p:nvPr/>
        </p:nvSpPr>
        <p:spPr>
          <a:xfrm rot="20481325">
            <a:off x="2315609" y="3381328"/>
            <a:ext cx="6590899" cy="1015663"/>
          </a:xfrm>
          <a:prstGeom prst="rect">
            <a:avLst/>
          </a:prstGeom>
          <a:noFill/>
          <a:ln w="28575">
            <a:solidFill>
              <a:srgbClr val="EE4757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fr-FR" sz="6000" b="1" dirty="0">
                <a:solidFill>
                  <a:srgbClr val="EE4757"/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Vous avez la parole !</a:t>
            </a:r>
          </a:p>
        </p:txBody>
      </p:sp>
    </p:spTree>
    <p:extLst>
      <p:ext uri="{BB962C8B-B14F-4D97-AF65-F5344CB8AC3E}">
        <p14:creationId xmlns:p14="http://schemas.microsoft.com/office/powerpoint/2010/main" val="3707884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BF019BA3BE844A8805086771431098" ma:contentTypeVersion="2" ma:contentTypeDescription="Crée un document." ma:contentTypeScope="" ma:versionID="8e83f6e530bbd066c1876c252b2fc99b">
  <xsd:schema xmlns:xsd="http://www.w3.org/2001/XMLSchema" xmlns:xs="http://www.w3.org/2001/XMLSchema" xmlns:p="http://schemas.microsoft.com/office/2006/metadata/properties" xmlns:ns2="7625e631-cd40-4bb5-8abf-34b46cf9d830" targetNamespace="http://schemas.microsoft.com/office/2006/metadata/properties" ma:root="true" ma:fieldsID="3ba5df9b51559c6ff74a873bb1129355" ns2:_="">
    <xsd:import namespace="7625e631-cd40-4bb5-8abf-34b46cf9d8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25e631-cd40-4bb5-8abf-34b46cf9d83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D75AB62-0DEB-48AB-8E4B-486BD8D5363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35D351D-917E-4C43-B168-4D01C99507D0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625e631-cd40-4bb5-8abf-34b46cf9d830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E35DFBA-E883-4007-8450-FACC639009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25e631-cd40-4bb5-8abf-34b46cf9d8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2608</TotalTime>
  <Words>348</Words>
  <Application>Microsoft Office PowerPoint</Application>
  <PresentationFormat>Grand écran</PresentationFormat>
  <Paragraphs>66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8" baseType="lpstr">
      <vt:lpstr>Arial</vt:lpstr>
      <vt:lpstr>Bernard MT Condensed</vt:lpstr>
      <vt:lpstr>Calibri</vt:lpstr>
      <vt:lpstr>Calibri Light</vt:lpstr>
      <vt:lpstr>Harlow Solid Italic</vt:lpstr>
      <vt:lpstr>Trebuchet MS</vt:lpstr>
      <vt:lpstr>Thème Office</vt:lpstr>
      <vt:lpstr>Avenir de l’IRSN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TAURINES Tatiana</dc:creator>
  <cp:lastModifiedBy>TAURINES Tatiana</cp:lastModifiedBy>
  <cp:revision>129</cp:revision>
  <dcterms:created xsi:type="dcterms:W3CDTF">2023-01-30T08:12:02Z</dcterms:created>
  <dcterms:modified xsi:type="dcterms:W3CDTF">2023-07-17T12:36:00Z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0x01010072BF019BA3BE844A8805086771431098</vt:lpwstr>
  </property>
</Properties>
</file>