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2"/>
  </p:notesMasterIdLst>
  <p:sldIdLst>
    <p:sldId id="256" r:id="rId2"/>
    <p:sldId id="257" r:id="rId3"/>
    <p:sldId id="258" r:id="rId4"/>
    <p:sldId id="270" r:id="rId5"/>
    <p:sldId id="260" r:id="rId6"/>
    <p:sldId id="259" r:id="rId7"/>
    <p:sldId id="261" r:id="rId8"/>
    <p:sldId id="269" r:id="rId9"/>
    <p:sldId id="268" r:id="rId10"/>
    <p:sldId id="271" r:id="rId11"/>
    <p:sldId id="272" r:id="rId12"/>
    <p:sldId id="280" r:id="rId13"/>
    <p:sldId id="281" r:id="rId14"/>
    <p:sldId id="273" r:id="rId15"/>
    <p:sldId id="274" r:id="rId16"/>
    <p:sldId id="275" r:id="rId17"/>
    <p:sldId id="276" r:id="rId18"/>
    <p:sldId id="277" r:id="rId19"/>
    <p:sldId id="278" r:id="rId20"/>
    <p:sldId id="279"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ittlere Formatvorlage 1 - Akz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301B821-A1FF-4177-AEE7-76D212191A09}" styleName="Mittlere Formatvorlage 1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40"/>
    <p:restoredTop sz="92954"/>
  </p:normalViewPr>
  <p:slideViewPr>
    <p:cSldViewPr snapToGrid="0" snapToObjects="1">
      <p:cViewPr>
        <p:scale>
          <a:sx n="102" d="100"/>
          <a:sy n="102" d="100"/>
        </p:scale>
        <p:origin x="36" y="228"/>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97" d="100"/>
          <a:sy n="97" d="100"/>
        </p:scale>
        <p:origin x="3688" y="2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96AB1B5-13AB-4348-8119-19B8E4D07252}" type="doc">
      <dgm:prSet loTypeId="urn:microsoft.com/office/officeart/2005/8/layout/vList3" loCatId="list" qsTypeId="urn:microsoft.com/office/officeart/2005/8/quickstyle/simple1" qsCatId="simple" csTypeId="urn:microsoft.com/office/officeart/2005/8/colors/accent0_2" csCatId="mainScheme" phldr="1"/>
      <dgm:spPr/>
      <dgm:t>
        <a:bodyPr/>
        <a:lstStyle/>
        <a:p>
          <a:endParaRPr lang="de-DE"/>
        </a:p>
      </dgm:t>
    </dgm:pt>
    <dgm:pt modelId="{EB6F12D2-523B-C343-8829-14F42DFB740D}">
      <dgm:prSet/>
      <dgm:spPr/>
      <dgm:t>
        <a:bodyPr/>
        <a:lstStyle/>
        <a:p>
          <a:r>
            <a:rPr lang="de-DE" dirty="0"/>
            <a:t>Begründung: Warum kommt es zu der Idee?</a:t>
          </a:r>
        </a:p>
      </dgm:t>
    </dgm:pt>
    <dgm:pt modelId="{DB4F06FC-FC96-AA49-963B-71B4E8D6645F}" type="parTrans" cxnId="{FABF312E-FE6E-8A4E-AE41-CE4990CAE28C}">
      <dgm:prSet/>
      <dgm:spPr/>
      <dgm:t>
        <a:bodyPr/>
        <a:lstStyle/>
        <a:p>
          <a:endParaRPr lang="de-DE"/>
        </a:p>
      </dgm:t>
    </dgm:pt>
    <dgm:pt modelId="{EAE1C180-9B90-B84C-B50C-70A2CEA8E8DA}" type="sibTrans" cxnId="{FABF312E-FE6E-8A4E-AE41-CE4990CAE28C}">
      <dgm:prSet/>
      <dgm:spPr/>
      <dgm:t>
        <a:bodyPr/>
        <a:lstStyle/>
        <a:p>
          <a:endParaRPr lang="de-DE"/>
        </a:p>
      </dgm:t>
    </dgm:pt>
    <dgm:pt modelId="{FF3AEF8B-9BFE-CB41-82A4-BE4530413D0C}">
      <dgm:prSet/>
      <dgm:spPr/>
      <dgm:t>
        <a:bodyPr/>
        <a:lstStyle/>
        <a:p>
          <a:r>
            <a:rPr lang="de-DE" dirty="0"/>
            <a:t>Prozess: Ideen zur Umsetzung</a:t>
          </a:r>
        </a:p>
      </dgm:t>
    </dgm:pt>
    <dgm:pt modelId="{0FD4EDC7-4602-6A46-B115-ED46A06AC741}" type="parTrans" cxnId="{E710C39A-55C9-1648-82B5-E563CA7669E9}">
      <dgm:prSet/>
      <dgm:spPr/>
      <dgm:t>
        <a:bodyPr/>
        <a:lstStyle/>
        <a:p>
          <a:endParaRPr lang="de-DE"/>
        </a:p>
      </dgm:t>
    </dgm:pt>
    <dgm:pt modelId="{2C32FFEB-EF6F-194C-A792-6B7B48FDA0A6}" type="sibTrans" cxnId="{E710C39A-55C9-1648-82B5-E563CA7669E9}">
      <dgm:prSet/>
      <dgm:spPr/>
      <dgm:t>
        <a:bodyPr/>
        <a:lstStyle/>
        <a:p>
          <a:endParaRPr lang="de-DE"/>
        </a:p>
      </dgm:t>
    </dgm:pt>
    <dgm:pt modelId="{EAC201FA-FC95-E044-AEAD-4B0C715BEF30}">
      <dgm:prSet/>
      <dgm:spPr/>
      <dgm:t>
        <a:bodyPr/>
        <a:lstStyle/>
        <a:p>
          <a:r>
            <a:rPr lang="de-DE" dirty="0"/>
            <a:t>Konsequenzen: Wie verändert dies die Schule?</a:t>
          </a:r>
        </a:p>
      </dgm:t>
    </dgm:pt>
    <dgm:pt modelId="{4747BC36-14BB-974C-9998-2E2F164DFDB8}" type="parTrans" cxnId="{2A18DB28-5161-3A4F-B998-403AD3B320EA}">
      <dgm:prSet/>
      <dgm:spPr/>
      <dgm:t>
        <a:bodyPr/>
        <a:lstStyle/>
        <a:p>
          <a:endParaRPr lang="de-DE"/>
        </a:p>
      </dgm:t>
    </dgm:pt>
    <dgm:pt modelId="{EBF9B616-4090-C243-A267-BE26A7482B4C}" type="sibTrans" cxnId="{2A18DB28-5161-3A4F-B998-403AD3B320EA}">
      <dgm:prSet/>
      <dgm:spPr/>
      <dgm:t>
        <a:bodyPr/>
        <a:lstStyle/>
        <a:p>
          <a:endParaRPr lang="de-DE"/>
        </a:p>
      </dgm:t>
    </dgm:pt>
    <dgm:pt modelId="{4FFD06CD-F0B2-9944-9EBB-4B9769ABF5D8}">
      <dgm:prSet/>
      <dgm:spPr/>
      <dgm:t>
        <a:bodyPr/>
        <a:lstStyle/>
        <a:p>
          <a:r>
            <a:rPr lang="de-DE" dirty="0"/>
            <a:t>Diskussion: Fragen und Anregungen</a:t>
          </a:r>
        </a:p>
      </dgm:t>
    </dgm:pt>
    <dgm:pt modelId="{CB98CB36-EC53-DF42-8E89-F08C73740F36}" type="parTrans" cxnId="{2B2F8BA0-554B-E643-9FE8-84CA8A1A287C}">
      <dgm:prSet/>
      <dgm:spPr/>
      <dgm:t>
        <a:bodyPr/>
        <a:lstStyle/>
        <a:p>
          <a:endParaRPr lang="de-DE"/>
        </a:p>
      </dgm:t>
    </dgm:pt>
    <dgm:pt modelId="{A1F674DA-0629-B74B-BDF7-F362D868BB01}" type="sibTrans" cxnId="{2B2F8BA0-554B-E643-9FE8-84CA8A1A287C}">
      <dgm:prSet/>
      <dgm:spPr/>
      <dgm:t>
        <a:bodyPr/>
        <a:lstStyle/>
        <a:p>
          <a:endParaRPr lang="de-DE"/>
        </a:p>
      </dgm:t>
    </dgm:pt>
    <dgm:pt modelId="{C7F4028C-E87B-0749-B78F-4D347AFB1A3F}">
      <dgm:prSet/>
      <dgm:spPr/>
      <dgm:t>
        <a:bodyPr/>
        <a:lstStyle/>
        <a:p>
          <a:r>
            <a:rPr lang="de-DE" dirty="0"/>
            <a:t>Digitalisierung: Ist-Stand und Ziel</a:t>
          </a:r>
        </a:p>
      </dgm:t>
    </dgm:pt>
    <dgm:pt modelId="{67F24276-1C3F-B542-AEB5-C77A5E58E382}" type="sibTrans" cxnId="{0C536A02-4327-2F42-AD86-32744E7C2DC2}">
      <dgm:prSet/>
      <dgm:spPr/>
      <dgm:t>
        <a:bodyPr/>
        <a:lstStyle/>
        <a:p>
          <a:endParaRPr lang="de-DE"/>
        </a:p>
      </dgm:t>
    </dgm:pt>
    <dgm:pt modelId="{108EA566-3289-044C-A101-2A7A601A8056}" type="parTrans" cxnId="{0C536A02-4327-2F42-AD86-32744E7C2DC2}">
      <dgm:prSet/>
      <dgm:spPr/>
      <dgm:t>
        <a:bodyPr/>
        <a:lstStyle/>
        <a:p>
          <a:endParaRPr lang="de-DE"/>
        </a:p>
      </dgm:t>
    </dgm:pt>
    <dgm:pt modelId="{E9CB5C06-25C8-B445-9798-DCC1E176EE43}" type="pres">
      <dgm:prSet presAssocID="{396AB1B5-13AB-4348-8119-19B8E4D07252}" presName="linearFlow" presStyleCnt="0">
        <dgm:presLayoutVars>
          <dgm:dir/>
          <dgm:resizeHandles val="exact"/>
        </dgm:presLayoutVars>
      </dgm:prSet>
      <dgm:spPr/>
      <dgm:t>
        <a:bodyPr/>
        <a:lstStyle/>
        <a:p>
          <a:endParaRPr lang="de-DE"/>
        </a:p>
      </dgm:t>
    </dgm:pt>
    <dgm:pt modelId="{D0BE7EC9-3F70-F548-86F8-7E627C614F88}" type="pres">
      <dgm:prSet presAssocID="{EB6F12D2-523B-C343-8829-14F42DFB740D}" presName="composite" presStyleCnt="0"/>
      <dgm:spPr/>
    </dgm:pt>
    <dgm:pt modelId="{17AF35E3-9C1D-4143-BA11-7777DDD1F2EE}" type="pres">
      <dgm:prSet presAssocID="{EB6F12D2-523B-C343-8829-14F42DFB740D}" presName="imgShp" presStyleLbl="fgImgPlace1" presStyleIdx="0" presStyleCnt="5"/>
      <dgm:spPr/>
    </dgm:pt>
    <dgm:pt modelId="{69943459-32F2-2C4A-A76A-476E4D08BDB1}" type="pres">
      <dgm:prSet presAssocID="{EB6F12D2-523B-C343-8829-14F42DFB740D}" presName="txShp" presStyleLbl="node1" presStyleIdx="0" presStyleCnt="5">
        <dgm:presLayoutVars>
          <dgm:bulletEnabled val="1"/>
        </dgm:presLayoutVars>
      </dgm:prSet>
      <dgm:spPr/>
      <dgm:t>
        <a:bodyPr/>
        <a:lstStyle/>
        <a:p>
          <a:endParaRPr lang="de-DE"/>
        </a:p>
      </dgm:t>
    </dgm:pt>
    <dgm:pt modelId="{3871966A-7991-1F4E-BFF8-FC21F2A1450D}" type="pres">
      <dgm:prSet presAssocID="{EAE1C180-9B90-B84C-B50C-70A2CEA8E8DA}" presName="spacing" presStyleCnt="0"/>
      <dgm:spPr/>
    </dgm:pt>
    <dgm:pt modelId="{28A758D2-294C-6141-BB79-3ED3C5779EB1}" type="pres">
      <dgm:prSet presAssocID="{C7F4028C-E87B-0749-B78F-4D347AFB1A3F}" presName="composite" presStyleCnt="0"/>
      <dgm:spPr/>
    </dgm:pt>
    <dgm:pt modelId="{E44F21E2-7255-8B4B-B70E-BA6782274EC7}" type="pres">
      <dgm:prSet presAssocID="{C7F4028C-E87B-0749-B78F-4D347AFB1A3F}" presName="imgShp" presStyleLbl="fgImgPlace1" presStyleIdx="1" presStyleCnt="5"/>
      <dgm:spPr/>
    </dgm:pt>
    <dgm:pt modelId="{1B14ED32-B65B-0748-9267-97BF32F215D1}" type="pres">
      <dgm:prSet presAssocID="{C7F4028C-E87B-0749-B78F-4D347AFB1A3F}" presName="txShp" presStyleLbl="node1" presStyleIdx="1" presStyleCnt="5">
        <dgm:presLayoutVars>
          <dgm:bulletEnabled val="1"/>
        </dgm:presLayoutVars>
      </dgm:prSet>
      <dgm:spPr/>
      <dgm:t>
        <a:bodyPr/>
        <a:lstStyle/>
        <a:p>
          <a:endParaRPr lang="de-DE"/>
        </a:p>
      </dgm:t>
    </dgm:pt>
    <dgm:pt modelId="{DBD33DB2-8925-8D49-A3CD-0AA42EEBAD1B}" type="pres">
      <dgm:prSet presAssocID="{67F24276-1C3F-B542-AEB5-C77A5E58E382}" presName="spacing" presStyleCnt="0"/>
      <dgm:spPr/>
    </dgm:pt>
    <dgm:pt modelId="{3DF9DEE5-3EF2-0940-A1C2-1FE589B62FB4}" type="pres">
      <dgm:prSet presAssocID="{FF3AEF8B-9BFE-CB41-82A4-BE4530413D0C}" presName="composite" presStyleCnt="0"/>
      <dgm:spPr/>
    </dgm:pt>
    <dgm:pt modelId="{E077115A-D05A-3443-8330-A10917F63D88}" type="pres">
      <dgm:prSet presAssocID="{FF3AEF8B-9BFE-CB41-82A4-BE4530413D0C}" presName="imgShp" presStyleLbl="fgImgPlace1" presStyleIdx="2" presStyleCnt="5"/>
      <dgm:spPr/>
    </dgm:pt>
    <dgm:pt modelId="{702CFED5-F94A-9146-B8C9-1085C31F88C2}" type="pres">
      <dgm:prSet presAssocID="{FF3AEF8B-9BFE-CB41-82A4-BE4530413D0C}" presName="txShp" presStyleLbl="node1" presStyleIdx="2" presStyleCnt="5">
        <dgm:presLayoutVars>
          <dgm:bulletEnabled val="1"/>
        </dgm:presLayoutVars>
      </dgm:prSet>
      <dgm:spPr/>
      <dgm:t>
        <a:bodyPr/>
        <a:lstStyle/>
        <a:p>
          <a:endParaRPr lang="de-DE"/>
        </a:p>
      </dgm:t>
    </dgm:pt>
    <dgm:pt modelId="{B4368AD7-CA85-304D-A821-00A9579F65CE}" type="pres">
      <dgm:prSet presAssocID="{2C32FFEB-EF6F-194C-A792-6B7B48FDA0A6}" presName="spacing" presStyleCnt="0"/>
      <dgm:spPr/>
    </dgm:pt>
    <dgm:pt modelId="{A64A01E1-E728-0144-8A57-172042F2B5E3}" type="pres">
      <dgm:prSet presAssocID="{EAC201FA-FC95-E044-AEAD-4B0C715BEF30}" presName="composite" presStyleCnt="0"/>
      <dgm:spPr/>
    </dgm:pt>
    <dgm:pt modelId="{1D69D045-0021-2B4D-B339-C7E0E43588C2}" type="pres">
      <dgm:prSet presAssocID="{EAC201FA-FC95-E044-AEAD-4B0C715BEF30}" presName="imgShp" presStyleLbl="fgImgPlace1" presStyleIdx="3" presStyleCnt="5"/>
      <dgm:spPr/>
    </dgm:pt>
    <dgm:pt modelId="{12422C39-D0B0-3343-8C8D-DF618976D498}" type="pres">
      <dgm:prSet presAssocID="{EAC201FA-FC95-E044-AEAD-4B0C715BEF30}" presName="txShp" presStyleLbl="node1" presStyleIdx="3" presStyleCnt="5">
        <dgm:presLayoutVars>
          <dgm:bulletEnabled val="1"/>
        </dgm:presLayoutVars>
      </dgm:prSet>
      <dgm:spPr/>
      <dgm:t>
        <a:bodyPr/>
        <a:lstStyle/>
        <a:p>
          <a:endParaRPr lang="de-DE"/>
        </a:p>
      </dgm:t>
    </dgm:pt>
    <dgm:pt modelId="{566C6A76-E51D-B041-9B33-25E7EBE593A9}" type="pres">
      <dgm:prSet presAssocID="{EBF9B616-4090-C243-A267-BE26A7482B4C}" presName="spacing" presStyleCnt="0"/>
      <dgm:spPr/>
    </dgm:pt>
    <dgm:pt modelId="{0FDFEE9F-BE9A-8C42-BF01-E428EB816CF1}" type="pres">
      <dgm:prSet presAssocID="{4FFD06CD-F0B2-9944-9EBB-4B9769ABF5D8}" presName="composite" presStyleCnt="0"/>
      <dgm:spPr/>
    </dgm:pt>
    <dgm:pt modelId="{7DA2449E-1F2A-5F4A-AB15-CF9ECC21CE91}" type="pres">
      <dgm:prSet presAssocID="{4FFD06CD-F0B2-9944-9EBB-4B9769ABF5D8}" presName="imgShp" presStyleLbl="fgImgPlace1" presStyleIdx="4" presStyleCnt="5"/>
      <dgm:spPr/>
    </dgm:pt>
    <dgm:pt modelId="{447032BC-5402-8D4C-8C44-D08DADF4F6BB}" type="pres">
      <dgm:prSet presAssocID="{4FFD06CD-F0B2-9944-9EBB-4B9769ABF5D8}" presName="txShp" presStyleLbl="node1" presStyleIdx="4" presStyleCnt="5">
        <dgm:presLayoutVars>
          <dgm:bulletEnabled val="1"/>
        </dgm:presLayoutVars>
      </dgm:prSet>
      <dgm:spPr/>
      <dgm:t>
        <a:bodyPr/>
        <a:lstStyle/>
        <a:p>
          <a:endParaRPr lang="de-DE"/>
        </a:p>
      </dgm:t>
    </dgm:pt>
  </dgm:ptLst>
  <dgm:cxnLst>
    <dgm:cxn modelId="{E710C39A-55C9-1648-82B5-E563CA7669E9}" srcId="{396AB1B5-13AB-4348-8119-19B8E4D07252}" destId="{FF3AEF8B-9BFE-CB41-82A4-BE4530413D0C}" srcOrd="2" destOrd="0" parTransId="{0FD4EDC7-4602-6A46-B115-ED46A06AC741}" sibTransId="{2C32FFEB-EF6F-194C-A792-6B7B48FDA0A6}"/>
    <dgm:cxn modelId="{FABF312E-FE6E-8A4E-AE41-CE4990CAE28C}" srcId="{396AB1B5-13AB-4348-8119-19B8E4D07252}" destId="{EB6F12D2-523B-C343-8829-14F42DFB740D}" srcOrd="0" destOrd="0" parTransId="{DB4F06FC-FC96-AA49-963B-71B4E8D6645F}" sibTransId="{EAE1C180-9B90-B84C-B50C-70A2CEA8E8DA}"/>
    <dgm:cxn modelId="{DB1A347A-AEB5-A946-AED8-69298581BFCB}" type="presOf" srcId="{4FFD06CD-F0B2-9944-9EBB-4B9769ABF5D8}" destId="{447032BC-5402-8D4C-8C44-D08DADF4F6BB}" srcOrd="0" destOrd="0" presId="urn:microsoft.com/office/officeart/2005/8/layout/vList3"/>
    <dgm:cxn modelId="{9F70EBB6-9269-0440-98B7-A594FBE8F1A5}" type="presOf" srcId="{EB6F12D2-523B-C343-8829-14F42DFB740D}" destId="{69943459-32F2-2C4A-A76A-476E4D08BDB1}" srcOrd="0" destOrd="0" presId="urn:microsoft.com/office/officeart/2005/8/layout/vList3"/>
    <dgm:cxn modelId="{2A18DB28-5161-3A4F-B998-403AD3B320EA}" srcId="{396AB1B5-13AB-4348-8119-19B8E4D07252}" destId="{EAC201FA-FC95-E044-AEAD-4B0C715BEF30}" srcOrd="3" destOrd="0" parTransId="{4747BC36-14BB-974C-9998-2E2F164DFDB8}" sibTransId="{EBF9B616-4090-C243-A267-BE26A7482B4C}"/>
    <dgm:cxn modelId="{4A565C5F-74C0-E44B-997B-F5B54D2DCE13}" type="presOf" srcId="{EAC201FA-FC95-E044-AEAD-4B0C715BEF30}" destId="{12422C39-D0B0-3343-8C8D-DF618976D498}" srcOrd="0" destOrd="0" presId="urn:microsoft.com/office/officeart/2005/8/layout/vList3"/>
    <dgm:cxn modelId="{EC40C513-0EDD-0349-ACDC-EE76CFB78BBE}" type="presOf" srcId="{396AB1B5-13AB-4348-8119-19B8E4D07252}" destId="{E9CB5C06-25C8-B445-9798-DCC1E176EE43}" srcOrd="0" destOrd="0" presId="urn:microsoft.com/office/officeart/2005/8/layout/vList3"/>
    <dgm:cxn modelId="{0950BB63-0C41-8D44-9847-97D853767B53}" type="presOf" srcId="{FF3AEF8B-9BFE-CB41-82A4-BE4530413D0C}" destId="{702CFED5-F94A-9146-B8C9-1085C31F88C2}" srcOrd="0" destOrd="0" presId="urn:microsoft.com/office/officeart/2005/8/layout/vList3"/>
    <dgm:cxn modelId="{A8A9DE8E-3D0E-D940-87B7-22BA13B13958}" type="presOf" srcId="{C7F4028C-E87B-0749-B78F-4D347AFB1A3F}" destId="{1B14ED32-B65B-0748-9267-97BF32F215D1}" srcOrd="0" destOrd="0" presId="urn:microsoft.com/office/officeart/2005/8/layout/vList3"/>
    <dgm:cxn modelId="{0C536A02-4327-2F42-AD86-32744E7C2DC2}" srcId="{396AB1B5-13AB-4348-8119-19B8E4D07252}" destId="{C7F4028C-E87B-0749-B78F-4D347AFB1A3F}" srcOrd="1" destOrd="0" parTransId="{108EA566-3289-044C-A101-2A7A601A8056}" sibTransId="{67F24276-1C3F-B542-AEB5-C77A5E58E382}"/>
    <dgm:cxn modelId="{2B2F8BA0-554B-E643-9FE8-84CA8A1A287C}" srcId="{396AB1B5-13AB-4348-8119-19B8E4D07252}" destId="{4FFD06CD-F0B2-9944-9EBB-4B9769ABF5D8}" srcOrd="4" destOrd="0" parTransId="{CB98CB36-EC53-DF42-8E89-F08C73740F36}" sibTransId="{A1F674DA-0629-B74B-BDF7-F362D868BB01}"/>
    <dgm:cxn modelId="{86301A1E-72D4-AD49-AEEC-135502C21EC9}" type="presParOf" srcId="{E9CB5C06-25C8-B445-9798-DCC1E176EE43}" destId="{D0BE7EC9-3F70-F548-86F8-7E627C614F88}" srcOrd="0" destOrd="0" presId="urn:microsoft.com/office/officeart/2005/8/layout/vList3"/>
    <dgm:cxn modelId="{4975D539-AB68-B44F-9D03-0DF0B59CB7BA}" type="presParOf" srcId="{D0BE7EC9-3F70-F548-86F8-7E627C614F88}" destId="{17AF35E3-9C1D-4143-BA11-7777DDD1F2EE}" srcOrd="0" destOrd="0" presId="urn:microsoft.com/office/officeart/2005/8/layout/vList3"/>
    <dgm:cxn modelId="{EF33F16C-51A8-7447-ABEA-48E3E810F889}" type="presParOf" srcId="{D0BE7EC9-3F70-F548-86F8-7E627C614F88}" destId="{69943459-32F2-2C4A-A76A-476E4D08BDB1}" srcOrd="1" destOrd="0" presId="urn:microsoft.com/office/officeart/2005/8/layout/vList3"/>
    <dgm:cxn modelId="{64BC1F70-796F-CB41-BDFA-5074EFF1C425}" type="presParOf" srcId="{E9CB5C06-25C8-B445-9798-DCC1E176EE43}" destId="{3871966A-7991-1F4E-BFF8-FC21F2A1450D}" srcOrd="1" destOrd="0" presId="urn:microsoft.com/office/officeart/2005/8/layout/vList3"/>
    <dgm:cxn modelId="{E3426DC6-7AC1-BC43-87C5-7081F9661915}" type="presParOf" srcId="{E9CB5C06-25C8-B445-9798-DCC1E176EE43}" destId="{28A758D2-294C-6141-BB79-3ED3C5779EB1}" srcOrd="2" destOrd="0" presId="urn:microsoft.com/office/officeart/2005/8/layout/vList3"/>
    <dgm:cxn modelId="{0B83DA5E-4A00-5E46-BB85-6F7B75650C32}" type="presParOf" srcId="{28A758D2-294C-6141-BB79-3ED3C5779EB1}" destId="{E44F21E2-7255-8B4B-B70E-BA6782274EC7}" srcOrd="0" destOrd="0" presId="urn:microsoft.com/office/officeart/2005/8/layout/vList3"/>
    <dgm:cxn modelId="{40519301-EC29-F043-BDAF-C38ABB92AFDD}" type="presParOf" srcId="{28A758D2-294C-6141-BB79-3ED3C5779EB1}" destId="{1B14ED32-B65B-0748-9267-97BF32F215D1}" srcOrd="1" destOrd="0" presId="urn:microsoft.com/office/officeart/2005/8/layout/vList3"/>
    <dgm:cxn modelId="{18104618-ACBC-F84B-917F-A3DD6B21C707}" type="presParOf" srcId="{E9CB5C06-25C8-B445-9798-DCC1E176EE43}" destId="{DBD33DB2-8925-8D49-A3CD-0AA42EEBAD1B}" srcOrd="3" destOrd="0" presId="urn:microsoft.com/office/officeart/2005/8/layout/vList3"/>
    <dgm:cxn modelId="{D356DE56-3FD1-4848-99A5-EA031C959824}" type="presParOf" srcId="{E9CB5C06-25C8-B445-9798-DCC1E176EE43}" destId="{3DF9DEE5-3EF2-0940-A1C2-1FE589B62FB4}" srcOrd="4" destOrd="0" presId="urn:microsoft.com/office/officeart/2005/8/layout/vList3"/>
    <dgm:cxn modelId="{C4754CD9-60BC-1141-A0A2-F0183ADC0B81}" type="presParOf" srcId="{3DF9DEE5-3EF2-0940-A1C2-1FE589B62FB4}" destId="{E077115A-D05A-3443-8330-A10917F63D88}" srcOrd="0" destOrd="0" presId="urn:microsoft.com/office/officeart/2005/8/layout/vList3"/>
    <dgm:cxn modelId="{860933A5-AEE5-594C-BDCE-480E1C429AA0}" type="presParOf" srcId="{3DF9DEE5-3EF2-0940-A1C2-1FE589B62FB4}" destId="{702CFED5-F94A-9146-B8C9-1085C31F88C2}" srcOrd="1" destOrd="0" presId="urn:microsoft.com/office/officeart/2005/8/layout/vList3"/>
    <dgm:cxn modelId="{CEBEFC50-4167-F148-A343-4B940CD8A426}" type="presParOf" srcId="{E9CB5C06-25C8-B445-9798-DCC1E176EE43}" destId="{B4368AD7-CA85-304D-A821-00A9579F65CE}" srcOrd="5" destOrd="0" presId="urn:microsoft.com/office/officeart/2005/8/layout/vList3"/>
    <dgm:cxn modelId="{A1863681-39D9-464E-84B8-8401B5976AD2}" type="presParOf" srcId="{E9CB5C06-25C8-B445-9798-DCC1E176EE43}" destId="{A64A01E1-E728-0144-8A57-172042F2B5E3}" srcOrd="6" destOrd="0" presId="urn:microsoft.com/office/officeart/2005/8/layout/vList3"/>
    <dgm:cxn modelId="{F59C661E-1BB5-E44E-BE1C-EE82F7A3F125}" type="presParOf" srcId="{A64A01E1-E728-0144-8A57-172042F2B5E3}" destId="{1D69D045-0021-2B4D-B339-C7E0E43588C2}" srcOrd="0" destOrd="0" presId="urn:microsoft.com/office/officeart/2005/8/layout/vList3"/>
    <dgm:cxn modelId="{A2BCFE1A-1636-9A4E-9653-378944FCD36C}" type="presParOf" srcId="{A64A01E1-E728-0144-8A57-172042F2B5E3}" destId="{12422C39-D0B0-3343-8C8D-DF618976D498}" srcOrd="1" destOrd="0" presId="urn:microsoft.com/office/officeart/2005/8/layout/vList3"/>
    <dgm:cxn modelId="{6CED510B-AD0D-AF4E-A83F-7702B643CFCA}" type="presParOf" srcId="{E9CB5C06-25C8-B445-9798-DCC1E176EE43}" destId="{566C6A76-E51D-B041-9B33-25E7EBE593A9}" srcOrd="7" destOrd="0" presId="urn:microsoft.com/office/officeart/2005/8/layout/vList3"/>
    <dgm:cxn modelId="{8B9360EC-71A0-4544-8D41-7E7E47E8D6BB}" type="presParOf" srcId="{E9CB5C06-25C8-B445-9798-DCC1E176EE43}" destId="{0FDFEE9F-BE9A-8C42-BF01-E428EB816CF1}" srcOrd="8" destOrd="0" presId="urn:microsoft.com/office/officeart/2005/8/layout/vList3"/>
    <dgm:cxn modelId="{3B8AE88C-B265-7843-8665-7DD4CC752056}" type="presParOf" srcId="{0FDFEE9F-BE9A-8C42-BF01-E428EB816CF1}" destId="{7DA2449E-1F2A-5F4A-AB15-CF9ECC21CE91}" srcOrd="0" destOrd="0" presId="urn:microsoft.com/office/officeart/2005/8/layout/vList3"/>
    <dgm:cxn modelId="{A301AF3A-BA67-054D-B4C7-FD73B9F0E56B}" type="presParOf" srcId="{0FDFEE9F-BE9A-8C42-BF01-E428EB816CF1}" destId="{447032BC-5402-8D4C-8C44-D08DADF4F6BB}"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943459-32F2-2C4A-A76A-476E4D08BDB1}">
      <dsp:nvSpPr>
        <dsp:cNvPr id="0" name=""/>
        <dsp:cNvSpPr/>
      </dsp:nvSpPr>
      <dsp:spPr>
        <a:xfrm rot="10800000">
          <a:off x="1854711" y="858"/>
          <a:ext cx="6587489" cy="781826"/>
        </a:xfrm>
        <a:prstGeom prst="homePlate">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4764" tIns="91440" rIns="170688" bIns="91440" numCol="1" spcCol="1270" anchor="ctr" anchorCtr="0">
          <a:noAutofit/>
        </a:bodyPr>
        <a:lstStyle/>
        <a:p>
          <a:pPr lvl="0" algn="ctr" defTabSz="1066800">
            <a:lnSpc>
              <a:spcPct val="90000"/>
            </a:lnSpc>
            <a:spcBef>
              <a:spcPct val="0"/>
            </a:spcBef>
            <a:spcAft>
              <a:spcPct val="35000"/>
            </a:spcAft>
          </a:pPr>
          <a:r>
            <a:rPr lang="de-DE" sz="2400" kern="1200" dirty="0"/>
            <a:t>Begründung: Warum kommt es zu der Idee?</a:t>
          </a:r>
        </a:p>
      </dsp:txBody>
      <dsp:txXfrm rot="10800000">
        <a:off x="2050167" y="858"/>
        <a:ext cx="6392033" cy="781826"/>
      </dsp:txXfrm>
    </dsp:sp>
    <dsp:sp modelId="{17AF35E3-9C1D-4143-BA11-7777DDD1F2EE}">
      <dsp:nvSpPr>
        <dsp:cNvPr id="0" name=""/>
        <dsp:cNvSpPr/>
      </dsp:nvSpPr>
      <dsp:spPr>
        <a:xfrm>
          <a:off x="1463798" y="858"/>
          <a:ext cx="781826" cy="781826"/>
        </a:xfrm>
        <a:prstGeom prst="ellipse">
          <a:avLst/>
        </a:prstGeom>
        <a:solidFill>
          <a:schemeClr val="dk2">
            <a:tint val="40000"/>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B14ED32-B65B-0748-9267-97BF32F215D1}">
      <dsp:nvSpPr>
        <dsp:cNvPr id="0" name=""/>
        <dsp:cNvSpPr/>
      </dsp:nvSpPr>
      <dsp:spPr>
        <a:xfrm rot="10800000">
          <a:off x="1854711" y="1016065"/>
          <a:ext cx="6587489" cy="781826"/>
        </a:xfrm>
        <a:prstGeom prst="homePlate">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4764" tIns="91440" rIns="170688" bIns="91440" numCol="1" spcCol="1270" anchor="ctr" anchorCtr="0">
          <a:noAutofit/>
        </a:bodyPr>
        <a:lstStyle/>
        <a:p>
          <a:pPr lvl="0" algn="ctr" defTabSz="1066800">
            <a:lnSpc>
              <a:spcPct val="90000"/>
            </a:lnSpc>
            <a:spcBef>
              <a:spcPct val="0"/>
            </a:spcBef>
            <a:spcAft>
              <a:spcPct val="35000"/>
            </a:spcAft>
          </a:pPr>
          <a:r>
            <a:rPr lang="de-DE" sz="2400" kern="1200" dirty="0"/>
            <a:t>Digitalisierung: Ist-Stand und Ziel</a:t>
          </a:r>
        </a:p>
      </dsp:txBody>
      <dsp:txXfrm rot="10800000">
        <a:off x="2050167" y="1016065"/>
        <a:ext cx="6392033" cy="781826"/>
      </dsp:txXfrm>
    </dsp:sp>
    <dsp:sp modelId="{E44F21E2-7255-8B4B-B70E-BA6782274EC7}">
      <dsp:nvSpPr>
        <dsp:cNvPr id="0" name=""/>
        <dsp:cNvSpPr/>
      </dsp:nvSpPr>
      <dsp:spPr>
        <a:xfrm>
          <a:off x="1463798" y="1016065"/>
          <a:ext cx="781826" cy="781826"/>
        </a:xfrm>
        <a:prstGeom prst="ellipse">
          <a:avLst/>
        </a:prstGeom>
        <a:solidFill>
          <a:schemeClr val="dk2">
            <a:tint val="40000"/>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02CFED5-F94A-9146-B8C9-1085C31F88C2}">
      <dsp:nvSpPr>
        <dsp:cNvPr id="0" name=""/>
        <dsp:cNvSpPr/>
      </dsp:nvSpPr>
      <dsp:spPr>
        <a:xfrm rot="10800000">
          <a:off x="1854711" y="2031273"/>
          <a:ext cx="6587489" cy="781826"/>
        </a:xfrm>
        <a:prstGeom prst="homePlate">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4764" tIns="91440" rIns="170688" bIns="91440" numCol="1" spcCol="1270" anchor="ctr" anchorCtr="0">
          <a:noAutofit/>
        </a:bodyPr>
        <a:lstStyle/>
        <a:p>
          <a:pPr lvl="0" algn="ctr" defTabSz="1066800">
            <a:lnSpc>
              <a:spcPct val="90000"/>
            </a:lnSpc>
            <a:spcBef>
              <a:spcPct val="0"/>
            </a:spcBef>
            <a:spcAft>
              <a:spcPct val="35000"/>
            </a:spcAft>
          </a:pPr>
          <a:r>
            <a:rPr lang="de-DE" sz="2400" kern="1200" dirty="0"/>
            <a:t>Prozess: Ideen zur Umsetzung</a:t>
          </a:r>
        </a:p>
      </dsp:txBody>
      <dsp:txXfrm rot="10800000">
        <a:off x="2050167" y="2031273"/>
        <a:ext cx="6392033" cy="781826"/>
      </dsp:txXfrm>
    </dsp:sp>
    <dsp:sp modelId="{E077115A-D05A-3443-8330-A10917F63D88}">
      <dsp:nvSpPr>
        <dsp:cNvPr id="0" name=""/>
        <dsp:cNvSpPr/>
      </dsp:nvSpPr>
      <dsp:spPr>
        <a:xfrm>
          <a:off x="1463798" y="2031273"/>
          <a:ext cx="781826" cy="781826"/>
        </a:xfrm>
        <a:prstGeom prst="ellipse">
          <a:avLst/>
        </a:prstGeom>
        <a:solidFill>
          <a:schemeClr val="dk2">
            <a:tint val="40000"/>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2422C39-D0B0-3343-8C8D-DF618976D498}">
      <dsp:nvSpPr>
        <dsp:cNvPr id="0" name=""/>
        <dsp:cNvSpPr/>
      </dsp:nvSpPr>
      <dsp:spPr>
        <a:xfrm rot="10800000">
          <a:off x="1854711" y="3046481"/>
          <a:ext cx="6587489" cy="781826"/>
        </a:xfrm>
        <a:prstGeom prst="homePlate">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4764" tIns="91440" rIns="170688" bIns="91440" numCol="1" spcCol="1270" anchor="ctr" anchorCtr="0">
          <a:noAutofit/>
        </a:bodyPr>
        <a:lstStyle/>
        <a:p>
          <a:pPr lvl="0" algn="ctr" defTabSz="1066800">
            <a:lnSpc>
              <a:spcPct val="90000"/>
            </a:lnSpc>
            <a:spcBef>
              <a:spcPct val="0"/>
            </a:spcBef>
            <a:spcAft>
              <a:spcPct val="35000"/>
            </a:spcAft>
          </a:pPr>
          <a:r>
            <a:rPr lang="de-DE" sz="2400" kern="1200" dirty="0"/>
            <a:t>Konsequenzen: Wie verändert dies die Schule?</a:t>
          </a:r>
        </a:p>
      </dsp:txBody>
      <dsp:txXfrm rot="10800000">
        <a:off x="2050167" y="3046481"/>
        <a:ext cx="6392033" cy="781826"/>
      </dsp:txXfrm>
    </dsp:sp>
    <dsp:sp modelId="{1D69D045-0021-2B4D-B339-C7E0E43588C2}">
      <dsp:nvSpPr>
        <dsp:cNvPr id="0" name=""/>
        <dsp:cNvSpPr/>
      </dsp:nvSpPr>
      <dsp:spPr>
        <a:xfrm>
          <a:off x="1463798" y="3046481"/>
          <a:ext cx="781826" cy="781826"/>
        </a:xfrm>
        <a:prstGeom prst="ellipse">
          <a:avLst/>
        </a:prstGeom>
        <a:solidFill>
          <a:schemeClr val="dk2">
            <a:tint val="40000"/>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47032BC-5402-8D4C-8C44-D08DADF4F6BB}">
      <dsp:nvSpPr>
        <dsp:cNvPr id="0" name=""/>
        <dsp:cNvSpPr/>
      </dsp:nvSpPr>
      <dsp:spPr>
        <a:xfrm rot="10800000">
          <a:off x="1854711" y="4061689"/>
          <a:ext cx="6587489" cy="781826"/>
        </a:xfrm>
        <a:prstGeom prst="homePlate">
          <a:avLst/>
        </a:prstGeom>
        <a:solidFill>
          <a:schemeClr val="lt1">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4764" tIns="91440" rIns="170688" bIns="91440" numCol="1" spcCol="1270" anchor="ctr" anchorCtr="0">
          <a:noAutofit/>
        </a:bodyPr>
        <a:lstStyle/>
        <a:p>
          <a:pPr lvl="0" algn="ctr" defTabSz="1066800">
            <a:lnSpc>
              <a:spcPct val="90000"/>
            </a:lnSpc>
            <a:spcBef>
              <a:spcPct val="0"/>
            </a:spcBef>
            <a:spcAft>
              <a:spcPct val="35000"/>
            </a:spcAft>
          </a:pPr>
          <a:r>
            <a:rPr lang="de-DE" sz="2400" kern="1200" dirty="0"/>
            <a:t>Diskussion: Fragen und Anregungen</a:t>
          </a:r>
        </a:p>
      </dsp:txBody>
      <dsp:txXfrm rot="10800000">
        <a:off x="2050167" y="4061689"/>
        <a:ext cx="6392033" cy="781826"/>
      </dsp:txXfrm>
    </dsp:sp>
    <dsp:sp modelId="{7DA2449E-1F2A-5F4A-AB15-CF9ECC21CE91}">
      <dsp:nvSpPr>
        <dsp:cNvPr id="0" name=""/>
        <dsp:cNvSpPr/>
      </dsp:nvSpPr>
      <dsp:spPr>
        <a:xfrm>
          <a:off x="1463798" y="4061689"/>
          <a:ext cx="781826" cy="781826"/>
        </a:xfrm>
        <a:prstGeom prst="ellipse">
          <a:avLst/>
        </a:prstGeom>
        <a:solidFill>
          <a:schemeClr val="dk2">
            <a:tint val="40000"/>
            <a:hueOff val="0"/>
            <a:satOff val="0"/>
            <a:lumOff val="0"/>
            <a:alphaOff val="0"/>
          </a:schemeClr>
        </a:solidFill>
        <a:ln w="15875"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57555F-5FCD-D44D-AD3F-F0A957CC4CA8}" type="datetimeFigureOut">
              <a:rPr lang="de-DE" smtClean="0"/>
              <a:t>14.09.2021</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de-DE"/>
              <a:t>Mastertextformat bearbeiten
Zweite Ebene
Dritte Ebene
Vierte Ebene
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F86235-0042-014C-886E-C1F4ADBDF668}" type="slidenum">
              <a:rPr lang="de-DE" smtClean="0"/>
              <a:t>‹Nr.›</a:t>
            </a:fld>
            <a:endParaRPr lang="de-DE"/>
          </a:p>
        </p:txBody>
      </p:sp>
    </p:spTree>
    <p:extLst>
      <p:ext uri="{BB962C8B-B14F-4D97-AF65-F5344CB8AC3E}">
        <p14:creationId xmlns:p14="http://schemas.microsoft.com/office/powerpoint/2010/main" val="40557716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7F86235-0042-014C-886E-C1F4ADBDF668}" type="slidenum">
              <a:rPr lang="de-DE" smtClean="0"/>
              <a:t>1</a:t>
            </a:fld>
            <a:endParaRPr lang="de-DE"/>
          </a:p>
        </p:txBody>
      </p:sp>
    </p:spTree>
    <p:extLst>
      <p:ext uri="{BB962C8B-B14F-4D97-AF65-F5344CB8AC3E}">
        <p14:creationId xmlns:p14="http://schemas.microsoft.com/office/powerpoint/2010/main" val="27214040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Im Rahmen einer Fortbildungsmaßnahme zur Digitalisierung (Schule Digitale Bildung) hat die Mediensteuerungsgruppe das Leitbild der Schule in einem ersten Konzept auf die Digitalisierung übertragen und geht von folgenden Leitgedanken aus...</a:t>
            </a:r>
          </a:p>
        </p:txBody>
      </p:sp>
      <p:sp>
        <p:nvSpPr>
          <p:cNvPr id="4" name="Foliennummernplatzhalter 3"/>
          <p:cNvSpPr>
            <a:spLocks noGrp="1"/>
          </p:cNvSpPr>
          <p:nvPr>
            <p:ph type="sldNum" sz="quarter" idx="5"/>
          </p:nvPr>
        </p:nvSpPr>
        <p:spPr/>
        <p:txBody>
          <a:bodyPr/>
          <a:lstStyle/>
          <a:p>
            <a:fld id="{87F86235-0042-014C-886E-C1F4ADBDF668}" type="slidenum">
              <a:rPr lang="de-DE" smtClean="0"/>
              <a:t>14</a:t>
            </a:fld>
            <a:endParaRPr lang="de-DE"/>
          </a:p>
        </p:txBody>
      </p:sp>
    </p:spTree>
    <p:extLst>
      <p:ext uri="{BB962C8B-B14F-4D97-AF65-F5344CB8AC3E}">
        <p14:creationId xmlns:p14="http://schemas.microsoft.com/office/powerpoint/2010/main" val="27507899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Begrüßung der Eltern</a:t>
            </a:r>
          </a:p>
          <a:p>
            <a:r>
              <a:rPr lang="de-DE" dirty="0"/>
              <a:t>Vorschlag: Zunächst Präsentation durchführen und im Anschluss Verständnisfragen und Diskussion anschließen</a:t>
            </a:r>
          </a:p>
        </p:txBody>
      </p:sp>
      <p:sp>
        <p:nvSpPr>
          <p:cNvPr id="4" name="Foliennummernplatzhalter 3"/>
          <p:cNvSpPr>
            <a:spLocks noGrp="1"/>
          </p:cNvSpPr>
          <p:nvPr>
            <p:ph type="sldNum" sz="quarter" idx="5"/>
          </p:nvPr>
        </p:nvSpPr>
        <p:spPr/>
        <p:txBody>
          <a:bodyPr/>
          <a:lstStyle/>
          <a:p>
            <a:fld id="{87F86235-0042-014C-886E-C1F4ADBDF668}" type="slidenum">
              <a:rPr lang="de-DE" smtClean="0"/>
              <a:t>2</a:t>
            </a:fld>
            <a:endParaRPr lang="de-DE"/>
          </a:p>
        </p:txBody>
      </p:sp>
    </p:spTree>
    <p:extLst>
      <p:ext uri="{BB962C8B-B14F-4D97-AF65-F5344CB8AC3E}">
        <p14:creationId xmlns:p14="http://schemas.microsoft.com/office/powerpoint/2010/main" val="8913571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Bevor die Idee begründet wird, ergibt es Sinn einmal die Beteiligten an der Schule zu nennen...</a:t>
            </a:r>
          </a:p>
        </p:txBody>
      </p:sp>
      <p:sp>
        <p:nvSpPr>
          <p:cNvPr id="4" name="Foliennummernplatzhalter 3"/>
          <p:cNvSpPr>
            <a:spLocks noGrp="1"/>
          </p:cNvSpPr>
          <p:nvPr>
            <p:ph type="sldNum" sz="quarter" idx="5"/>
          </p:nvPr>
        </p:nvSpPr>
        <p:spPr/>
        <p:txBody>
          <a:bodyPr/>
          <a:lstStyle/>
          <a:p>
            <a:fld id="{87F86235-0042-014C-886E-C1F4ADBDF668}" type="slidenum">
              <a:rPr lang="de-DE" smtClean="0"/>
              <a:t>3</a:t>
            </a:fld>
            <a:endParaRPr lang="de-DE"/>
          </a:p>
        </p:txBody>
      </p:sp>
    </p:spTree>
    <p:extLst>
      <p:ext uri="{BB962C8B-B14F-4D97-AF65-F5344CB8AC3E}">
        <p14:creationId xmlns:p14="http://schemas.microsoft.com/office/powerpoint/2010/main" val="31695133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Vorlesen...</a:t>
            </a:r>
          </a:p>
          <a:p>
            <a:endParaRPr lang="de-DE" dirty="0"/>
          </a:p>
          <a:p>
            <a:r>
              <a:rPr lang="de-DE" dirty="0"/>
              <a:t>D.h., dass </a:t>
            </a:r>
            <a:r>
              <a:rPr lang="de-DE" dirty="0" err="1"/>
              <a:t>Baacke</a:t>
            </a:r>
            <a:r>
              <a:rPr lang="de-DE" dirty="0"/>
              <a:t> davon ausgeht, dass Medienkompetenz ein aktiver Prozess ist.</a:t>
            </a:r>
          </a:p>
          <a:p>
            <a:r>
              <a:rPr lang="de-DE" dirty="0"/>
              <a:t>nicht was machen die Medien mit uns?</a:t>
            </a:r>
          </a:p>
          <a:p>
            <a:r>
              <a:rPr lang="de-DE" dirty="0"/>
              <a:t>Sondern: Was machen wir mit den Medien!</a:t>
            </a:r>
          </a:p>
        </p:txBody>
      </p:sp>
      <p:sp>
        <p:nvSpPr>
          <p:cNvPr id="4" name="Foliennummernplatzhalter 3"/>
          <p:cNvSpPr>
            <a:spLocks noGrp="1"/>
          </p:cNvSpPr>
          <p:nvPr>
            <p:ph type="sldNum" sz="quarter" idx="5"/>
          </p:nvPr>
        </p:nvSpPr>
        <p:spPr/>
        <p:txBody>
          <a:bodyPr/>
          <a:lstStyle/>
          <a:p>
            <a:fld id="{27271090-E7A1-1040-9302-F70CA15928BE}" type="slidenum">
              <a:rPr lang="de-DE" smtClean="0"/>
              <a:t>4</a:t>
            </a:fld>
            <a:endParaRPr lang="de-DE"/>
          </a:p>
        </p:txBody>
      </p:sp>
    </p:spTree>
    <p:extLst>
      <p:ext uri="{BB962C8B-B14F-4D97-AF65-F5344CB8AC3E}">
        <p14:creationId xmlns:p14="http://schemas.microsoft.com/office/powerpoint/2010/main" val="1523695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Das Schaubild des Instituts für Medien und Schule veranschaulicht schnell, wie sehr Schulen heutzutage in die digitale Welt eingebunden sind </a:t>
            </a:r>
          </a:p>
        </p:txBody>
      </p:sp>
      <p:sp>
        <p:nvSpPr>
          <p:cNvPr id="4" name="Foliennummernplatzhalter 3"/>
          <p:cNvSpPr>
            <a:spLocks noGrp="1"/>
          </p:cNvSpPr>
          <p:nvPr>
            <p:ph type="sldNum" sz="quarter" idx="5"/>
          </p:nvPr>
        </p:nvSpPr>
        <p:spPr/>
        <p:txBody>
          <a:bodyPr/>
          <a:lstStyle/>
          <a:p>
            <a:fld id="{27271090-E7A1-1040-9302-F70CA15928BE}" type="slidenum">
              <a:rPr lang="de-DE" smtClean="0"/>
              <a:t>5</a:t>
            </a:fld>
            <a:endParaRPr lang="de-DE"/>
          </a:p>
        </p:txBody>
      </p:sp>
    </p:spTree>
    <p:extLst>
      <p:ext uri="{BB962C8B-B14F-4D97-AF65-F5344CB8AC3E}">
        <p14:creationId xmlns:p14="http://schemas.microsoft.com/office/powerpoint/2010/main" val="34178404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u="none" strike="noStrike" kern="1200" dirty="0">
                <a:solidFill>
                  <a:schemeClr val="tx1"/>
                </a:solidFill>
                <a:effectLst/>
                <a:latin typeface="+mn-lt"/>
                <a:ea typeface="+mn-ea"/>
                <a:cs typeface="+mn-cs"/>
              </a:rPr>
              <a:t>Die Ständige Konferenz der Kultusminister der Länder in der Bundesrepublik Deutschland ist ein freiwilliger Zusammenschluss der für Bildung und Forschung sowie kulturelle Angelegenheiten zuständigen Minister bzw. Senatoren der Länder.</a:t>
            </a:r>
          </a:p>
          <a:p>
            <a:r>
              <a:rPr lang="de-DE" dirty="0"/>
              <a:t>Die KMK von 2016 hat mit dem Strategie Papier:</a:t>
            </a:r>
          </a:p>
          <a:p>
            <a:r>
              <a:rPr lang="de-DE" dirty="0"/>
              <a:t>"Bildung in der digitalen Welt" für alle Bundesländer Medienkompetenz konkretisiert und begründet.</a:t>
            </a:r>
          </a:p>
          <a:p>
            <a:r>
              <a:rPr lang="de-DE" dirty="0"/>
              <a:t>Der Bildungsauftrag wurde mit dem Strategie-Papier um eine weitere Dimension erweitert</a:t>
            </a:r>
          </a:p>
        </p:txBody>
      </p:sp>
      <p:sp>
        <p:nvSpPr>
          <p:cNvPr id="4" name="Foliennummernplatzhalter 3"/>
          <p:cNvSpPr>
            <a:spLocks noGrp="1"/>
          </p:cNvSpPr>
          <p:nvPr>
            <p:ph type="sldNum" sz="quarter" idx="5"/>
          </p:nvPr>
        </p:nvSpPr>
        <p:spPr/>
        <p:txBody>
          <a:bodyPr/>
          <a:lstStyle/>
          <a:p>
            <a:fld id="{27271090-E7A1-1040-9302-F70CA15928BE}" type="slidenum">
              <a:rPr lang="de-DE" smtClean="0"/>
              <a:t>6</a:t>
            </a:fld>
            <a:endParaRPr lang="de-DE"/>
          </a:p>
        </p:txBody>
      </p:sp>
    </p:spTree>
    <p:extLst>
      <p:ext uri="{BB962C8B-B14F-4D97-AF65-F5344CB8AC3E}">
        <p14:creationId xmlns:p14="http://schemas.microsoft.com/office/powerpoint/2010/main" val="34971244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Der MKR dient laut Bildungsministerium NRW zur Vermittlung von Schlüsselqualifikationen (6 Bereiche), um gesellschaftliche Teilhabe und selbstbestimmtes Leben zu gewährleisten.</a:t>
            </a:r>
          </a:p>
          <a:p>
            <a:r>
              <a:rPr lang="de-DE" dirty="0"/>
              <a:t>Ziel (vorlesen...)</a:t>
            </a:r>
          </a:p>
          <a:p>
            <a:r>
              <a:rPr lang="de-DE" dirty="0"/>
              <a:t>Dies ist der Auftrag, der vom Ministerium an die Lehrenden gerichtet wird.</a:t>
            </a:r>
          </a:p>
        </p:txBody>
      </p:sp>
      <p:sp>
        <p:nvSpPr>
          <p:cNvPr id="4" name="Foliennummernplatzhalter 3"/>
          <p:cNvSpPr>
            <a:spLocks noGrp="1"/>
          </p:cNvSpPr>
          <p:nvPr>
            <p:ph type="sldNum" sz="quarter" idx="5"/>
          </p:nvPr>
        </p:nvSpPr>
        <p:spPr/>
        <p:txBody>
          <a:bodyPr/>
          <a:lstStyle/>
          <a:p>
            <a:fld id="{27271090-E7A1-1040-9302-F70CA15928BE}" type="slidenum">
              <a:rPr lang="de-DE" smtClean="0"/>
              <a:t>7</a:t>
            </a:fld>
            <a:endParaRPr lang="de-DE"/>
          </a:p>
        </p:txBody>
      </p:sp>
    </p:spTree>
    <p:extLst>
      <p:ext uri="{BB962C8B-B14F-4D97-AF65-F5344CB8AC3E}">
        <p14:creationId xmlns:p14="http://schemas.microsoft.com/office/powerpoint/2010/main" val="18783621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Das SAMR- Modell von Ruben </a:t>
            </a:r>
            <a:r>
              <a:rPr lang="de-DE" dirty="0" err="1"/>
              <a:t>Puentedura</a:t>
            </a:r>
            <a:r>
              <a:rPr lang="de-DE" dirty="0"/>
              <a:t> (2006) veranschaulicht den Prozess zur Integration von Lerntechnologien und kann uns künftig zur Orientierung helfen. Wichtig ist, dass es sich um einen Prozess handelt und man sich nicht davon abschrecken lassen sollte, dass man zur Zeit noch mit Paddeln vorankommt. S = </a:t>
            </a:r>
            <a:r>
              <a:rPr lang="de-DE" dirty="0" err="1"/>
              <a:t>Beamer</a:t>
            </a:r>
            <a:r>
              <a:rPr lang="de-DE" dirty="0"/>
              <a:t> statt OHP; A – Schreiben eines digitalen Textes und teilen; M – </a:t>
            </a:r>
            <a:r>
              <a:rPr lang="de-DE" dirty="0" err="1"/>
              <a:t>kollaborative</a:t>
            </a:r>
            <a:r>
              <a:rPr lang="de-DE" dirty="0"/>
              <a:t> Erarbeitung eines Blogs (Texte, Bilder, Audios zeit- und ortunabhängig); R – Aufgabe kann nur mit digitalen Medien erarbeitet werden: z.B. </a:t>
            </a:r>
            <a:r>
              <a:rPr lang="de-DE" dirty="0" err="1"/>
              <a:t>Bookcreator</a:t>
            </a:r>
            <a:r>
              <a:rPr lang="de-DE" dirty="0"/>
              <a:t> oder "</a:t>
            </a:r>
            <a:r>
              <a:rPr lang="de-DE" dirty="0" err="1"/>
              <a:t>flipped</a:t>
            </a:r>
            <a:r>
              <a:rPr lang="de-DE" dirty="0"/>
              <a:t> </a:t>
            </a:r>
            <a:r>
              <a:rPr lang="de-DE" dirty="0" err="1"/>
              <a:t>classroom</a:t>
            </a:r>
            <a:r>
              <a:rPr lang="de-DE" dirty="0"/>
              <a:t>"</a:t>
            </a:r>
          </a:p>
        </p:txBody>
      </p:sp>
      <p:sp>
        <p:nvSpPr>
          <p:cNvPr id="4" name="Foliennummernplatzhalter 3"/>
          <p:cNvSpPr>
            <a:spLocks noGrp="1"/>
          </p:cNvSpPr>
          <p:nvPr>
            <p:ph type="sldNum" sz="quarter" idx="5"/>
          </p:nvPr>
        </p:nvSpPr>
        <p:spPr/>
        <p:txBody>
          <a:bodyPr/>
          <a:lstStyle/>
          <a:p>
            <a:fld id="{27271090-E7A1-1040-9302-F70CA15928BE}" type="slidenum">
              <a:rPr lang="de-DE" smtClean="0"/>
              <a:t>8</a:t>
            </a:fld>
            <a:endParaRPr lang="de-DE"/>
          </a:p>
        </p:txBody>
      </p:sp>
    </p:spTree>
    <p:extLst>
      <p:ext uri="{BB962C8B-B14F-4D97-AF65-F5344CB8AC3E}">
        <p14:creationId xmlns:p14="http://schemas.microsoft.com/office/powerpoint/2010/main" val="1694929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i="0" u="none" strike="noStrike" kern="1200" dirty="0">
                <a:solidFill>
                  <a:schemeClr val="tx1"/>
                </a:solidFill>
                <a:effectLst/>
                <a:latin typeface="+mn-lt"/>
                <a:ea typeface="+mn-ea"/>
                <a:cs typeface="+mn-cs"/>
              </a:rPr>
              <a:t>Uni Paderborn: International Computer </a:t>
            </a:r>
            <a:r>
              <a:rPr lang="de-DE" sz="1200" b="1" i="0" u="none" strike="noStrike" kern="1200" dirty="0" err="1">
                <a:solidFill>
                  <a:schemeClr val="tx1"/>
                </a:solidFill>
                <a:effectLst/>
                <a:latin typeface="+mn-lt"/>
                <a:ea typeface="+mn-ea"/>
                <a:cs typeface="+mn-cs"/>
              </a:rPr>
              <a:t>and</a:t>
            </a:r>
            <a:r>
              <a:rPr lang="de-DE" sz="1200" b="1" i="0" u="none" strike="noStrike" kern="1200" dirty="0">
                <a:solidFill>
                  <a:schemeClr val="tx1"/>
                </a:solidFill>
                <a:effectLst/>
                <a:latin typeface="+mn-lt"/>
                <a:ea typeface="+mn-ea"/>
                <a:cs typeface="+mn-cs"/>
              </a:rPr>
              <a:t> Information </a:t>
            </a:r>
            <a:r>
              <a:rPr lang="de-DE" sz="1200" b="1" i="0" u="none" strike="noStrike" kern="1200" dirty="0" err="1">
                <a:solidFill>
                  <a:schemeClr val="tx1"/>
                </a:solidFill>
                <a:effectLst/>
                <a:latin typeface="+mn-lt"/>
                <a:ea typeface="+mn-ea"/>
                <a:cs typeface="+mn-cs"/>
              </a:rPr>
              <a:t>Literacy</a:t>
            </a:r>
            <a:r>
              <a:rPr lang="de-DE" sz="1200" b="1" i="0" u="none" strike="noStrike" kern="1200" dirty="0">
                <a:solidFill>
                  <a:schemeClr val="tx1"/>
                </a:solidFill>
                <a:effectLst/>
                <a:latin typeface="+mn-lt"/>
                <a:ea typeface="+mn-ea"/>
                <a:cs typeface="+mn-cs"/>
              </a:rPr>
              <a:t> Study</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(35,8% in Sek. I erreichen lediglich 1.-2. Kompetenzniveau)</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Insgesamt V Kompetenzniveaus; knapp 24% erreichen Stufe IV und V (V nur)</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14 Bildungssysteme an ICILS 2018 teil. Die Gruppe der sogenannten ICILS-2018-Teilnehmerländer besteht aus Chile, </a:t>
            </a:r>
            <a:r>
              <a:rPr lang="de-DE" sz="1200" kern="1200" dirty="0" err="1">
                <a:solidFill>
                  <a:schemeClr val="tx1"/>
                </a:solidFill>
                <a:effectLst/>
                <a:latin typeface="+mn-lt"/>
                <a:ea typeface="+mn-ea"/>
                <a:cs typeface="+mn-cs"/>
              </a:rPr>
              <a:t>Dänemark</a:t>
            </a:r>
            <a:r>
              <a:rPr lang="de-DE" sz="1200" kern="1200" dirty="0">
                <a:solidFill>
                  <a:schemeClr val="tx1"/>
                </a:solidFill>
                <a:effectLst/>
                <a:latin typeface="+mn-lt"/>
                <a:ea typeface="+mn-ea"/>
                <a:cs typeface="+mn-cs"/>
              </a:rPr>
              <a:t>, Deutschland, Finnland, Frankreich, Italien, Kasachstan, Luxemburg, Portugal, der Republik Korea, Uruguay, den USA sowie den beiden Benchmark- Teilnehmern Moskau (Russische </a:t>
            </a:r>
            <a:r>
              <a:rPr lang="de-DE" sz="1200" kern="1200" dirty="0" err="1">
                <a:solidFill>
                  <a:schemeClr val="tx1"/>
                </a:solidFill>
                <a:effectLst/>
                <a:latin typeface="+mn-lt"/>
                <a:ea typeface="+mn-ea"/>
                <a:cs typeface="+mn-cs"/>
              </a:rPr>
              <a:t>Föderation</a:t>
            </a:r>
            <a:r>
              <a:rPr lang="de-DE" sz="1200" kern="1200" dirty="0">
                <a:solidFill>
                  <a:schemeClr val="tx1"/>
                </a:solidFill>
                <a:effectLst/>
                <a:latin typeface="+mn-lt"/>
                <a:ea typeface="+mn-ea"/>
                <a:cs typeface="+mn-cs"/>
              </a:rPr>
              <a:t>) und Nordrhein-Westfalen (Deutschland). </a:t>
            </a:r>
            <a:endParaRPr lang="de-DE" dirty="0"/>
          </a:p>
          <a:p>
            <a:endParaRPr lang="de-DE" dirty="0"/>
          </a:p>
        </p:txBody>
      </p:sp>
      <p:sp>
        <p:nvSpPr>
          <p:cNvPr id="4" name="Foliennummernplatzhalter 3"/>
          <p:cNvSpPr>
            <a:spLocks noGrp="1"/>
          </p:cNvSpPr>
          <p:nvPr>
            <p:ph type="sldNum" sz="quarter" idx="5"/>
          </p:nvPr>
        </p:nvSpPr>
        <p:spPr/>
        <p:txBody>
          <a:bodyPr/>
          <a:lstStyle/>
          <a:p>
            <a:fld id="{27271090-E7A1-1040-9302-F70CA15928BE}" type="slidenum">
              <a:rPr lang="de-DE" smtClean="0"/>
              <a:t>9</a:t>
            </a:fld>
            <a:endParaRPr lang="de-DE"/>
          </a:p>
        </p:txBody>
      </p:sp>
    </p:spTree>
    <p:extLst>
      <p:ext uri="{BB962C8B-B14F-4D97-AF65-F5344CB8AC3E}">
        <p14:creationId xmlns:p14="http://schemas.microsoft.com/office/powerpoint/2010/main" val="1776826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de-DE"/>
              <a:t>Mastertitelformat bearbeiten</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dirty="0"/>
              <a:t>9/14/2021</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‹Nr.›</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abild mit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de-DE"/>
              <a:t>Mastertitelformat bearbeiten</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de-DE"/>
              <a:t>Bild durch Klicken auf Symbol hinzufügen</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
Zweite Ebene
Dritte Ebene
Vierte Ebene
Fünfte Ebene</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9/14/2021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el und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de-DE"/>
              <a:t>Mastertitelformat bearbeiten</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
Zweite Ebene
Dritte Ebene
Vierte Ebene
Fünfte Ebene</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9/14/2021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Zitat mit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de-DE"/>
              <a:t>Mastertitelformat bearbeiten</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
Zweite Ebene
Dritte Ebene
Vierte Ebene
Fünfte Ebene</a:t>
            </a:r>
            <a:endParaRPr lang="en-US" dirty="0"/>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
Zweite Ebene
Dritte Ebene
Vierte Ebene
Fünfte Ebene</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9/14/2021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nskarte">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de-DE"/>
              <a:t>Mastertitelformat bearbeiten</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
Zweite Ebene
Dritte Ebene
Vierte Ebene
Fünfte Ebene</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9/14/2021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palte">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de-DE"/>
              <a:t>Mastertitelformat bearbeiten</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
Zweite Ebene
Dritte Ebene
Vierte Ebene
Fünfte Ebene</a:t>
            </a:r>
            <a:endParaRPr lang="en-US" dirty="0"/>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
Zweite Ebene
Dritte Ebene
Vierte Ebene
Fünfte Ebene</a:t>
            </a:r>
            <a:endParaRPr lang="en-US" dirty="0"/>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
Zweite Ebene
Dritte Ebene
Vierte Ebene
Fünfte Ebene</a:t>
            </a:r>
            <a:endParaRPr lang="en-US" dirty="0"/>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
Zweite Ebene
Dritte Ebene
Vierte Ebene
Fünfte Ebene</a:t>
            </a:r>
            <a:endParaRPr lang="en-US" dirty="0"/>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
Zweite Ebene
Dritte Ebene
Vierte Ebene
Fünfte Ebene</a:t>
            </a:r>
            <a:endParaRPr lang="en-US" dirty="0"/>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
Zweite Ebene
Dritte Ebene
Vierte Ebene
Fünfte Ebene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9/14/2021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Bildspalte">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de-DE"/>
              <a:t>Mastertitelformat bearbeiten</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
Zweite Ebene
Dritte Ebene
Vierte Ebene
Fünfte Ebene</a:t>
            </a:r>
            <a:endParaRPr lang="en-US" dirty="0"/>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de-DE"/>
              <a:t>Bild durch Klicken auf Symbol hinzufügen</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
Zweite Ebene
Dritte Ebene
Vierte Ebene
Fünfte Ebene</a:t>
            </a:r>
            <a:endParaRPr lang="en-US" dirty="0"/>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
Zweite Ebene
Dritte Ebene
Vierte Ebene
Fünfte Ebene</a:t>
            </a:r>
            <a:endParaRPr lang="en-US" dirty="0"/>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de-DE"/>
              <a:t>Bild durch Klicken auf Symbol hinzufügen</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
Zweite Ebene
Dritte Ebene
Vierte Ebene
Fünfte Ebene</a:t>
            </a:r>
            <a:endParaRPr lang="en-US" dirty="0"/>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
Zweite Ebene
Dritte Ebene
Vierte Ebene
Fünfte Ebene</a:t>
            </a:r>
            <a:endParaRPr lang="en-US" dirty="0"/>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de-DE"/>
              <a:t>Bild durch Klicken auf Symbol hinzufügen</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
Zweite Ebene
Dritte Ebene
Vierte Ebene
Fünfte Ebene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9/14/2021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nchor="t"/>
          <a:lstStyle/>
          <a:p>
            <a:pPr lvl="0"/>
            <a:r>
              <a:rPr lang="de-DE"/>
              <a:t>Mastertextformat bearbeiten
Zweite Ebene
Dritte Ebene
Vierte Ebene
Fünfte Ebene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9/14/2021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de-DE"/>
              <a:t>Mastertextformat bearbeiten
Zweite Ebene
Dritte Ebene
Vierte Ebene
Fünfte Ebene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9/14/2021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
Zweite Ebene
Dritte Ebene
Vierte Ebene
Fünfte Ebene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9/14/2021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de-DE"/>
              <a:t>Mastertitelformat bearbeiten</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
Zweite Ebene
Dritte Ebene
Vierte Ebene
Fünfte Ebene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9/14/2021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de-DE"/>
              <a:t>Mastertextformat bearbeiten
Zweite Ebene
Dritte Ebene
Vierte Ebene
Fünfte Ebene</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de-DE"/>
              <a:t>Mastertextformat bearbeiten
Zweite Ebene
Dritte Ebene
Vierte Ebene
Fünfte Ebene</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9/14/2021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de-DE"/>
              <a:t>Mastertitelformat bearbeiten</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
Zweite Ebene
Dritte Ebene
Vierte Ebene
Fünfte Ebene</a:t>
            </a:r>
            <a:endParaRPr lang="en-US" dirty="0"/>
          </a:p>
        </p:txBody>
      </p:sp>
      <p:sp>
        <p:nvSpPr>
          <p:cNvPr id="4" name="Content Placeholder 3"/>
          <p:cNvSpPr>
            <a:spLocks noGrp="1"/>
          </p:cNvSpPr>
          <p:nvPr>
            <p:ph sz="half" idx="2"/>
          </p:nvPr>
        </p:nvSpPr>
        <p:spPr>
          <a:xfrm>
            <a:off x="1141410" y="3073397"/>
            <a:ext cx="4878391" cy="2717801"/>
          </a:xfrm>
        </p:spPr>
        <p:txBody>
          <a:bodyPr/>
          <a:lstStyle/>
          <a:p>
            <a:pPr lvl="0"/>
            <a:r>
              <a:rPr lang="de-DE"/>
              <a:t>Mastertextformat bearbeiten
Zweite Ebene
Dritte Ebene
Vierte Ebene
Fünfte Ebene</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
Zweite Ebene
Dritte Ebene
Vierte Ebene
Fünfte Ebene</a:t>
            </a:r>
            <a:endParaRPr lang="en-US" dirty="0"/>
          </a:p>
        </p:txBody>
      </p:sp>
      <p:sp>
        <p:nvSpPr>
          <p:cNvPr id="6" name="Content Placeholder 5"/>
          <p:cNvSpPr>
            <a:spLocks noGrp="1"/>
          </p:cNvSpPr>
          <p:nvPr>
            <p:ph sz="quarter" idx="4"/>
          </p:nvPr>
        </p:nvSpPr>
        <p:spPr>
          <a:xfrm>
            <a:off x="6172200" y="3073397"/>
            <a:ext cx="4875210" cy="2717801"/>
          </a:xfrm>
        </p:spPr>
        <p:txBody>
          <a:bodyPr/>
          <a:lstStyle/>
          <a:p>
            <a:pPr lvl="0"/>
            <a:r>
              <a:rPr lang="de-DE"/>
              <a:t>Mastertextformat bearbeiten
Zweite Ebene
Dritte Ebene
Vierte Ebene
Fünfte Ebene</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9/14/2021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9/14/2021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9/14/2021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de-DE"/>
              <a:t>Mastertitelformat bearbeiten</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de-DE"/>
              <a:t>Mastertextformat bearbeiten
Zweite Ebene
Dritte Ebene
Vierte Ebene
Fünfte Ebene</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
Zweite Ebene
Dritte Ebene
Vierte Ebene
Fünfte Ebene</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9/14/2021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de-DE"/>
              <a:t>Mastertitelformat bearbeiten</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
Zweite Ebene
Dritte Ebene
Vierte Ebene
Fünfte Ebene</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9/14/2021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de-DE"/>
              <a:t>Mastertextformat bearbeiten
Zweite Ebene
Dritte Ebene
Vierte Ebene
Fünfte Ebene</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9/14/2021</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‹Nr.›</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53A7FDD6-849E-C04D-AD52-4A2F16BE9964}"/>
              </a:ext>
            </a:extLst>
          </p:cNvPr>
          <p:cNvSpPr>
            <a:spLocks noGrp="1"/>
          </p:cNvSpPr>
          <p:nvPr>
            <p:ph type="ctrTitle"/>
          </p:nvPr>
        </p:nvSpPr>
        <p:spPr/>
        <p:txBody>
          <a:bodyPr>
            <a:normAutofit fontScale="90000"/>
          </a:bodyPr>
          <a:lstStyle/>
          <a:p>
            <a:r>
              <a:rPr lang="de-DE" dirty="0"/>
              <a:t>Einführung von elternfinanzierten I-Pads an der Gesamtschule Harsewinkel </a:t>
            </a:r>
            <a:br>
              <a:rPr lang="de-DE" dirty="0"/>
            </a:br>
            <a:r>
              <a:rPr lang="de-DE" dirty="0"/>
              <a:t>Ab Jahrgang 8</a:t>
            </a:r>
          </a:p>
        </p:txBody>
      </p:sp>
      <p:sp>
        <p:nvSpPr>
          <p:cNvPr id="3" name="Untertitel 2">
            <a:extLst>
              <a:ext uri="{FF2B5EF4-FFF2-40B4-BE49-F238E27FC236}">
                <a16:creationId xmlns:a16="http://schemas.microsoft.com/office/drawing/2014/main" xmlns="" id="{E1836E01-7C9D-AA48-AAF8-608ADA394AB5}"/>
              </a:ext>
            </a:extLst>
          </p:cNvPr>
          <p:cNvSpPr>
            <a:spLocks noGrp="1"/>
          </p:cNvSpPr>
          <p:nvPr>
            <p:ph type="subTitle" idx="1"/>
          </p:nvPr>
        </p:nvSpPr>
        <p:spPr/>
        <p:txBody>
          <a:bodyPr>
            <a:normAutofit/>
          </a:bodyPr>
          <a:lstStyle/>
          <a:p>
            <a:r>
              <a:rPr lang="de-DE" sz="3200" dirty="0">
                <a:solidFill>
                  <a:schemeClr val="bg2"/>
                </a:solidFill>
              </a:rPr>
              <a:t>(Medien-)didaktische Konsequenzen für die Beteiligten</a:t>
            </a:r>
          </a:p>
        </p:txBody>
      </p:sp>
    </p:spTree>
    <p:extLst>
      <p:ext uri="{BB962C8B-B14F-4D97-AF65-F5344CB8AC3E}">
        <p14:creationId xmlns:p14="http://schemas.microsoft.com/office/powerpoint/2010/main" val="2797377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xmlns="" id="{23DB091C-59B9-A746-BB5A-87A6B66504BF}"/>
              </a:ext>
            </a:extLst>
          </p:cNvPr>
          <p:cNvSpPr>
            <a:spLocks noGrp="1"/>
          </p:cNvSpPr>
          <p:nvPr>
            <p:ph type="title"/>
          </p:nvPr>
        </p:nvSpPr>
        <p:spPr/>
        <p:txBody>
          <a:bodyPr/>
          <a:lstStyle/>
          <a:p>
            <a:r>
              <a:rPr lang="de-DE" dirty="0">
                <a:solidFill>
                  <a:schemeClr val="bg1"/>
                </a:solidFill>
              </a:rPr>
              <a:t>1. Begründung: </a:t>
            </a:r>
            <a:r>
              <a:rPr lang="de-DE" dirty="0" err="1">
                <a:solidFill>
                  <a:schemeClr val="bg1"/>
                </a:solidFill>
              </a:rPr>
              <a:t>IPads</a:t>
            </a:r>
            <a:r>
              <a:rPr lang="de-DE" dirty="0">
                <a:solidFill>
                  <a:schemeClr val="bg1"/>
                </a:solidFill>
              </a:rPr>
              <a:t> an der Gesamtschule</a:t>
            </a:r>
          </a:p>
        </p:txBody>
      </p:sp>
      <p:sp>
        <p:nvSpPr>
          <p:cNvPr id="6" name="Inhaltsplatzhalter 5">
            <a:extLst>
              <a:ext uri="{FF2B5EF4-FFF2-40B4-BE49-F238E27FC236}">
                <a16:creationId xmlns:a16="http://schemas.microsoft.com/office/drawing/2014/main" xmlns="" id="{DB86C6A4-A421-F64F-AFF4-1440D89A47BC}"/>
              </a:ext>
            </a:extLst>
          </p:cNvPr>
          <p:cNvSpPr>
            <a:spLocks noGrp="1"/>
          </p:cNvSpPr>
          <p:nvPr>
            <p:ph idx="1"/>
          </p:nvPr>
        </p:nvSpPr>
        <p:spPr/>
        <p:txBody>
          <a:bodyPr>
            <a:normAutofit lnSpcReduction="10000"/>
          </a:bodyPr>
          <a:lstStyle/>
          <a:p>
            <a:pPr marL="0" indent="0">
              <a:buNone/>
            </a:pPr>
            <a:r>
              <a:rPr lang="de-DE" dirty="0">
                <a:solidFill>
                  <a:schemeClr val="bg1"/>
                </a:solidFill>
              </a:rPr>
              <a:t>Zusammenfassung:</a:t>
            </a:r>
          </a:p>
          <a:p>
            <a:r>
              <a:rPr lang="de-DE" dirty="0">
                <a:solidFill>
                  <a:schemeClr val="bg1"/>
                </a:solidFill>
              </a:rPr>
              <a:t>Die Schule hat den Auftrag die Schülerinnen und Schüler zu mündigen Bürgern zu erziehen.</a:t>
            </a:r>
          </a:p>
          <a:p>
            <a:r>
              <a:rPr lang="de-DE" dirty="0">
                <a:solidFill>
                  <a:schemeClr val="bg1"/>
                </a:solidFill>
              </a:rPr>
              <a:t>Der Bildungsauftrag der Schulen wurde mit dem KMK Beschluss (2016) um die Dimension der Kompetenzen zum „Leben in der digitalen Welt“ erweitert.</a:t>
            </a:r>
          </a:p>
          <a:p>
            <a:r>
              <a:rPr lang="de-DE" dirty="0">
                <a:solidFill>
                  <a:schemeClr val="bg1"/>
                </a:solidFill>
              </a:rPr>
              <a:t>Der Medienkompetenzrahmen NRW (2018) konkretisiert diese Vorgaben für alle Lernenden und Lehrenden in NRW.</a:t>
            </a:r>
          </a:p>
          <a:p>
            <a:endParaRPr lang="de-DE" dirty="0">
              <a:solidFill>
                <a:schemeClr val="bg1"/>
              </a:solidFill>
            </a:endParaRPr>
          </a:p>
          <a:p>
            <a:endParaRPr lang="de-DE" dirty="0">
              <a:solidFill>
                <a:schemeClr val="bg1"/>
              </a:solidFill>
            </a:endParaRPr>
          </a:p>
        </p:txBody>
      </p:sp>
    </p:spTree>
    <p:extLst>
      <p:ext uri="{BB962C8B-B14F-4D97-AF65-F5344CB8AC3E}">
        <p14:creationId xmlns:p14="http://schemas.microsoft.com/office/powerpoint/2010/main" val="41845125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xmlns="" id="{23DB091C-59B9-A746-BB5A-87A6B66504BF}"/>
              </a:ext>
            </a:extLst>
          </p:cNvPr>
          <p:cNvSpPr>
            <a:spLocks noGrp="1"/>
          </p:cNvSpPr>
          <p:nvPr>
            <p:ph type="title"/>
          </p:nvPr>
        </p:nvSpPr>
        <p:spPr>
          <a:xfrm>
            <a:off x="1481015" y="425938"/>
            <a:ext cx="9905998" cy="1478570"/>
          </a:xfrm>
        </p:spPr>
        <p:txBody>
          <a:bodyPr/>
          <a:lstStyle/>
          <a:p>
            <a:r>
              <a:rPr lang="de-DE" dirty="0">
                <a:solidFill>
                  <a:schemeClr val="bg1"/>
                </a:solidFill>
              </a:rPr>
              <a:t>2. Digitalisierung – Ist-Stand</a:t>
            </a:r>
          </a:p>
        </p:txBody>
      </p:sp>
      <p:graphicFrame>
        <p:nvGraphicFramePr>
          <p:cNvPr id="2" name="Inhaltsplatzhalter 1">
            <a:extLst>
              <a:ext uri="{FF2B5EF4-FFF2-40B4-BE49-F238E27FC236}">
                <a16:creationId xmlns:a16="http://schemas.microsoft.com/office/drawing/2014/main" xmlns="" id="{DE5ADB7B-9395-1648-92E5-4C6236584F89}"/>
              </a:ext>
            </a:extLst>
          </p:cNvPr>
          <p:cNvGraphicFramePr>
            <a:graphicFrameLocks noGrp="1"/>
          </p:cNvGraphicFramePr>
          <p:nvPr>
            <p:ph idx="1"/>
            <p:extLst>
              <p:ext uri="{D42A27DB-BD31-4B8C-83A1-F6EECF244321}">
                <p14:modId xmlns:p14="http://schemas.microsoft.com/office/powerpoint/2010/main" val="2996793245"/>
              </p:ext>
            </p:extLst>
          </p:nvPr>
        </p:nvGraphicFramePr>
        <p:xfrm>
          <a:off x="1055078" y="1714134"/>
          <a:ext cx="10081844" cy="4334974"/>
        </p:xfrm>
        <a:graphic>
          <a:graphicData uri="http://schemas.openxmlformats.org/drawingml/2006/table">
            <a:tbl>
              <a:tblPr firstRow="1" firstCol="1" bandRow="1">
                <a:tableStyleId>{5C22544A-7EE6-4342-B048-85BDC9FD1C3A}</a:tableStyleId>
              </a:tblPr>
              <a:tblGrid>
                <a:gridCol w="2879569">
                  <a:extLst>
                    <a:ext uri="{9D8B030D-6E8A-4147-A177-3AD203B41FA5}">
                      <a16:colId xmlns:a16="http://schemas.microsoft.com/office/drawing/2014/main" xmlns="" val="1974781947"/>
                    </a:ext>
                  </a:extLst>
                </a:gridCol>
                <a:gridCol w="2879569">
                  <a:extLst>
                    <a:ext uri="{9D8B030D-6E8A-4147-A177-3AD203B41FA5}">
                      <a16:colId xmlns:a16="http://schemas.microsoft.com/office/drawing/2014/main" xmlns="" val="1155482828"/>
                    </a:ext>
                  </a:extLst>
                </a:gridCol>
                <a:gridCol w="4322706">
                  <a:extLst>
                    <a:ext uri="{9D8B030D-6E8A-4147-A177-3AD203B41FA5}">
                      <a16:colId xmlns:a16="http://schemas.microsoft.com/office/drawing/2014/main" xmlns="" val="2280372275"/>
                    </a:ext>
                  </a:extLst>
                </a:gridCol>
              </a:tblGrid>
              <a:tr h="274517">
                <a:tc>
                  <a:txBody>
                    <a:bodyPr/>
                    <a:lstStyle/>
                    <a:p>
                      <a:endParaRPr lang="de-DE" sz="1200" dirty="0">
                        <a:effectLst/>
                        <a:latin typeface="Times New Roman" panose="02020603050405020304" pitchFamily="18" charset="0"/>
                      </a:endParaRPr>
                    </a:p>
                  </a:txBody>
                  <a:tcPr marL="13142" marR="13142" marT="13142" marB="13142" anchor="ctr"/>
                </a:tc>
                <a:tc>
                  <a:txBody>
                    <a:bodyPr/>
                    <a:lstStyle/>
                    <a:p>
                      <a:pPr algn="l">
                        <a:lnSpc>
                          <a:spcPct val="150000"/>
                        </a:lnSpc>
                        <a:spcBef>
                          <a:spcPts val="600"/>
                        </a:spcBef>
                      </a:pPr>
                      <a:r>
                        <a:rPr lang="de-DE" sz="1200">
                          <a:effectLst/>
                        </a:rPr>
                        <a:t>Anzahl</a:t>
                      </a:r>
                      <a:endParaRPr lang="de-DE" sz="1200">
                        <a:effectLst/>
                        <a:latin typeface="Arial" panose="020B0604020202020204" pitchFamily="34" charset="0"/>
                        <a:ea typeface="Times New Roman" panose="02020603050405020304" pitchFamily="18" charset="0"/>
                        <a:cs typeface="Times New Roman" panose="02020603050405020304" pitchFamily="18" charset="0"/>
                      </a:endParaRPr>
                    </a:p>
                  </a:txBody>
                  <a:tcPr marL="13142" marR="13142" marT="13142" marB="13142" anchor="ctr"/>
                </a:tc>
                <a:tc>
                  <a:txBody>
                    <a:bodyPr/>
                    <a:lstStyle/>
                    <a:p>
                      <a:pPr algn="l">
                        <a:lnSpc>
                          <a:spcPct val="150000"/>
                        </a:lnSpc>
                        <a:spcBef>
                          <a:spcPts val="600"/>
                        </a:spcBef>
                      </a:pPr>
                      <a:r>
                        <a:rPr lang="de-DE" sz="1200">
                          <a:effectLst/>
                        </a:rPr>
                        <a:t>Beschreibung</a:t>
                      </a:r>
                      <a:endParaRPr lang="de-DE" sz="1200">
                        <a:effectLst/>
                        <a:latin typeface="Arial" panose="020B0604020202020204" pitchFamily="34" charset="0"/>
                        <a:ea typeface="Times New Roman" panose="02020603050405020304" pitchFamily="18" charset="0"/>
                        <a:cs typeface="Times New Roman" panose="02020603050405020304" pitchFamily="18" charset="0"/>
                      </a:endParaRPr>
                    </a:p>
                  </a:txBody>
                  <a:tcPr marL="13142" marR="13142" marT="13142" marB="13142" anchor="ctr"/>
                </a:tc>
                <a:extLst>
                  <a:ext uri="{0D108BD9-81ED-4DB2-BD59-A6C34878D82A}">
                    <a16:rowId xmlns:a16="http://schemas.microsoft.com/office/drawing/2014/main" xmlns="" val="1899880674"/>
                  </a:ext>
                </a:extLst>
              </a:tr>
              <a:tr h="1328212">
                <a:tc>
                  <a:txBody>
                    <a:bodyPr/>
                    <a:lstStyle/>
                    <a:p>
                      <a:pPr marR="85725" algn="l">
                        <a:lnSpc>
                          <a:spcPct val="150000"/>
                        </a:lnSpc>
                        <a:spcBef>
                          <a:spcPts val="600"/>
                        </a:spcBef>
                        <a:spcAft>
                          <a:spcPts val="0"/>
                        </a:spcAft>
                      </a:pPr>
                      <a:r>
                        <a:rPr lang="de-DE" sz="1800" dirty="0">
                          <a:effectLst/>
                        </a:rPr>
                        <a:t>Computerräume</a:t>
                      </a:r>
                      <a:endParaRPr lang="de-DE"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142" marR="13142" marT="13142" marB="13142" anchor="ctr"/>
                </a:tc>
                <a:tc>
                  <a:txBody>
                    <a:bodyPr/>
                    <a:lstStyle/>
                    <a:p>
                      <a:pPr algn="l">
                        <a:lnSpc>
                          <a:spcPct val="150000"/>
                        </a:lnSpc>
                        <a:spcBef>
                          <a:spcPts val="600"/>
                        </a:spcBef>
                      </a:pPr>
                      <a:r>
                        <a:rPr lang="de-DE" sz="1800">
                          <a:effectLst/>
                        </a:rPr>
                        <a:t>3</a:t>
                      </a:r>
                      <a:endParaRPr lang="de-DE" sz="1800">
                        <a:effectLst/>
                        <a:latin typeface="Arial" panose="020B0604020202020204" pitchFamily="34" charset="0"/>
                        <a:ea typeface="Times New Roman" panose="02020603050405020304" pitchFamily="18" charset="0"/>
                        <a:cs typeface="Times New Roman" panose="02020603050405020304" pitchFamily="18" charset="0"/>
                      </a:endParaRPr>
                    </a:p>
                  </a:txBody>
                  <a:tcPr marL="13142" marR="13142" marT="13142" marB="13142" anchor="ctr"/>
                </a:tc>
                <a:tc>
                  <a:txBody>
                    <a:bodyPr/>
                    <a:lstStyle/>
                    <a:p>
                      <a:pPr algn="l">
                        <a:lnSpc>
                          <a:spcPct val="150000"/>
                        </a:lnSpc>
                        <a:spcBef>
                          <a:spcPts val="600"/>
                        </a:spcBef>
                      </a:pPr>
                      <a:r>
                        <a:rPr lang="de-DE" sz="1200">
                          <a:effectLst/>
                        </a:rPr>
                        <a:t>2 große Computerräume à 20 PCs und ein Lehrercomputer, sowie Notebook mit Beamer und Boxen</a:t>
                      </a:r>
                    </a:p>
                    <a:p>
                      <a:pPr algn="l">
                        <a:lnSpc>
                          <a:spcPct val="150000"/>
                        </a:lnSpc>
                        <a:spcBef>
                          <a:spcPts val="600"/>
                        </a:spcBef>
                      </a:pPr>
                      <a:r>
                        <a:rPr lang="de-DE" sz="1200">
                          <a:effectLst/>
                        </a:rPr>
                        <a:t>1 kleiner Computerraum à 11 PCs und ein Lehrercomputer mit Beamer und Boxen</a:t>
                      </a:r>
                      <a:endParaRPr lang="de-DE" sz="1200">
                        <a:effectLst/>
                        <a:latin typeface="Arial" panose="020B0604020202020204" pitchFamily="34" charset="0"/>
                        <a:ea typeface="Times New Roman" panose="02020603050405020304" pitchFamily="18" charset="0"/>
                        <a:cs typeface="Times New Roman" panose="02020603050405020304" pitchFamily="18" charset="0"/>
                      </a:endParaRPr>
                    </a:p>
                  </a:txBody>
                  <a:tcPr marL="13142" marR="13142" marT="13142" marB="13142" anchor="ctr"/>
                </a:tc>
                <a:extLst>
                  <a:ext uri="{0D108BD9-81ED-4DB2-BD59-A6C34878D82A}">
                    <a16:rowId xmlns:a16="http://schemas.microsoft.com/office/drawing/2014/main" xmlns="" val="2195172553"/>
                  </a:ext>
                </a:extLst>
              </a:tr>
              <a:tr h="1129517">
                <a:tc rowSpan="2">
                  <a:txBody>
                    <a:bodyPr/>
                    <a:lstStyle/>
                    <a:p>
                      <a:pPr algn="l">
                        <a:lnSpc>
                          <a:spcPct val="150000"/>
                        </a:lnSpc>
                        <a:spcBef>
                          <a:spcPts val="600"/>
                        </a:spcBef>
                      </a:pPr>
                      <a:r>
                        <a:rPr lang="de-DE" sz="1800">
                          <a:effectLst/>
                        </a:rPr>
                        <a:t>Mobile Endgeräte</a:t>
                      </a:r>
                      <a:endParaRPr lang="de-DE" sz="1800">
                        <a:effectLst/>
                        <a:latin typeface="Arial" panose="020B0604020202020204" pitchFamily="34" charset="0"/>
                        <a:ea typeface="Times New Roman" panose="02020603050405020304" pitchFamily="18" charset="0"/>
                        <a:cs typeface="Times New Roman" panose="02020603050405020304" pitchFamily="18" charset="0"/>
                      </a:endParaRPr>
                    </a:p>
                  </a:txBody>
                  <a:tcPr marL="13142" marR="13142" marT="13142" marB="13142" anchor="ctr"/>
                </a:tc>
                <a:tc>
                  <a:txBody>
                    <a:bodyPr/>
                    <a:lstStyle/>
                    <a:p>
                      <a:pPr algn="l">
                        <a:lnSpc>
                          <a:spcPct val="150000"/>
                        </a:lnSpc>
                        <a:spcBef>
                          <a:spcPts val="600"/>
                        </a:spcBef>
                      </a:pPr>
                      <a:r>
                        <a:rPr lang="de-DE" sz="1800">
                          <a:effectLst/>
                        </a:rPr>
                        <a:t>77 Laptops</a:t>
                      </a:r>
                      <a:endParaRPr lang="de-DE" sz="1800">
                        <a:effectLst/>
                        <a:latin typeface="Arial" panose="020B0604020202020204" pitchFamily="34" charset="0"/>
                        <a:ea typeface="Times New Roman" panose="02020603050405020304" pitchFamily="18" charset="0"/>
                        <a:cs typeface="Times New Roman" panose="02020603050405020304" pitchFamily="18" charset="0"/>
                      </a:endParaRPr>
                    </a:p>
                  </a:txBody>
                  <a:tcPr marL="13142" marR="13142" marT="13142" marB="13142" anchor="ctr"/>
                </a:tc>
                <a:tc>
                  <a:txBody>
                    <a:bodyPr/>
                    <a:lstStyle/>
                    <a:p>
                      <a:pPr algn="l">
                        <a:lnSpc>
                          <a:spcPct val="150000"/>
                        </a:lnSpc>
                        <a:spcBef>
                          <a:spcPts val="600"/>
                        </a:spcBef>
                      </a:pPr>
                      <a:r>
                        <a:rPr lang="de-DE" sz="1200">
                          <a:effectLst/>
                        </a:rPr>
                        <a:t>32 funktionsfähige Geräte</a:t>
                      </a:r>
                    </a:p>
                    <a:p>
                      <a:pPr algn="l">
                        <a:lnSpc>
                          <a:spcPct val="150000"/>
                        </a:lnSpc>
                        <a:spcBef>
                          <a:spcPts val="600"/>
                        </a:spcBef>
                      </a:pPr>
                      <a:r>
                        <a:rPr lang="de-DE" sz="1200">
                          <a:effectLst/>
                        </a:rPr>
                        <a:t>3 Laptopwagen außer Betrieb aufgrund mangelnder Praktikabilität (v.a. Updates während des Unterrichts; Handling)</a:t>
                      </a:r>
                      <a:endParaRPr lang="de-DE" sz="1200">
                        <a:effectLst/>
                        <a:latin typeface="Arial" panose="020B0604020202020204" pitchFamily="34" charset="0"/>
                        <a:ea typeface="Times New Roman" panose="02020603050405020304" pitchFamily="18" charset="0"/>
                        <a:cs typeface="Times New Roman" panose="02020603050405020304" pitchFamily="18" charset="0"/>
                      </a:endParaRPr>
                    </a:p>
                  </a:txBody>
                  <a:tcPr marL="13142" marR="13142" marT="13142" marB="13142" anchor="ctr"/>
                </a:tc>
                <a:extLst>
                  <a:ext uri="{0D108BD9-81ED-4DB2-BD59-A6C34878D82A}">
                    <a16:rowId xmlns:a16="http://schemas.microsoft.com/office/drawing/2014/main" xmlns="" val="4250524650"/>
                  </a:ext>
                </a:extLst>
              </a:tr>
              <a:tr h="1129517">
                <a:tc vMerge="1">
                  <a:txBody>
                    <a:bodyPr/>
                    <a:lstStyle/>
                    <a:p>
                      <a:endParaRPr lang="de-DE"/>
                    </a:p>
                  </a:txBody>
                  <a:tcPr/>
                </a:tc>
                <a:tc>
                  <a:txBody>
                    <a:bodyPr/>
                    <a:lstStyle/>
                    <a:p>
                      <a:pPr algn="l">
                        <a:lnSpc>
                          <a:spcPct val="150000"/>
                        </a:lnSpc>
                        <a:spcBef>
                          <a:spcPts val="600"/>
                        </a:spcBef>
                      </a:pPr>
                      <a:r>
                        <a:rPr lang="de-DE" sz="1800">
                          <a:effectLst/>
                        </a:rPr>
                        <a:t>414 + 130 iPads</a:t>
                      </a:r>
                      <a:endParaRPr lang="de-DE" sz="1800">
                        <a:effectLst/>
                        <a:latin typeface="Arial" panose="020B0604020202020204" pitchFamily="34" charset="0"/>
                        <a:ea typeface="Times New Roman" panose="02020603050405020304" pitchFamily="18" charset="0"/>
                        <a:cs typeface="Times New Roman" panose="02020603050405020304" pitchFamily="18" charset="0"/>
                      </a:endParaRPr>
                    </a:p>
                  </a:txBody>
                  <a:tcPr marL="13142" marR="13142" marT="13142" marB="13142" anchor="ctr"/>
                </a:tc>
                <a:tc>
                  <a:txBody>
                    <a:bodyPr/>
                    <a:lstStyle/>
                    <a:p>
                      <a:pPr algn="l">
                        <a:lnSpc>
                          <a:spcPct val="150000"/>
                        </a:lnSpc>
                        <a:spcBef>
                          <a:spcPts val="600"/>
                        </a:spcBef>
                      </a:pPr>
                      <a:r>
                        <a:rPr lang="de-DE" sz="1200">
                          <a:effectLst/>
                        </a:rPr>
                        <a:t>Präsentationsgeräte zur Ausleihe in der Schule</a:t>
                      </a:r>
                    </a:p>
                    <a:p>
                      <a:pPr algn="l">
                        <a:lnSpc>
                          <a:spcPct val="150000"/>
                        </a:lnSpc>
                        <a:spcBef>
                          <a:spcPts val="600"/>
                        </a:spcBef>
                      </a:pPr>
                      <a:r>
                        <a:rPr lang="de-DE" sz="1200">
                          <a:effectLst/>
                        </a:rPr>
                        <a:t>iPad-Koffer zur Nutzung im Unterricht mit je einem Lehrergerät und 10 bzw. 15 Schülergeräten</a:t>
                      </a:r>
                      <a:endParaRPr lang="de-DE" sz="1200">
                        <a:effectLst/>
                        <a:latin typeface="Arial" panose="020B0604020202020204" pitchFamily="34" charset="0"/>
                        <a:ea typeface="Times New Roman" panose="02020603050405020304" pitchFamily="18" charset="0"/>
                        <a:cs typeface="Times New Roman" panose="02020603050405020304" pitchFamily="18" charset="0"/>
                      </a:endParaRPr>
                    </a:p>
                  </a:txBody>
                  <a:tcPr marL="13142" marR="13142" marT="13142" marB="13142" anchor="ctr"/>
                </a:tc>
                <a:extLst>
                  <a:ext uri="{0D108BD9-81ED-4DB2-BD59-A6C34878D82A}">
                    <a16:rowId xmlns:a16="http://schemas.microsoft.com/office/drawing/2014/main" xmlns="" val="371162913"/>
                  </a:ext>
                </a:extLst>
              </a:tr>
              <a:tr h="473211">
                <a:tc>
                  <a:txBody>
                    <a:bodyPr/>
                    <a:lstStyle/>
                    <a:p>
                      <a:pPr algn="l">
                        <a:lnSpc>
                          <a:spcPct val="150000"/>
                        </a:lnSpc>
                        <a:spcBef>
                          <a:spcPts val="600"/>
                        </a:spcBef>
                      </a:pPr>
                      <a:r>
                        <a:rPr lang="de-DE" sz="1800">
                          <a:effectLst/>
                        </a:rPr>
                        <a:t>Rechner in Fachräumen</a:t>
                      </a:r>
                      <a:endParaRPr lang="de-DE" sz="1800">
                        <a:effectLst/>
                        <a:latin typeface="Arial" panose="020B0604020202020204" pitchFamily="34" charset="0"/>
                        <a:ea typeface="Times New Roman" panose="02020603050405020304" pitchFamily="18" charset="0"/>
                        <a:cs typeface="Times New Roman" panose="02020603050405020304" pitchFamily="18" charset="0"/>
                      </a:endParaRPr>
                    </a:p>
                  </a:txBody>
                  <a:tcPr marL="13142" marR="13142" marT="13142" marB="13142" anchor="ctr"/>
                </a:tc>
                <a:tc>
                  <a:txBody>
                    <a:bodyPr/>
                    <a:lstStyle/>
                    <a:p>
                      <a:pPr algn="l">
                        <a:lnSpc>
                          <a:spcPct val="150000"/>
                        </a:lnSpc>
                        <a:spcBef>
                          <a:spcPts val="600"/>
                        </a:spcBef>
                      </a:pPr>
                      <a:r>
                        <a:rPr lang="de-DE" sz="1800" dirty="0">
                          <a:effectLst/>
                        </a:rPr>
                        <a:t>5</a:t>
                      </a:r>
                      <a:endParaRPr lang="de-DE"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142" marR="13142" marT="13142" marB="13142" anchor="ctr"/>
                </a:tc>
                <a:tc>
                  <a:txBody>
                    <a:bodyPr/>
                    <a:lstStyle/>
                    <a:p>
                      <a:pPr algn="l">
                        <a:lnSpc>
                          <a:spcPct val="150000"/>
                        </a:lnSpc>
                        <a:spcBef>
                          <a:spcPts val="600"/>
                        </a:spcBef>
                      </a:pPr>
                      <a:r>
                        <a:rPr lang="de-DE" sz="1200" dirty="0">
                          <a:effectLst/>
                        </a:rPr>
                        <a:t>1x Physik-Raum, 3x Biologie-Raum, 1x Chemie-Raum</a:t>
                      </a:r>
                      <a:endParaRPr lang="de-DE"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142" marR="13142" marT="13142" marB="13142" anchor="ctr"/>
                </a:tc>
                <a:extLst>
                  <a:ext uri="{0D108BD9-81ED-4DB2-BD59-A6C34878D82A}">
                    <a16:rowId xmlns:a16="http://schemas.microsoft.com/office/drawing/2014/main" xmlns="" val="2859838940"/>
                  </a:ext>
                </a:extLst>
              </a:tr>
            </a:tbl>
          </a:graphicData>
        </a:graphic>
      </p:graphicFrame>
    </p:spTree>
    <p:extLst>
      <p:ext uri="{BB962C8B-B14F-4D97-AF65-F5344CB8AC3E}">
        <p14:creationId xmlns:p14="http://schemas.microsoft.com/office/powerpoint/2010/main" val="8238062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58DC5CF9-753B-4F4E-8D0E-595D3B606750}"/>
              </a:ext>
            </a:extLst>
          </p:cNvPr>
          <p:cNvSpPr>
            <a:spLocks noGrp="1"/>
          </p:cNvSpPr>
          <p:nvPr>
            <p:ph type="title"/>
          </p:nvPr>
        </p:nvSpPr>
        <p:spPr>
          <a:xfrm>
            <a:off x="1141413" y="360610"/>
            <a:ext cx="9905998" cy="866405"/>
          </a:xfrm>
        </p:spPr>
        <p:txBody>
          <a:bodyPr/>
          <a:lstStyle/>
          <a:p>
            <a:r>
              <a:rPr lang="de-DE" dirty="0">
                <a:solidFill>
                  <a:schemeClr val="bg1"/>
                </a:solidFill>
              </a:rPr>
              <a:t>2. Digitalisierung – Ist-Stand</a:t>
            </a:r>
            <a:endParaRPr lang="de-DE" dirty="0"/>
          </a:p>
        </p:txBody>
      </p:sp>
      <p:graphicFrame>
        <p:nvGraphicFramePr>
          <p:cNvPr id="4" name="Inhaltsplatzhalter 3">
            <a:extLst>
              <a:ext uri="{FF2B5EF4-FFF2-40B4-BE49-F238E27FC236}">
                <a16:creationId xmlns:a16="http://schemas.microsoft.com/office/drawing/2014/main" xmlns="" id="{20432FEE-DACB-8144-906A-2ED1C9D09DCF}"/>
              </a:ext>
            </a:extLst>
          </p:cNvPr>
          <p:cNvGraphicFramePr>
            <a:graphicFrameLocks noGrp="1"/>
          </p:cNvGraphicFramePr>
          <p:nvPr>
            <p:ph idx="1"/>
            <p:extLst>
              <p:ext uri="{D42A27DB-BD31-4B8C-83A1-F6EECF244321}">
                <p14:modId xmlns:p14="http://schemas.microsoft.com/office/powerpoint/2010/main" val="245118330"/>
              </p:ext>
            </p:extLst>
          </p:nvPr>
        </p:nvGraphicFramePr>
        <p:xfrm>
          <a:off x="1141413" y="1381689"/>
          <a:ext cx="9905998" cy="4812757"/>
        </p:xfrm>
        <a:graphic>
          <a:graphicData uri="http://schemas.openxmlformats.org/drawingml/2006/table">
            <a:tbl>
              <a:tblPr firstRow="1" firstCol="1" bandRow="1">
                <a:tableStyleId>{5C22544A-7EE6-4342-B048-85BDC9FD1C3A}</a:tableStyleId>
              </a:tblPr>
              <a:tblGrid>
                <a:gridCol w="2829344">
                  <a:extLst>
                    <a:ext uri="{9D8B030D-6E8A-4147-A177-3AD203B41FA5}">
                      <a16:colId xmlns:a16="http://schemas.microsoft.com/office/drawing/2014/main" xmlns="" val="1224503617"/>
                    </a:ext>
                  </a:extLst>
                </a:gridCol>
                <a:gridCol w="2829344">
                  <a:extLst>
                    <a:ext uri="{9D8B030D-6E8A-4147-A177-3AD203B41FA5}">
                      <a16:colId xmlns:a16="http://schemas.microsoft.com/office/drawing/2014/main" xmlns="" val="496644562"/>
                    </a:ext>
                  </a:extLst>
                </a:gridCol>
                <a:gridCol w="4247310">
                  <a:extLst>
                    <a:ext uri="{9D8B030D-6E8A-4147-A177-3AD203B41FA5}">
                      <a16:colId xmlns:a16="http://schemas.microsoft.com/office/drawing/2014/main" xmlns="" val="3674984555"/>
                    </a:ext>
                  </a:extLst>
                </a:gridCol>
              </a:tblGrid>
              <a:tr h="119904">
                <a:tc>
                  <a:txBody>
                    <a:bodyPr/>
                    <a:lstStyle/>
                    <a:p>
                      <a:endParaRPr lang="de-DE" sz="1050" dirty="0">
                        <a:effectLst/>
                        <a:latin typeface="Times New Roman" panose="02020603050405020304" pitchFamily="18" charset="0"/>
                      </a:endParaRPr>
                    </a:p>
                  </a:txBody>
                  <a:tcPr marL="13142" marR="13142" marT="13142" marB="13142" anchor="ctr"/>
                </a:tc>
                <a:tc>
                  <a:txBody>
                    <a:bodyPr/>
                    <a:lstStyle/>
                    <a:p>
                      <a:pPr algn="l">
                        <a:lnSpc>
                          <a:spcPct val="150000"/>
                        </a:lnSpc>
                        <a:spcBef>
                          <a:spcPts val="600"/>
                        </a:spcBef>
                      </a:pPr>
                      <a:r>
                        <a:rPr lang="de-DE" sz="2000">
                          <a:effectLst/>
                        </a:rPr>
                        <a:t>Anzahl</a:t>
                      </a:r>
                      <a:endParaRPr lang="de-DE" sz="2000">
                        <a:effectLst/>
                        <a:latin typeface="Arial" panose="020B0604020202020204" pitchFamily="34" charset="0"/>
                        <a:ea typeface="Times New Roman" panose="02020603050405020304" pitchFamily="18" charset="0"/>
                        <a:cs typeface="Times New Roman" panose="02020603050405020304" pitchFamily="18" charset="0"/>
                      </a:endParaRPr>
                    </a:p>
                  </a:txBody>
                  <a:tcPr marL="13142" marR="13142" marT="13142" marB="13142" anchor="ctr"/>
                </a:tc>
                <a:tc>
                  <a:txBody>
                    <a:bodyPr/>
                    <a:lstStyle/>
                    <a:p>
                      <a:pPr algn="l">
                        <a:lnSpc>
                          <a:spcPct val="150000"/>
                        </a:lnSpc>
                        <a:spcBef>
                          <a:spcPts val="600"/>
                        </a:spcBef>
                      </a:pPr>
                      <a:r>
                        <a:rPr lang="de-DE" sz="2000" dirty="0">
                          <a:effectLst/>
                        </a:rPr>
                        <a:t>Beschreibung</a:t>
                      </a:r>
                      <a:endParaRPr lang="de-DE" sz="2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142" marR="13142" marT="13142" marB="13142" anchor="ctr"/>
                </a:tc>
                <a:extLst>
                  <a:ext uri="{0D108BD9-81ED-4DB2-BD59-A6C34878D82A}">
                    <a16:rowId xmlns:a16="http://schemas.microsoft.com/office/drawing/2014/main" xmlns="" val="2956063710"/>
                  </a:ext>
                </a:extLst>
              </a:tr>
              <a:tr h="406569">
                <a:tc rowSpan="6">
                  <a:txBody>
                    <a:bodyPr/>
                    <a:lstStyle/>
                    <a:p>
                      <a:pPr algn="l">
                        <a:lnSpc>
                          <a:spcPct val="150000"/>
                        </a:lnSpc>
                        <a:spcBef>
                          <a:spcPts val="600"/>
                        </a:spcBef>
                      </a:pPr>
                      <a:r>
                        <a:rPr lang="de-DE" sz="1600" dirty="0">
                          <a:effectLst/>
                        </a:rPr>
                        <a:t>Präsentations-</a:t>
                      </a:r>
                      <a:br>
                        <a:rPr lang="de-DE" sz="1600" dirty="0">
                          <a:effectLst/>
                        </a:rPr>
                      </a:br>
                      <a:r>
                        <a:rPr lang="de-DE" sz="1600" dirty="0" err="1">
                          <a:effectLst/>
                        </a:rPr>
                        <a:t>möglichkeiten</a:t>
                      </a:r>
                      <a:endParaRPr lang="de-DE"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142" marR="13142" marT="13142" marB="13142" anchor="ctr"/>
                </a:tc>
                <a:tc>
                  <a:txBody>
                    <a:bodyPr/>
                    <a:lstStyle/>
                    <a:p>
                      <a:pPr algn="l">
                        <a:lnSpc>
                          <a:spcPct val="150000"/>
                        </a:lnSpc>
                        <a:spcBef>
                          <a:spcPts val="600"/>
                        </a:spcBef>
                      </a:pPr>
                      <a:r>
                        <a:rPr lang="de-DE" sz="1600" dirty="0">
                          <a:effectLst/>
                        </a:rPr>
                        <a:t>2 digitale Whiteboards</a:t>
                      </a:r>
                      <a:endParaRPr lang="de-DE"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142" marR="13142" marT="13142" marB="13142" anchor="ctr"/>
                </a:tc>
                <a:tc>
                  <a:txBody>
                    <a:bodyPr/>
                    <a:lstStyle/>
                    <a:p>
                      <a:pPr algn="l">
                        <a:lnSpc>
                          <a:spcPct val="150000"/>
                        </a:lnSpc>
                        <a:spcBef>
                          <a:spcPts val="600"/>
                        </a:spcBef>
                      </a:pPr>
                      <a:r>
                        <a:rPr lang="de-DE" sz="1600" dirty="0">
                          <a:effectLst/>
                        </a:rPr>
                        <a:t>Nur zur Präsentation mit VGA-Anschluss </a:t>
                      </a:r>
                    </a:p>
                    <a:p>
                      <a:pPr algn="l">
                        <a:lnSpc>
                          <a:spcPct val="150000"/>
                        </a:lnSpc>
                        <a:spcBef>
                          <a:spcPts val="600"/>
                        </a:spcBef>
                      </a:pPr>
                      <a:r>
                        <a:rPr lang="de-DE" sz="1600" dirty="0">
                          <a:effectLst/>
                        </a:rPr>
                        <a:t>nutzbar, da Lizenz abgelaufen und ohne Boxen</a:t>
                      </a:r>
                      <a:endParaRPr lang="de-DE"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142" marR="13142" marT="13142" marB="13142" anchor="ctr"/>
                </a:tc>
                <a:extLst>
                  <a:ext uri="{0D108BD9-81ED-4DB2-BD59-A6C34878D82A}">
                    <a16:rowId xmlns:a16="http://schemas.microsoft.com/office/drawing/2014/main" xmlns="" val="2343719061"/>
                  </a:ext>
                </a:extLst>
              </a:tr>
              <a:tr h="293482">
                <a:tc vMerge="1">
                  <a:txBody>
                    <a:bodyPr/>
                    <a:lstStyle/>
                    <a:p>
                      <a:endParaRPr lang="de-DE"/>
                    </a:p>
                  </a:txBody>
                  <a:tcPr/>
                </a:tc>
                <a:tc>
                  <a:txBody>
                    <a:bodyPr/>
                    <a:lstStyle/>
                    <a:p>
                      <a:pPr algn="l">
                        <a:lnSpc>
                          <a:spcPct val="150000"/>
                        </a:lnSpc>
                        <a:spcBef>
                          <a:spcPts val="600"/>
                        </a:spcBef>
                      </a:pPr>
                      <a:r>
                        <a:rPr lang="de-DE" sz="1600" dirty="0">
                          <a:effectLst/>
                        </a:rPr>
                        <a:t>67 fest installierte Projektoren</a:t>
                      </a:r>
                      <a:endParaRPr lang="de-DE"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142" marR="13142" marT="13142" marB="13142" anchor="ctr"/>
                </a:tc>
                <a:tc>
                  <a:txBody>
                    <a:bodyPr/>
                    <a:lstStyle/>
                    <a:p>
                      <a:pPr algn="l">
                        <a:lnSpc>
                          <a:spcPct val="150000"/>
                        </a:lnSpc>
                        <a:spcBef>
                          <a:spcPts val="600"/>
                        </a:spcBef>
                      </a:pPr>
                      <a:r>
                        <a:rPr lang="de-DE" sz="1600">
                          <a:effectLst/>
                        </a:rPr>
                        <a:t>alle Räume, in denen unterrichtet wird, außer Sporthallen, G- und H- Trakt</a:t>
                      </a:r>
                      <a:endParaRPr lang="de-DE" sz="1600">
                        <a:effectLst/>
                        <a:latin typeface="Arial" panose="020B0604020202020204" pitchFamily="34" charset="0"/>
                        <a:ea typeface="Times New Roman" panose="02020603050405020304" pitchFamily="18" charset="0"/>
                        <a:cs typeface="Times New Roman" panose="02020603050405020304" pitchFamily="18" charset="0"/>
                      </a:endParaRPr>
                    </a:p>
                  </a:txBody>
                  <a:tcPr marL="13142" marR="13142" marT="13142" marB="13142" anchor="ctr"/>
                </a:tc>
                <a:extLst>
                  <a:ext uri="{0D108BD9-81ED-4DB2-BD59-A6C34878D82A}">
                    <a16:rowId xmlns:a16="http://schemas.microsoft.com/office/drawing/2014/main" xmlns="" val="768908299"/>
                  </a:ext>
                </a:extLst>
              </a:tr>
              <a:tr h="380269">
                <a:tc vMerge="1">
                  <a:txBody>
                    <a:bodyPr/>
                    <a:lstStyle/>
                    <a:p>
                      <a:endParaRPr lang="de-DE"/>
                    </a:p>
                  </a:txBody>
                  <a:tcPr/>
                </a:tc>
                <a:tc>
                  <a:txBody>
                    <a:bodyPr/>
                    <a:lstStyle/>
                    <a:p>
                      <a:pPr algn="l">
                        <a:lnSpc>
                          <a:spcPct val="150000"/>
                        </a:lnSpc>
                        <a:spcBef>
                          <a:spcPts val="600"/>
                        </a:spcBef>
                      </a:pPr>
                      <a:r>
                        <a:rPr lang="de-DE" sz="1600" dirty="0">
                          <a:effectLst/>
                        </a:rPr>
                        <a:t>52 Apple-TVs</a:t>
                      </a:r>
                      <a:endParaRPr lang="de-DE"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142" marR="13142" marT="13142" marB="13142" anchor="ctr"/>
                </a:tc>
                <a:tc>
                  <a:txBody>
                    <a:bodyPr/>
                    <a:lstStyle/>
                    <a:p>
                      <a:pPr algn="l">
                        <a:lnSpc>
                          <a:spcPct val="150000"/>
                        </a:lnSpc>
                        <a:spcBef>
                          <a:spcPts val="600"/>
                        </a:spcBef>
                      </a:pPr>
                      <a:r>
                        <a:rPr lang="de-DE" sz="1600" dirty="0">
                          <a:effectLst/>
                        </a:rPr>
                        <a:t>alle Räume, in denen unterrichtet wird, außer vereinzelte Räume (z.B. alle PC-Räume, alle Unterrichtsräume im G- und H- Trakt, Arena und Forum)</a:t>
                      </a:r>
                      <a:endParaRPr lang="de-DE"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142" marR="13142" marT="13142" marB="13142" anchor="ctr"/>
                </a:tc>
                <a:extLst>
                  <a:ext uri="{0D108BD9-81ED-4DB2-BD59-A6C34878D82A}">
                    <a16:rowId xmlns:a16="http://schemas.microsoft.com/office/drawing/2014/main" xmlns="" val="4027934109"/>
                  </a:ext>
                </a:extLst>
              </a:tr>
              <a:tr h="206692">
                <a:tc vMerge="1">
                  <a:txBody>
                    <a:bodyPr/>
                    <a:lstStyle/>
                    <a:p>
                      <a:endParaRPr lang="de-DE"/>
                    </a:p>
                  </a:txBody>
                  <a:tcPr/>
                </a:tc>
                <a:tc>
                  <a:txBody>
                    <a:bodyPr/>
                    <a:lstStyle/>
                    <a:p>
                      <a:pPr algn="l">
                        <a:lnSpc>
                          <a:spcPct val="150000"/>
                        </a:lnSpc>
                        <a:spcBef>
                          <a:spcPts val="600"/>
                        </a:spcBef>
                      </a:pPr>
                      <a:r>
                        <a:rPr lang="de-DE" sz="1600" dirty="0">
                          <a:effectLst/>
                        </a:rPr>
                        <a:t>6 mobile Medienwagen</a:t>
                      </a:r>
                      <a:endParaRPr lang="de-DE"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142" marR="13142" marT="13142" marB="13142" anchor="ctr"/>
                </a:tc>
                <a:tc>
                  <a:txBody>
                    <a:bodyPr/>
                    <a:lstStyle/>
                    <a:p>
                      <a:pPr algn="l">
                        <a:lnSpc>
                          <a:spcPct val="150000"/>
                        </a:lnSpc>
                        <a:spcBef>
                          <a:spcPts val="600"/>
                        </a:spcBef>
                      </a:pPr>
                      <a:r>
                        <a:rPr lang="de-DE" sz="1600" dirty="0">
                          <a:effectLst/>
                        </a:rPr>
                        <a:t>1 Laptop, LAN-Kabel, Beamer und Boxen</a:t>
                      </a:r>
                      <a:endParaRPr lang="de-DE"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142" marR="13142" marT="13142" marB="13142" anchor="ctr"/>
                </a:tc>
                <a:extLst>
                  <a:ext uri="{0D108BD9-81ED-4DB2-BD59-A6C34878D82A}">
                    <a16:rowId xmlns:a16="http://schemas.microsoft.com/office/drawing/2014/main" xmlns="" val="1722578126"/>
                  </a:ext>
                </a:extLst>
              </a:tr>
              <a:tr h="119904">
                <a:tc vMerge="1">
                  <a:txBody>
                    <a:bodyPr/>
                    <a:lstStyle/>
                    <a:p>
                      <a:endParaRPr lang="de-DE"/>
                    </a:p>
                  </a:txBody>
                  <a:tcPr/>
                </a:tc>
                <a:tc>
                  <a:txBody>
                    <a:bodyPr/>
                    <a:lstStyle/>
                    <a:p>
                      <a:pPr algn="l">
                        <a:lnSpc>
                          <a:spcPct val="150000"/>
                        </a:lnSpc>
                        <a:spcBef>
                          <a:spcPts val="600"/>
                        </a:spcBef>
                      </a:pPr>
                      <a:r>
                        <a:rPr lang="de-DE" sz="1600" dirty="0">
                          <a:effectLst/>
                        </a:rPr>
                        <a:t>2 mobile Projektoren</a:t>
                      </a:r>
                      <a:endParaRPr lang="de-DE"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142" marR="13142" marT="13142" marB="13142" anchor="ctr"/>
                </a:tc>
                <a:tc>
                  <a:txBody>
                    <a:bodyPr/>
                    <a:lstStyle/>
                    <a:p>
                      <a:pPr algn="l">
                        <a:lnSpc>
                          <a:spcPct val="150000"/>
                        </a:lnSpc>
                        <a:spcBef>
                          <a:spcPts val="600"/>
                        </a:spcBef>
                      </a:pPr>
                      <a:r>
                        <a:rPr lang="de-DE" sz="1600" dirty="0">
                          <a:effectLst/>
                        </a:rPr>
                        <a:t>zur Entleihung bei 1-Level-Support</a:t>
                      </a:r>
                      <a:endParaRPr lang="de-DE"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142" marR="13142" marT="13142" marB="13142" anchor="ctr"/>
                </a:tc>
                <a:extLst>
                  <a:ext uri="{0D108BD9-81ED-4DB2-BD59-A6C34878D82A}">
                    <a16:rowId xmlns:a16="http://schemas.microsoft.com/office/drawing/2014/main" xmlns="" val="4294200075"/>
                  </a:ext>
                </a:extLst>
              </a:tr>
              <a:tr h="293482">
                <a:tc vMerge="1">
                  <a:txBody>
                    <a:bodyPr/>
                    <a:lstStyle/>
                    <a:p>
                      <a:endParaRPr lang="de-DE"/>
                    </a:p>
                  </a:txBody>
                  <a:tcPr/>
                </a:tc>
                <a:tc>
                  <a:txBody>
                    <a:bodyPr/>
                    <a:lstStyle/>
                    <a:p>
                      <a:pPr algn="l">
                        <a:lnSpc>
                          <a:spcPct val="150000"/>
                        </a:lnSpc>
                        <a:spcBef>
                          <a:spcPts val="600"/>
                        </a:spcBef>
                      </a:pPr>
                      <a:r>
                        <a:rPr lang="de-DE" sz="1600" dirty="0">
                          <a:effectLst/>
                        </a:rPr>
                        <a:t>10 Dokumentenkameras</a:t>
                      </a:r>
                      <a:endParaRPr lang="de-DE"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142" marR="13142" marT="13142" marB="13142" anchor="ctr"/>
                </a:tc>
                <a:tc>
                  <a:txBody>
                    <a:bodyPr/>
                    <a:lstStyle/>
                    <a:p>
                      <a:pPr algn="l">
                        <a:lnSpc>
                          <a:spcPct val="150000"/>
                        </a:lnSpc>
                        <a:spcBef>
                          <a:spcPts val="600"/>
                        </a:spcBef>
                      </a:pPr>
                      <a:r>
                        <a:rPr lang="de-DE" sz="1600" dirty="0">
                          <a:effectLst/>
                        </a:rPr>
                        <a:t>6 funktionsfähig, 4 außer Betrieb; wegen Umbaumaßnahmen in </a:t>
                      </a:r>
                      <a:r>
                        <a:rPr lang="de-DE" sz="1600" dirty="0" err="1">
                          <a:effectLst/>
                        </a:rPr>
                        <a:t>NaWi</a:t>
                      </a:r>
                      <a:r>
                        <a:rPr lang="de-DE" sz="1600" dirty="0">
                          <a:effectLst/>
                        </a:rPr>
                        <a:t> noch nicht installiert</a:t>
                      </a:r>
                      <a:endParaRPr lang="de-DE"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142" marR="13142" marT="13142" marB="13142" anchor="ctr"/>
                </a:tc>
                <a:extLst>
                  <a:ext uri="{0D108BD9-81ED-4DB2-BD59-A6C34878D82A}">
                    <a16:rowId xmlns:a16="http://schemas.microsoft.com/office/drawing/2014/main" xmlns="" val="1705821658"/>
                  </a:ext>
                </a:extLst>
              </a:tr>
            </a:tbl>
          </a:graphicData>
        </a:graphic>
      </p:graphicFrame>
    </p:spTree>
    <p:extLst>
      <p:ext uri="{BB962C8B-B14F-4D97-AF65-F5344CB8AC3E}">
        <p14:creationId xmlns:p14="http://schemas.microsoft.com/office/powerpoint/2010/main" val="6071563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40821A0A-17DA-C441-87BE-326D18DA60F9}"/>
              </a:ext>
            </a:extLst>
          </p:cNvPr>
          <p:cNvSpPr>
            <a:spLocks noGrp="1"/>
          </p:cNvSpPr>
          <p:nvPr>
            <p:ph type="title"/>
          </p:nvPr>
        </p:nvSpPr>
        <p:spPr>
          <a:xfrm>
            <a:off x="1141413" y="618518"/>
            <a:ext cx="9905998" cy="561605"/>
          </a:xfrm>
        </p:spPr>
        <p:txBody>
          <a:bodyPr>
            <a:normAutofit fontScale="90000"/>
          </a:bodyPr>
          <a:lstStyle/>
          <a:p>
            <a:r>
              <a:rPr lang="de-DE" dirty="0">
                <a:solidFill>
                  <a:schemeClr val="bg1"/>
                </a:solidFill>
              </a:rPr>
              <a:t>2. Digitalisierung – Ist-Stand</a:t>
            </a:r>
            <a:r>
              <a:rPr lang="de-DE" dirty="0"/>
              <a:t/>
            </a:r>
            <a:br>
              <a:rPr lang="de-DE" dirty="0"/>
            </a:br>
            <a:endParaRPr lang="de-DE" dirty="0"/>
          </a:p>
        </p:txBody>
      </p:sp>
      <p:graphicFrame>
        <p:nvGraphicFramePr>
          <p:cNvPr id="4" name="Inhaltsplatzhalter 3">
            <a:extLst>
              <a:ext uri="{FF2B5EF4-FFF2-40B4-BE49-F238E27FC236}">
                <a16:creationId xmlns:a16="http://schemas.microsoft.com/office/drawing/2014/main" xmlns="" id="{8C93AC4E-6A3D-8A47-81DC-D2B063A46C06}"/>
              </a:ext>
            </a:extLst>
          </p:cNvPr>
          <p:cNvGraphicFramePr>
            <a:graphicFrameLocks noGrp="1"/>
          </p:cNvGraphicFramePr>
          <p:nvPr>
            <p:ph idx="1"/>
            <p:extLst>
              <p:ext uri="{D42A27DB-BD31-4B8C-83A1-F6EECF244321}">
                <p14:modId xmlns:p14="http://schemas.microsoft.com/office/powerpoint/2010/main" val="4113654115"/>
              </p:ext>
            </p:extLst>
          </p:nvPr>
        </p:nvGraphicFramePr>
        <p:xfrm>
          <a:off x="1141412" y="1180123"/>
          <a:ext cx="9905997" cy="4303746"/>
        </p:xfrm>
        <a:graphic>
          <a:graphicData uri="http://schemas.openxmlformats.org/drawingml/2006/table">
            <a:tbl>
              <a:tblPr firstRow="1" firstCol="1" bandRow="1">
                <a:tableStyleId>{5C22544A-7EE6-4342-B048-85BDC9FD1C3A}</a:tableStyleId>
              </a:tblPr>
              <a:tblGrid>
                <a:gridCol w="2861093">
                  <a:extLst>
                    <a:ext uri="{9D8B030D-6E8A-4147-A177-3AD203B41FA5}">
                      <a16:colId xmlns:a16="http://schemas.microsoft.com/office/drawing/2014/main" xmlns="" val="1242616461"/>
                    </a:ext>
                  </a:extLst>
                </a:gridCol>
                <a:gridCol w="2861093">
                  <a:extLst>
                    <a:ext uri="{9D8B030D-6E8A-4147-A177-3AD203B41FA5}">
                      <a16:colId xmlns:a16="http://schemas.microsoft.com/office/drawing/2014/main" xmlns="" val="1406203839"/>
                    </a:ext>
                  </a:extLst>
                </a:gridCol>
                <a:gridCol w="4183811">
                  <a:extLst>
                    <a:ext uri="{9D8B030D-6E8A-4147-A177-3AD203B41FA5}">
                      <a16:colId xmlns:a16="http://schemas.microsoft.com/office/drawing/2014/main" xmlns="" val="3413201779"/>
                    </a:ext>
                  </a:extLst>
                </a:gridCol>
              </a:tblGrid>
              <a:tr h="224881">
                <a:tc>
                  <a:txBody>
                    <a:bodyPr/>
                    <a:lstStyle/>
                    <a:p>
                      <a:endParaRPr lang="de-DE" sz="1200">
                        <a:effectLst/>
                        <a:latin typeface="Times New Roman" panose="02020603050405020304" pitchFamily="18" charset="0"/>
                      </a:endParaRPr>
                    </a:p>
                  </a:txBody>
                  <a:tcPr marL="13142" marR="13142" marT="13142" marB="13142" anchor="ctr"/>
                </a:tc>
                <a:tc>
                  <a:txBody>
                    <a:bodyPr/>
                    <a:lstStyle/>
                    <a:p>
                      <a:pPr algn="l">
                        <a:lnSpc>
                          <a:spcPct val="150000"/>
                        </a:lnSpc>
                        <a:spcBef>
                          <a:spcPts val="600"/>
                        </a:spcBef>
                      </a:pPr>
                      <a:r>
                        <a:rPr lang="de-DE" sz="1600">
                          <a:effectLst/>
                        </a:rPr>
                        <a:t>Anzahl</a:t>
                      </a:r>
                      <a:endParaRPr lang="de-DE" sz="1600">
                        <a:effectLst/>
                        <a:latin typeface="Arial" panose="020B0604020202020204" pitchFamily="34" charset="0"/>
                        <a:ea typeface="Times New Roman" panose="02020603050405020304" pitchFamily="18" charset="0"/>
                        <a:cs typeface="Times New Roman" panose="02020603050405020304" pitchFamily="18" charset="0"/>
                      </a:endParaRPr>
                    </a:p>
                  </a:txBody>
                  <a:tcPr marL="13142" marR="13142" marT="13142" marB="13142" anchor="ctr"/>
                </a:tc>
                <a:tc>
                  <a:txBody>
                    <a:bodyPr/>
                    <a:lstStyle/>
                    <a:p>
                      <a:pPr algn="l">
                        <a:lnSpc>
                          <a:spcPct val="150000"/>
                        </a:lnSpc>
                        <a:spcBef>
                          <a:spcPts val="600"/>
                        </a:spcBef>
                      </a:pPr>
                      <a:r>
                        <a:rPr lang="de-DE" sz="1600" dirty="0">
                          <a:effectLst/>
                        </a:rPr>
                        <a:t>Beschreibung</a:t>
                      </a:r>
                      <a:endParaRPr lang="de-DE"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142" marR="13142" marT="13142" marB="13142" anchor="ctr"/>
                </a:tc>
                <a:extLst>
                  <a:ext uri="{0D108BD9-81ED-4DB2-BD59-A6C34878D82A}">
                    <a16:rowId xmlns:a16="http://schemas.microsoft.com/office/drawing/2014/main" xmlns="" val="3541433215"/>
                  </a:ext>
                </a:extLst>
              </a:tr>
              <a:tr h="387651">
                <a:tc>
                  <a:txBody>
                    <a:bodyPr/>
                    <a:lstStyle/>
                    <a:p>
                      <a:pPr algn="l">
                        <a:lnSpc>
                          <a:spcPct val="150000"/>
                        </a:lnSpc>
                        <a:spcBef>
                          <a:spcPts val="600"/>
                        </a:spcBef>
                      </a:pPr>
                      <a:r>
                        <a:rPr lang="de-DE" sz="1600" dirty="0">
                          <a:effectLst/>
                        </a:rPr>
                        <a:t>Schulserver</a:t>
                      </a:r>
                      <a:endParaRPr lang="de-DE"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142" marR="13142" marT="13142" marB="13142" anchor="ctr"/>
                </a:tc>
                <a:tc>
                  <a:txBody>
                    <a:bodyPr/>
                    <a:lstStyle/>
                    <a:p>
                      <a:pPr algn="l">
                        <a:lnSpc>
                          <a:spcPct val="150000"/>
                        </a:lnSpc>
                        <a:spcBef>
                          <a:spcPts val="600"/>
                        </a:spcBef>
                      </a:pPr>
                      <a:r>
                        <a:rPr lang="de-DE" sz="1600" dirty="0">
                          <a:effectLst/>
                        </a:rPr>
                        <a:t>1</a:t>
                      </a:r>
                      <a:endParaRPr lang="de-DE"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142" marR="13142" marT="13142" marB="13142" anchor="ctr"/>
                </a:tc>
                <a:tc>
                  <a:txBody>
                    <a:bodyPr/>
                    <a:lstStyle/>
                    <a:p>
                      <a:pPr algn="l">
                        <a:lnSpc>
                          <a:spcPct val="150000"/>
                        </a:lnSpc>
                        <a:spcBef>
                          <a:spcPts val="600"/>
                        </a:spcBef>
                      </a:pPr>
                      <a:r>
                        <a:rPr lang="de-DE" sz="1600" dirty="0">
                          <a:effectLst/>
                        </a:rPr>
                        <a:t>Benutzerkonto für jeden Schüler*in zum Speichern von eigenen Daten</a:t>
                      </a:r>
                      <a:endParaRPr lang="de-DE"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142" marR="13142" marT="13142" marB="13142" anchor="ctr"/>
                </a:tc>
                <a:extLst>
                  <a:ext uri="{0D108BD9-81ED-4DB2-BD59-A6C34878D82A}">
                    <a16:rowId xmlns:a16="http://schemas.microsoft.com/office/drawing/2014/main" xmlns="" val="2394590760"/>
                  </a:ext>
                </a:extLst>
              </a:tr>
              <a:tr h="224881">
                <a:tc>
                  <a:txBody>
                    <a:bodyPr/>
                    <a:lstStyle/>
                    <a:p>
                      <a:pPr algn="l">
                        <a:lnSpc>
                          <a:spcPct val="150000"/>
                        </a:lnSpc>
                        <a:spcBef>
                          <a:spcPts val="600"/>
                        </a:spcBef>
                      </a:pPr>
                      <a:r>
                        <a:rPr lang="de-DE" sz="1600" dirty="0">
                          <a:effectLst/>
                        </a:rPr>
                        <a:t>Lernplattform</a:t>
                      </a:r>
                      <a:endParaRPr lang="de-DE"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142" marR="13142" marT="13142" marB="13142" anchor="ctr"/>
                </a:tc>
                <a:tc>
                  <a:txBody>
                    <a:bodyPr/>
                    <a:lstStyle/>
                    <a:p>
                      <a:pPr algn="l">
                        <a:lnSpc>
                          <a:spcPct val="150000"/>
                        </a:lnSpc>
                        <a:spcBef>
                          <a:spcPts val="600"/>
                        </a:spcBef>
                      </a:pPr>
                      <a:r>
                        <a:rPr lang="de-DE" sz="1600" dirty="0">
                          <a:effectLst/>
                        </a:rPr>
                        <a:t>1</a:t>
                      </a:r>
                      <a:endParaRPr lang="de-DE"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142" marR="13142" marT="13142" marB="13142" anchor="ctr"/>
                </a:tc>
                <a:tc>
                  <a:txBody>
                    <a:bodyPr/>
                    <a:lstStyle/>
                    <a:p>
                      <a:pPr marL="2540" indent="-2540" algn="l">
                        <a:lnSpc>
                          <a:spcPct val="150000"/>
                        </a:lnSpc>
                        <a:spcBef>
                          <a:spcPts val="600"/>
                        </a:spcBef>
                        <a:spcAft>
                          <a:spcPts val="0"/>
                        </a:spcAft>
                      </a:pPr>
                      <a:r>
                        <a:rPr lang="de-DE" sz="1600">
                          <a:effectLst/>
                        </a:rPr>
                        <a:t>IServ, künftig 2 durch Office 365</a:t>
                      </a:r>
                      <a:endParaRPr lang="de-DE" sz="1600">
                        <a:effectLst/>
                        <a:latin typeface="Arial" panose="020B0604020202020204" pitchFamily="34" charset="0"/>
                        <a:ea typeface="Times New Roman" panose="02020603050405020304" pitchFamily="18" charset="0"/>
                        <a:cs typeface="Times New Roman" panose="02020603050405020304" pitchFamily="18" charset="0"/>
                      </a:endParaRPr>
                    </a:p>
                  </a:txBody>
                  <a:tcPr marL="13142" marR="13142" marT="13142" marB="13142" anchor="ctr"/>
                </a:tc>
                <a:extLst>
                  <a:ext uri="{0D108BD9-81ED-4DB2-BD59-A6C34878D82A}">
                    <a16:rowId xmlns:a16="http://schemas.microsoft.com/office/drawing/2014/main" xmlns="" val="1089703613"/>
                  </a:ext>
                </a:extLst>
              </a:tr>
              <a:tr h="590653">
                <a:tc>
                  <a:txBody>
                    <a:bodyPr/>
                    <a:lstStyle/>
                    <a:p>
                      <a:pPr algn="l">
                        <a:lnSpc>
                          <a:spcPct val="150000"/>
                        </a:lnSpc>
                        <a:spcBef>
                          <a:spcPts val="600"/>
                        </a:spcBef>
                      </a:pPr>
                      <a:r>
                        <a:rPr lang="de-DE" sz="1600">
                          <a:effectLst/>
                        </a:rPr>
                        <a:t>Austausch- und Speichermöglichkeiten für Lehrkräfte</a:t>
                      </a:r>
                      <a:endParaRPr lang="de-DE" sz="1600">
                        <a:effectLst/>
                        <a:latin typeface="Arial" panose="020B0604020202020204" pitchFamily="34" charset="0"/>
                        <a:ea typeface="Times New Roman" panose="02020603050405020304" pitchFamily="18" charset="0"/>
                        <a:cs typeface="Times New Roman" panose="02020603050405020304" pitchFamily="18" charset="0"/>
                      </a:endParaRPr>
                    </a:p>
                  </a:txBody>
                  <a:tcPr marL="13142" marR="13142" marT="13142" marB="13142" anchor="ctr"/>
                </a:tc>
                <a:tc>
                  <a:txBody>
                    <a:bodyPr/>
                    <a:lstStyle/>
                    <a:p>
                      <a:pPr algn="l">
                        <a:lnSpc>
                          <a:spcPct val="150000"/>
                        </a:lnSpc>
                        <a:spcBef>
                          <a:spcPts val="600"/>
                        </a:spcBef>
                      </a:pPr>
                      <a:r>
                        <a:rPr lang="de-DE" sz="1600" dirty="0">
                          <a:effectLst/>
                        </a:rPr>
                        <a:t>2</a:t>
                      </a:r>
                      <a:endParaRPr lang="de-DE"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142" marR="13142" marT="13142" marB="13142" anchor="ctr"/>
                </a:tc>
                <a:tc>
                  <a:txBody>
                    <a:bodyPr/>
                    <a:lstStyle/>
                    <a:p>
                      <a:pPr algn="l">
                        <a:lnSpc>
                          <a:spcPct val="150000"/>
                        </a:lnSpc>
                        <a:spcBef>
                          <a:spcPts val="600"/>
                        </a:spcBef>
                      </a:pPr>
                      <a:r>
                        <a:rPr lang="de-DE" sz="1600">
                          <a:effectLst/>
                        </a:rPr>
                        <a:t>bid-owl</a:t>
                      </a:r>
                    </a:p>
                    <a:p>
                      <a:pPr algn="l">
                        <a:lnSpc>
                          <a:spcPct val="150000"/>
                        </a:lnSpc>
                        <a:spcBef>
                          <a:spcPts val="600"/>
                        </a:spcBef>
                      </a:pPr>
                      <a:r>
                        <a:rPr lang="de-DE" sz="1600">
                          <a:effectLst/>
                        </a:rPr>
                        <a:t>Schulserver</a:t>
                      </a:r>
                      <a:endParaRPr lang="de-DE" sz="1600">
                        <a:effectLst/>
                        <a:latin typeface="Arial" panose="020B0604020202020204" pitchFamily="34" charset="0"/>
                        <a:ea typeface="Times New Roman" panose="02020603050405020304" pitchFamily="18" charset="0"/>
                        <a:cs typeface="Times New Roman" panose="02020603050405020304" pitchFamily="18" charset="0"/>
                      </a:endParaRPr>
                    </a:p>
                  </a:txBody>
                  <a:tcPr marL="13142" marR="13142" marT="13142" marB="13142" anchor="ctr"/>
                </a:tc>
                <a:extLst>
                  <a:ext uri="{0D108BD9-81ED-4DB2-BD59-A6C34878D82A}">
                    <a16:rowId xmlns:a16="http://schemas.microsoft.com/office/drawing/2014/main" xmlns="" val="4143756302"/>
                  </a:ext>
                </a:extLst>
              </a:tr>
              <a:tr h="550425">
                <a:tc>
                  <a:txBody>
                    <a:bodyPr/>
                    <a:lstStyle/>
                    <a:p>
                      <a:pPr algn="l">
                        <a:lnSpc>
                          <a:spcPct val="150000"/>
                        </a:lnSpc>
                        <a:spcBef>
                          <a:spcPts val="600"/>
                        </a:spcBef>
                      </a:pPr>
                      <a:r>
                        <a:rPr lang="de-DE" sz="1600">
                          <a:effectLst/>
                        </a:rPr>
                        <a:t>Arbeitsgeräte für pädagogische Mitarbeiter*innen</a:t>
                      </a:r>
                      <a:endParaRPr lang="de-DE" sz="1600">
                        <a:effectLst/>
                        <a:latin typeface="Arial" panose="020B0604020202020204" pitchFamily="34" charset="0"/>
                        <a:ea typeface="Times New Roman" panose="02020603050405020304" pitchFamily="18" charset="0"/>
                        <a:cs typeface="Times New Roman" panose="02020603050405020304" pitchFamily="18" charset="0"/>
                      </a:endParaRPr>
                    </a:p>
                  </a:txBody>
                  <a:tcPr marL="13142" marR="13142" marT="13142" marB="13142" anchor="ctr"/>
                </a:tc>
                <a:tc>
                  <a:txBody>
                    <a:bodyPr/>
                    <a:lstStyle/>
                    <a:p>
                      <a:pPr algn="l">
                        <a:lnSpc>
                          <a:spcPct val="150000"/>
                        </a:lnSpc>
                        <a:spcBef>
                          <a:spcPts val="600"/>
                        </a:spcBef>
                      </a:pPr>
                      <a:r>
                        <a:rPr lang="de-DE" sz="1600" dirty="0">
                          <a:effectLst/>
                        </a:rPr>
                        <a:t>5 PCs</a:t>
                      </a:r>
                      <a:endParaRPr lang="de-DE"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142" marR="13142" marT="13142" marB="13142" anchor="ctr"/>
                </a:tc>
                <a:tc>
                  <a:txBody>
                    <a:bodyPr/>
                    <a:lstStyle/>
                    <a:p>
                      <a:pPr algn="l">
                        <a:lnSpc>
                          <a:spcPct val="150000"/>
                        </a:lnSpc>
                        <a:spcBef>
                          <a:spcPts val="600"/>
                        </a:spcBef>
                      </a:pPr>
                      <a:r>
                        <a:rPr lang="de-DE" sz="1600">
                          <a:effectLst/>
                        </a:rPr>
                        <a:t>Arbeitsgeräte für Lehrkräfte im Lehrerzimmer</a:t>
                      </a:r>
                      <a:endParaRPr lang="de-DE" sz="1600">
                        <a:effectLst/>
                        <a:latin typeface="Arial" panose="020B0604020202020204" pitchFamily="34" charset="0"/>
                        <a:ea typeface="Times New Roman" panose="02020603050405020304" pitchFamily="18" charset="0"/>
                        <a:cs typeface="Times New Roman" panose="02020603050405020304" pitchFamily="18" charset="0"/>
                      </a:endParaRPr>
                    </a:p>
                  </a:txBody>
                  <a:tcPr marL="13142" marR="13142" marT="13142" marB="13142" anchor="ctr"/>
                </a:tc>
                <a:extLst>
                  <a:ext uri="{0D108BD9-81ED-4DB2-BD59-A6C34878D82A}">
                    <a16:rowId xmlns:a16="http://schemas.microsoft.com/office/drawing/2014/main" xmlns="" val="1299856141"/>
                  </a:ext>
                </a:extLst>
              </a:tr>
              <a:tr h="713195">
                <a:tc>
                  <a:txBody>
                    <a:bodyPr/>
                    <a:lstStyle/>
                    <a:p>
                      <a:pPr algn="l">
                        <a:lnSpc>
                          <a:spcPct val="150000"/>
                        </a:lnSpc>
                        <a:spcBef>
                          <a:spcPts val="600"/>
                        </a:spcBef>
                      </a:pPr>
                      <a:r>
                        <a:rPr lang="de-DE" sz="1600">
                          <a:effectLst/>
                        </a:rPr>
                        <a:t>WLAN </a:t>
                      </a:r>
                      <a:endParaRPr lang="de-DE" sz="1600">
                        <a:effectLst/>
                        <a:latin typeface="Arial" panose="020B0604020202020204" pitchFamily="34" charset="0"/>
                        <a:ea typeface="Times New Roman" panose="02020603050405020304" pitchFamily="18" charset="0"/>
                        <a:cs typeface="Times New Roman" panose="02020603050405020304" pitchFamily="18" charset="0"/>
                      </a:endParaRPr>
                    </a:p>
                  </a:txBody>
                  <a:tcPr marL="13142" marR="13142" marT="13142" marB="13142" anchor="ctr"/>
                </a:tc>
                <a:tc>
                  <a:txBody>
                    <a:bodyPr/>
                    <a:lstStyle/>
                    <a:p>
                      <a:pPr algn="l">
                        <a:lnSpc>
                          <a:spcPct val="150000"/>
                        </a:lnSpc>
                        <a:spcBef>
                          <a:spcPts val="600"/>
                        </a:spcBef>
                      </a:pPr>
                      <a:r>
                        <a:rPr lang="de-DE" sz="1600" dirty="0">
                          <a:effectLst/>
                        </a:rPr>
                        <a:t>Schulgebäude</a:t>
                      </a:r>
                      <a:endParaRPr lang="de-DE"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142" marR="13142" marT="13142" marB="13142" anchor="ctr"/>
                </a:tc>
                <a:tc>
                  <a:txBody>
                    <a:bodyPr/>
                    <a:lstStyle/>
                    <a:p>
                      <a:pPr algn="l">
                        <a:lnSpc>
                          <a:spcPct val="150000"/>
                        </a:lnSpc>
                        <a:spcBef>
                          <a:spcPts val="600"/>
                        </a:spcBef>
                      </a:pPr>
                      <a:r>
                        <a:rPr lang="de-DE" sz="1600" dirty="0">
                          <a:effectLst/>
                        </a:rPr>
                        <a:t>Gebäudeteile: A, B, C, D, E, F, K und O verfügen über WLAN; es fehlen die Sporthallen, sowie die Gebäudeteile G und H</a:t>
                      </a:r>
                      <a:endParaRPr lang="de-DE"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3142" marR="13142" marT="13142" marB="13142" anchor="ctr"/>
                </a:tc>
                <a:extLst>
                  <a:ext uri="{0D108BD9-81ED-4DB2-BD59-A6C34878D82A}">
                    <a16:rowId xmlns:a16="http://schemas.microsoft.com/office/drawing/2014/main" xmlns="" val="2235545240"/>
                  </a:ext>
                </a:extLst>
              </a:tr>
            </a:tbl>
          </a:graphicData>
        </a:graphic>
      </p:graphicFrame>
    </p:spTree>
    <p:extLst>
      <p:ext uri="{BB962C8B-B14F-4D97-AF65-F5344CB8AC3E}">
        <p14:creationId xmlns:p14="http://schemas.microsoft.com/office/powerpoint/2010/main" val="28857845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xmlns="" id="{23DB091C-59B9-A746-BB5A-87A6B66504BF}"/>
              </a:ext>
            </a:extLst>
          </p:cNvPr>
          <p:cNvSpPr>
            <a:spLocks noGrp="1"/>
          </p:cNvSpPr>
          <p:nvPr>
            <p:ph type="title"/>
          </p:nvPr>
        </p:nvSpPr>
        <p:spPr>
          <a:xfrm>
            <a:off x="1141413" y="618518"/>
            <a:ext cx="9905998" cy="585051"/>
          </a:xfrm>
        </p:spPr>
        <p:txBody>
          <a:bodyPr>
            <a:normAutofit fontScale="90000"/>
          </a:bodyPr>
          <a:lstStyle/>
          <a:p>
            <a:r>
              <a:rPr lang="de-DE" dirty="0">
                <a:solidFill>
                  <a:schemeClr val="bg1"/>
                </a:solidFill>
              </a:rPr>
              <a:t>2. Digitalisierung – Ziel</a:t>
            </a:r>
          </a:p>
        </p:txBody>
      </p:sp>
      <p:sp>
        <p:nvSpPr>
          <p:cNvPr id="6" name="Inhaltsplatzhalter 5">
            <a:extLst>
              <a:ext uri="{FF2B5EF4-FFF2-40B4-BE49-F238E27FC236}">
                <a16:creationId xmlns:a16="http://schemas.microsoft.com/office/drawing/2014/main" xmlns="" id="{DB86C6A4-A421-F64F-AFF4-1440D89A47BC}"/>
              </a:ext>
            </a:extLst>
          </p:cNvPr>
          <p:cNvSpPr>
            <a:spLocks noGrp="1"/>
          </p:cNvSpPr>
          <p:nvPr>
            <p:ph idx="1"/>
          </p:nvPr>
        </p:nvSpPr>
        <p:spPr>
          <a:xfrm>
            <a:off x="1141412" y="1406770"/>
            <a:ext cx="10159634" cy="4384432"/>
          </a:xfrm>
        </p:spPr>
        <p:txBody>
          <a:bodyPr>
            <a:normAutofit/>
          </a:bodyPr>
          <a:lstStyle/>
          <a:p>
            <a:pPr marL="0" indent="0" algn="ctr">
              <a:buNone/>
            </a:pPr>
            <a:r>
              <a:rPr lang="de-DE" sz="3500" dirty="0">
                <a:solidFill>
                  <a:schemeClr val="bg1"/>
                </a:solidFill>
              </a:rPr>
              <a:t>Leitbild „Gemeinsam Ziele erreichen“</a:t>
            </a:r>
          </a:p>
          <a:p>
            <a:r>
              <a:rPr lang="de-DE" sz="2600" dirty="0">
                <a:solidFill>
                  <a:schemeClr val="bg1"/>
                </a:solidFill>
              </a:rPr>
              <a:t>bei der Digitalisierung stehen Menschen im Vordergrund</a:t>
            </a:r>
          </a:p>
          <a:p>
            <a:pPr lvl="0"/>
            <a:r>
              <a:rPr lang="de-DE" sz="2600" dirty="0">
                <a:solidFill>
                  <a:schemeClr val="bg1"/>
                </a:solidFill>
              </a:rPr>
              <a:t>Partizipation und Kooperation sollen auch zukünftig das Lernen bestimmen</a:t>
            </a:r>
          </a:p>
          <a:p>
            <a:pPr lvl="0"/>
            <a:r>
              <a:rPr lang="de-DE" sz="2600" dirty="0">
                <a:solidFill>
                  <a:schemeClr val="bg1"/>
                </a:solidFill>
              </a:rPr>
              <a:t>Lernen findet in vielfältigen Kontexten – sozial, analog und digital – statt</a:t>
            </a:r>
          </a:p>
          <a:p>
            <a:pPr lvl="0"/>
            <a:r>
              <a:rPr lang="de-DE" sz="2600" dirty="0">
                <a:solidFill>
                  <a:schemeClr val="bg1"/>
                </a:solidFill>
              </a:rPr>
              <a:t>alle Schülerinnen und Schüler sollen zu einem selbstständigen und mündigen Leben in einer digitalisierten Welt befähigt werden</a:t>
            </a:r>
          </a:p>
        </p:txBody>
      </p:sp>
    </p:spTree>
    <p:extLst>
      <p:ext uri="{BB962C8B-B14F-4D97-AF65-F5344CB8AC3E}">
        <p14:creationId xmlns:p14="http://schemas.microsoft.com/office/powerpoint/2010/main" val="334454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fade">
                                      <p:cBhvr>
                                        <p:cTn id="17" dur="500"/>
                                        <p:tgtEl>
                                          <p:spTgt spid="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fade">
                                      <p:cBhvr>
                                        <p:cTn id="22"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xmlns="" id="{23DB091C-59B9-A746-BB5A-87A6B66504BF}"/>
              </a:ext>
            </a:extLst>
          </p:cNvPr>
          <p:cNvSpPr>
            <a:spLocks noGrp="1"/>
          </p:cNvSpPr>
          <p:nvPr>
            <p:ph type="title"/>
          </p:nvPr>
        </p:nvSpPr>
        <p:spPr/>
        <p:txBody>
          <a:bodyPr/>
          <a:lstStyle/>
          <a:p>
            <a:r>
              <a:rPr lang="de-DE" dirty="0">
                <a:solidFill>
                  <a:schemeClr val="bg1"/>
                </a:solidFill>
              </a:rPr>
              <a:t>3. Prozess – Ideen zur Realisierung</a:t>
            </a:r>
          </a:p>
        </p:txBody>
      </p:sp>
      <p:sp>
        <p:nvSpPr>
          <p:cNvPr id="6" name="Inhaltsplatzhalter 5">
            <a:extLst>
              <a:ext uri="{FF2B5EF4-FFF2-40B4-BE49-F238E27FC236}">
                <a16:creationId xmlns:a16="http://schemas.microsoft.com/office/drawing/2014/main" xmlns="" id="{DB86C6A4-A421-F64F-AFF4-1440D89A47BC}"/>
              </a:ext>
            </a:extLst>
          </p:cNvPr>
          <p:cNvSpPr>
            <a:spLocks noGrp="1"/>
          </p:cNvSpPr>
          <p:nvPr>
            <p:ph idx="1"/>
          </p:nvPr>
        </p:nvSpPr>
        <p:spPr/>
        <p:txBody>
          <a:bodyPr>
            <a:normAutofit fontScale="85000" lnSpcReduction="20000"/>
          </a:bodyPr>
          <a:lstStyle/>
          <a:p>
            <a:pPr>
              <a:lnSpc>
                <a:spcPct val="107000"/>
              </a:lnSpc>
              <a:spcAft>
                <a:spcPts val="800"/>
              </a:spcAft>
            </a:pPr>
            <a:r>
              <a:rPr lang="de-DE" sz="2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9+10/2020:		</a:t>
            </a:r>
            <a:r>
              <a:rPr lang="de-DE" sz="2400" b="1"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IServ</a:t>
            </a:r>
            <a:r>
              <a:rPr lang="de-DE" sz="2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 Module</a:t>
            </a:r>
          </a:p>
          <a:p>
            <a:pPr>
              <a:lnSpc>
                <a:spcPct val="107000"/>
              </a:lnSpc>
              <a:spcAft>
                <a:spcPts val="800"/>
              </a:spcAft>
            </a:pPr>
            <a:r>
              <a:rPr lang="de-DE" sz="2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11+12/2020:		</a:t>
            </a:r>
            <a:r>
              <a:rPr lang="de-DE" sz="2400" b="1"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iPAD</a:t>
            </a:r>
            <a:r>
              <a:rPr lang="de-DE" sz="2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-Nutzung plus Mikro-</a:t>
            </a:r>
            <a:r>
              <a:rPr lang="de-DE" sz="2400" b="1"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Fobis</a:t>
            </a:r>
            <a:endParaRPr lang="de-DE" sz="2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2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2/2021:		</a:t>
            </a:r>
            <a:r>
              <a:rPr lang="de-DE" sz="2400" b="1"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Fobizz</a:t>
            </a:r>
            <a:r>
              <a:rPr lang="de-DE" sz="2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 Einstiegstag</a:t>
            </a:r>
          </a:p>
          <a:p>
            <a:pPr>
              <a:lnSpc>
                <a:spcPct val="107000"/>
              </a:lnSpc>
              <a:spcAft>
                <a:spcPts val="800"/>
              </a:spcAft>
            </a:pPr>
            <a:r>
              <a:rPr lang="de-DE" sz="2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4-7/2021:		</a:t>
            </a:r>
            <a:r>
              <a:rPr lang="de-DE" sz="2400" b="1"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Fobizz</a:t>
            </a:r>
            <a:r>
              <a:rPr lang="de-DE" sz="2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6-Wochen-Lizenz individuell</a:t>
            </a:r>
          </a:p>
          <a:p>
            <a:pPr>
              <a:lnSpc>
                <a:spcPct val="107000"/>
              </a:lnSpc>
              <a:spcAft>
                <a:spcPts val="800"/>
              </a:spcAft>
            </a:pPr>
            <a:r>
              <a:rPr lang="de-DE" sz="2400" b="1"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10/2021:		Lehrplanüberarbeitung digital</a:t>
            </a:r>
          </a:p>
          <a:p>
            <a:pPr>
              <a:lnSpc>
                <a:spcPct val="107000"/>
              </a:lnSpc>
              <a:spcAft>
                <a:spcPts val="800"/>
              </a:spcAft>
            </a:pPr>
            <a:r>
              <a:rPr lang="de-DE" sz="2400" b="1"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2/2022:		Verlage plus Umsetzung in Fächern plus Mikro-</a:t>
            </a:r>
            <a:r>
              <a:rPr lang="de-DE" sz="2400" b="1" i="1"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Fobis</a:t>
            </a:r>
            <a:endParaRPr lang="de-DE" sz="2400" b="1"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2400" b="1"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NN/2022:		eventuell weitere Vorbereitung nach Bedarf</a:t>
            </a:r>
          </a:p>
          <a:p>
            <a:endParaRPr lang="de-DE" dirty="0">
              <a:solidFill>
                <a:schemeClr val="bg1"/>
              </a:solidFill>
            </a:endParaRPr>
          </a:p>
        </p:txBody>
      </p:sp>
    </p:spTree>
    <p:extLst>
      <p:ext uri="{BB962C8B-B14F-4D97-AF65-F5344CB8AC3E}">
        <p14:creationId xmlns:p14="http://schemas.microsoft.com/office/powerpoint/2010/main" val="26717812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xmlns="" id="{23DB091C-59B9-A746-BB5A-87A6B66504BF}"/>
              </a:ext>
            </a:extLst>
          </p:cNvPr>
          <p:cNvSpPr>
            <a:spLocks noGrp="1"/>
          </p:cNvSpPr>
          <p:nvPr>
            <p:ph type="title"/>
          </p:nvPr>
        </p:nvSpPr>
        <p:spPr>
          <a:xfrm>
            <a:off x="1141413" y="250022"/>
            <a:ext cx="9905998" cy="1478570"/>
          </a:xfrm>
        </p:spPr>
        <p:txBody>
          <a:bodyPr/>
          <a:lstStyle/>
          <a:p>
            <a:r>
              <a:rPr lang="de-DE" dirty="0">
                <a:solidFill>
                  <a:schemeClr val="bg1"/>
                </a:solidFill>
              </a:rPr>
              <a:t>3. Prozess – Ideen zur Realisierung</a:t>
            </a:r>
          </a:p>
        </p:txBody>
      </p:sp>
      <p:sp>
        <p:nvSpPr>
          <p:cNvPr id="6" name="Inhaltsplatzhalter 5">
            <a:extLst>
              <a:ext uri="{FF2B5EF4-FFF2-40B4-BE49-F238E27FC236}">
                <a16:creationId xmlns:a16="http://schemas.microsoft.com/office/drawing/2014/main" xmlns="" id="{DB86C6A4-A421-F64F-AFF4-1440D89A47BC}"/>
              </a:ext>
            </a:extLst>
          </p:cNvPr>
          <p:cNvSpPr>
            <a:spLocks noGrp="1"/>
          </p:cNvSpPr>
          <p:nvPr>
            <p:ph idx="1"/>
          </p:nvPr>
        </p:nvSpPr>
        <p:spPr>
          <a:xfrm>
            <a:off x="1141413" y="1728592"/>
            <a:ext cx="9905998" cy="4062609"/>
          </a:xfrm>
        </p:spPr>
        <p:txBody>
          <a:bodyPr>
            <a:normAutofit fontScale="77500" lnSpcReduction="20000"/>
          </a:bodyPr>
          <a:lstStyle/>
          <a:p>
            <a:r>
              <a:rPr lang="de-DE" sz="3800" dirty="0">
                <a:solidFill>
                  <a:schemeClr val="bg1"/>
                </a:solidFill>
              </a:rPr>
              <a:t>Finanzierung:</a:t>
            </a:r>
          </a:p>
          <a:p>
            <a:r>
              <a:rPr lang="de-DE" sz="3800" dirty="0">
                <a:solidFill>
                  <a:schemeClr val="bg1"/>
                </a:solidFill>
              </a:rPr>
              <a:t>Gerät: iPad 10,2“ 128 MB der aktuellsten Generation (zzt. 8)</a:t>
            </a:r>
          </a:p>
          <a:p>
            <a:r>
              <a:rPr lang="de-DE" sz="3800" dirty="0">
                <a:solidFill>
                  <a:schemeClr val="bg1"/>
                </a:solidFill>
              </a:rPr>
              <a:t>einschließlich Schutzhülle</a:t>
            </a:r>
          </a:p>
          <a:p>
            <a:r>
              <a:rPr lang="de-DE" sz="3800" dirty="0">
                <a:solidFill>
                  <a:schemeClr val="bg1"/>
                </a:solidFill>
              </a:rPr>
              <a:t>einschließlich Stift</a:t>
            </a:r>
          </a:p>
          <a:p>
            <a:r>
              <a:rPr lang="de-DE" sz="3800" dirty="0">
                <a:solidFill>
                  <a:schemeClr val="bg1"/>
                </a:solidFill>
              </a:rPr>
              <a:t>Kosten etwa 500 Euro (Anbieter über Ausschreibung)</a:t>
            </a:r>
          </a:p>
          <a:p>
            <a:r>
              <a:rPr lang="de-DE" sz="3800" dirty="0">
                <a:solidFill>
                  <a:schemeClr val="bg1"/>
                </a:solidFill>
              </a:rPr>
              <a:t>Individuelle Entscheidung: Versicherung und Tastatur</a:t>
            </a:r>
          </a:p>
          <a:p>
            <a:r>
              <a:rPr lang="de-DE" sz="3800" dirty="0">
                <a:solidFill>
                  <a:schemeClr val="bg1"/>
                </a:solidFill>
              </a:rPr>
              <a:t>Finanzierungsmöglichkeiten durch Vertragspartner</a:t>
            </a:r>
          </a:p>
          <a:p>
            <a:endParaRPr lang="de-DE" dirty="0">
              <a:solidFill>
                <a:schemeClr val="bg1"/>
              </a:solidFill>
            </a:endParaRPr>
          </a:p>
        </p:txBody>
      </p:sp>
    </p:spTree>
    <p:extLst>
      <p:ext uri="{BB962C8B-B14F-4D97-AF65-F5344CB8AC3E}">
        <p14:creationId xmlns:p14="http://schemas.microsoft.com/office/powerpoint/2010/main" val="15180150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xmlns="" id="{23DB091C-59B9-A746-BB5A-87A6B66504BF}"/>
              </a:ext>
            </a:extLst>
          </p:cNvPr>
          <p:cNvSpPr>
            <a:spLocks noGrp="1"/>
          </p:cNvSpPr>
          <p:nvPr>
            <p:ph type="title"/>
          </p:nvPr>
        </p:nvSpPr>
        <p:spPr/>
        <p:txBody>
          <a:bodyPr/>
          <a:lstStyle/>
          <a:p>
            <a:r>
              <a:rPr lang="de-DE" dirty="0">
                <a:solidFill>
                  <a:schemeClr val="bg1"/>
                </a:solidFill>
              </a:rPr>
              <a:t>4. Konsequenzen – Wie verändert dies unsere Schule? – Die Eltern</a:t>
            </a:r>
          </a:p>
        </p:txBody>
      </p:sp>
      <p:sp>
        <p:nvSpPr>
          <p:cNvPr id="6" name="Inhaltsplatzhalter 5">
            <a:extLst>
              <a:ext uri="{FF2B5EF4-FFF2-40B4-BE49-F238E27FC236}">
                <a16:creationId xmlns:a16="http://schemas.microsoft.com/office/drawing/2014/main" xmlns="" id="{DB86C6A4-A421-F64F-AFF4-1440D89A47BC}"/>
              </a:ext>
            </a:extLst>
          </p:cNvPr>
          <p:cNvSpPr>
            <a:spLocks noGrp="1"/>
          </p:cNvSpPr>
          <p:nvPr>
            <p:ph idx="1"/>
          </p:nvPr>
        </p:nvSpPr>
        <p:spPr/>
        <p:txBody>
          <a:bodyPr/>
          <a:lstStyle/>
          <a:p>
            <a:r>
              <a:rPr lang="de-DE" dirty="0">
                <a:solidFill>
                  <a:schemeClr val="bg1"/>
                </a:solidFill>
              </a:rPr>
              <a:t>Hohe Unterrichtseffektivität, da Material sofort für alle Schüler verfügbar ist</a:t>
            </a:r>
          </a:p>
          <a:p>
            <a:r>
              <a:rPr lang="de-DE" dirty="0">
                <a:solidFill>
                  <a:schemeClr val="bg1"/>
                </a:solidFill>
              </a:rPr>
              <a:t>Schüler lernen individuell nach modernsten Standards</a:t>
            </a:r>
          </a:p>
          <a:p>
            <a:r>
              <a:rPr lang="de-DE" dirty="0">
                <a:solidFill>
                  <a:schemeClr val="bg1"/>
                </a:solidFill>
              </a:rPr>
              <a:t>Künftig möglicherweise Einsparungen durch reduzierten Einsatz von Büchern, Kopien, Schulplanern, …</a:t>
            </a:r>
          </a:p>
          <a:p>
            <a:endParaRPr lang="de-DE" dirty="0">
              <a:solidFill>
                <a:schemeClr val="bg1"/>
              </a:solidFill>
            </a:endParaRPr>
          </a:p>
        </p:txBody>
      </p:sp>
    </p:spTree>
    <p:extLst>
      <p:ext uri="{BB962C8B-B14F-4D97-AF65-F5344CB8AC3E}">
        <p14:creationId xmlns:p14="http://schemas.microsoft.com/office/powerpoint/2010/main" val="40639013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xmlns="" id="{23DB091C-59B9-A746-BB5A-87A6B66504BF}"/>
              </a:ext>
            </a:extLst>
          </p:cNvPr>
          <p:cNvSpPr>
            <a:spLocks noGrp="1"/>
          </p:cNvSpPr>
          <p:nvPr>
            <p:ph type="title"/>
          </p:nvPr>
        </p:nvSpPr>
        <p:spPr/>
        <p:txBody>
          <a:bodyPr/>
          <a:lstStyle/>
          <a:p>
            <a:r>
              <a:rPr lang="de-DE" dirty="0">
                <a:solidFill>
                  <a:schemeClr val="bg1"/>
                </a:solidFill>
              </a:rPr>
              <a:t>4. Konsequenzen – Wie verändert dies unsere Schule? – Die Schüler und Schülerinnen</a:t>
            </a:r>
          </a:p>
        </p:txBody>
      </p:sp>
      <p:sp>
        <p:nvSpPr>
          <p:cNvPr id="6" name="Inhaltsplatzhalter 5">
            <a:extLst>
              <a:ext uri="{FF2B5EF4-FFF2-40B4-BE49-F238E27FC236}">
                <a16:creationId xmlns:a16="http://schemas.microsoft.com/office/drawing/2014/main" xmlns="" id="{DB86C6A4-A421-F64F-AFF4-1440D89A47BC}"/>
              </a:ext>
            </a:extLst>
          </p:cNvPr>
          <p:cNvSpPr>
            <a:spLocks noGrp="1"/>
          </p:cNvSpPr>
          <p:nvPr>
            <p:ph idx="1"/>
          </p:nvPr>
        </p:nvSpPr>
        <p:spPr/>
        <p:txBody>
          <a:bodyPr/>
          <a:lstStyle/>
          <a:p>
            <a:r>
              <a:rPr lang="de-DE" dirty="0">
                <a:solidFill>
                  <a:schemeClr val="bg1"/>
                </a:solidFill>
              </a:rPr>
              <a:t>Die Schülerinnen und Schüler verfügen ab der 8. Jahrgangsstufe über ein eigenes, elternfinanziertes iPad, das zu unterrichtlichen Zwecken genutzt wird:</a:t>
            </a:r>
          </a:p>
          <a:p>
            <a:pPr lvl="1"/>
            <a:r>
              <a:rPr lang="de-DE" dirty="0">
                <a:solidFill>
                  <a:schemeClr val="bg1"/>
                </a:solidFill>
              </a:rPr>
              <a:t>zentrale Verwaltung der Geräte über MDM durch schulische Administration</a:t>
            </a:r>
          </a:p>
          <a:p>
            <a:pPr lvl="1"/>
            <a:r>
              <a:rPr lang="de-DE" dirty="0">
                <a:solidFill>
                  <a:schemeClr val="bg1"/>
                </a:solidFill>
              </a:rPr>
              <a:t>Lerninhalte werden zunehmend mediendidaktisch aufbereitet und vermittelt </a:t>
            </a:r>
            <a:r>
              <a:rPr lang="de-DE" dirty="0">
                <a:solidFill>
                  <a:schemeClr val="bg1"/>
                </a:solidFill>
                <a:sym typeface="Wingdings" pitchFamily="2" charset="2"/>
              </a:rPr>
              <a:t> Verbesserung und Umgestaltung</a:t>
            </a:r>
            <a:r>
              <a:rPr lang="de-DE" dirty="0">
                <a:solidFill>
                  <a:schemeClr val="bg1"/>
                </a:solidFill>
              </a:rPr>
              <a:t> (SAMR-Modell)</a:t>
            </a:r>
          </a:p>
          <a:p>
            <a:pPr lvl="1"/>
            <a:r>
              <a:rPr lang="de-DE" dirty="0">
                <a:solidFill>
                  <a:schemeClr val="bg1"/>
                </a:solidFill>
              </a:rPr>
              <a:t>Alle Lernenden erhalten im selben Maße die Möglichkeit, ihre Medienkompetenz zu erweitern, z.B. Kreativität, kritisches Denken, Kommunikation, Kollaboration, konkrete Fertigkeiten der Bedienung etc. (vgl. Medienkompetenzrahmen NRW)</a:t>
            </a:r>
          </a:p>
          <a:p>
            <a:pPr marL="457200" lvl="1" indent="0">
              <a:buNone/>
            </a:pPr>
            <a:endParaRPr lang="de-DE" dirty="0">
              <a:solidFill>
                <a:schemeClr val="bg1"/>
              </a:solidFill>
            </a:endParaRPr>
          </a:p>
        </p:txBody>
      </p:sp>
    </p:spTree>
    <p:extLst>
      <p:ext uri="{BB962C8B-B14F-4D97-AF65-F5344CB8AC3E}">
        <p14:creationId xmlns:p14="http://schemas.microsoft.com/office/powerpoint/2010/main" val="19263743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xmlns="" id="{23DB091C-59B9-A746-BB5A-87A6B66504BF}"/>
              </a:ext>
            </a:extLst>
          </p:cNvPr>
          <p:cNvSpPr>
            <a:spLocks noGrp="1"/>
          </p:cNvSpPr>
          <p:nvPr>
            <p:ph type="title"/>
          </p:nvPr>
        </p:nvSpPr>
        <p:spPr/>
        <p:txBody>
          <a:bodyPr/>
          <a:lstStyle/>
          <a:p>
            <a:r>
              <a:rPr lang="de-DE" dirty="0">
                <a:solidFill>
                  <a:schemeClr val="bg1"/>
                </a:solidFill>
              </a:rPr>
              <a:t>4. Konsequenzen – Wie verändert dies unsere Schule? – Die Lehrenden</a:t>
            </a:r>
          </a:p>
        </p:txBody>
      </p:sp>
      <p:sp>
        <p:nvSpPr>
          <p:cNvPr id="6" name="Inhaltsplatzhalter 5">
            <a:extLst>
              <a:ext uri="{FF2B5EF4-FFF2-40B4-BE49-F238E27FC236}">
                <a16:creationId xmlns:a16="http://schemas.microsoft.com/office/drawing/2014/main" xmlns="" id="{DB86C6A4-A421-F64F-AFF4-1440D89A47BC}"/>
              </a:ext>
            </a:extLst>
          </p:cNvPr>
          <p:cNvSpPr>
            <a:spLocks noGrp="1"/>
          </p:cNvSpPr>
          <p:nvPr>
            <p:ph idx="1"/>
          </p:nvPr>
        </p:nvSpPr>
        <p:spPr/>
        <p:txBody>
          <a:bodyPr>
            <a:normAutofit lnSpcReduction="10000"/>
          </a:bodyPr>
          <a:lstStyle/>
          <a:p>
            <a:r>
              <a:rPr lang="de-DE" dirty="0">
                <a:solidFill>
                  <a:schemeClr val="bg1"/>
                </a:solidFill>
              </a:rPr>
              <a:t>Alle Lehrenden können von den gleichen Hardwarevoraussetzungen bei den Schüler*innen ausgehen </a:t>
            </a:r>
            <a:r>
              <a:rPr lang="de-DE" dirty="0">
                <a:solidFill>
                  <a:schemeClr val="bg1"/>
                </a:solidFill>
                <a:sym typeface="Wingdings" pitchFamily="2" charset="2"/>
              </a:rPr>
              <a:t> Vermeidung von gemischter Systemlandschaft</a:t>
            </a:r>
          </a:p>
          <a:p>
            <a:r>
              <a:rPr lang="de-DE" dirty="0">
                <a:solidFill>
                  <a:schemeClr val="bg1"/>
                </a:solidFill>
                <a:sym typeface="Wingdings" pitchFamily="2" charset="2"/>
              </a:rPr>
              <a:t>Das Kollegium wird weiterhin bei der Fortbildung im Bereich der Mediendidaktik unterstützt und gefördert</a:t>
            </a:r>
          </a:p>
          <a:p>
            <a:r>
              <a:rPr lang="de-DE" dirty="0">
                <a:solidFill>
                  <a:schemeClr val="bg1"/>
                </a:solidFill>
                <a:sym typeface="Wingdings" pitchFamily="2" charset="2"/>
              </a:rPr>
              <a:t>Innovationsschub des Unterrichts (SAMR-Modell)</a:t>
            </a:r>
          </a:p>
          <a:p>
            <a:r>
              <a:rPr lang="de-DE" dirty="0">
                <a:solidFill>
                  <a:schemeClr val="bg1"/>
                </a:solidFill>
                <a:sym typeface="Wingdings" pitchFamily="2" charset="2"/>
              </a:rPr>
              <a:t>Langfristige Arbeitserleichterung durch Kollaboration innerhalb des Kollegiums</a:t>
            </a:r>
            <a:endParaRPr lang="de-DE" dirty="0">
              <a:solidFill>
                <a:schemeClr val="bg1"/>
              </a:solidFill>
            </a:endParaRPr>
          </a:p>
          <a:p>
            <a:pPr lvl="1"/>
            <a:endParaRPr lang="de-DE" dirty="0">
              <a:solidFill>
                <a:schemeClr val="bg1"/>
              </a:solidFill>
            </a:endParaRPr>
          </a:p>
        </p:txBody>
      </p:sp>
    </p:spTree>
    <p:extLst>
      <p:ext uri="{BB962C8B-B14F-4D97-AF65-F5344CB8AC3E}">
        <p14:creationId xmlns:p14="http://schemas.microsoft.com/office/powerpoint/2010/main" val="42591271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DFF26E14-31B3-FF4E-94F1-B16682416BC7}"/>
              </a:ext>
            </a:extLst>
          </p:cNvPr>
          <p:cNvSpPr>
            <a:spLocks noGrp="1"/>
          </p:cNvSpPr>
          <p:nvPr>
            <p:ph type="title"/>
          </p:nvPr>
        </p:nvSpPr>
        <p:spPr/>
        <p:txBody>
          <a:bodyPr/>
          <a:lstStyle/>
          <a:p>
            <a:r>
              <a:rPr lang="de-DE" dirty="0">
                <a:solidFill>
                  <a:schemeClr val="bg1">
                    <a:lumMod val="95000"/>
                    <a:lumOff val="5000"/>
                  </a:schemeClr>
                </a:solidFill>
              </a:rPr>
              <a:t>Gliederung</a:t>
            </a:r>
          </a:p>
        </p:txBody>
      </p:sp>
      <p:graphicFrame>
        <p:nvGraphicFramePr>
          <p:cNvPr id="4" name="Inhaltsplatzhalter 3">
            <a:extLst>
              <a:ext uri="{FF2B5EF4-FFF2-40B4-BE49-F238E27FC236}">
                <a16:creationId xmlns:a16="http://schemas.microsoft.com/office/drawing/2014/main" xmlns="" id="{621C07EB-5BDA-9444-82DC-BA8988E430A7}"/>
              </a:ext>
            </a:extLst>
          </p:cNvPr>
          <p:cNvGraphicFramePr>
            <a:graphicFrameLocks noGrp="1"/>
          </p:cNvGraphicFramePr>
          <p:nvPr>
            <p:ph idx="1"/>
            <p:extLst>
              <p:ext uri="{D42A27DB-BD31-4B8C-83A1-F6EECF244321}">
                <p14:modId xmlns:p14="http://schemas.microsoft.com/office/powerpoint/2010/main" val="323427749"/>
              </p:ext>
            </p:extLst>
          </p:nvPr>
        </p:nvGraphicFramePr>
        <p:xfrm>
          <a:off x="1141412" y="1828800"/>
          <a:ext cx="9905999" cy="48443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feld 4">
            <a:extLst>
              <a:ext uri="{FF2B5EF4-FFF2-40B4-BE49-F238E27FC236}">
                <a16:creationId xmlns:a16="http://schemas.microsoft.com/office/drawing/2014/main" xmlns="" id="{615AB523-9D16-134A-93DD-9F501A6CEAD8}"/>
              </a:ext>
            </a:extLst>
          </p:cNvPr>
          <p:cNvSpPr txBox="1"/>
          <p:nvPr/>
        </p:nvSpPr>
        <p:spPr>
          <a:xfrm>
            <a:off x="4980562" y="1274323"/>
            <a:ext cx="184731" cy="369332"/>
          </a:xfrm>
          <a:prstGeom prst="rect">
            <a:avLst/>
          </a:prstGeom>
          <a:noFill/>
        </p:spPr>
        <p:txBody>
          <a:bodyPr wrap="none" rtlCol="0">
            <a:spAutoFit/>
          </a:bodyPr>
          <a:lstStyle/>
          <a:p>
            <a:endParaRPr lang="de-DE" dirty="0"/>
          </a:p>
        </p:txBody>
      </p:sp>
      <p:sp>
        <p:nvSpPr>
          <p:cNvPr id="6" name="Textfeld 5">
            <a:extLst>
              <a:ext uri="{FF2B5EF4-FFF2-40B4-BE49-F238E27FC236}">
                <a16:creationId xmlns:a16="http://schemas.microsoft.com/office/drawing/2014/main" xmlns="" id="{52A0B120-F78A-C548-A2D7-E780CD8D3D97}"/>
              </a:ext>
            </a:extLst>
          </p:cNvPr>
          <p:cNvSpPr txBox="1"/>
          <p:nvPr/>
        </p:nvSpPr>
        <p:spPr>
          <a:xfrm>
            <a:off x="2782955" y="2114364"/>
            <a:ext cx="308113" cy="369332"/>
          </a:xfrm>
          <a:prstGeom prst="rect">
            <a:avLst/>
          </a:prstGeom>
          <a:noFill/>
        </p:spPr>
        <p:txBody>
          <a:bodyPr wrap="square" rtlCol="0">
            <a:spAutoFit/>
          </a:bodyPr>
          <a:lstStyle/>
          <a:p>
            <a:r>
              <a:rPr lang="de-DE" dirty="0"/>
              <a:t>1</a:t>
            </a:r>
          </a:p>
        </p:txBody>
      </p:sp>
      <p:sp>
        <p:nvSpPr>
          <p:cNvPr id="7" name="Textfeld 6">
            <a:extLst>
              <a:ext uri="{FF2B5EF4-FFF2-40B4-BE49-F238E27FC236}">
                <a16:creationId xmlns:a16="http://schemas.microsoft.com/office/drawing/2014/main" xmlns="" id="{4A44C743-CB6A-6847-90A2-0D141476AA34}"/>
              </a:ext>
            </a:extLst>
          </p:cNvPr>
          <p:cNvSpPr txBox="1"/>
          <p:nvPr/>
        </p:nvSpPr>
        <p:spPr>
          <a:xfrm>
            <a:off x="2782955" y="3031169"/>
            <a:ext cx="308113" cy="369332"/>
          </a:xfrm>
          <a:prstGeom prst="rect">
            <a:avLst/>
          </a:prstGeom>
          <a:noFill/>
        </p:spPr>
        <p:txBody>
          <a:bodyPr wrap="square" rtlCol="0">
            <a:spAutoFit/>
          </a:bodyPr>
          <a:lstStyle/>
          <a:p>
            <a:r>
              <a:rPr lang="de-DE" dirty="0"/>
              <a:t>2</a:t>
            </a:r>
          </a:p>
        </p:txBody>
      </p:sp>
      <p:sp>
        <p:nvSpPr>
          <p:cNvPr id="8" name="Textfeld 7">
            <a:extLst>
              <a:ext uri="{FF2B5EF4-FFF2-40B4-BE49-F238E27FC236}">
                <a16:creationId xmlns:a16="http://schemas.microsoft.com/office/drawing/2014/main" xmlns="" id="{B6F29912-DCDC-F64A-98DD-303B5BB114EC}"/>
              </a:ext>
            </a:extLst>
          </p:cNvPr>
          <p:cNvSpPr txBox="1"/>
          <p:nvPr/>
        </p:nvSpPr>
        <p:spPr>
          <a:xfrm>
            <a:off x="2782952" y="4081909"/>
            <a:ext cx="308113" cy="369332"/>
          </a:xfrm>
          <a:prstGeom prst="rect">
            <a:avLst/>
          </a:prstGeom>
          <a:noFill/>
        </p:spPr>
        <p:txBody>
          <a:bodyPr wrap="square" rtlCol="0">
            <a:spAutoFit/>
          </a:bodyPr>
          <a:lstStyle/>
          <a:p>
            <a:r>
              <a:rPr lang="de-DE" dirty="0"/>
              <a:t>3</a:t>
            </a:r>
          </a:p>
        </p:txBody>
      </p:sp>
      <p:sp>
        <p:nvSpPr>
          <p:cNvPr id="9" name="Textfeld 8">
            <a:extLst>
              <a:ext uri="{FF2B5EF4-FFF2-40B4-BE49-F238E27FC236}">
                <a16:creationId xmlns:a16="http://schemas.microsoft.com/office/drawing/2014/main" xmlns="" id="{D53D39C7-2028-B244-8105-751867EB50E8}"/>
              </a:ext>
            </a:extLst>
          </p:cNvPr>
          <p:cNvSpPr txBox="1"/>
          <p:nvPr/>
        </p:nvSpPr>
        <p:spPr>
          <a:xfrm>
            <a:off x="2782953" y="5036726"/>
            <a:ext cx="308113" cy="369332"/>
          </a:xfrm>
          <a:prstGeom prst="rect">
            <a:avLst/>
          </a:prstGeom>
          <a:noFill/>
        </p:spPr>
        <p:txBody>
          <a:bodyPr wrap="square" rtlCol="0">
            <a:spAutoFit/>
          </a:bodyPr>
          <a:lstStyle/>
          <a:p>
            <a:r>
              <a:rPr lang="de-DE" dirty="0"/>
              <a:t>4</a:t>
            </a:r>
          </a:p>
        </p:txBody>
      </p:sp>
      <p:sp>
        <p:nvSpPr>
          <p:cNvPr id="10" name="Textfeld 9">
            <a:extLst>
              <a:ext uri="{FF2B5EF4-FFF2-40B4-BE49-F238E27FC236}">
                <a16:creationId xmlns:a16="http://schemas.microsoft.com/office/drawing/2014/main" xmlns="" id="{8A606A53-BA7A-4347-99ED-308C53ED8D0E}"/>
              </a:ext>
            </a:extLst>
          </p:cNvPr>
          <p:cNvSpPr txBox="1"/>
          <p:nvPr/>
        </p:nvSpPr>
        <p:spPr>
          <a:xfrm>
            <a:off x="2782954" y="6087466"/>
            <a:ext cx="308113" cy="369332"/>
          </a:xfrm>
          <a:prstGeom prst="rect">
            <a:avLst/>
          </a:prstGeom>
          <a:noFill/>
        </p:spPr>
        <p:txBody>
          <a:bodyPr wrap="square" rtlCol="0">
            <a:spAutoFit/>
          </a:bodyPr>
          <a:lstStyle/>
          <a:p>
            <a:r>
              <a:rPr lang="de-DE" dirty="0"/>
              <a:t>5</a:t>
            </a:r>
          </a:p>
        </p:txBody>
      </p:sp>
    </p:spTree>
    <p:extLst>
      <p:ext uri="{BB962C8B-B14F-4D97-AF65-F5344CB8AC3E}">
        <p14:creationId xmlns:p14="http://schemas.microsoft.com/office/powerpoint/2010/main" val="24465471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xmlns="" id="{23DB091C-59B9-A746-BB5A-87A6B66504BF}"/>
              </a:ext>
            </a:extLst>
          </p:cNvPr>
          <p:cNvSpPr>
            <a:spLocks noGrp="1"/>
          </p:cNvSpPr>
          <p:nvPr>
            <p:ph type="title"/>
          </p:nvPr>
        </p:nvSpPr>
        <p:spPr/>
        <p:txBody>
          <a:bodyPr/>
          <a:lstStyle/>
          <a:p>
            <a:r>
              <a:rPr lang="de-DE" dirty="0">
                <a:solidFill>
                  <a:schemeClr val="bg1"/>
                </a:solidFill>
              </a:rPr>
              <a:t>5. Diskussion: Fragen und Anregungen</a:t>
            </a:r>
          </a:p>
        </p:txBody>
      </p:sp>
      <p:pic>
        <p:nvPicPr>
          <p:cNvPr id="4098" name="Picture 2" descr="ErfolgsZeit MYK: Vorwärts kommen durch regelmäßigen Austausch mit anderen  Selbständigen – RICHTUNGS-COACHING">
            <a:extLst>
              <a:ext uri="{FF2B5EF4-FFF2-40B4-BE49-F238E27FC236}">
                <a16:creationId xmlns:a16="http://schemas.microsoft.com/office/drawing/2014/main" xmlns="" id="{18477DA3-5B93-604E-AD33-345E1881090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08061" y="2097088"/>
            <a:ext cx="7772702" cy="3660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98052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611B6E37-CA01-7344-89ED-7F05940BB6E6}"/>
              </a:ext>
            </a:extLst>
          </p:cNvPr>
          <p:cNvSpPr>
            <a:spLocks noGrp="1"/>
          </p:cNvSpPr>
          <p:nvPr>
            <p:ph type="title"/>
          </p:nvPr>
        </p:nvSpPr>
        <p:spPr/>
        <p:txBody>
          <a:bodyPr/>
          <a:lstStyle/>
          <a:p>
            <a:r>
              <a:rPr lang="de-DE" dirty="0">
                <a:solidFill>
                  <a:schemeClr val="bg1">
                    <a:lumMod val="95000"/>
                    <a:lumOff val="5000"/>
                  </a:schemeClr>
                </a:solidFill>
              </a:rPr>
              <a:t>Begründung - Beteiligte</a:t>
            </a:r>
          </a:p>
        </p:txBody>
      </p:sp>
      <p:graphicFrame>
        <p:nvGraphicFramePr>
          <p:cNvPr id="4" name="Inhaltsplatzhalter 3">
            <a:extLst>
              <a:ext uri="{FF2B5EF4-FFF2-40B4-BE49-F238E27FC236}">
                <a16:creationId xmlns:a16="http://schemas.microsoft.com/office/drawing/2014/main" xmlns="" id="{9919A7EA-1AA9-5D48-B955-071EC5A55564}"/>
              </a:ext>
            </a:extLst>
          </p:cNvPr>
          <p:cNvGraphicFramePr>
            <a:graphicFrameLocks noGrp="1"/>
          </p:cNvGraphicFramePr>
          <p:nvPr>
            <p:ph idx="1"/>
            <p:extLst>
              <p:ext uri="{D42A27DB-BD31-4B8C-83A1-F6EECF244321}">
                <p14:modId xmlns:p14="http://schemas.microsoft.com/office/powerpoint/2010/main" val="1927611227"/>
              </p:ext>
            </p:extLst>
          </p:nvPr>
        </p:nvGraphicFramePr>
        <p:xfrm>
          <a:off x="1141413" y="2249488"/>
          <a:ext cx="9906002" cy="2595880"/>
        </p:xfrm>
        <a:graphic>
          <a:graphicData uri="http://schemas.openxmlformats.org/drawingml/2006/table">
            <a:tbl>
              <a:tblPr firstRow="1" bandRow="1">
                <a:tableStyleId>{B301B821-A1FF-4177-AEE7-76D212191A09}</a:tableStyleId>
              </a:tblPr>
              <a:tblGrid>
                <a:gridCol w="4953001">
                  <a:extLst>
                    <a:ext uri="{9D8B030D-6E8A-4147-A177-3AD203B41FA5}">
                      <a16:colId xmlns:a16="http://schemas.microsoft.com/office/drawing/2014/main" xmlns="" val="2814682408"/>
                    </a:ext>
                  </a:extLst>
                </a:gridCol>
                <a:gridCol w="4953001">
                  <a:extLst>
                    <a:ext uri="{9D8B030D-6E8A-4147-A177-3AD203B41FA5}">
                      <a16:colId xmlns:a16="http://schemas.microsoft.com/office/drawing/2014/main" xmlns="" val="3030399057"/>
                    </a:ext>
                  </a:extLst>
                </a:gridCol>
              </a:tblGrid>
              <a:tr h="370840">
                <a:tc>
                  <a:txBody>
                    <a:bodyPr/>
                    <a:lstStyle/>
                    <a:p>
                      <a:r>
                        <a:rPr lang="de-DE" dirty="0"/>
                        <a:t>Unmittelbar Beteiligte </a:t>
                      </a:r>
                    </a:p>
                  </a:txBody>
                  <a:tcPr/>
                </a:tc>
                <a:tc>
                  <a:txBody>
                    <a:bodyPr/>
                    <a:lstStyle/>
                    <a:p>
                      <a:r>
                        <a:rPr lang="de-DE" dirty="0"/>
                        <a:t>Aufgaben/ Arbeitsbereich</a:t>
                      </a:r>
                    </a:p>
                  </a:txBody>
                  <a:tcPr/>
                </a:tc>
                <a:extLst>
                  <a:ext uri="{0D108BD9-81ED-4DB2-BD59-A6C34878D82A}">
                    <a16:rowId xmlns:a16="http://schemas.microsoft.com/office/drawing/2014/main" xmlns="" val="4061256859"/>
                  </a:ext>
                </a:extLst>
              </a:tr>
              <a:tr h="370840">
                <a:tc>
                  <a:txBody>
                    <a:bodyPr/>
                    <a:lstStyle/>
                    <a:p>
                      <a:r>
                        <a:rPr lang="de-DE" dirty="0"/>
                        <a:t>Schulleitung (v.a. STO, SHR, STR)</a:t>
                      </a:r>
                    </a:p>
                  </a:txBody>
                  <a:tcPr/>
                </a:tc>
                <a:tc>
                  <a:txBody>
                    <a:bodyPr/>
                    <a:lstStyle/>
                    <a:p>
                      <a:r>
                        <a:rPr lang="de-DE" dirty="0"/>
                        <a:t>Steuerung und Schulentwicklung</a:t>
                      </a:r>
                    </a:p>
                  </a:txBody>
                  <a:tcPr/>
                </a:tc>
                <a:extLst>
                  <a:ext uri="{0D108BD9-81ED-4DB2-BD59-A6C34878D82A}">
                    <a16:rowId xmlns:a16="http://schemas.microsoft.com/office/drawing/2014/main" xmlns="" val="1428400087"/>
                  </a:ext>
                </a:extLst>
              </a:tr>
              <a:tr h="370840">
                <a:tc>
                  <a:txBody>
                    <a:bodyPr/>
                    <a:lstStyle/>
                    <a:p>
                      <a:r>
                        <a:rPr lang="de-DE" dirty="0"/>
                        <a:t>Wolfgang </a:t>
                      </a:r>
                      <a:r>
                        <a:rPr lang="de-DE" dirty="0" err="1"/>
                        <a:t>Strotmann</a:t>
                      </a:r>
                      <a:endParaRPr lang="de-DE" dirty="0"/>
                    </a:p>
                  </a:txBody>
                  <a:tcPr/>
                </a:tc>
                <a:tc>
                  <a:txBody>
                    <a:bodyPr/>
                    <a:lstStyle/>
                    <a:p>
                      <a:r>
                        <a:rPr lang="de-DE" dirty="0"/>
                        <a:t>Didaktische Leitung</a:t>
                      </a:r>
                    </a:p>
                  </a:txBody>
                  <a:tcPr/>
                </a:tc>
                <a:extLst>
                  <a:ext uri="{0D108BD9-81ED-4DB2-BD59-A6C34878D82A}">
                    <a16:rowId xmlns:a16="http://schemas.microsoft.com/office/drawing/2014/main" xmlns="" val="947300855"/>
                  </a:ext>
                </a:extLst>
              </a:tr>
              <a:tr h="370840">
                <a:tc>
                  <a:txBody>
                    <a:bodyPr/>
                    <a:lstStyle/>
                    <a:p>
                      <a:r>
                        <a:rPr lang="de-DE" dirty="0"/>
                        <a:t>Thomas Schröer/ B. </a:t>
                      </a:r>
                      <a:r>
                        <a:rPr lang="de-DE" dirty="0" err="1"/>
                        <a:t>Heptner</a:t>
                      </a:r>
                      <a:r>
                        <a:rPr lang="de-DE" dirty="0"/>
                        <a:t> und B. Paffenholz</a:t>
                      </a:r>
                    </a:p>
                  </a:txBody>
                  <a:tcPr/>
                </a:tc>
                <a:tc>
                  <a:txBody>
                    <a:bodyPr/>
                    <a:lstStyle/>
                    <a:p>
                      <a:r>
                        <a:rPr lang="de-DE" dirty="0"/>
                        <a:t>1-Level-Support/ iPads</a:t>
                      </a:r>
                    </a:p>
                  </a:txBody>
                  <a:tcPr/>
                </a:tc>
                <a:extLst>
                  <a:ext uri="{0D108BD9-81ED-4DB2-BD59-A6C34878D82A}">
                    <a16:rowId xmlns:a16="http://schemas.microsoft.com/office/drawing/2014/main" xmlns="" val="1265616647"/>
                  </a:ext>
                </a:extLst>
              </a:tr>
              <a:tr h="370840">
                <a:tc>
                  <a:txBody>
                    <a:bodyPr/>
                    <a:lstStyle/>
                    <a:p>
                      <a:r>
                        <a:rPr lang="de-DE" dirty="0"/>
                        <a:t>Petra Fischer, Indira Gothe und Thomas </a:t>
                      </a:r>
                      <a:r>
                        <a:rPr lang="de-DE" dirty="0" err="1"/>
                        <a:t>Gogoll</a:t>
                      </a:r>
                      <a:endParaRPr lang="de-DE" dirty="0"/>
                    </a:p>
                  </a:txBody>
                  <a:tcPr/>
                </a:tc>
                <a:tc>
                  <a:txBody>
                    <a:bodyPr/>
                    <a:lstStyle/>
                    <a:p>
                      <a:r>
                        <a:rPr lang="de-DE" dirty="0"/>
                        <a:t>Abteilungsleitung</a:t>
                      </a:r>
                    </a:p>
                  </a:txBody>
                  <a:tcPr/>
                </a:tc>
                <a:extLst>
                  <a:ext uri="{0D108BD9-81ED-4DB2-BD59-A6C34878D82A}">
                    <a16:rowId xmlns:a16="http://schemas.microsoft.com/office/drawing/2014/main" xmlns="" val="1239221880"/>
                  </a:ext>
                </a:extLst>
              </a:tr>
              <a:tr h="370840">
                <a:tc>
                  <a:txBody>
                    <a:bodyPr/>
                    <a:lstStyle/>
                    <a:p>
                      <a:r>
                        <a:rPr lang="de-DE" dirty="0"/>
                        <a:t>Benjamin Paffenholz</a:t>
                      </a:r>
                    </a:p>
                  </a:txBody>
                  <a:tcPr/>
                </a:tc>
                <a:tc>
                  <a:txBody>
                    <a:bodyPr/>
                    <a:lstStyle/>
                    <a:p>
                      <a:r>
                        <a:rPr lang="de-DE" dirty="0"/>
                        <a:t>Koordinator für Mediendidaktik</a:t>
                      </a:r>
                    </a:p>
                  </a:txBody>
                  <a:tcPr/>
                </a:tc>
                <a:extLst>
                  <a:ext uri="{0D108BD9-81ED-4DB2-BD59-A6C34878D82A}">
                    <a16:rowId xmlns:a16="http://schemas.microsoft.com/office/drawing/2014/main" xmlns="" val="1831739339"/>
                  </a:ext>
                </a:extLst>
              </a:tr>
              <a:tr h="370840">
                <a:tc>
                  <a:txBody>
                    <a:bodyPr/>
                    <a:lstStyle/>
                    <a:p>
                      <a:r>
                        <a:rPr lang="de-DE" dirty="0" err="1"/>
                        <a:t>Pola</a:t>
                      </a:r>
                      <a:r>
                        <a:rPr lang="de-DE" dirty="0"/>
                        <a:t> </a:t>
                      </a:r>
                      <a:r>
                        <a:rPr lang="de-DE" dirty="0" err="1"/>
                        <a:t>Sandhove</a:t>
                      </a:r>
                      <a:r>
                        <a:rPr lang="de-DE" dirty="0"/>
                        <a:t>, Anne </a:t>
                      </a:r>
                      <a:r>
                        <a:rPr lang="de-DE" dirty="0" err="1"/>
                        <a:t>Coopmans</a:t>
                      </a:r>
                      <a:r>
                        <a:rPr lang="de-DE" dirty="0"/>
                        <a:t>, Benedikt </a:t>
                      </a:r>
                      <a:r>
                        <a:rPr lang="de-DE" dirty="0" err="1"/>
                        <a:t>Heptner</a:t>
                      </a:r>
                      <a:endParaRPr lang="de-DE" dirty="0"/>
                    </a:p>
                  </a:txBody>
                  <a:tcPr/>
                </a:tc>
                <a:tc>
                  <a:txBody>
                    <a:bodyPr/>
                    <a:lstStyle/>
                    <a:p>
                      <a:r>
                        <a:rPr lang="de-DE" dirty="0"/>
                        <a:t>Steuerungsgruppe Mediendidaktik</a:t>
                      </a:r>
                    </a:p>
                  </a:txBody>
                  <a:tcPr/>
                </a:tc>
                <a:extLst>
                  <a:ext uri="{0D108BD9-81ED-4DB2-BD59-A6C34878D82A}">
                    <a16:rowId xmlns:a16="http://schemas.microsoft.com/office/drawing/2014/main" xmlns="" val="1259841683"/>
                  </a:ext>
                </a:extLst>
              </a:tr>
            </a:tbl>
          </a:graphicData>
        </a:graphic>
      </p:graphicFrame>
    </p:spTree>
    <p:extLst>
      <p:ext uri="{BB962C8B-B14F-4D97-AF65-F5344CB8AC3E}">
        <p14:creationId xmlns:p14="http://schemas.microsoft.com/office/powerpoint/2010/main" val="9828693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5949065E-EA23-5541-8A17-65AE9B3F2710}"/>
              </a:ext>
            </a:extLst>
          </p:cNvPr>
          <p:cNvSpPr>
            <a:spLocks noGrp="1"/>
          </p:cNvSpPr>
          <p:nvPr>
            <p:ph type="title"/>
          </p:nvPr>
        </p:nvSpPr>
        <p:spPr>
          <a:xfrm>
            <a:off x="1141413" y="618518"/>
            <a:ext cx="9905998" cy="822656"/>
          </a:xfrm>
        </p:spPr>
        <p:txBody>
          <a:bodyPr>
            <a:normAutofit fontScale="90000"/>
          </a:bodyPr>
          <a:lstStyle/>
          <a:p>
            <a:r>
              <a:rPr lang="de-DE" sz="3200" dirty="0">
                <a:solidFill>
                  <a:schemeClr val="bg1">
                    <a:lumMod val="95000"/>
                    <a:lumOff val="5000"/>
                  </a:schemeClr>
                </a:solidFill>
              </a:rPr>
              <a:t>1. Begründung: Medienkompetenz und die Anforderung an Schule</a:t>
            </a:r>
            <a:endParaRPr lang="de-DE" sz="3200" dirty="0"/>
          </a:p>
        </p:txBody>
      </p:sp>
      <p:sp>
        <p:nvSpPr>
          <p:cNvPr id="3" name="Inhaltsplatzhalter 2">
            <a:extLst>
              <a:ext uri="{FF2B5EF4-FFF2-40B4-BE49-F238E27FC236}">
                <a16:creationId xmlns:a16="http://schemas.microsoft.com/office/drawing/2014/main" xmlns="" id="{4802B932-2F53-2241-88F0-657C860ABD78}"/>
              </a:ext>
            </a:extLst>
          </p:cNvPr>
          <p:cNvSpPr>
            <a:spLocks noGrp="1"/>
          </p:cNvSpPr>
          <p:nvPr>
            <p:ph idx="1"/>
          </p:nvPr>
        </p:nvSpPr>
        <p:spPr/>
        <p:txBody>
          <a:bodyPr/>
          <a:lstStyle/>
          <a:p>
            <a:r>
              <a:rPr lang="de-DE" sz="3200" i="1" dirty="0">
                <a:solidFill>
                  <a:schemeClr val="bg1"/>
                </a:solidFill>
              </a:rPr>
              <a:t>"Medienkompetenz meint grundlegend nichts anderes als die Fähigkeit, in die Welt aktiv aneignender Weise auch alle Arten von Medien für das Kommunikations- und Handlungsrepertoire von Menschen einzusetzen.“</a:t>
            </a:r>
          </a:p>
          <a:p>
            <a:pPr marL="0" indent="0" algn="r">
              <a:buNone/>
            </a:pPr>
            <a:r>
              <a:rPr lang="de-DE" dirty="0"/>
              <a:t>PROFESSOR DR. DIETER BAACKE (1934 - 1999)</a:t>
            </a:r>
          </a:p>
        </p:txBody>
      </p:sp>
    </p:spTree>
    <p:extLst>
      <p:ext uri="{BB962C8B-B14F-4D97-AF65-F5344CB8AC3E}">
        <p14:creationId xmlns:p14="http://schemas.microsoft.com/office/powerpoint/2010/main" val="26150742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909C9FD2-0844-2D41-A8B5-30ECEB255961}"/>
              </a:ext>
            </a:extLst>
          </p:cNvPr>
          <p:cNvSpPr>
            <a:spLocks noGrp="1"/>
          </p:cNvSpPr>
          <p:nvPr>
            <p:ph type="title"/>
          </p:nvPr>
        </p:nvSpPr>
        <p:spPr>
          <a:xfrm>
            <a:off x="1141413" y="618518"/>
            <a:ext cx="9905998" cy="918452"/>
          </a:xfrm>
        </p:spPr>
        <p:txBody>
          <a:bodyPr>
            <a:normAutofit/>
          </a:bodyPr>
          <a:lstStyle/>
          <a:p>
            <a:endParaRPr lang="de-DE" sz="3200" dirty="0"/>
          </a:p>
        </p:txBody>
      </p:sp>
      <p:pic>
        <p:nvPicPr>
          <p:cNvPr id="4" name="Inhaltsplatzhalter 3">
            <a:extLst>
              <a:ext uri="{FF2B5EF4-FFF2-40B4-BE49-F238E27FC236}">
                <a16:creationId xmlns:a16="http://schemas.microsoft.com/office/drawing/2014/main" xmlns="" id="{34F9C7CD-B7AE-D846-9F43-FEC4613172E2}"/>
              </a:ext>
            </a:extLst>
          </p:cNvPr>
          <p:cNvPicPr>
            <a:picLocks noGrp="1" noChangeAspect="1"/>
          </p:cNvPicPr>
          <p:nvPr>
            <p:ph idx="1"/>
          </p:nvPr>
        </p:nvPicPr>
        <p:blipFill>
          <a:blip r:embed="rId3"/>
          <a:stretch>
            <a:fillRect/>
          </a:stretch>
        </p:blipFill>
        <p:spPr>
          <a:xfrm>
            <a:off x="1237051" y="0"/>
            <a:ext cx="9714722" cy="6868309"/>
          </a:xfrm>
          <a:prstGeom prst="rect">
            <a:avLst/>
          </a:prstGeom>
        </p:spPr>
      </p:pic>
    </p:spTree>
    <p:extLst>
      <p:ext uri="{BB962C8B-B14F-4D97-AF65-F5344CB8AC3E}">
        <p14:creationId xmlns:p14="http://schemas.microsoft.com/office/powerpoint/2010/main" val="42663316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BA1935D6-EDBD-D043-A8DF-6A62C0A06641}"/>
              </a:ext>
            </a:extLst>
          </p:cNvPr>
          <p:cNvSpPr>
            <a:spLocks noGrp="1"/>
          </p:cNvSpPr>
          <p:nvPr>
            <p:ph type="title"/>
          </p:nvPr>
        </p:nvSpPr>
        <p:spPr>
          <a:xfrm>
            <a:off x="1141413" y="618518"/>
            <a:ext cx="9905998" cy="1015729"/>
          </a:xfrm>
        </p:spPr>
        <p:txBody>
          <a:bodyPr>
            <a:normAutofit fontScale="90000"/>
          </a:bodyPr>
          <a:lstStyle/>
          <a:p>
            <a:r>
              <a:rPr lang="de-DE" sz="3100" dirty="0">
                <a:solidFill>
                  <a:schemeClr val="bg1">
                    <a:lumMod val="95000"/>
                    <a:lumOff val="5000"/>
                  </a:schemeClr>
                </a:solidFill>
              </a:rPr>
              <a:t>1. Begründung: Medienkompetenz und die Anforderung an Schule</a:t>
            </a:r>
            <a:r>
              <a:rPr lang="de-DE" dirty="0"/>
              <a:t/>
            </a:r>
            <a:br>
              <a:rPr lang="de-DE" dirty="0"/>
            </a:br>
            <a:endParaRPr lang="de-DE" dirty="0"/>
          </a:p>
        </p:txBody>
      </p:sp>
      <p:sp>
        <p:nvSpPr>
          <p:cNvPr id="3" name="Inhaltsplatzhalter 2">
            <a:extLst>
              <a:ext uri="{FF2B5EF4-FFF2-40B4-BE49-F238E27FC236}">
                <a16:creationId xmlns:a16="http://schemas.microsoft.com/office/drawing/2014/main" xmlns="" id="{9D10772F-84C7-3540-9AC6-8A99F29B16CE}"/>
              </a:ext>
            </a:extLst>
          </p:cNvPr>
          <p:cNvSpPr>
            <a:spLocks noGrp="1"/>
          </p:cNvSpPr>
          <p:nvPr>
            <p:ph idx="1"/>
          </p:nvPr>
        </p:nvSpPr>
        <p:spPr>
          <a:xfrm>
            <a:off x="1141412" y="1789889"/>
            <a:ext cx="9905999" cy="4001312"/>
          </a:xfrm>
        </p:spPr>
        <p:txBody>
          <a:bodyPr>
            <a:normAutofit fontScale="85000" lnSpcReduction="10000"/>
          </a:bodyPr>
          <a:lstStyle/>
          <a:p>
            <a:pPr marL="0" indent="0">
              <a:buNone/>
            </a:pPr>
            <a:r>
              <a:rPr lang="de-DE" sz="3200" b="1" dirty="0">
                <a:solidFill>
                  <a:schemeClr val="bg1">
                    <a:lumMod val="95000"/>
                    <a:lumOff val="5000"/>
                  </a:schemeClr>
                </a:solidFill>
              </a:rPr>
              <a:t>Kompetenzen für ein Leben in der digitalen Welt </a:t>
            </a:r>
            <a:r>
              <a:rPr lang="de-DE" sz="3200" dirty="0">
                <a:solidFill>
                  <a:schemeClr val="bg1">
                    <a:lumMod val="95000"/>
                    <a:lumOff val="5000"/>
                  </a:schemeClr>
                </a:solidFill>
              </a:rPr>
              <a:t>werden zur zentralen Voraussetzung für soziale Teilhabe, denn sie sind zwingend erforderlich für einen erfolgreichen Bildungs- und Berufsweg. Das </a:t>
            </a:r>
            <a:r>
              <a:rPr lang="de-DE" sz="3200" b="1" dirty="0">
                <a:solidFill>
                  <a:schemeClr val="bg1">
                    <a:lumMod val="95000"/>
                    <a:lumOff val="5000"/>
                  </a:schemeClr>
                </a:solidFill>
              </a:rPr>
              <a:t>Lernen</a:t>
            </a:r>
            <a:r>
              <a:rPr lang="de-DE" sz="3200" dirty="0">
                <a:solidFill>
                  <a:schemeClr val="bg1">
                    <a:lumMod val="95000"/>
                    <a:lumOff val="5000"/>
                  </a:schemeClr>
                </a:solidFill>
              </a:rPr>
              <a:t> im Kontext der zunehmenden Digitalisierung und das </a:t>
            </a:r>
            <a:r>
              <a:rPr lang="de-DE" sz="3200" b="1" dirty="0">
                <a:solidFill>
                  <a:schemeClr val="bg1">
                    <a:lumMod val="95000"/>
                    <a:lumOff val="5000"/>
                  </a:schemeClr>
                </a:solidFill>
              </a:rPr>
              <a:t>kritische Reflektieren</a:t>
            </a:r>
            <a:r>
              <a:rPr lang="de-DE" sz="3200" dirty="0">
                <a:solidFill>
                  <a:schemeClr val="bg1">
                    <a:lumMod val="95000"/>
                    <a:lumOff val="5000"/>
                  </a:schemeClr>
                </a:solidFill>
              </a:rPr>
              <a:t> werden künftig integrale Bestandteile dieses Bildungsauftrages sein. Die Länder haben nichts weniger getan als den </a:t>
            </a:r>
            <a:r>
              <a:rPr lang="de-DE" sz="3200" b="1" dirty="0">
                <a:solidFill>
                  <a:schemeClr val="bg1">
                    <a:lumMod val="95000"/>
                    <a:lumOff val="5000"/>
                  </a:schemeClr>
                </a:solidFill>
              </a:rPr>
              <a:t>Bildungsauftrag zu erweitern</a:t>
            </a:r>
            <a:r>
              <a:rPr lang="de-DE" sz="3200" dirty="0">
                <a:solidFill>
                  <a:schemeClr val="bg1">
                    <a:lumMod val="95000"/>
                    <a:lumOff val="5000"/>
                  </a:schemeClr>
                </a:solidFill>
              </a:rPr>
              <a:t>. </a:t>
            </a:r>
          </a:p>
          <a:p>
            <a:pPr marL="0" indent="0" algn="r">
              <a:buNone/>
            </a:pPr>
            <a:r>
              <a:rPr lang="de-DE" sz="3200" dirty="0"/>
              <a:t>(KMK-Strategie 2016)</a:t>
            </a:r>
          </a:p>
          <a:p>
            <a:endParaRPr lang="de-DE" dirty="0"/>
          </a:p>
        </p:txBody>
      </p:sp>
    </p:spTree>
    <p:extLst>
      <p:ext uri="{BB962C8B-B14F-4D97-AF65-F5344CB8AC3E}">
        <p14:creationId xmlns:p14="http://schemas.microsoft.com/office/powerpoint/2010/main" val="22271938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B878ABC9-30C6-7149-B65D-762F09DAF26D}"/>
              </a:ext>
            </a:extLst>
          </p:cNvPr>
          <p:cNvSpPr>
            <a:spLocks noGrp="1"/>
          </p:cNvSpPr>
          <p:nvPr>
            <p:ph type="title"/>
          </p:nvPr>
        </p:nvSpPr>
        <p:spPr>
          <a:xfrm>
            <a:off x="1141413" y="618518"/>
            <a:ext cx="9905998" cy="616895"/>
          </a:xfrm>
        </p:spPr>
        <p:txBody>
          <a:bodyPr>
            <a:normAutofit fontScale="90000"/>
          </a:bodyPr>
          <a:lstStyle/>
          <a:p>
            <a:r>
              <a:rPr lang="de-DE" sz="3200" dirty="0">
                <a:solidFill>
                  <a:schemeClr val="bg1">
                    <a:lumMod val="95000"/>
                    <a:lumOff val="5000"/>
                  </a:schemeClr>
                </a:solidFill>
              </a:rPr>
              <a:t>1. Begründung: Medienkompetenz und die Anforderung an Schule</a:t>
            </a:r>
            <a:endParaRPr lang="de-DE" sz="3200" dirty="0"/>
          </a:p>
        </p:txBody>
      </p:sp>
      <p:sp>
        <p:nvSpPr>
          <p:cNvPr id="3" name="Inhaltsplatzhalter 2">
            <a:extLst>
              <a:ext uri="{FF2B5EF4-FFF2-40B4-BE49-F238E27FC236}">
                <a16:creationId xmlns:a16="http://schemas.microsoft.com/office/drawing/2014/main" xmlns="" id="{C078EDB0-8DCB-B64B-801D-CF507BC679F8}"/>
              </a:ext>
            </a:extLst>
          </p:cNvPr>
          <p:cNvSpPr>
            <a:spLocks noGrp="1"/>
          </p:cNvSpPr>
          <p:nvPr>
            <p:ph idx="1"/>
          </p:nvPr>
        </p:nvSpPr>
        <p:spPr>
          <a:xfrm>
            <a:off x="1141412" y="1624519"/>
            <a:ext cx="9905999" cy="4166682"/>
          </a:xfrm>
        </p:spPr>
        <p:txBody>
          <a:bodyPr>
            <a:noAutofit/>
          </a:bodyPr>
          <a:lstStyle/>
          <a:p>
            <a:pPr marL="0" indent="0">
              <a:buNone/>
            </a:pPr>
            <a:r>
              <a:rPr lang="de-DE" dirty="0">
                <a:solidFill>
                  <a:schemeClr val="bg1">
                    <a:lumMod val="95000"/>
                    <a:lumOff val="5000"/>
                  </a:schemeClr>
                </a:solidFill>
              </a:rPr>
              <a:t>Bildung ist der entscheidende Schlüssel, um alle Heranwach­senden an den Chancen des digitalen Wandels teilhaben zu lassen. Allen Kindern und Jugendlichen sollen die erforder­lichen Schlüsselqualifikationen und eine erfolgreiche berufliche Orientierung bis zum Ende ihrer Schullaufbahn vermittelt und eine </a:t>
            </a:r>
            <a:r>
              <a:rPr lang="de-DE" b="1" u="sng" dirty="0">
                <a:solidFill>
                  <a:schemeClr val="bg1">
                    <a:lumMod val="95000"/>
                    <a:lumOff val="5000"/>
                  </a:schemeClr>
                </a:solidFill>
              </a:rPr>
              <a:t>gesellschaftliche Partizipation</a:t>
            </a:r>
            <a:r>
              <a:rPr lang="de-DE" dirty="0">
                <a:solidFill>
                  <a:schemeClr val="bg1">
                    <a:lumMod val="95000"/>
                    <a:lumOff val="5000"/>
                  </a:schemeClr>
                </a:solidFill>
              </a:rPr>
              <a:t> sowie ein </a:t>
            </a:r>
            <a:r>
              <a:rPr lang="de-DE" b="1" u="sng" dirty="0">
                <a:solidFill>
                  <a:schemeClr val="bg1">
                    <a:lumMod val="95000"/>
                    <a:lumOff val="5000"/>
                  </a:schemeClr>
                </a:solidFill>
              </a:rPr>
              <a:t>selbstbestimmtes Leben </a:t>
            </a:r>
            <a:r>
              <a:rPr lang="de-DE" dirty="0">
                <a:solidFill>
                  <a:schemeClr val="bg1">
                    <a:lumMod val="95000"/>
                    <a:lumOff val="5000"/>
                  </a:schemeClr>
                </a:solidFill>
              </a:rPr>
              <a:t>ermöglicht werden. </a:t>
            </a:r>
            <a:r>
              <a:rPr lang="de-DE" b="1" u="sng" dirty="0">
                <a:solidFill>
                  <a:schemeClr val="bg1">
                    <a:lumMod val="95000"/>
                    <a:lumOff val="5000"/>
                  </a:schemeClr>
                </a:solidFill>
              </a:rPr>
              <a:t>Ziel</a:t>
            </a:r>
            <a:r>
              <a:rPr lang="de-DE" dirty="0">
                <a:solidFill>
                  <a:schemeClr val="bg1">
                    <a:lumMod val="95000"/>
                    <a:lumOff val="5000"/>
                  </a:schemeClr>
                </a:solidFill>
              </a:rPr>
              <a:t> ist es, sie zu einem </a:t>
            </a:r>
            <a:r>
              <a:rPr lang="de-DE" b="1" u="sng" dirty="0">
                <a:solidFill>
                  <a:schemeClr val="bg1">
                    <a:lumMod val="95000"/>
                    <a:lumOff val="5000"/>
                  </a:schemeClr>
                </a:solidFill>
              </a:rPr>
              <a:t>sicheren, kreativen und verantwortungsvollen Umgang mit Medien</a:t>
            </a:r>
            <a:r>
              <a:rPr lang="de-DE" dirty="0">
                <a:solidFill>
                  <a:schemeClr val="bg1">
                    <a:lumMod val="95000"/>
                    <a:lumOff val="5000"/>
                  </a:schemeClr>
                </a:solidFill>
              </a:rPr>
              <a:t> zu be­fähigen und neben einer </a:t>
            </a:r>
            <a:r>
              <a:rPr lang="de-DE" b="1" u="sng" dirty="0">
                <a:solidFill>
                  <a:schemeClr val="bg1">
                    <a:lumMod val="95000"/>
                    <a:lumOff val="5000"/>
                  </a:schemeClr>
                </a:solidFill>
              </a:rPr>
              <a:t>umfassenden Medienkompetenz</a:t>
            </a:r>
            <a:r>
              <a:rPr lang="de-DE" u="sng" dirty="0">
                <a:solidFill>
                  <a:schemeClr val="bg1">
                    <a:lumMod val="95000"/>
                    <a:lumOff val="5000"/>
                  </a:schemeClr>
                </a:solidFill>
              </a:rPr>
              <a:t> </a:t>
            </a:r>
            <a:r>
              <a:rPr lang="de-DE" dirty="0">
                <a:solidFill>
                  <a:schemeClr val="bg1">
                    <a:lumMod val="95000"/>
                    <a:lumOff val="5000"/>
                  </a:schemeClr>
                </a:solidFill>
              </a:rPr>
              <a:t>auch eine </a:t>
            </a:r>
            <a:r>
              <a:rPr lang="de-DE" b="1" u="sng" dirty="0">
                <a:solidFill>
                  <a:schemeClr val="bg1">
                    <a:lumMod val="95000"/>
                    <a:lumOff val="5000"/>
                  </a:schemeClr>
                </a:solidFill>
              </a:rPr>
              <a:t>informatische Grundbildung </a:t>
            </a:r>
            <a:r>
              <a:rPr lang="de-DE" dirty="0">
                <a:solidFill>
                  <a:schemeClr val="bg1">
                    <a:lumMod val="95000"/>
                    <a:lumOff val="5000"/>
                  </a:schemeClr>
                </a:solidFill>
              </a:rPr>
              <a:t>zu vermitteln. </a:t>
            </a:r>
          </a:p>
          <a:p>
            <a:pPr marL="0" indent="0" algn="r">
              <a:buNone/>
            </a:pPr>
            <a:r>
              <a:rPr lang="de-DE" dirty="0"/>
              <a:t>					(Medienkompetenzrahmen NRW 2018)</a:t>
            </a:r>
          </a:p>
        </p:txBody>
      </p:sp>
    </p:spTree>
    <p:extLst>
      <p:ext uri="{BB962C8B-B14F-4D97-AF65-F5344CB8AC3E}">
        <p14:creationId xmlns:p14="http://schemas.microsoft.com/office/powerpoint/2010/main" val="29689461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9DFC7054-4FA5-354E-8869-47AE0D9B1FC9}"/>
              </a:ext>
            </a:extLst>
          </p:cNvPr>
          <p:cNvSpPr>
            <a:spLocks noGrp="1"/>
          </p:cNvSpPr>
          <p:nvPr>
            <p:ph type="title"/>
          </p:nvPr>
        </p:nvSpPr>
        <p:spPr>
          <a:xfrm>
            <a:off x="1141413" y="618518"/>
            <a:ext cx="9905998" cy="892230"/>
          </a:xfrm>
        </p:spPr>
        <p:txBody>
          <a:bodyPr>
            <a:normAutofit fontScale="90000"/>
          </a:bodyPr>
          <a:lstStyle/>
          <a:p>
            <a:r>
              <a:rPr lang="de-DE" sz="3100" dirty="0">
                <a:solidFill>
                  <a:schemeClr val="bg1">
                    <a:lumMod val="95000"/>
                    <a:lumOff val="5000"/>
                  </a:schemeClr>
                </a:solidFill>
              </a:rPr>
              <a:t>1. Begründung: Medienkompetenz und die Anforderung an Schule</a:t>
            </a:r>
            <a:r>
              <a:rPr lang="de-DE" dirty="0">
                <a:solidFill>
                  <a:schemeClr val="bg1">
                    <a:lumMod val="95000"/>
                    <a:lumOff val="5000"/>
                  </a:schemeClr>
                </a:solidFill>
              </a:rPr>
              <a:t/>
            </a:r>
            <a:br>
              <a:rPr lang="de-DE" dirty="0">
                <a:solidFill>
                  <a:schemeClr val="bg1">
                    <a:lumMod val="95000"/>
                    <a:lumOff val="5000"/>
                  </a:schemeClr>
                </a:solidFill>
              </a:rPr>
            </a:br>
            <a:endParaRPr lang="de-DE" dirty="0"/>
          </a:p>
        </p:txBody>
      </p:sp>
      <p:pic>
        <p:nvPicPr>
          <p:cNvPr id="7" name="Inhaltsplatzhalter 6">
            <a:extLst>
              <a:ext uri="{FF2B5EF4-FFF2-40B4-BE49-F238E27FC236}">
                <a16:creationId xmlns:a16="http://schemas.microsoft.com/office/drawing/2014/main" xmlns="" id="{F89D4A41-3286-9044-811B-A68F4CF5D782}"/>
              </a:ext>
            </a:extLst>
          </p:cNvPr>
          <p:cNvPicPr>
            <a:picLocks noGrp="1" noChangeAspect="1"/>
          </p:cNvPicPr>
          <p:nvPr>
            <p:ph idx="1"/>
          </p:nvPr>
        </p:nvPicPr>
        <p:blipFill>
          <a:blip r:embed="rId3"/>
          <a:stretch>
            <a:fillRect/>
          </a:stretch>
        </p:blipFill>
        <p:spPr>
          <a:xfrm>
            <a:off x="2452839" y="1204434"/>
            <a:ext cx="7283146" cy="5461411"/>
          </a:xfrm>
          <a:prstGeom prst="rect">
            <a:avLst/>
          </a:prstGeom>
        </p:spPr>
      </p:pic>
    </p:spTree>
    <p:extLst>
      <p:ext uri="{BB962C8B-B14F-4D97-AF65-F5344CB8AC3E}">
        <p14:creationId xmlns:p14="http://schemas.microsoft.com/office/powerpoint/2010/main" val="41618548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xmlns="" id="{984F1FAD-B9D1-DF47-ACB2-A3ADF823AEE9}"/>
              </a:ext>
            </a:extLst>
          </p:cNvPr>
          <p:cNvSpPr>
            <a:spLocks noGrp="1"/>
          </p:cNvSpPr>
          <p:nvPr>
            <p:ph type="title"/>
          </p:nvPr>
        </p:nvSpPr>
        <p:spPr/>
        <p:txBody>
          <a:bodyPr>
            <a:normAutofit/>
          </a:bodyPr>
          <a:lstStyle/>
          <a:p>
            <a:r>
              <a:rPr lang="de-DE" sz="2800" dirty="0">
                <a:solidFill>
                  <a:schemeClr val="bg1">
                    <a:lumMod val="95000"/>
                    <a:lumOff val="5000"/>
                  </a:schemeClr>
                </a:solidFill>
              </a:rPr>
              <a:t>1. Begründung: Medienkompetenz und die Anforderung an Schule</a:t>
            </a:r>
            <a:endParaRPr lang="de-DE" sz="2800" dirty="0"/>
          </a:p>
        </p:txBody>
      </p:sp>
      <p:graphicFrame>
        <p:nvGraphicFramePr>
          <p:cNvPr id="10" name="Inhaltsplatzhalter 9">
            <a:extLst>
              <a:ext uri="{FF2B5EF4-FFF2-40B4-BE49-F238E27FC236}">
                <a16:creationId xmlns:a16="http://schemas.microsoft.com/office/drawing/2014/main" xmlns="" id="{CF3A10A3-D02D-1A42-BA9C-BC94F7BD4CE3}"/>
              </a:ext>
            </a:extLst>
          </p:cNvPr>
          <p:cNvGraphicFramePr>
            <a:graphicFrameLocks noGrp="1"/>
          </p:cNvGraphicFramePr>
          <p:nvPr>
            <p:ph sz="half" idx="2"/>
          </p:nvPr>
        </p:nvGraphicFramePr>
        <p:xfrm>
          <a:off x="5579918" y="2249488"/>
          <a:ext cx="5567980" cy="3725286"/>
        </p:xfrm>
        <a:graphic>
          <a:graphicData uri="http://schemas.openxmlformats.org/drawingml/2006/table">
            <a:tbl>
              <a:tblPr firstRow="1" bandRow="1">
                <a:tableStyleId>{5C22544A-7EE6-4342-B048-85BDC9FD1C3A}</a:tableStyleId>
              </a:tblPr>
              <a:tblGrid>
                <a:gridCol w="5567980">
                  <a:extLst>
                    <a:ext uri="{9D8B030D-6E8A-4147-A177-3AD203B41FA5}">
                      <a16:colId xmlns:a16="http://schemas.microsoft.com/office/drawing/2014/main" xmlns="" val="717504788"/>
                    </a:ext>
                  </a:extLst>
                </a:gridCol>
              </a:tblGrid>
              <a:tr h="548502">
                <a:tc>
                  <a:txBody>
                    <a:bodyPr/>
                    <a:lstStyle/>
                    <a:p>
                      <a:pPr algn="ctr"/>
                      <a:r>
                        <a:rPr lang="de-DE" dirty="0"/>
                        <a:t>Empirische Befunde zur Medienkompetenz</a:t>
                      </a:r>
                    </a:p>
                  </a:txBody>
                  <a:tcPr/>
                </a:tc>
                <a:extLst>
                  <a:ext uri="{0D108BD9-81ED-4DB2-BD59-A6C34878D82A}">
                    <a16:rowId xmlns:a16="http://schemas.microsoft.com/office/drawing/2014/main" xmlns="" val="3070961394"/>
                  </a:ext>
                </a:extLst>
              </a:tr>
              <a:tr h="729852">
                <a:tc>
                  <a:txBody>
                    <a:bodyPr/>
                    <a:lstStyle/>
                    <a:p>
                      <a:r>
                        <a:rPr lang="de-DE" dirty="0" err="1"/>
                        <a:t>SuS</a:t>
                      </a:r>
                      <a:r>
                        <a:rPr lang="de-DE" dirty="0"/>
                        <a:t> in Deutschland schneiden im internationalen Vergleich mittelmäßig ab.</a:t>
                      </a:r>
                    </a:p>
                  </a:txBody>
                  <a:tcPr/>
                </a:tc>
                <a:extLst>
                  <a:ext uri="{0D108BD9-81ED-4DB2-BD59-A6C34878D82A}">
                    <a16:rowId xmlns:a16="http://schemas.microsoft.com/office/drawing/2014/main" xmlns="" val="3107091465"/>
                  </a:ext>
                </a:extLst>
              </a:tr>
              <a:tr h="94921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35,8% der </a:t>
                      </a:r>
                      <a:r>
                        <a:rPr lang="de-DE" dirty="0" err="1"/>
                        <a:t>SuS</a:t>
                      </a:r>
                      <a:r>
                        <a:rPr lang="de-DE" dirty="0"/>
                        <a:t> in NRW verfügen nur über rudimentäre Fertigkeiten und Wissensstände hinsichtlich des kompetenten Umgangs mit neuen Technologien.</a:t>
                      </a:r>
                    </a:p>
                  </a:txBody>
                  <a:tcPr/>
                </a:tc>
                <a:extLst>
                  <a:ext uri="{0D108BD9-81ED-4DB2-BD59-A6C34878D82A}">
                    <a16:rowId xmlns:a16="http://schemas.microsoft.com/office/drawing/2014/main" xmlns="" val="2986796240"/>
                  </a:ext>
                </a:extLst>
              </a:tr>
              <a:tr h="949215">
                <a:tc>
                  <a:txBody>
                    <a:bodyPr/>
                    <a:lstStyle/>
                    <a:p>
                      <a:r>
                        <a:rPr lang="de-DE" sz="1800" kern="1200" dirty="0">
                          <a:solidFill>
                            <a:schemeClr val="dk1"/>
                          </a:solidFill>
                          <a:effectLst/>
                          <a:latin typeface="+mn-lt"/>
                          <a:ea typeface="+mn-ea"/>
                          <a:cs typeface="+mn-cs"/>
                        </a:rPr>
                        <a:t>Enge Kopplung zwischen dem Bildungserfolg im Bereich der ‚digitalen Bildung‘ und der </a:t>
                      </a:r>
                      <a:endParaRPr lang="de-DE" dirty="0">
                        <a:effectLst/>
                      </a:endParaRPr>
                    </a:p>
                    <a:p>
                      <a:r>
                        <a:rPr lang="de-DE" sz="1800" kern="1200" dirty="0">
                          <a:solidFill>
                            <a:schemeClr val="dk1"/>
                          </a:solidFill>
                          <a:effectLst/>
                          <a:latin typeface="+mn-lt"/>
                          <a:ea typeface="+mn-ea"/>
                          <a:cs typeface="+mn-cs"/>
                        </a:rPr>
                        <a:t>sozialen Lage der Schülerfamilien</a:t>
                      </a:r>
                      <a:r>
                        <a:rPr lang="de-DE" dirty="0"/>
                        <a:t>.</a:t>
                      </a:r>
                    </a:p>
                  </a:txBody>
                  <a:tcPr/>
                </a:tc>
                <a:extLst>
                  <a:ext uri="{0D108BD9-81ED-4DB2-BD59-A6C34878D82A}">
                    <a16:rowId xmlns:a16="http://schemas.microsoft.com/office/drawing/2014/main" xmlns="" val="3278216457"/>
                  </a:ext>
                </a:extLst>
              </a:tr>
              <a:tr h="548502">
                <a:tc>
                  <a:txBody>
                    <a:bodyPr/>
                    <a:lstStyle/>
                    <a:p>
                      <a:pPr algn="r"/>
                      <a:r>
                        <a:rPr lang="de-DE" dirty="0"/>
                        <a:t>Ergebnisse entnommen aus ICILS 2018</a:t>
                      </a:r>
                    </a:p>
                  </a:txBody>
                  <a:tcPr/>
                </a:tc>
                <a:extLst>
                  <a:ext uri="{0D108BD9-81ED-4DB2-BD59-A6C34878D82A}">
                    <a16:rowId xmlns:a16="http://schemas.microsoft.com/office/drawing/2014/main" xmlns="" val="2762976564"/>
                  </a:ext>
                </a:extLst>
              </a:tr>
            </a:tbl>
          </a:graphicData>
        </a:graphic>
      </p:graphicFrame>
      <p:pic>
        <p:nvPicPr>
          <p:cNvPr id="11" name="Inhaltsplatzhalter 3">
            <a:extLst>
              <a:ext uri="{FF2B5EF4-FFF2-40B4-BE49-F238E27FC236}">
                <a16:creationId xmlns:a16="http://schemas.microsoft.com/office/drawing/2014/main" xmlns="" id="{24D1B271-954F-1E43-B658-F33068BD7E57}"/>
              </a:ext>
            </a:extLst>
          </p:cNvPr>
          <p:cNvPicPr>
            <a:picLocks noGrp="1" noChangeAspect="1"/>
          </p:cNvPicPr>
          <p:nvPr>
            <p:ph sz="half" idx="1"/>
          </p:nvPr>
        </p:nvPicPr>
        <p:blipFill>
          <a:blip r:embed="rId3"/>
          <a:stretch>
            <a:fillRect/>
          </a:stretch>
        </p:blipFill>
        <p:spPr>
          <a:xfrm>
            <a:off x="1459149" y="2249488"/>
            <a:ext cx="3800019" cy="3800019"/>
          </a:xfrm>
          <a:prstGeom prst="rect">
            <a:avLst/>
          </a:prstGeom>
        </p:spPr>
      </p:pic>
    </p:spTree>
    <p:extLst>
      <p:ext uri="{BB962C8B-B14F-4D97-AF65-F5344CB8AC3E}">
        <p14:creationId xmlns:p14="http://schemas.microsoft.com/office/powerpoint/2010/main" val="565969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chaltkreis">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xmlns="" name="Circuit" id="{0AC2F7E7-15F5-431C-B2A2-456FE929F56C}" vid="{0911B802-464C-4241-8DD9-B60FF88E379F}"/>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Schaltkreis</Template>
  <TotalTime>0</TotalTime>
  <Words>1521</Words>
  <Application>Microsoft Office PowerPoint</Application>
  <PresentationFormat>Benutzerdefiniert</PresentationFormat>
  <Paragraphs>172</Paragraphs>
  <Slides>20</Slides>
  <Notes>10</Notes>
  <HiddenSlides>0</HiddenSlides>
  <MMClips>0</MMClips>
  <ScaleCrop>false</ScaleCrop>
  <HeadingPairs>
    <vt:vector size="4" baseType="variant">
      <vt:variant>
        <vt:lpstr>Design</vt:lpstr>
      </vt:variant>
      <vt:variant>
        <vt:i4>1</vt:i4>
      </vt:variant>
      <vt:variant>
        <vt:lpstr>Folientitel</vt:lpstr>
      </vt:variant>
      <vt:variant>
        <vt:i4>20</vt:i4>
      </vt:variant>
    </vt:vector>
  </HeadingPairs>
  <TitlesOfParts>
    <vt:vector size="21" baseType="lpstr">
      <vt:lpstr>Schaltkreis</vt:lpstr>
      <vt:lpstr>Einführung von elternfinanzierten I-Pads an der Gesamtschule Harsewinkel  Ab Jahrgang 8</vt:lpstr>
      <vt:lpstr>Gliederung</vt:lpstr>
      <vt:lpstr>Begründung - Beteiligte</vt:lpstr>
      <vt:lpstr>1. Begründung: Medienkompetenz und die Anforderung an Schule</vt:lpstr>
      <vt:lpstr>PowerPoint-Präsentation</vt:lpstr>
      <vt:lpstr>1. Begründung: Medienkompetenz und die Anforderung an Schule </vt:lpstr>
      <vt:lpstr>1. Begründung: Medienkompetenz und die Anforderung an Schule</vt:lpstr>
      <vt:lpstr>1. Begründung: Medienkompetenz und die Anforderung an Schule </vt:lpstr>
      <vt:lpstr>1. Begründung: Medienkompetenz und die Anforderung an Schule</vt:lpstr>
      <vt:lpstr>1. Begründung: IPads an der Gesamtschule</vt:lpstr>
      <vt:lpstr>2. Digitalisierung – Ist-Stand</vt:lpstr>
      <vt:lpstr>2. Digitalisierung – Ist-Stand</vt:lpstr>
      <vt:lpstr>2. Digitalisierung – Ist-Stand </vt:lpstr>
      <vt:lpstr>2. Digitalisierung – Ziel</vt:lpstr>
      <vt:lpstr>3. Prozess – Ideen zur Realisierung</vt:lpstr>
      <vt:lpstr>3. Prozess – Ideen zur Realisierung</vt:lpstr>
      <vt:lpstr>4. Konsequenzen – Wie verändert dies unsere Schule? – Die Eltern</vt:lpstr>
      <vt:lpstr>4. Konsequenzen – Wie verändert dies unsere Schule? – Die Schüler und Schülerinnen</vt:lpstr>
      <vt:lpstr>4. Konsequenzen – Wie verändert dies unsere Schule? – Die Lehrenden</vt:lpstr>
      <vt:lpstr>5. Diskussion: Fragen und Anregungen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Einführung von elternfinanzierten I-Pads an der Gesamtschule Harsewinkel</dc:title>
  <dc:creator>Benjamin Paffenholz</dc:creator>
  <cp:lastModifiedBy>Strotmann, Wolfgang</cp:lastModifiedBy>
  <cp:revision>16</cp:revision>
  <dcterms:created xsi:type="dcterms:W3CDTF">2021-08-12T08:16:11Z</dcterms:created>
  <dcterms:modified xsi:type="dcterms:W3CDTF">2021-09-14T11:15:21Z</dcterms:modified>
</cp:coreProperties>
</file>