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54"/>
  </p:notesMasterIdLst>
  <p:sldIdLst>
    <p:sldId id="256" r:id="rId2"/>
    <p:sldId id="258" r:id="rId3"/>
    <p:sldId id="257" r:id="rId4"/>
    <p:sldId id="287" r:id="rId5"/>
    <p:sldId id="334" r:id="rId6"/>
    <p:sldId id="285" r:id="rId7"/>
    <p:sldId id="286" r:id="rId8"/>
    <p:sldId id="279" r:id="rId9"/>
    <p:sldId id="280" r:id="rId10"/>
    <p:sldId id="289" r:id="rId11"/>
    <p:sldId id="290" r:id="rId12"/>
    <p:sldId id="291" r:id="rId13"/>
    <p:sldId id="292" r:id="rId14"/>
    <p:sldId id="283" r:id="rId15"/>
    <p:sldId id="331" r:id="rId16"/>
    <p:sldId id="294" r:id="rId17"/>
    <p:sldId id="310" r:id="rId18"/>
    <p:sldId id="311" r:id="rId19"/>
    <p:sldId id="325" r:id="rId20"/>
    <p:sldId id="312" r:id="rId21"/>
    <p:sldId id="303" r:id="rId22"/>
    <p:sldId id="281" r:id="rId23"/>
    <p:sldId id="330" r:id="rId24"/>
    <p:sldId id="293" r:id="rId25"/>
    <p:sldId id="304" r:id="rId26"/>
    <p:sldId id="308" r:id="rId27"/>
    <p:sldId id="324" r:id="rId28"/>
    <p:sldId id="309" r:id="rId29"/>
    <p:sldId id="306" r:id="rId30"/>
    <p:sldId id="284" r:id="rId31"/>
    <p:sldId id="333" r:id="rId32"/>
    <p:sldId id="298" r:id="rId33"/>
    <p:sldId id="313" r:id="rId34"/>
    <p:sldId id="314" r:id="rId35"/>
    <p:sldId id="326" r:id="rId36"/>
    <p:sldId id="315" r:id="rId37"/>
    <p:sldId id="305" r:id="rId38"/>
    <p:sldId id="282" r:id="rId39"/>
    <p:sldId id="332" r:id="rId40"/>
    <p:sldId id="296" r:id="rId41"/>
    <p:sldId id="316" r:id="rId42"/>
    <p:sldId id="317" r:id="rId43"/>
    <p:sldId id="318" r:id="rId44"/>
    <p:sldId id="327" r:id="rId45"/>
    <p:sldId id="307" r:id="rId46"/>
    <p:sldId id="323" r:id="rId47"/>
    <p:sldId id="328" r:id="rId48"/>
    <p:sldId id="329" r:id="rId49"/>
    <p:sldId id="319" r:id="rId50"/>
    <p:sldId id="320" r:id="rId51"/>
    <p:sldId id="321" r:id="rId52"/>
    <p:sldId id="32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0"/>
    <p:restoredTop sz="94630"/>
  </p:normalViewPr>
  <p:slideViewPr>
    <p:cSldViewPr snapToGrid="0" snapToObjects="1">
      <p:cViewPr varScale="1">
        <p:scale>
          <a:sx n="95" d="100"/>
          <a:sy n="95" d="100"/>
        </p:scale>
        <p:origin x="4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BAB0F4-47D7-EC44-AE6A-46837DCA3422}" type="doc">
      <dgm:prSet loTypeId="urn:microsoft.com/office/officeart/2005/8/layout/vList3" loCatId="" qsTypeId="urn:microsoft.com/office/officeart/2005/8/quickstyle/simple1" qsCatId="simple" csTypeId="urn:microsoft.com/office/officeart/2005/8/colors/accent1_2" csCatId="accent1" phldr="1"/>
      <dgm:spPr/>
    </dgm:pt>
    <dgm:pt modelId="{7069B0AC-3318-CB49-84DD-5396FCD77856}">
      <dgm:prSet phldrT="[Text]"/>
      <dgm:spPr/>
      <dgm:t>
        <a:bodyPr/>
        <a:lstStyle/>
        <a:p>
          <a:r>
            <a:rPr lang="de-DE" dirty="0"/>
            <a:t>Oberstufe</a:t>
          </a:r>
        </a:p>
        <a:p>
          <a:r>
            <a:rPr lang="de-DE" dirty="0"/>
            <a:t>18 – 14 J.</a:t>
          </a:r>
        </a:p>
      </dgm:t>
    </dgm:pt>
    <dgm:pt modelId="{7B9EA5C6-4C80-3B48-9C91-7469458D1B85}" type="parTrans" cxnId="{BB5B343B-80B8-B743-8921-5D0A8EE966F2}">
      <dgm:prSet/>
      <dgm:spPr/>
      <dgm:t>
        <a:bodyPr/>
        <a:lstStyle/>
        <a:p>
          <a:endParaRPr lang="de-DE"/>
        </a:p>
      </dgm:t>
    </dgm:pt>
    <dgm:pt modelId="{A2C9A600-E50D-D14C-8A78-4620535C0140}" type="sibTrans" cxnId="{BB5B343B-80B8-B743-8921-5D0A8EE966F2}">
      <dgm:prSet/>
      <dgm:spPr/>
      <dgm:t>
        <a:bodyPr/>
        <a:lstStyle/>
        <a:p>
          <a:endParaRPr lang="de-DE"/>
        </a:p>
      </dgm:t>
    </dgm:pt>
    <dgm:pt modelId="{8270872A-7E2C-0649-9A91-F43C76D65752}">
      <dgm:prSet phldrT="[Text]"/>
      <dgm:spPr/>
      <dgm:t>
        <a:bodyPr/>
        <a:lstStyle/>
        <a:p>
          <a:r>
            <a:rPr lang="de-DE" dirty="0"/>
            <a:t>Unterstufe</a:t>
          </a:r>
        </a:p>
        <a:p>
          <a:r>
            <a:rPr lang="de-DE" dirty="0"/>
            <a:t>14 – 10 J.</a:t>
          </a:r>
        </a:p>
      </dgm:t>
    </dgm:pt>
    <dgm:pt modelId="{AF9E06D9-8689-1946-90B1-5C93CA7CCBBA}" type="parTrans" cxnId="{BE2A9E38-7606-5145-BBBD-1B52E817492A}">
      <dgm:prSet/>
      <dgm:spPr/>
      <dgm:t>
        <a:bodyPr/>
        <a:lstStyle/>
        <a:p>
          <a:endParaRPr lang="de-DE"/>
        </a:p>
      </dgm:t>
    </dgm:pt>
    <dgm:pt modelId="{7E26B87D-DCDF-6647-A0C0-F3B3A789F639}" type="sibTrans" cxnId="{BE2A9E38-7606-5145-BBBD-1B52E817492A}">
      <dgm:prSet/>
      <dgm:spPr/>
      <dgm:t>
        <a:bodyPr/>
        <a:lstStyle/>
        <a:p>
          <a:endParaRPr lang="de-DE"/>
        </a:p>
      </dgm:t>
    </dgm:pt>
    <dgm:pt modelId="{935469AC-698E-7743-864C-9F44701C8B15}">
      <dgm:prSet phldrT="[Text]"/>
      <dgm:spPr/>
      <dgm:t>
        <a:bodyPr/>
        <a:lstStyle/>
        <a:p>
          <a:r>
            <a:rPr lang="de-DE" dirty="0"/>
            <a:t>Volksschule</a:t>
          </a:r>
        </a:p>
        <a:p>
          <a:r>
            <a:rPr lang="de-DE" dirty="0"/>
            <a:t>10 – 6 J.</a:t>
          </a:r>
        </a:p>
      </dgm:t>
    </dgm:pt>
    <dgm:pt modelId="{6835CE9F-B9CD-F748-B2CC-3AEC68C8F46E}" type="parTrans" cxnId="{995923E4-A9CA-CC45-B215-8A66F9C96088}">
      <dgm:prSet/>
      <dgm:spPr/>
      <dgm:t>
        <a:bodyPr/>
        <a:lstStyle/>
        <a:p>
          <a:endParaRPr lang="de-DE"/>
        </a:p>
      </dgm:t>
    </dgm:pt>
    <dgm:pt modelId="{E6FEDE03-3652-7D4D-8612-734D9A78BB9F}" type="sibTrans" cxnId="{995923E4-A9CA-CC45-B215-8A66F9C96088}">
      <dgm:prSet/>
      <dgm:spPr/>
      <dgm:t>
        <a:bodyPr/>
        <a:lstStyle/>
        <a:p>
          <a:endParaRPr lang="de-DE"/>
        </a:p>
      </dgm:t>
    </dgm:pt>
    <dgm:pt modelId="{87A2598F-88DD-2A45-9C89-B287E484EA87}" type="pres">
      <dgm:prSet presAssocID="{AFBAB0F4-47D7-EC44-AE6A-46837DCA3422}" presName="linearFlow" presStyleCnt="0">
        <dgm:presLayoutVars>
          <dgm:dir/>
          <dgm:resizeHandles val="exact"/>
        </dgm:presLayoutVars>
      </dgm:prSet>
      <dgm:spPr/>
    </dgm:pt>
    <dgm:pt modelId="{FFD628FE-8FB5-DC48-90D3-44EE6DE9EB31}" type="pres">
      <dgm:prSet presAssocID="{7069B0AC-3318-CB49-84DD-5396FCD77856}" presName="composite" presStyleCnt="0"/>
      <dgm:spPr/>
    </dgm:pt>
    <dgm:pt modelId="{783F091F-BD7B-BC4E-B1AD-C5BECF6A38B9}" type="pres">
      <dgm:prSet presAssocID="{7069B0AC-3318-CB49-84DD-5396FCD77856}" presName="imgShp" presStyleLbl="fgImgPlace1" presStyleIdx="0" presStyleCnt="3"/>
      <dgm:spPr>
        <a:pattFill prst="wdDnDiag">
          <a:fgClr>
            <a:schemeClr val="accent1">
              <a:tint val="50000"/>
              <a:hueOff val="0"/>
              <a:satOff val="0"/>
              <a:lumOff val="0"/>
            </a:schemeClr>
          </a:fgClr>
          <a:bgClr>
            <a:schemeClr val="bg1"/>
          </a:bgClr>
        </a:pattFill>
      </dgm:spPr>
    </dgm:pt>
    <dgm:pt modelId="{DE832DD7-F40D-6A49-A291-FA3EEDC5B73A}" type="pres">
      <dgm:prSet presAssocID="{7069B0AC-3318-CB49-84DD-5396FCD77856}" presName="txShp" presStyleLbl="node1" presStyleIdx="0" presStyleCnt="3">
        <dgm:presLayoutVars>
          <dgm:bulletEnabled val="1"/>
        </dgm:presLayoutVars>
      </dgm:prSet>
      <dgm:spPr/>
    </dgm:pt>
    <dgm:pt modelId="{F452F5B5-CD50-1543-92EF-E372C6265267}" type="pres">
      <dgm:prSet presAssocID="{A2C9A600-E50D-D14C-8A78-4620535C0140}" presName="spacing" presStyleCnt="0"/>
      <dgm:spPr/>
    </dgm:pt>
    <dgm:pt modelId="{00CCBD94-4FA6-3B47-A1FF-ABF4F214478A}" type="pres">
      <dgm:prSet presAssocID="{8270872A-7E2C-0649-9A91-F43C76D65752}" presName="composite" presStyleCnt="0"/>
      <dgm:spPr/>
    </dgm:pt>
    <dgm:pt modelId="{957D1705-24B2-9748-A827-529FC71B0328}" type="pres">
      <dgm:prSet presAssocID="{8270872A-7E2C-0649-9A91-F43C76D65752}" presName="imgShp" presStyleLbl="fgImgPlace1" presStyleIdx="1" presStyleCnt="3"/>
      <dgm:spPr>
        <a:pattFill prst="dkVert">
          <a:fgClr>
            <a:schemeClr val="accent1">
              <a:tint val="50000"/>
              <a:hueOff val="0"/>
              <a:satOff val="0"/>
              <a:lumOff val="0"/>
            </a:schemeClr>
          </a:fgClr>
          <a:bgClr>
            <a:schemeClr val="bg1"/>
          </a:bgClr>
        </a:pattFill>
      </dgm:spPr>
    </dgm:pt>
    <dgm:pt modelId="{6D0E9749-5A5C-2547-8DD8-9EFC5DC0D16C}" type="pres">
      <dgm:prSet presAssocID="{8270872A-7E2C-0649-9A91-F43C76D65752}" presName="txShp" presStyleLbl="node1" presStyleIdx="1" presStyleCnt="3">
        <dgm:presLayoutVars>
          <dgm:bulletEnabled val="1"/>
        </dgm:presLayoutVars>
      </dgm:prSet>
      <dgm:spPr/>
    </dgm:pt>
    <dgm:pt modelId="{7FE8E092-734B-1E43-B1D9-C6111C52F1E8}" type="pres">
      <dgm:prSet presAssocID="{7E26B87D-DCDF-6647-A0C0-F3B3A789F639}" presName="spacing" presStyleCnt="0"/>
      <dgm:spPr/>
    </dgm:pt>
    <dgm:pt modelId="{CDE83A48-78F1-434B-A385-171341D89BAC}" type="pres">
      <dgm:prSet presAssocID="{935469AC-698E-7743-864C-9F44701C8B15}" presName="composite" presStyleCnt="0"/>
      <dgm:spPr/>
    </dgm:pt>
    <dgm:pt modelId="{CD98BB28-9128-C145-B1FC-FE63C3A0B506}" type="pres">
      <dgm:prSet presAssocID="{935469AC-698E-7743-864C-9F44701C8B15}" presName="imgShp" presStyleLbl="fgImgPlace1" presStyleIdx="2" presStyleCnt="3"/>
      <dgm:spPr>
        <a:pattFill prst="trellis">
          <a:fgClr>
            <a:schemeClr val="accent1">
              <a:tint val="50000"/>
              <a:hueOff val="0"/>
              <a:satOff val="0"/>
              <a:lumOff val="0"/>
            </a:schemeClr>
          </a:fgClr>
          <a:bgClr>
            <a:schemeClr val="bg1"/>
          </a:bgClr>
        </a:pattFill>
      </dgm:spPr>
    </dgm:pt>
    <dgm:pt modelId="{93BF2CF5-9CD7-B142-9193-DA6B60CBEFED}" type="pres">
      <dgm:prSet presAssocID="{935469AC-698E-7743-864C-9F44701C8B15}" presName="txShp" presStyleLbl="node1" presStyleIdx="2" presStyleCnt="3">
        <dgm:presLayoutVars>
          <dgm:bulletEnabled val="1"/>
        </dgm:presLayoutVars>
      </dgm:prSet>
      <dgm:spPr/>
    </dgm:pt>
  </dgm:ptLst>
  <dgm:cxnLst>
    <dgm:cxn modelId="{F93DDF00-1908-A44B-99C8-42FA7A93FEF9}" type="presOf" srcId="{AFBAB0F4-47D7-EC44-AE6A-46837DCA3422}" destId="{87A2598F-88DD-2A45-9C89-B287E484EA87}" srcOrd="0" destOrd="0" presId="urn:microsoft.com/office/officeart/2005/8/layout/vList3"/>
    <dgm:cxn modelId="{60A99F0F-9E7F-0547-BB03-59B2DEF90504}" type="presOf" srcId="{8270872A-7E2C-0649-9A91-F43C76D65752}" destId="{6D0E9749-5A5C-2547-8DD8-9EFC5DC0D16C}" srcOrd="0" destOrd="0" presId="urn:microsoft.com/office/officeart/2005/8/layout/vList3"/>
    <dgm:cxn modelId="{BE2A9E38-7606-5145-BBBD-1B52E817492A}" srcId="{AFBAB0F4-47D7-EC44-AE6A-46837DCA3422}" destId="{8270872A-7E2C-0649-9A91-F43C76D65752}" srcOrd="1" destOrd="0" parTransId="{AF9E06D9-8689-1946-90B1-5C93CA7CCBBA}" sibTransId="{7E26B87D-DCDF-6647-A0C0-F3B3A789F639}"/>
    <dgm:cxn modelId="{BB5B343B-80B8-B743-8921-5D0A8EE966F2}" srcId="{AFBAB0F4-47D7-EC44-AE6A-46837DCA3422}" destId="{7069B0AC-3318-CB49-84DD-5396FCD77856}" srcOrd="0" destOrd="0" parTransId="{7B9EA5C6-4C80-3B48-9C91-7469458D1B85}" sibTransId="{A2C9A600-E50D-D14C-8A78-4620535C0140}"/>
    <dgm:cxn modelId="{76376974-C87C-864D-B8CC-986E2E598EBF}" type="presOf" srcId="{935469AC-698E-7743-864C-9F44701C8B15}" destId="{93BF2CF5-9CD7-B142-9193-DA6B60CBEFED}" srcOrd="0" destOrd="0" presId="urn:microsoft.com/office/officeart/2005/8/layout/vList3"/>
    <dgm:cxn modelId="{C76A2999-D14E-1448-85B5-B910811D2DCF}" type="presOf" srcId="{7069B0AC-3318-CB49-84DD-5396FCD77856}" destId="{DE832DD7-F40D-6A49-A291-FA3EEDC5B73A}" srcOrd="0" destOrd="0" presId="urn:microsoft.com/office/officeart/2005/8/layout/vList3"/>
    <dgm:cxn modelId="{995923E4-A9CA-CC45-B215-8A66F9C96088}" srcId="{AFBAB0F4-47D7-EC44-AE6A-46837DCA3422}" destId="{935469AC-698E-7743-864C-9F44701C8B15}" srcOrd="2" destOrd="0" parTransId="{6835CE9F-B9CD-F748-B2CC-3AEC68C8F46E}" sibTransId="{E6FEDE03-3652-7D4D-8612-734D9A78BB9F}"/>
    <dgm:cxn modelId="{D059037F-1142-BE47-8A0C-5AA1BEC77FF4}" type="presParOf" srcId="{87A2598F-88DD-2A45-9C89-B287E484EA87}" destId="{FFD628FE-8FB5-DC48-90D3-44EE6DE9EB31}" srcOrd="0" destOrd="0" presId="urn:microsoft.com/office/officeart/2005/8/layout/vList3"/>
    <dgm:cxn modelId="{9C7C5A6D-A18F-C74F-A030-25AB42A8EE29}" type="presParOf" srcId="{FFD628FE-8FB5-DC48-90D3-44EE6DE9EB31}" destId="{783F091F-BD7B-BC4E-B1AD-C5BECF6A38B9}" srcOrd="0" destOrd="0" presId="urn:microsoft.com/office/officeart/2005/8/layout/vList3"/>
    <dgm:cxn modelId="{2F1F6781-9BB8-9F40-AD98-76128F02DC5E}" type="presParOf" srcId="{FFD628FE-8FB5-DC48-90D3-44EE6DE9EB31}" destId="{DE832DD7-F40D-6A49-A291-FA3EEDC5B73A}" srcOrd="1" destOrd="0" presId="urn:microsoft.com/office/officeart/2005/8/layout/vList3"/>
    <dgm:cxn modelId="{C9324E4C-CCF2-3B45-B344-75B2AEEAF6AD}" type="presParOf" srcId="{87A2598F-88DD-2A45-9C89-B287E484EA87}" destId="{F452F5B5-CD50-1543-92EF-E372C6265267}" srcOrd="1" destOrd="0" presId="urn:microsoft.com/office/officeart/2005/8/layout/vList3"/>
    <dgm:cxn modelId="{9B3367A8-AEB3-F54A-A3C0-9B98FAE07F1B}" type="presParOf" srcId="{87A2598F-88DD-2A45-9C89-B287E484EA87}" destId="{00CCBD94-4FA6-3B47-A1FF-ABF4F214478A}" srcOrd="2" destOrd="0" presId="urn:microsoft.com/office/officeart/2005/8/layout/vList3"/>
    <dgm:cxn modelId="{DBC6A058-0A35-6843-849D-C9B541CCF576}" type="presParOf" srcId="{00CCBD94-4FA6-3B47-A1FF-ABF4F214478A}" destId="{957D1705-24B2-9748-A827-529FC71B0328}" srcOrd="0" destOrd="0" presId="urn:microsoft.com/office/officeart/2005/8/layout/vList3"/>
    <dgm:cxn modelId="{797E5F6A-914E-1E4D-8706-6EA4E41E7261}" type="presParOf" srcId="{00CCBD94-4FA6-3B47-A1FF-ABF4F214478A}" destId="{6D0E9749-5A5C-2547-8DD8-9EFC5DC0D16C}" srcOrd="1" destOrd="0" presId="urn:microsoft.com/office/officeart/2005/8/layout/vList3"/>
    <dgm:cxn modelId="{B083A6C0-B71C-3343-8BDA-C6E2091501D3}" type="presParOf" srcId="{87A2598F-88DD-2A45-9C89-B287E484EA87}" destId="{7FE8E092-734B-1E43-B1D9-C6111C52F1E8}" srcOrd="3" destOrd="0" presId="urn:microsoft.com/office/officeart/2005/8/layout/vList3"/>
    <dgm:cxn modelId="{C4F823C9-82DC-2A40-AB8A-3CF6122F128B}" type="presParOf" srcId="{87A2598F-88DD-2A45-9C89-B287E484EA87}" destId="{CDE83A48-78F1-434B-A385-171341D89BAC}" srcOrd="4" destOrd="0" presId="urn:microsoft.com/office/officeart/2005/8/layout/vList3"/>
    <dgm:cxn modelId="{576468D3-A55A-EB4B-A7E5-563A14C84EA6}" type="presParOf" srcId="{CDE83A48-78F1-434B-A385-171341D89BAC}" destId="{CD98BB28-9128-C145-B1FC-FE63C3A0B506}" srcOrd="0" destOrd="0" presId="urn:microsoft.com/office/officeart/2005/8/layout/vList3"/>
    <dgm:cxn modelId="{5B81F074-190D-4245-B725-868F95828812}" type="presParOf" srcId="{CDE83A48-78F1-434B-A385-171341D89BAC}" destId="{93BF2CF5-9CD7-B142-9193-DA6B60CBEFE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23821-6BDF-44D8-9693-5A3B9F24A4F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8C1FAF5D-06E4-4FB6-B900-4E1674A9059D}">
      <dgm:prSet/>
      <dgm:spPr/>
      <dgm:t>
        <a:bodyPr/>
        <a:lstStyle/>
        <a:p>
          <a:r>
            <a:rPr lang="de-DE" b="1"/>
            <a:t>WASSERFASSEN</a:t>
          </a:r>
          <a:endParaRPr lang="en-US"/>
        </a:p>
      </dgm:t>
    </dgm:pt>
    <dgm:pt modelId="{A7D2AB31-CF45-4F59-AD44-04A90696C45B}" type="parTrans" cxnId="{719BEF35-56C8-41A8-B12C-69D9515BF97E}">
      <dgm:prSet/>
      <dgm:spPr/>
      <dgm:t>
        <a:bodyPr/>
        <a:lstStyle/>
        <a:p>
          <a:endParaRPr lang="en-US"/>
        </a:p>
      </dgm:t>
    </dgm:pt>
    <dgm:pt modelId="{940A6EF6-873A-4ACB-99F9-BC0D382DB78B}" type="sibTrans" cxnId="{719BEF35-56C8-41A8-B12C-69D9515BF97E}">
      <dgm:prSet/>
      <dgm:spPr/>
      <dgm:t>
        <a:bodyPr/>
        <a:lstStyle/>
        <a:p>
          <a:endParaRPr lang="en-US"/>
        </a:p>
      </dgm:t>
    </dgm:pt>
    <dgm:pt modelId="{200CC760-161D-4CD8-A5DD-A4AE999EFD2B}">
      <dgm:prSet/>
      <dgm:spPr/>
      <dgm:t>
        <a:bodyPr/>
        <a:lstStyle/>
        <a:p>
          <a:r>
            <a:rPr lang="de-DE" b="1" dirty="0"/>
            <a:t>DIAGONALPHASE | ZUGPHASE</a:t>
          </a:r>
          <a:endParaRPr lang="en-US" dirty="0"/>
        </a:p>
      </dgm:t>
    </dgm:pt>
    <dgm:pt modelId="{94293954-F769-419F-99BD-B4C56B541F5E}" type="parTrans" cxnId="{FC669915-E7BF-46EC-A163-A59EE41740FB}">
      <dgm:prSet/>
      <dgm:spPr/>
      <dgm:t>
        <a:bodyPr/>
        <a:lstStyle/>
        <a:p>
          <a:endParaRPr lang="en-US"/>
        </a:p>
      </dgm:t>
    </dgm:pt>
    <dgm:pt modelId="{A626064B-F0B7-4DC7-91C9-EA196CC9BF0F}" type="sibTrans" cxnId="{FC669915-E7BF-46EC-A163-A59EE41740FB}">
      <dgm:prSet/>
      <dgm:spPr/>
      <dgm:t>
        <a:bodyPr/>
        <a:lstStyle/>
        <a:p>
          <a:endParaRPr lang="en-US"/>
        </a:p>
      </dgm:t>
    </dgm:pt>
    <dgm:pt modelId="{0EF4AD1B-E5BE-4509-9B1F-F0D4F4A85550}">
      <dgm:prSet/>
      <dgm:spPr/>
      <dgm:t>
        <a:bodyPr/>
        <a:lstStyle/>
        <a:p>
          <a:r>
            <a:rPr lang="de-DE" b="1"/>
            <a:t>DRUCKPHASE</a:t>
          </a:r>
          <a:endParaRPr lang="en-US"/>
        </a:p>
      </dgm:t>
    </dgm:pt>
    <dgm:pt modelId="{CF25E2FE-F0BE-4971-98E8-ADDA31DBE0FA}" type="parTrans" cxnId="{604EDD9A-5BA2-42A1-9F4D-9FBAE2734FD2}">
      <dgm:prSet/>
      <dgm:spPr/>
      <dgm:t>
        <a:bodyPr/>
        <a:lstStyle/>
        <a:p>
          <a:endParaRPr lang="en-US"/>
        </a:p>
      </dgm:t>
    </dgm:pt>
    <dgm:pt modelId="{1F70276E-01F7-41BE-BE06-9822BDC67E47}" type="sibTrans" cxnId="{604EDD9A-5BA2-42A1-9F4D-9FBAE2734FD2}">
      <dgm:prSet/>
      <dgm:spPr/>
      <dgm:t>
        <a:bodyPr/>
        <a:lstStyle/>
        <a:p>
          <a:endParaRPr lang="en-US"/>
        </a:p>
      </dgm:t>
    </dgm:pt>
    <dgm:pt modelId="{1166B67A-47FA-4D4E-BC66-E2AA57FCD988}">
      <dgm:prSet/>
      <dgm:spPr/>
      <dgm:t>
        <a:bodyPr/>
        <a:lstStyle/>
        <a:p>
          <a:r>
            <a:rPr lang="de-DE" b="1"/>
            <a:t>RÜCKHOLPHASE</a:t>
          </a:r>
          <a:endParaRPr lang="en-US"/>
        </a:p>
      </dgm:t>
    </dgm:pt>
    <dgm:pt modelId="{99C74A04-E4B9-4D63-B869-3CC58BF225C9}" type="parTrans" cxnId="{A56C41AD-B3A4-4F0E-BC30-963F5C1B0F0B}">
      <dgm:prSet/>
      <dgm:spPr/>
      <dgm:t>
        <a:bodyPr/>
        <a:lstStyle/>
        <a:p>
          <a:endParaRPr lang="en-US"/>
        </a:p>
      </dgm:t>
    </dgm:pt>
    <dgm:pt modelId="{0F78B5BD-8F80-49D0-A151-E0275FF5F5F7}" type="sibTrans" cxnId="{A56C41AD-B3A4-4F0E-BC30-963F5C1B0F0B}">
      <dgm:prSet/>
      <dgm:spPr/>
      <dgm:t>
        <a:bodyPr/>
        <a:lstStyle/>
        <a:p>
          <a:endParaRPr lang="en-US"/>
        </a:p>
      </dgm:t>
    </dgm:pt>
    <dgm:pt modelId="{08429724-DDCE-354E-A175-CA4B077CCC8F}" type="pres">
      <dgm:prSet presAssocID="{6FD23821-6BDF-44D8-9693-5A3B9F24A4F8}" presName="outerComposite" presStyleCnt="0">
        <dgm:presLayoutVars>
          <dgm:chMax val="5"/>
          <dgm:dir/>
          <dgm:resizeHandles val="exact"/>
        </dgm:presLayoutVars>
      </dgm:prSet>
      <dgm:spPr/>
    </dgm:pt>
    <dgm:pt modelId="{86783F95-34D5-124E-8265-E179DFA9B2BD}" type="pres">
      <dgm:prSet presAssocID="{6FD23821-6BDF-44D8-9693-5A3B9F24A4F8}" presName="dummyMaxCanvas" presStyleCnt="0">
        <dgm:presLayoutVars/>
      </dgm:prSet>
      <dgm:spPr/>
    </dgm:pt>
    <dgm:pt modelId="{30264326-F5C1-3C4F-A2E5-748AADE8FCF7}" type="pres">
      <dgm:prSet presAssocID="{6FD23821-6BDF-44D8-9693-5A3B9F24A4F8}" presName="FourNodes_1" presStyleLbl="node1" presStyleIdx="0" presStyleCnt="4">
        <dgm:presLayoutVars>
          <dgm:bulletEnabled val="1"/>
        </dgm:presLayoutVars>
      </dgm:prSet>
      <dgm:spPr/>
    </dgm:pt>
    <dgm:pt modelId="{3892AD25-4F35-BE48-81BA-2BBE504E95CB}" type="pres">
      <dgm:prSet presAssocID="{6FD23821-6BDF-44D8-9693-5A3B9F24A4F8}" presName="FourNodes_2" presStyleLbl="node1" presStyleIdx="1" presStyleCnt="4">
        <dgm:presLayoutVars>
          <dgm:bulletEnabled val="1"/>
        </dgm:presLayoutVars>
      </dgm:prSet>
      <dgm:spPr/>
    </dgm:pt>
    <dgm:pt modelId="{A5A892DC-49F0-784C-B78E-D9F9780E5D61}" type="pres">
      <dgm:prSet presAssocID="{6FD23821-6BDF-44D8-9693-5A3B9F24A4F8}" presName="FourNodes_3" presStyleLbl="node1" presStyleIdx="2" presStyleCnt="4">
        <dgm:presLayoutVars>
          <dgm:bulletEnabled val="1"/>
        </dgm:presLayoutVars>
      </dgm:prSet>
      <dgm:spPr/>
    </dgm:pt>
    <dgm:pt modelId="{F913A65D-E068-A14B-BF64-487E84CCB10F}" type="pres">
      <dgm:prSet presAssocID="{6FD23821-6BDF-44D8-9693-5A3B9F24A4F8}" presName="FourNodes_4" presStyleLbl="node1" presStyleIdx="3" presStyleCnt="4">
        <dgm:presLayoutVars>
          <dgm:bulletEnabled val="1"/>
        </dgm:presLayoutVars>
      </dgm:prSet>
      <dgm:spPr/>
    </dgm:pt>
    <dgm:pt modelId="{B23AA8DC-E4E0-484B-B41E-60700864F055}" type="pres">
      <dgm:prSet presAssocID="{6FD23821-6BDF-44D8-9693-5A3B9F24A4F8}" presName="FourConn_1-2" presStyleLbl="fgAccFollowNode1" presStyleIdx="0" presStyleCnt="3">
        <dgm:presLayoutVars>
          <dgm:bulletEnabled val="1"/>
        </dgm:presLayoutVars>
      </dgm:prSet>
      <dgm:spPr/>
    </dgm:pt>
    <dgm:pt modelId="{6A9AFF11-CA0B-C74E-A51A-5C8DD723C245}" type="pres">
      <dgm:prSet presAssocID="{6FD23821-6BDF-44D8-9693-5A3B9F24A4F8}" presName="FourConn_2-3" presStyleLbl="fgAccFollowNode1" presStyleIdx="1" presStyleCnt="3">
        <dgm:presLayoutVars>
          <dgm:bulletEnabled val="1"/>
        </dgm:presLayoutVars>
      </dgm:prSet>
      <dgm:spPr/>
    </dgm:pt>
    <dgm:pt modelId="{04D5DC70-0D6D-7B4B-89E8-2DC88ABB3D3D}" type="pres">
      <dgm:prSet presAssocID="{6FD23821-6BDF-44D8-9693-5A3B9F24A4F8}" presName="FourConn_3-4" presStyleLbl="fgAccFollowNode1" presStyleIdx="2" presStyleCnt="3">
        <dgm:presLayoutVars>
          <dgm:bulletEnabled val="1"/>
        </dgm:presLayoutVars>
      </dgm:prSet>
      <dgm:spPr/>
    </dgm:pt>
    <dgm:pt modelId="{9B260C33-89A7-E747-8C04-E9D53C24667A}" type="pres">
      <dgm:prSet presAssocID="{6FD23821-6BDF-44D8-9693-5A3B9F24A4F8}" presName="FourNodes_1_text" presStyleLbl="node1" presStyleIdx="3" presStyleCnt="4">
        <dgm:presLayoutVars>
          <dgm:bulletEnabled val="1"/>
        </dgm:presLayoutVars>
      </dgm:prSet>
      <dgm:spPr/>
    </dgm:pt>
    <dgm:pt modelId="{9D293B91-2707-A14D-9F87-8F5D10C4B955}" type="pres">
      <dgm:prSet presAssocID="{6FD23821-6BDF-44D8-9693-5A3B9F24A4F8}" presName="FourNodes_2_text" presStyleLbl="node1" presStyleIdx="3" presStyleCnt="4">
        <dgm:presLayoutVars>
          <dgm:bulletEnabled val="1"/>
        </dgm:presLayoutVars>
      </dgm:prSet>
      <dgm:spPr/>
    </dgm:pt>
    <dgm:pt modelId="{C27D6C04-B3F9-284B-B049-B5C180D39B2C}" type="pres">
      <dgm:prSet presAssocID="{6FD23821-6BDF-44D8-9693-5A3B9F24A4F8}" presName="FourNodes_3_text" presStyleLbl="node1" presStyleIdx="3" presStyleCnt="4">
        <dgm:presLayoutVars>
          <dgm:bulletEnabled val="1"/>
        </dgm:presLayoutVars>
      </dgm:prSet>
      <dgm:spPr/>
    </dgm:pt>
    <dgm:pt modelId="{F1E7F535-C778-FD4E-BF55-54590F96587F}" type="pres">
      <dgm:prSet presAssocID="{6FD23821-6BDF-44D8-9693-5A3B9F24A4F8}" presName="FourNodes_4_text" presStyleLbl="node1" presStyleIdx="3" presStyleCnt="4">
        <dgm:presLayoutVars>
          <dgm:bulletEnabled val="1"/>
        </dgm:presLayoutVars>
      </dgm:prSet>
      <dgm:spPr/>
    </dgm:pt>
  </dgm:ptLst>
  <dgm:cxnLst>
    <dgm:cxn modelId="{7BD57B08-6798-BD45-8976-C81AF33AC7EF}" type="presOf" srcId="{1166B67A-47FA-4D4E-BC66-E2AA57FCD988}" destId="{F1E7F535-C778-FD4E-BF55-54590F96587F}" srcOrd="1" destOrd="0" presId="urn:microsoft.com/office/officeart/2005/8/layout/vProcess5"/>
    <dgm:cxn modelId="{4117860E-282B-CB4C-B660-58643D5A53C1}" type="presOf" srcId="{200CC760-161D-4CD8-A5DD-A4AE999EFD2B}" destId="{3892AD25-4F35-BE48-81BA-2BBE504E95CB}" srcOrd="0" destOrd="0" presId="urn:microsoft.com/office/officeart/2005/8/layout/vProcess5"/>
    <dgm:cxn modelId="{FC669915-E7BF-46EC-A163-A59EE41740FB}" srcId="{6FD23821-6BDF-44D8-9693-5A3B9F24A4F8}" destId="{200CC760-161D-4CD8-A5DD-A4AE999EFD2B}" srcOrd="1" destOrd="0" parTransId="{94293954-F769-419F-99BD-B4C56B541F5E}" sibTransId="{A626064B-F0B7-4DC7-91C9-EA196CC9BF0F}"/>
    <dgm:cxn modelId="{F4C01317-6A16-3344-B01E-CFFB417EA221}" type="presOf" srcId="{6FD23821-6BDF-44D8-9693-5A3B9F24A4F8}" destId="{08429724-DDCE-354E-A175-CA4B077CCC8F}" srcOrd="0" destOrd="0" presId="urn:microsoft.com/office/officeart/2005/8/layout/vProcess5"/>
    <dgm:cxn modelId="{719BEF35-56C8-41A8-B12C-69D9515BF97E}" srcId="{6FD23821-6BDF-44D8-9693-5A3B9F24A4F8}" destId="{8C1FAF5D-06E4-4FB6-B900-4E1674A9059D}" srcOrd="0" destOrd="0" parTransId="{A7D2AB31-CF45-4F59-AD44-04A90696C45B}" sibTransId="{940A6EF6-873A-4ACB-99F9-BC0D382DB78B}"/>
    <dgm:cxn modelId="{01933F7D-7A2A-D94E-B539-B78D0A91382F}" type="presOf" srcId="{0EF4AD1B-E5BE-4509-9B1F-F0D4F4A85550}" destId="{A5A892DC-49F0-784C-B78E-D9F9780E5D61}" srcOrd="0" destOrd="0" presId="urn:microsoft.com/office/officeart/2005/8/layout/vProcess5"/>
    <dgm:cxn modelId="{7859DA81-75D5-BF47-B0F7-ACA2920658FD}" type="presOf" srcId="{200CC760-161D-4CD8-A5DD-A4AE999EFD2B}" destId="{9D293B91-2707-A14D-9F87-8F5D10C4B955}" srcOrd="1" destOrd="0" presId="urn:microsoft.com/office/officeart/2005/8/layout/vProcess5"/>
    <dgm:cxn modelId="{604EDD9A-5BA2-42A1-9F4D-9FBAE2734FD2}" srcId="{6FD23821-6BDF-44D8-9693-5A3B9F24A4F8}" destId="{0EF4AD1B-E5BE-4509-9B1F-F0D4F4A85550}" srcOrd="2" destOrd="0" parTransId="{CF25E2FE-F0BE-4971-98E8-ADDA31DBE0FA}" sibTransId="{1F70276E-01F7-41BE-BE06-9822BDC67E47}"/>
    <dgm:cxn modelId="{A8F2859F-A609-FF4F-A5AB-67AE633728B5}" type="presOf" srcId="{0EF4AD1B-E5BE-4509-9B1F-F0D4F4A85550}" destId="{C27D6C04-B3F9-284B-B049-B5C180D39B2C}" srcOrd="1" destOrd="0" presId="urn:microsoft.com/office/officeart/2005/8/layout/vProcess5"/>
    <dgm:cxn modelId="{62A8DA9F-B6B1-E849-8D09-3C15B4BEF9A1}" type="presOf" srcId="{1166B67A-47FA-4D4E-BC66-E2AA57FCD988}" destId="{F913A65D-E068-A14B-BF64-487E84CCB10F}" srcOrd="0" destOrd="0" presId="urn:microsoft.com/office/officeart/2005/8/layout/vProcess5"/>
    <dgm:cxn modelId="{A56C41AD-B3A4-4F0E-BC30-963F5C1B0F0B}" srcId="{6FD23821-6BDF-44D8-9693-5A3B9F24A4F8}" destId="{1166B67A-47FA-4D4E-BC66-E2AA57FCD988}" srcOrd="3" destOrd="0" parTransId="{99C74A04-E4B9-4D63-B869-3CC58BF225C9}" sibTransId="{0F78B5BD-8F80-49D0-A151-E0275FF5F5F7}"/>
    <dgm:cxn modelId="{D4CB5DB3-7591-0B4A-BD49-669676737436}" type="presOf" srcId="{940A6EF6-873A-4ACB-99F9-BC0D382DB78B}" destId="{B23AA8DC-E4E0-484B-B41E-60700864F055}" srcOrd="0" destOrd="0" presId="urn:microsoft.com/office/officeart/2005/8/layout/vProcess5"/>
    <dgm:cxn modelId="{D5F359B9-A06B-F243-A101-5ED31717EADD}" type="presOf" srcId="{1F70276E-01F7-41BE-BE06-9822BDC67E47}" destId="{04D5DC70-0D6D-7B4B-89E8-2DC88ABB3D3D}" srcOrd="0" destOrd="0" presId="urn:microsoft.com/office/officeart/2005/8/layout/vProcess5"/>
    <dgm:cxn modelId="{8ED677D2-16D4-1141-A8F9-20FFB36EC81A}" type="presOf" srcId="{8C1FAF5D-06E4-4FB6-B900-4E1674A9059D}" destId="{30264326-F5C1-3C4F-A2E5-748AADE8FCF7}" srcOrd="0" destOrd="0" presId="urn:microsoft.com/office/officeart/2005/8/layout/vProcess5"/>
    <dgm:cxn modelId="{D82DBBDA-C003-8E4E-9A43-3733C28C55D8}" type="presOf" srcId="{8C1FAF5D-06E4-4FB6-B900-4E1674A9059D}" destId="{9B260C33-89A7-E747-8C04-E9D53C24667A}" srcOrd="1" destOrd="0" presId="urn:microsoft.com/office/officeart/2005/8/layout/vProcess5"/>
    <dgm:cxn modelId="{06065DF7-BD82-9A4C-ABE5-FB0C509D1124}" type="presOf" srcId="{A626064B-F0B7-4DC7-91C9-EA196CC9BF0F}" destId="{6A9AFF11-CA0B-C74E-A51A-5C8DD723C245}" srcOrd="0" destOrd="0" presId="urn:microsoft.com/office/officeart/2005/8/layout/vProcess5"/>
    <dgm:cxn modelId="{B36A43F8-C77E-9046-9D90-2065D2A3251C}" type="presParOf" srcId="{08429724-DDCE-354E-A175-CA4B077CCC8F}" destId="{86783F95-34D5-124E-8265-E179DFA9B2BD}" srcOrd="0" destOrd="0" presId="urn:microsoft.com/office/officeart/2005/8/layout/vProcess5"/>
    <dgm:cxn modelId="{3A16DDE0-409F-E948-A9FE-F64B485C2D6A}" type="presParOf" srcId="{08429724-DDCE-354E-A175-CA4B077CCC8F}" destId="{30264326-F5C1-3C4F-A2E5-748AADE8FCF7}" srcOrd="1" destOrd="0" presId="urn:microsoft.com/office/officeart/2005/8/layout/vProcess5"/>
    <dgm:cxn modelId="{36039306-9DB6-6B41-AF2C-68D95F482EFD}" type="presParOf" srcId="{08429724-DDCE-354E-A175-CA4B077CCC8F}" destId="{3892AD25-4F35-BE48-81BA-2BBE504E95CB}" srcOrd="2" destOrd="0" presId="urn:microsoft.com/office/officeart/2005/8/layout/vProcess5"/>
    <dgm:cxn modelId="{A7856B57-2ACD-6C4B-9A1F-2099DD546E9D}" type="presParOf" srcId="{08429724-DDCE-354E-A175-CA4B077CCC8F}" destId="{A5A892DC-49F0-784C-B78E-D9F9780E5D61}" srcOrd="3" destOrd="0" presId="urn:microsoft.com/office/officeart/2005/8/layout/vProcess5"/>
    <dgm:cxn modelId="{FC47864A-EB5D-2C4B-991B-6C2DD58F5FC7}" type="presParOf" srcId="{08429724-DDCE-354E-A175-CA4B077CCC8F}" destId="{F913A65D-E068-A14B-BF64-487E84CCB10F}" srcOrd="4" destOrd="0" presId="urn:microsoft.com/office/officeart/2005/8/layout/vProcess5"/>
    <dgm:cxn modelId="{4AABD397-E18F-9341-BE14-B7D13D8AC0AA}" type="presParOf" srcId="{08429724-DDCE-354E-A175-CA4B077CCC8F}" destId="{B23AA8DC-E4E0-484B-B41E-60700864F055}" srcOrd="5" destOrd="0" presId="urn:microsoft.com/office/officeart/2005/8/layout/vProcess5"/>
    <dgm:cxn modelId="{30AEEDFF-892D-464B-BF94-8BFA880EFDC9}" type="presParOf" srcId="{08429724-DDCE-354E-A175-CA4B077CCC8F}" destId="{6A9AFF11-CA0B-C74E-A51A-5C8DD723C245}" srcOrd="6" destOrd="0" presId="urn:microsoft.com/office/officeart/2005/8/layout/vProcess5"/>
    <dgm:cxn modelId="{251C9D95-09B2-404F-B287-A78124B091FB}" type="presParOf" srcId="{08429724-DDCE-354E-A175-CA4B077CCC8F}" destId="{04D5DC70-0D6D-7B4B-89E8-2DC88ABB3D3D}" srcOrd="7" destOrd="0" presId="urn:microsoft.com/office/officeart/2005/8/layout/vProcess5"/>
    <dgm:cxn modelId="{B46B0881-4793-404B-AB73-B5535B88F05E}" type="presParOf" srcId="{08429724-DDCE-354E-A175-CA4B077CCC8F}" destId="{9B260C33-89A7-E747-8C04-E9D53C24667A}" srcOrd="8" destOrd="0" presId="urn:microsoft.com/office/officeart/2005/8/layout/vProcess5"/>
    <dgm:cxn modelId="{5EDDAC9F-1454-E54C-9199-B69F7B717047}" type="presParOf" srcId="{08429724-DDCE-354E-A175-CA4B077CCC8F}" destId="{9D293B91-2707-A14D-9F87-8F5D10C4B955}" srcOrd="9" destOrd="0" presId="urn:microsoft.com/office/officeart/2005/8/layout/vProcess5"/>
    <dgm:cxn modelId="{57201EA9-BAD4-EA4D-8F83-3A3E634B3296}" type="presParOf" srcId="{08429724-DDCE-354E-A175-CA4B077CCC8F}" destId="{C27D6C04-B3F9-284B-B049-B5C180D39B2C}" srcOrd="10" destOrd="0" presId="urn:microsoft.com/office/officeart/2005/8/layout/vProcess5"/>
    <dgm:cxn modelId="{4F8887A6-C8AE-8A46-BAD6-C76ED26E5150}" type="presParOf" srcId="{08429724-DDCE-354E-A175-CA4B077CCC8F}" destId="{F1E7F535-C778-FD4E-BF55-54590F96587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32DD7-F40D-6A49-A291-FA3EEDC5B73A}">
      <dsp:nvSpPr>
        <dsp:cNvPr id="0" name=""/>
        <dsp:cNvSpPr/>
      </dsp:nvSpPr>
      <dsp:spPr>
        <a:xfrm rot="10800000">
          <a:off x="957975" y="412099"/>
          <a:ext cx="2535536" cy="127730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254" tIns="91440" rIns="170688" bIns="91440" numCol="1" spcCol="1270" anchor="ctr" anchorCtr="0">
          <a:noAutofit/>
        </a:bodyPr>
        <a:lstStyle/>
        <a:p>
          <a:pPr marL="0" lvl="0" indent="0" algn="ctr" defTabSz="1066800">
            <a:lnSpc>
              <a:spcPct val="90000"/>
            </a:lnSpc>
            <a:spcBef>
              <a:spcPct val="0"/>
            </a:spcBef>
            <a:spcAft>
              <a:spcPct val="35000"/>
            </a:spcAft>
            <a:buNone/>
          </a:pPr>
          <a:r>
            <a:rPr lang="de-DE" sz="2400" kern="1200" dirty="0"/>
            <a:t>Oberstufe</a:t>
          </a:r>
        </a:p>
        <a:p>
          <a:pPr marL="0" lvl="0" indent="0" algn="ctr" defTabSz="1066800">
            <a:lnSpc>
              <a:spcPct val="90000"/>
            </a:lnSpc>
            <a:spcBef>
              <a:spcPct val="0"/>
            </a:spcBef>
            <a:spcAft>
              <a:spcPct val="35000"/>
            </a:spcAft>
            <a:buNone/>
          </a:pPr>
          <a:r>
            <a:rPr lang="de-DE" sz="2400" kern="1200" dirty="0"/>
            <a:t>18 – 14 J.</a:t>
          </a:r>
        </a:p>
      </dsp:txBody>
      <dsp:txXfrm rot="10800000">
        <a:off x="1277300" y="412099"/>
        <a:ext cx="2216211" cy="1277300"/>
      </dsp:txXfrm>
    </dsp:sp>
    <dsp:sp modelId="{783F091F-BD7B-BC4E-B1AD-C5BECF6A38B9}">
      <dsp:nvSpPr>
        <dsp:cNvPr id="0" name=""/>
        <dsp:cNvSpPr/>
      </dsp:nvSpPr>
      <dsp:spPr>
        <a:xfrm>
          <a:off x="319325" y="412099"/>
          <a:ext cx="1277300" cy="1277300"/>
        </a:xfrm>
        <a:prstGeom prst="ellipse">
          <a:avLst/>
        </a:prstGeom>
        <a:pattFill prst="wdDnDiag">
          <a:fgClr>
            <a:schemeClr val="accent1">
              <a:tint val="50000"/>
              <a:hueOff val="0"/>
              <a:satOff val="0"/>
              <a:lumOff val="0"/>
            </a:schemeClr>
          </a:fgClr>
          <a:bgClr>
            <a:schemeClr val="bg1"/>
          </a:bgClr>
        </a:patt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0E9749-5A5C-2547-8DD8-9EFC5DC0D16C}">
      <dsp:nvSpPr>
        <dsp:cNvPr id="0" name=""/>
        <dsp:cNvSpPr/>
      </dsp:nvSpPr>
      <dsp:spPr>
        <a:xfrm rot="10800000">
          <a:off x="957975" y="2070683"/>
          <a:ext cx="2535536" cy="127730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254" tIns="91440" rIns="170688" bIns="91440" numCol="1" spcCol="1270" anchor="ctr" anchorCtr="0">
          <a:noAutofit/>
        </a:bodyPr>
        <a:lstStyle/>
        <a:p>
          <a:pPr marL="0" lvl="0" indent="0" algn="ctr" defTabSz="1066800">
            <a:lnSpc>
              <a:spcPct val="90000"/>
            </a:lnSpc>
            <a:spcBef>
              <a:spcPct val="0"/>
            </a:spcBef>
            <a:spcAft>
              <a:spcPct val="35000"/>
            </a:spcAft>
            <a:buNone/>
          </a:pPr>
          <a:r>
            <a:rPr lang="de-DE" sz="2400" kern="1200" dirty="0"/>
            <a:t>Unterstufe</a:t>
          </a:r>
        </a:p>
        <a:p>
          <a:pPr marL="0" lvl="0" indent="0" algn="ctr" defTabSz="1066800">
            <a:lnSpc>
              <a:spcPct val="90000"/>
            </a:lnSpc>
            <a:spcBef>
              <a:spcPct val="0"/>
            </a:spcBef>
            <a:spcAft>
              <a:spcPct val="35000"/>
            </a:spcAft>
            <a:buNone/>
          </a:pPr>
          <a:r>
            <a:rPr lang="de-DE" sz="2400" kern="1200" dirty="0"/>
            <a:t>14 – 10 J.</a:t>
          </a:r>
        </a:p>
      </dsp:txBody>
      <dsp:txXfrm rot="10800000">
        <a:off x="1277300" y="2070683"/>
        <a:ext cx="2216211" cy="1277300"/>
      </dsp:txXfrm>
    </dsp:sp>
    <dsp:sp modelId="{957D1705-24B2-9748-A827-529FC71B0328}">
      <dsp:nvSpPr>
        <dsp:cNvPr id="0" name=""/>
        <dsp:cNvSpPr/>
      </dsp:nvSpPr>
      <dsp:spPr>
        <a:xfrm>
          <a:off x="319325" y="2070683"/>
          <a:ext cx="1277300" cy="1277300"/>
        </a:xfrm>
        <a:prstGeom prst="ellipse">
          <a:avLst/>
        </a:prstGeom>
        <a:pattFill prst="dkVert">
          <a:fgClr>
            <a:schemeClr val="accent1">
              <a:tint val="50000"/>
              <a:hueOff val="0"/>
              <a:satOff val="0"/>
              <a:lumOff val="0"/>
            </a:schemeClr>
          </a:fgClr>
          <a:bgClr>
            <a:schemeClr val="bg1"/>
          </a:bgClr>
        </a:patt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BF2CF5-9CD7-B142-9193-DA6B60CBEFED}">
      <dsp:nvSpPr>
        <dsp:cNvPr id="0" name=""/>
        <dsp:cNvSpPr/>
      </dsp:nvSpPr>
      <dsp:spPr>
        <a:xfrm rot="10800000">
          <a:off x="957975" y="3729267"/>
          <a:ext cx="2535536" cy="127730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254" tIns="91440" rIns="170688" bIns="91440" numCol="1" spcCol="1270" anchor="ctr" anchorCtr="0">
          <a:noAutofit/>
        </a:bodyPr>
        <a:lstStyle/>
        <a:p>
          <a:pPr marL="0" lvl="0" indent="0" algn="ctr" defTabSz="1066800">
            <a:lnSpc>
              <a:spcPct val="90000"/>
            </a:lnSpc>
            <a:spcBef>
              <a:spcPct val="0"/>
            </a:spcBef>
            <a:spcAft>
              <a:spcPct val="35000"/>
            </a:spcAft>
            <a:buNone/>
          </a:pPr>
          <a:r>
            <a:rPr lang="de-DE" sz="2400" kern="1200" dirty="0"/>
            <a:t>Volksschule</a:t>
          </a:r>
        </a:p>
        <a:p>
          <a:pPr marL="0" lvl="0" indent="0" algn="ctr" defTabSz="1066800">
            <a:lnSpc>
              <a:spcPct val="90000"/>
            </a:lnSpc>
            <a:spcBef>
              <a:spcPct val="0"/>
            </a:spcBef>
            <a:spcAft>
              <a:spcPct val="35000"/>
            </a:spcAft>
            <a:buNone/>
          </a:pPr>
          <a:r>
            <a:rPr lang="de-DE" sz="2400" kern="1200" dirty="0"/>
            <a:t>10 – 6 J.</a:t>
          </a:r>
        </a:p>
      </dsp:txBody>
      <dsp:txXfrm rot="10800000">
        <a:off x="1277300" y="3729267"/>
        <a:ext cx="2216211" cy="1277300"/>
      </dsp:txXfrm>
    </dsp:sp>
    <dsp:sp modelId="{CD98BB28-9128-C145-B1FC-FE63C3A0B506}">
      <dsp:nvSpPr>
        <dsp:cNvPr id="0" name=""/>
        <dsp:cNvSpPr/>
      </dsp:nvSpPr>
      <dsp:spPr>
        <a:xfrm>
          <a:off x="319325" y="3729267"/>
          <a:ext cx="1277300" cy="1277300"/>
        </a:xfrm>
        <a:prstGeom prst="ellipse">
          <a:avLst/>
        </a:prstGeom>
        <a:pattFill prst="trellis">
          <a:fgClr>
            <a:schemeClr val="accent1">
              <a:tint val="50000"/>
              <a:hueOff val="0"/>
              <a:satOff val="0"/>
              <a:lumOff val="0"/>
            </a:schemeClr>
          </a:fgClr>
          <a:bgClr>
            <a:schemeClr val="bg1"/>
          </a:bgClr>
        </a:patt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64326-F5C1-3C4F-A2E5-748AADE8FCF7}">
      <dsp:nvSpPr>
        <dsp:cNvPr id="0" name=""/>
        <dsp:cNvSpPr/>
      </dsp:nvSpPr>
      <dsp:spPr>
        <a:xfrm>
          <a:off x="0" y="0"/>
          <a:ext cx="8629236" cy="757703"/>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e-DE" sz="3300" b="1" kern="1200"/>
            <a:t>WASSERFASSEN</a:t>
          </a:r>
          <a:endParaRPr lang="en-US" sz="3300" kern="1200"/>
        </a:p>
      </dsp:txBody>
      <dsp:txXfrm>
        <a:off x="22192" y="22192"/>
        <a:ext cx="7747590" cy="713319"/>
      </dsp:txXfrm>
    </dsp:sp>
    <dsp:sp modelId="{3892AD25-4F35-BE48-81BA-2BBE504E95CB}">
      <dsp:nvSpPr>
        <dsp:cNvPr id="0" name=""/>
        <dsp:cNvSpPr/>
      </dsp:nvSpPr>
      <dsp:spPr>
        <a:xfrm>
          <a:off x="722698" y="895467"/>
          <a:ext cx="8629236" cy="75770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e-DE" sz="3300" b="1" kern="1200" dirty="0"/>
            <a:t>DIAGONALPHASE | ZUGPHASE</a:t>
          </a:r>
          <a:endParaRPr lang="en-US" sz="3300" kern="1200" dirty="0"/>
        </a:p>
      </dsp:txBody>
      <dsp:txXfrm>
        <a:off x="744890" y="917659"/>
        <a:ext cx="7369647" cy="713319"/>
      </dsp:txXfrm>
    </dsp:sp>
    <dsp:sp modelId="{A5A892DC-49F0-784C-B78E-D9F9780E5D61}">
      <dsp:nvSpPr>
        <dsp:cNvPr id="0" name=""/>
        <dsp:cNvSpPr/>
      </dsp:nvSpPr>
      <dsp:spPr>
        <a:xfrm>
          <a:off x="1434610" y="1790934"/>
          <a:ext cx="8629236" cy="757703"/>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e-DE" sz="3300" b="1" kern="1200"/>
            <a:t>DRUCKPHASE</a:t>
          </a:r>
          <a:endParaRPr lang="en-US" sz="3300" kern="1200"/>
        </a:p>
      </dsp:txBody>
      <dsp:txXfrm>
        <a:off x="1456802" y="1813126"/>
        <a:ext cx="7380433" cy="713319"/>
      </dsp:txXfrm>
    </dsp:sp>
    <dsp:sp modelId="{F913A65D-E068-A14B-BF64-487E84CCB10F}">
      <dsp:nvSpPr>
        <dsp:cNvPr id="0" name=""/>
        <dsp:cNvSpPr/>
      </dsp:nvSpPr>
      <dsp:spPr>
        <a:xfrm>
          <a:off x="2157309" y="2686401"/>
          <a:ext cx="8629236" cy="757703"/>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e-DE" sz="3300" b="1" kern="1200"/>
            <a:t>RÜCKHOLPHASE</a:t>
          </a:r>
          <a:endParaRPr lang="en-US" sz="3300" kern="1200"/>
        </a:p>
      </dsp:txBody>
      <dsp:txXfrm>
        <a:off x="2179501" y="2708593"/>
        <a:ext cx="7369647" cy="713319"/>
      </dsp:txXfrm>
    </dsp:sp>
    <dsp:sp modelId="{B23AA8DC-E4E0-484B-B41E-60700864F055}">
      <dsp:nvSpPr>
        <dsp:cNvPr id="0" name=""/>
        <dsp:cNvSpPr/>
      </dsp:nvSpPr>
      <dsp:spPr>
        <a:xfrm>
          <a:off x="8136729" y="580331"/>
          <a:ext cx="492507" cy="492507"/>
        </a:xfrm>
        <a:prstGeom prst="downArrow">
          <a:avLst>
            <a:gd name="adj1" fmla="val 55000"/>
            <a:gd name="adj2" fmla="val 45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247543" y="580331"/>
        <a:ext cx="270879" cy="370612"/>
      </dsp:txXfrm>
    </dsp:sp>
    <dsp:sp modelId="{6A9AFF11-CA0B-C74E-A51A-5C8DD723C245}">
      <dsp:nvSpPr>
        <dsp:cNvPr id="0" name=""/>
        <dsp:cNvSpPr/>
      </dsp:nvSpPr>
      <dsp:spPr>
        <a:xfrm>
          <a:off x="8859428" y="1475798"/>
          <a:ext cx="492507" cy="492507"/>
        </a:xfrm>
        <a:prstGeom prst="downArrow">
          <a:avLst>
            <a:gd name="adj1" fmla="val 55000"/>
            <a:gd name="adj2" fmla="val 45000"/>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970242" y="1475798"/>
        <a:ext cx="270879" cy="370612"/>
      </dsp:txXfrm>
    </dsp:sp>
    <dsp:sp modelId="{04D5DC70-0D6D-7B4B-89E8-2DC88ABB3D3D}">
      <dsp:nvSpPr>
        <dsp:cNvPr id="0" name=""/>
        <dsp:cNvSpPr/>
      </dsp:nvSpPr>
      <dsp:spPr>
        <a:xfrm>
          <a:off x="9571340" y="2371266"/>
          <a:ext cx="492507" cy="492507"/>
        </a:xfrm>
        <a:prstGeom prst="downArrow">
          <a:avLst>
            <a:gd name="adj1" fmla="val 55000"/>
            <a:gd name="adj2" fmla="val 45000"/>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682154" y="2371266"/>
        <a:ext cx="270879" cy="37061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2FF6E-025A-594D-87BA-41C0C54FC5BF}" type="datetimeFigureOut">
              <a:rPr lang="de-DE" smtClean="0"/>
              <a:t>24.11.23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9A99-60ED-5C47-97E8-66E4BD57C91D}" type="slidenum">
              <a:rPr lang="de-DE" smtClean="0"/>
              <a:t>‹Nr.›</a:t>
            </a:fld>
            <a:endParaRPr lang="de-DE"/>
          </a:p>
        </p:txBody>
      </p:sp>
    </p:spTree>
    <p:extLst>
      <p:ext uri="{BB962C8B-B14F-4D97-AF65-F5344CB8AC3E}">
        <p14:creationId xmlns:p14="http://schemas.microsoft.com/office/powerpoint/2010/main" val="256548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r>
              <a:rPr lang="de-AT"/>
              <a:t>21.10.20</a:t>
            </a:r>
            <a:endParaRPr lang="en-US" dirty="0"/>
          </a:p>
        </p:txBody>
      </p:sp>
      <p:sp>
        <p:nvSpPr>
          <p:cNvPr id="5" name="Footer Placeholder 4"/>
          <p:cNvSpPr>
            <a:spLocks noGrp="1"/>
          </p:cNvSpPr>
          <p:nvPr>
            <p:ph type="ftr" sz="quarter" idx="11"/>
          </p:nvPr>
        </p:nvSpPr>
        <p:spPr/>
        <p:txBody>
          <a:bodyPr/>
          <a:lstStyle/>
          <a:p>
            <a:r>
              <a:rPr lang="en-US"/>
              <a:t>FUNdamentals by Daniel Wartner BSc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AT"/>
              <a:t>21.10.20</a:t>
            </a:r>
            <a:endParaRPr lang="en-US" dirty="0"/>
          </a:p>
        </p:txBody>
      </p:sp>
      <p:sp>
        <p:nvSpPr>
          <p:cNvPr id="8" name="Footer Placeholder 7"/>
          <p:cNvSpPr>
            <a:spLocks noGrp="1"/>
          </p:cNvSpPr>
          <p:nvPr>
            <p:ph type="ftr" sz="quarter" idx="11"/>
          </p:nvPr>
        </p:nvSpPr>
        <p:spPr/>
        <p:txBody>
          <a:bodyPr/>
          <a:lstStyle/>
          <a:p>
            <a:r>
              <a:rPr lang="en-US"/>
              <a:t>FUNdamentals by Daniel Wartner BSc</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AT"/>
              <a:t>21.10.20</a:t>
            </a:r>
            <a:endParaRPr lang="en-US" dirty="0"/>
          </a:p>
        </p:txBody>
      </p:sp>
      <p:sp>
        <p:nvSpPr>
          <p:cNvPr id="8" name="Footer Placeholder 7"/>
          <p:cNvSpPr>
            <a:spLocks noGrp="1"/>
          </p:cNvSpPr>
          <p:nvPr>
            <p:ph type="ftr" sz="quarter" idx="11"/>
          </p:nvPr>
        </p:nvSpPr>
        <p:spPr/>
        <p:txBody>
          <a:bodyPr/>
          <a:lstStyle/>
          <a:p>
            <a:r>
              <a:rPr lang="en-US"/>
              <a:t>FUNdamentals by Daniel Wartner BSc</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AT"/>
              <a:t>21.10.20</a:t>
            </a:r>
            <a:endParaRPr lang="en-US" dirty="0"/>
          </a:p>
        </p:txBody>
      </p:sp>
      <p:sp>
        <p:nvSpPr>
          <p:cNvPr id="5" name="Footer Placeholder 4"/>
          <p:cNvSpPr>
            <a:spLocks noGrp="1"/>
          </p:cNvSpPr>
          <p:nvPr>
            <p:ph type="ftr" sz="quarter" idx="11"/>
          </p:nvPr>
        </p:nvSpPr>
        <p:spPr/>
        <p:txBody>
          <a:bodyPr/>
          <a:lstStyle/>
          <a:p>
            <a:r>
              <a:rPr lang="en-US"/>
              <a:t>FUNdamentals by Daniel Wartner BSc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AT"/>
              <a:t>21.10.20</a:t>
            </a:r>
            <a:endParaRPr lang="en-US" dirty="0"/>
          </a:p>
        </p:txBody>
      </p:sp>
      <p:sp>
        <p:nvSpPr>
          <p:cNvPr id="5" name="Footer Placeholder 4"/>
          <p:cNvSpPr>
            <a:spLocks noGrp="1"/>
          </p:cNvSpPr>
          <p:nvPr>
            <p:ph type="ftr" sz="quarter" idx="11"/>
          </p:nvPr>
        </p:nvSpPr>
        <p:spPr/>
        <p:txBody>
          <a:bodyPr/>
          <a:lstStyle/>
          <a:p>
            <a:r>
              <a:rPr lang="en-US"/>
              <a:t>FUNdamentals by Daniel Wartner BSc</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r>
              <a:rPr lang="de-AT"/>
              <a:t>21.10.20</a:t>
            </a:r>
            <a:endParaRPr lang="en-US" dirty="0"/>
          </a:p>
        </p:txBody>
      </p:sp>
      <p:sp>
        <p:nvSpPr>
          <p:cNvPr id="9" name="Footer Placeholder 8"/>
          <p:cNvSpPr>
            <a:spLocks noGrp="1"/>
          </p:cNvSpPr>
          <p:nvPr>
            <p:ph type="ftr" sz="quarter" idx="11"/>
          </p:nvPr>
        </p:nvSpPr>
        <p:spPr/>
        <p:txBody>
          <a:bodyPr/>
          <a:lstStyle/>
          <a:p>
            <a:r>
              <a:rPr lang="en-US"/>
              <a:t>FUNdamentals by Daniel Wartner BSc</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Date Placeholder 1"/>
          <p:cNvSpPr>
            <a:spLocks noGrp="1"/>
          </p:cNvSpPr>
          <p:nvPr>
            <p:ph type="dt" sz="half" idx="10"/>
          </p:nvPr>
        </p:nvSpPr>
        <p:spPr/>
        <p:txBody>
          <a:bodyPr/>
          <a:lstStyle/>
          <a:p>
            <a:r>
              <a:rPr lang="de-AT"/>
              <a:t>21.10.20</a:t>
            </a:r>
            <a:endParaRPr lang="en-US" dirty="0"/>
          </a:p>
        </p:txBody>
      </p:sp>
      <p:sp>
        <p:nvSpPr>
          <p:cNvPr id="11" name="Footer Placeholder 10"/>
          <p:cNvSpPr>
            <a:spLocks noGrp="1"/>
          </p:cNvSpPr>
          <p:nvPr>
            <p:ph type="ftr" sz="quarter" idx="11"/>
          </p:nvPr>
        </p:nvSpPr>
        <p:spPr/>
        <p:txBody>
          <a:bodyPr/>
          <a:lstStyle/>
          <a:p>
            <a:r>
              <a:rPr lang="en-US"/>
              <a:t>FUNdamentals by Daniel Wartner BSc</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2" name="Date Placeholder 1"/>
          <p:cNvSpPr>
            <a:spLocks noGrp="1"/>
          </p:cNvSpPr>
          <p:nvPr>
            <p:ph type="dt" sz="half" idx="10"/>
          </p:nvPr>
        </p:nvSpPr>
        <p:spPr/>
        <p:txBody>
          <a:bodyPr/>
          <a:lstStyle/>
          <a:p>
            <a:r>
              <a:rPr lang="de-AT"/>
              <a:t>21.10.20</a:t>
            </a:r>
            <a:endParaRPr lang="en-US" dirty="0"/>
          </a:p>
        </p:txBody>
      </p:sp>
      <p:sp>
        <p:nvSpPr>
          <p:cNvPr id="7" name="Footer Placeholder 6"/>
          <p:cNvSpPr>
            <a:spLocks noGrp="1"/>
          </p:cNvSpPr>
          <p:nvPr>
            <p:ph type="ftr" sz="quarter" idx="11"/>
          </p:nvPr>
        </p:nvSpPr>
        <p:spPr/>
        <p:txBody>
          <a:bodyPr/>
          <a:lstStyle/>
          <a:p>
            <a:r>
              <a:rPr lang="en-US"/>
              <a:t>FUNdamentals by Daniel Wartner BSc</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e-AT"/>
              <a:t>21.10.20</a:t>
            </a:r>
            <a:endParaRPr lang="en-US" dirty="0"/>
          </a:p>
        </p:txBody>
      </p:sp>
      <p:sp>
        <p:nvSpPr>
          <p:cNvPr id="6" name="Footer Placeholder 5"/>
          <p:cNvSpPr>
            <a:spLocks noGrp="1"/>
          </p:cNvSpPr>
          <p:nvPr>
            <p:ph type="ftr" sz="quarter" idx="11"/>
          </p:nvPr>
        </p:nvSpPr>
        <p:spPr/>
        <p:txBody>
          <a:bodyPr/>
          <a:lstStyle/>
          <a:p>
            <a:r>
              <a:rPr lang="en-US"/>
              <a:t>FUNdamentals by Daniel Wartner BSc</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Mastertitelformat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r>
              <a:rPr lang="de-AT"/>
              <a:t>21.10.20</a:t>
            </a:r>
            <a:endParaRPr lang="en-US" dirty="0"/>
          </a:p>
        </p:txBody>
      </p:sp>
      <p:sp>
        <p:nvSpPr>
          <p:cNvPr id="9" name="Footer Placeholder 8"/>
          <p:cNvSpPr>
            <a:spLocks noGrp="1"/>
          </p:cNvSpPr>
          <p:nvPr>
            <p:ph type="ftr" sz="quarter" idx="11"/>
          </p:nvPr>
        </p:nvSpPr>
        <p:spPr/>
        <p:txBody>
          <a:bodyPr/>
          <a:lstStyle/>
          <a:p>
            <a:r>
              <a:rPr lang="en-US"/>
              <a:t>FUNdamentals by Daniel Wartner BSc</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Mastertitelformat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r>
              <a:rPr lang="de-AT"/>
              <a:t>21.10.20</a:t>
            </a:r>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FUNdamentals by Daniel Wartner BSc</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de-AT"/>
              <a:t>21.10.20</a:t>
            </a:r>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FUNdamentals by Daniel Wartner BSc</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youtube.com/watch?v=dezrZ6NG2yY&amp;feature=youtu.be"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_0zc1Mq1y4U" TargetMode="External"/><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youtu.be/G0GnH5nJ5Lw"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youtu.be/D5KppdmDXlY" TargetMode="Externa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9FD68DA-344A-C74E-BDE6-8C6BA5421781}"/>
              </a:ext>
            </a:extLst>
          </p:cNvPr>
          <p:cNvSpPr>
            <a:spLocks noGrp="1"/>
          </p:cNvSpPr>
          <p:nvPr>
            <p:ph type="ctrTitle"/>
          </p:nvPr>
        </p:nvSpPr>
        <p:spPr>
          <a:xfrm>
            <a:off x="1608667" y="762000"/>
            <a:ext cx="7462083" cy="5334000"/>
          </a:xfrm>
        </p:spPr>
        <p:txBody>
          <a:bodyPr>
            <a:normAutofit/>
          </a:bodyPr>
          <a:lstStyle/>
          <a:p>
            <a:r>
              <a:rPr lang="de-DE" sz="7200" b="1" dirty="0" err="1">
                <a:solidFill>
                  <a:schemeClr val="accent1"/>
                </a:solidFill>
              </a:rPr>
              <a:t>FUNdamentals</a:t>
            </a:r>
            <a:r>
              <a:rPr lang="de-DE" sz="7200" dirty="0">
                <a:solidFill>
                  <a:schemeClr val="accent1"/>
                </a:solidFill>
              </a:rPr>
              <a:t> im Schwimmen</a:t>
            </a:r>
          </a:p>
        </p:txBody>
      </p:sp>
      <p:sp>
        <p:nvSpPr>
          <p:cNvPr id="3" name="Untertitel 2">
            <a:extLst>
              <a:ext uri="{FF2B5EF4-FFF2-40B4-BE49-F238E27FC236}">
                <a16:creationId xmlns:a16="http://schemas.microsoft.com/office/drawing/2014/main" id="{3CFEBF1A-14D5-1C47-BCD0-BF213EE24019}"/>
              </a:ext>
            </a:extLst>
          </p:cNvPr>
          <p:cNvSpPr>
            <a:spLocks noGrp="1"/>
          </p:cNvSpPr>
          <p:nvPr>
            <p:ph type="subTitle" idx="1"/>
          </p:nvPr>
        </p:nvSpPr>
        <p:spPr>
          <a:xfrm>
            <a:off x="9392483" y="761999"/>
            <a:ext cx="1971562" cy="5333999"/>
          </a:xfrm>
        </p:spPr>
        <p:txBody>
          <a:bodyPr anchor="b">
            <a:normAutofit/>
          </a:bodyPr>
          <a:lstStyle/>
          <a:p>
            <a:pPr algn="r"/>
            <a:r>
              <a:rPr lang="de-DE" sz="1600" dirty="0">
                <a:solidFill>
                  <a:schemeClr val="tx1">
                    <a:lumMod val="50000"/>
                    <a:lumOff val="50000"/>
                  </a:schemeClr>
                </a:solidFill>
              </a:rPr>
              <a:t>Professionelle Technikvermittlung</a:t>
            </a:r>
          </a:p>
        </p:txBody>
      </p:sp>
      <p:sp>
        <p:nvSpPr>
          <p:cNvPr id="10" name="Rectangle 9">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E06F804A-D039-6040-B3C0-92E5F5A07F17}"/>
              </a:ext>
            </a:extLst>
          </p:cNvPr>
          <p:cNvPicPr>
            <a:picLocks noChangeAspect="1"/>
          </p:cNvPicPr>
          <p:nvPr/>
        </p:nvPicPr>
        <p:blipFill>
          <a:blip r:embed="rId2"/>
          <a:stretch>
            <a:fillRect/>
          </a:stretch>
        </p:blipFill>
        <p:spPr>
          <a:xfrm>
            <a:off x="7226553" y="243840"/>
            <a:ext cx="4459225" cy="3185160"/>
          </a:xfrm>
          <a:prstGeom prst="rect">
            <a:avLst/>
          </a:prstGeom>
        </p:spPr>
      </p:pic>
    </p:spTree>
    <p:extLst>
      <p:ext uri="{BB962C8B-B14F-4D97-AF65-F5344CB8AC3E}">
        <p14:creationId xmlns:p14="http://schemas.microsoft.com/office/powerpoint/2010/main" val="357736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128167FA-E52D-164A-BA83-F8885DEBE8F0}"/>
              </a:ext>
            </a:extLst>
          </p:cNvPr>
          <p:cNvSpPr>
            <a:spLocks noGrp="1"/>
          </p:cNvSpPr>
          <p:nvPr>
            <p:ph type="title"/>
          </p:nvPr>
        </p:nvSpPr>
        <p:spPr>
          <a:xfrm>
            <a:off x="641667" y="5257630"/>
            <a:ext cx="10908667" cy="1021405"/>
          </a:xfrm>
        </p:spPr>
        <p:txBody>
          <a:bodyPr>
            <a:normAutofit/>
          </a:bodyPr>
          <a:lstStyle/>
          <a:p>
            <a:pPr algn="ctr"/>
            <a:r>
              <a:rPr lang="de-DE" b="1" dirty="0"/>
              <a:t>PHASEN DES ARMZUGES</a:t>
            </a:r>
          </a:p>
        </p:txBody>
      </p:sp>
      <p:sp>
        <p:nvSpPr>
          <p:cNvPr id="16" name="Rectangle 15">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Fußzeilenplatzhalter 4">
            <a:extLst>
              <a:ext uri="{FF2B5EF4-FFF2-40B4-BE49-F238E27FC236}">
                <a16:creationId xmlns:a16="http://schemas.microsoft.com/office/drawing/2014/main" id="{2EFD8AB5-669A-7B4D-B1FA-3A00FED899EF}"/>
              </a:ext>
            </a:extLst>
          </p:cNvPr>
          <p:cNvSpPr>
            <a:spLocks noGrp="1"/>
          </p:cNvSpPr>
          <p:nvPr>
            <p:ph type="ftr" sz="quarter" idx="11"/>
          </p:nvPr>
        </p:nvSpPr>
        <p:spPr>
          <a:xfrm>
            <a:off x="641667" y="6356350"/>
            <a:ext cx="5653898" cy="365125"/>
          </a:xfrm>
        </p:spPr>
        <p:txBody>
          <a:bodyPr>
            <a:normAutofit/>
          </a:bodyPr>
          <a:lstStyle/>
          <a:p>
            <a:pPr>
              <a:spcAft>
                <a:spcPts val="600"/>
              </a:spcAft>
            </a:pPr>
            <a:r>
              <a:rPr lang="en-US">
                <a:solidFill>
                  <a:srgbClr val="FFFFFF"/>
                </a:solidFill>
              </a:rPr>
              <a:t>FUNdamentals by Daniel Wartner BSc</a:t>
            </a:r>
          </a:p>
        </p:txBody>
      </p:sp>
      <p:sp>
        <p:nvSpPr>
          <p:cNvPr id="4" name="Datumsplatzhalter 3">
            <a:extLst>
              <a:ext uri="{FF2B5EF4-FFF2-40B4-BE49-F238E27FC236}">
                <a16:creationId xmlns:a16="http://schemas.microsoft.com/office/drawing/2014/main" id="{977A4C10-D0A9-CF4C-8DDD-B3ED5D250DEA}"/>
              </a:ext>
            </a:extLst>
          </p:cNvPr>
          <p:cNvSpPr>
            <a:spLocks noGrp="1"/>
          </p:cNvSpPr>
          <p:nvPr>
            <p:ph type="dt" sz="half" idx="10"/>
          </p:nvPr>
        </p:nvSpPr>
        <p:spPr>
          <a:xfrm>
            <a:off x="8409184" y="6356350"/>
            <a:ext cx="3083143" cy="365125"/>
          </a:xfrm>
        </p:spPr>
        <p:txBody>
          <a:bodyPr>
            <a:normAutofit/>
          </a:bodyPr>
          <a:lstStyle/>
          <a:p>
            <a:pPr algn="r">
              <a:spcAft>
                <a:spcPts val="600"/>
              </a:spcAft>
            </a:pPr>
            <a:r>
              <a:rPr lang="de-AT">
                <a:solidFill>
                  <a:srgbClr val="FFFFFF"/>
                </a:solidFill>
              </a:rPr>
              <a:t>21.10.20</a:t>
            </a:r>
            <a:endParaRPr lang="en-US">
              <a:solidFill>
                <a:srgbClr val="FFFFFF"/>
              </a:solidFill>
            </a:endParaRPr>
          </a:p>
        </p:txBody>
      </p:sp>
      <p:sp>
        <p:nvSpPr>
          <p:cNvPr id="6" name="Foliennummernplatzhalter 5">
            <a:extLst>
              <a:ext uri="{FF2B5EF4-FFF2-40B4-BE49-F238E27FC236}">
                <a16:creationId xmlns:a16="http://schemas.microsoft.com/office/drawing/2014/main" id="{B6A08D50-384E-D14F-96E6-72B1271BDF0C}"/>
              </a:ext>
            </a:extLst>
          </p:cNvPr>
          <p:cNvSpPr>
            <a:spLocks noGrp="1"/>
          </p:cNvSpPr>
          <p:nvPr>
            <p:ph type="sldNum" sz="quarter" idx="12"/>
          </p:nvPr>
        </p:nvSpPr>
        <p:spPr>
          <a:xfrm>
            <a:off x="11614447" y="6356350"/>
            <a:ext cx="550615" cy="365125"/>
          </a:xfrm>
        </p:spPr>
        <p:txBody>
          <a:bodyPr>
            <a:normAutofit/>
          </a:bodyPr>
          <a:lstStyle/>
          <a:p>
            <a:pPr>
              <a:spcAft>
                <a:spcPts val="600"/>
              </a:spcAft>
            </a:pPr>
            <a:fld id="{4FAB73BC-B049-4115-A692-8D63A059BFB8}" type="slidenum">
              <a:rPr lang="en-US" smtClean="0"/>
              <a:pPr>
                <a:spcAft>
                  <a:spcPts val="600"/>
                </a:spcAft>
              </a:pPr>
              <a:t>10</a:t>
            </a:fld>
            <a:endParaRPr lang="en-US"/>
          </a:p>
        </p:txBody>
      </p:sp>
      <p:graphicFrame>
        <p:nvGraphicFramePr>
          <p:cNvPr id="8" name="Inhaltsplatzhalter 2">
            <a:extLst>
              <a:ext uri="{FF2B5EF4-FFF2-40B4-BE49-F238E27FC236}">
                <a16:creationId xmlns:a16="http://schemas.microsoft.com/office/drawing/2014/main" id="{EEF30D82-F165-441E-AE95-01C0BEF326FE}"/>
              </a:ext>
            </a:extLst>
          </p:cNvPr>
          <p:cNvGraphicFramePr>
            <a:graphicFrameLocks noGrp="1"/>
          </p:cNvGraphicFramePr>
          <p:nvPr>
            <p:ph idx="1"/>
            <p:extLst>
              <p:ext uri="{D42A27DB-BD31-4B8C-83A1-F6EECF244321}">
                <p14:modId xmlns:p14="http://schemas.microsoft.com/office/powerpoint/2010/main" val="1884956234"/>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3133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0D7CDE28-8A42-F348-BA26-9D6A65BA31D5}"/>
              </a:ext>
            </a:extLst>
          </p:cNvPr>
          <p:cNvSpPr>
            <a:spLocks noGrp="1"/>
          </p:cNvSpPr>
          <p:nvPr>
            <p:ph type="title"/>
          </p:nvPr>
        </p:nvSpPr>
        <p:spPr>
          <a:xfrm>
            <a:off x="289249" y="1123837"/>
            <a:ext cx="4016116" cy="1255469"/>
          </a:xfrm>
        </p:spPr>
        <p:txBody>
          <a:bodyPr>
            <a:normAutofit/>
          </a:bodyPr>
          <a:lstStyle/>
          <a:p>
            <a:pPr algn="r"/>
            <a:r>
              <a:rPr lang="de-DE" b="1" dirty="0"/>
              <a:t>WASSER</a:t>
            </a:r>
            <a:br>
              <a:rPr lang="de-DE" b="1" dirty="0"/>
            </a:br>
            <a:r>
              <a:rPr lang="de-DE" b="1" dirty="0"/>
              <a:t>FASSEN</a:t>
            </a:r>
          </a:p>
        </p:txBody>
      </p:sp>
      <p:sp>
        <p:nvSpPr>
          <p:cNvPr id="12" name="Content Placeholder 11">
            <a:extLst>
              <a:ext uri="{FF2B5EF4-FFF2-40B4-BE49-F238E27FC236}">
                <a16:creationId xmlns:a16="http://schemas.microsoft.com/office/drawing/2014/main" id="{137089DA-C843-4973-B1C7-39AF712639A4}"/>
              </a:ext>
            </a:extLst>
          </p:cNvPr>
          <p:cNvSpPr>
            <a:spLocks noGrp="1"/>
          </p:cNvSpPr>
          <p:nvPr>
            <p:ph idx="1"/>
          </p:nvPr>
        </p:nvSpPr>
        <p:spPr>
          <a:xfrm>
            <a:off x="289249" y="2510395"/>
            <a:ext cx="4016116" cy="3274586"/>
          </a:xfrm>
        </p:spPr>
        <p:txBody>
          <a:bodyPr anchor="t">
            <a:normAutofit/>
          </a:bodyPr>
          <a:lstStyle/>
          <a:p>
            <a:pPr algn="r"/>
            <a:r>
              <a:rPr lang="de-DE" dirty="0">
                <a:solidFill>
                  <a:srgbClr val="FFFFFF"/>
                </a:solidFill>
              </a:rPr>
              <a:t>Einleitung eines jeden Zugzyklus</a:t>
            </a:r>
          </a:p>
          <a:p>
            <a:pPr algn="r"/>
            <a:r>
              <a:rPr lang="de-DE" dirty="0">
                <a:solidFill>
                  <a:srgbClr val="FFFFFF"/>
                </a:solidFill>
              </a:rPr>
              <a:t>Einsetzen vor dem Kopf in gestreckter Position</a:t>
            </a:r>
          </a:p>
          <a:p>
            <a:pPr algn="r"/>
            <a:r>
              <a:rPr lang="de-DE" dirty="0">
                <a:solidFill>
                  <a:srgbClr val="FFFFFF"/>
                </a:solidFill>
              </a:rPr>
              <a:t>Beweglichkeit &amp; Kraft sind Grundvoraussetzung</a:t>
            </a:r>
          </a:p>
          <a:p>
            <a:pPr algn="r"/>
            <a:r>
              <a:rPr lang="de-DE" dirty="0">
                <a:solidFill>
                  <a:srgbClr val="FFFFFF"/>
                </a:solidFill>
              </a:rPr>
              <a:t>1. Rotation des Oberarms </a:t>
            </a:r>
          </a:p>
          <a:p>
            <a:pPr algn="r"/>
            <a:r>
              <a:rPr lang="de-DE" dirty="0">
                <a:solidFill>
                  <a:srgbClr val="FFFFFF"/>
                </a:solidFill>
              </a:rPr>
              <a:t>2. Seitwärtsbewegung</a:t>
            </a:r>
          </a:p>
          <a:p>
            <a:pPr algn="r"/>
            <a:r>
              <a:rPr lang="de-DE" dirty="0">
                <a:solidFill>
                  <a:srgbClr val="FFFFFF"/>
                </a:solidFill>
              </a:rPr>
              <a:t>3. Beugung des Ellenbogens</a:t>
            </a:r>
          </a:p>
        </p:txBody>
      </p:sp>
      <p:pic>
        <p:nvPicPr>
          <p:cNvPr id="7" name="Grafik 6">
            <a:extLst>
              <a:ext uri="{FF2B5EF4-FFF2-40B4-BE49-F238E27FC236}">
                <a16:creationId xmlns:a16="http://schemas.microsoft.com/office/drawing/2014/main" id="{82E0AC25-BBA2-CE4E-AD6A-827235E3DB3A}"/>
              </a:ext>
            </a:extLst>
          </p:cNvPr>
          <p:cNvPicPr>
            <a:picLocks noChangeAspect="1"/>
          </p:cNvPicPr>
          <p:nvPr/>
        </p:nvPicPr>
        <p:blipFill rotWithShape="1">
          <a:blip r:embed="rId2"/>
          <a:srcRect l="10345" r="13840"/>
          <a:stretch/>
        </p:blipFill>
        <p:spPr>
          <a:xfrm>
            <a:off x="5137463" y="759599"/>
            <a:ext cx="6193767" cy="5330650"/>
          </a:xfrm>
          <a:prstGeom prst="rect">
            <a:avLst/>
          </a:prstGeom>
        </p:spPr>
      </p:pic>
      <p:sp>
        <p:nvSpPr>
          <p:cNvPr id="4" name="Datumsplatzhalter 3">
            <a:extLst>
              <a:ext uri="{FF2B5EF4-FFF2-40B4-BE49-F238E27FC236}">
                <a16:creationId xmlns:a16="http://schemas.microsoft.com/office/drawing/2014/main" id="{6C77BD56-E122-6440-995C-8E383BFF1FBE}"/>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661D1C30-8BE7-C247-B6F6-50090B714DF8}"/>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1862ACF9-C245-9C4A-AA69-7FBCEEEF3374}"/>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11</a:t>
            </a:fld>
            <a:endParaRPr lang="en-US"/>
          </a:p>
        </p:txBody>
      </p:sp>
    </p:spTree>
    <p:extLst>
      <p:ext uri="{BB962C8B-B14F-4D97-AF65-F5344CB8AC3E}">
        <p14:creationId xmlns:p14="http://schemas.microsoft.com/office/powerpoint/2010/main" val="281529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2ED46E0C-BDF4-7E47-A4A3-C377DE43C10D}"/>
              </a:ext>
            </a:extLst>
          </p:cNvPr>
          <p:cNvSpPr>
            <a:spLocks noGrp="1"/>
          </p:cNvSpPr>
          <p:nvPr>
            <p:ph type="title"/>
          </p:nvPr>
        </p:nvSpPr>
        <p:spPr>
          <a:xfrm>
            <a:off x="289249" y="1123837"/>
            <a:ext cx="4016116" cy="1255469"/>
          </a:xfrm>
        </p:spPr>
        <p:txBody>
          <a:bodyPr>
            <a:normAutofit/>
          </a:bodyPr>
          <a:lstStyle/>
          <a:p>
            <a:pPr algn="r"/>
            <a:r>
              <a:rPr lang="de-DE" b="1" dirty="0"/>
              <a:t>DIAGONAL</a:t>
            </a:r>
            <a:br>
              <a:rPr lang="de-DE" b="1" dirty="0"/>
            </a:br>
            <a:r>
              <a:rPr lang="de-DE" b="1" dirty="0"/>
              <a:t>PHASE</a:t>
            </a:r>
          </a:p>
        </p:txBody>
      </p:sp>
      <p:sp>
        <p:nvSpPr>
          <p:cNvPr id="12" name="Content Placeholder 11">
            <a:extLst>
              <a:ext uri="{FF2B5EF4-FFF2-40B4-BE49-F238E27FC236}">
                <a16:creationId xmlns:a16="http://schemas.microsoft.com/office/drawing/2014/main" id="{444A9018-2DDB-4E90-9A83-F372A3D4BDB5}"/>
              </a:ext>
            </a:extLst>
          </p:cNvPr>
          <p:cNvSpPr>
            <a:spLocks noGrp="1"/>
          </p:cNvSpPr>
          <p:nvPr>
            <p:ph idx="1"/>
          </p:nvPr>
        </p:nvSpPr>
        <p:spPr>
          <a:xfrm>
            <a:off x="289249" y="2510395"/>
            <a:ext cx="4016116" cy="3274586"/>
          </a:xfrm>
        </p:spPr>
        <p:txBody>
          <a:bodyPr anchor="t">
            <a:normAutofit/>
          </a:bodyPr>
          <a:lstStyle/>
          <a:p>
            <a:pPr algn="r"/>
            <a:r>
              <a:rPr lang="de-DE" dirty="0">
                <a:solidFill>
                  <a:srgbClr val="FFFFFF"/>
                </a:solidFill>
              </a:rPr>
              <a:t>Wasser wird nach hinten gedrückt</a:t>
            </a:r>
          </a:p>
          <a:p>
            <a:pPr algn="r"/>
            <a:r>
              <a:rPr lang="de-DE" dirty="0">
                <a:solidFill>
                  <a:srgbClr val="FFFFFF"/>
                </a:solidFill>
              </a:rPr>
              <a:t>Körper nach vorne gezogen</a:t>
            </a:r>
          </a:p>
          <a:p>
            <a:pPr algn="r"/>
            <a:r>
              <a:rPr lang="de-DE" dirty="0">
                <a:solidFill>
                  <a:srgbClr val="FFFFFF"/>
                </a:solidFill>
              </a:rPr>
              <a:t>Arm befindet sich im 45° Winkel zur Wasseroberfläche</a:t>
            </a:r>
          </a:p>
          <a:p>
            <a:pPr algn="r"/>
            <a:r>
              <a:rPr lang="de-DE" dirty="0">
                <a:solidFill>
                  <a:srgbClr val="FFFFFF"/>
                </a:solidFill>
              </a:rPr>
              <a:t>Ellenbogen ist in allen 4 Lagen     90 – 110° gebeugt (Folie 6)</a:t>
            </a:r>
          </a:p>
          <a:p>
            <a:pPr algn="r"/>
            <a:r>
              <a:rPr lang="de-DE" dirty="0">
                <a:solidFill>
                  <a:srgbClr val="FFFFFF"/>
                </a:solidFill>
              </a:rPr>
              <a:t>Erzeugt den Vortrieb </a:t>
            </a:r>
          </a:p>
          <a:p>
            <a:endParaRPr lang="de-DE" dirty="0">
              <a:solidFill>
                <a:srgbClr val="FFFFFF"/>
              </a:solidFill>
            </a:endParaRPr>
          </a:p>
          <a:p>
            <a:endParaRPr lang="de-DE" dirty="0">
              <a:solidFill>
                <a:srgbClr val="FFFFFF"/>
              </a:solidFill>
            </a:endParaRPr>
          </a:p>
        </p:txBody>
      </p:sp>
      <p:sp>
        <p:nvSpPr>
          <p:cNvPr id="4" name="Datumsplatzhalter 3">
            <a:extLst>
              <a:ext uri="{FF2B5EF4-FFF2-40B4-BE49-F238E27FC236}">
                <a16:creationId xmlns:a16="http://schemas.microsoft.com/office/drawing/2014/main" id="{0ED383E2-2733-8446-9913-AA0114E4BB97}"/>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EAD92EF3-2D2D-3F4D-8DF1-8B9DEEBA5CB5}"/>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288CFB58-EA8B-F945-82D2-887E04EAAEDD}"/>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12</a:t>
            </a:fld>
            <a:endParaRPr lang="en-US"/>
          </a:p>
        </p:txBody>
      </p:sp>
      <p:pic>
        <p:nvPicPr>
          <p:cNvPr id="10" name="Grafik 9">
            <a:extLst>
              <a:ext uri="{FF2B5EF4-FFF2-40B4-BE49-F238E27FC236}">
                <a16:creationId xmlns:a16="http://schemas.microsoft.com/office/drawing/2014/main" id="{6B992DB6-A13C-2E47-90DC-F9B002641265}"/>
              </a:ext>
            </a:extLst>
          </p:cNvPr>
          <p:cNvPicPr>
            <a:picLocks noChangeAspect="1"/>
          </p:cNvPicPr>
          <p:nvPr/>
        </p:nvPicPr>
        <p:blipFill>
          <a:blip r:embed="rId2"/>
          <a:stretch>
            <a:fillRect/>
          </a:stretch>
        </p:blipFill>
        <p:spPr>
          <a:xfrm>
            <a:off x="4798968" y="2105574"/>
            <a:ext cx="6816750" cy="2646851"/>
          </a:xfrm>
          <a:prstGeom prst="rect">
            <a:avLst/>
          </a:prstGeom>
        </p:spPr>
      </p:pic>
    </p:spTree>
    <p:extLst>
      <p:ext uri="{BB962C8B-B14F-4D97-AF65-F5344CB8AC3E}">
        <p14:creationId xmlns:p14="http://schemas.microsoft.com/office/powerpoint/2010/main" val="142591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DA6CE12B-B386-3D40-85E2-40A457AB3350}"/>
              </a:ext>
            </a:extLst>
          </p:cNvPr>
          <p:cNvSpPr>
            <a:spLocks noGrp="1"/>
          </p:cNvSpPr>
          <p:nvPr>
            <p:ph type="title"/>
          </p:nvPr>
        </p:nvSpPr>
        <p:spPr>
          <a:xfrm>
            <a:off x="289249" y="1123837"/>
            <a:ext cx="4016116" cy="1255469"/>
          </a:xfrm>
        </p:spPr>
        <p:txBody>
          <a:bodyPr>
            <a:normAutofit/>
          </a:bodyPr>
          <a:lstStyle/>
          <a:p>
            <a:pPr algn="r"/>
            <a:r>
              <a:rPr lang="de-DE" b="1" dirty="0"/>
              <a:t>DRUCK &amp;</a:t>
            </a:r>
            <a:br>
              <a:rPr lang="de-DE" b="1" dirty="0"/>
            </a:br>
            <a:r>
              <a:rPr lang="de-DE" b="1" dirty="0"/>
              <a:t>RÜCKHOLPHASE</a:t>
            </a:r>
          </a:p>
        </p:txBody>
      </p:sp>
      <p:sp>
        <p:nvSpPr>
          <p:cNvPr id="12" name="Content Placeholder 11">
            <a:extLst>
              <a:ext uri="{FF2B5EF4-FFF2-40B4-BE49-F238E27FC236}">
                <a16:creationId xmlns:a16="http://schemas.microsoft.com/office/drawing/2014/main" id="{5439700A-DCC3-4AB4-808E-A5B9D5E74589}"/>
              </a:ext>
            </a:extLst>
          </p:cNvPr>
          <p:cNvSpPr>
            <a:spLocks noGrp="1"/>
          </p:cNvSpPr>
          <p:nvPr>
            <p:ph idx="1"/>
          </p:nvPr>
        </p:nvSpPr>
        <p:spPr>
          <a:xfrm>
            <a:off x="289249" y="2510395"/>
            <a:ext cx="4016116" cy="3274586"/>
          </a:xfrm>
        </p:spPr>
        <p:txBody>
          <a:bodyPr anchor="t">
            <a:normAutofit/>
          </a:bodyPr>
          <a:lstStyle/>
          <a:p>
            <a:pPr algn="r"/>
            <a:r>
              <a:rPr lang="de-DE" dirty="0">
                <a:solidFill>
                  <a:srgbClr val="FFFFFF"/>
                </a:solidFill>
              </a:rPr>
              <a:t>Druck &amp; Rückholphase ist in jeder Lage verschieden</a:t>
            </a:r>
          </a:p>
          <a:p>
            <a:pPr algn="r"/>
            <a:r>
              <a:rPr lang="de-DE" dirty="0">
                <a:solidFill>
                  <a:srgbClr val="FFFFFF"/>
                </a:solidFill>
              </a:rPr>
              <a:t>Brust endet nach der Diagonalphase</a:t>
            </a:r>
          </a:p>
          <a:p>
            <a:pPr algn="r"/>
            <a:r>
              <a:rPr lang="de-DE" dirty="0">
                <a:solidFill>
                  <a:srgbClr val="FFFFFF"/>
                </a:solidFill>
              </a:rPr>
              <a:t>Handfläche wird zur Wasseroberfläche geführt unter Verwendung des Trizeps und einer Innenrotation der Schulter</a:t>
            </a:r>
          </a:p>
          <a:p>
            <a:pPr algn="r"/>
            <a:r>
              <a:rPr lang="de-DE" dirty="0">
                <a:solidFill>
                  <a:srgbClr val="FFFFFF"/>
                </a:solidFill>
              </a:rPr>
              <a:t>Verlängerung des Zugweges</a:t>
            </a:r>
          </a:p>
        </p:txBody>
      </p:sp>
      <p:sp>
        <p:nvSpPr>
          <p:cNvPr id="4" name="Datumsplatzhalter 3">
            <a:extLst>
              <a:ext uri="{FF2B5EF4-FFF2-40B4-BE49-F238E27FC236}">
                <a16:creationId xmlns:a16="http://schemas.microsoft.com/office/drawing/2014/main" id="{D323FB74-14BB-8D41-999F-7B311D19490D}"/>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B1498AEB-F9F2-604C-89C2-E024F1D7BF63}"/>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2AF15452-8101-A849-B0B0-B18439D7AFC2}"/>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13</a:t>
            </a:fld>
            <a:endParaRPr lang="en-US"/>
          </a:p>
        </p:txBody>
      </p:sp>
      <p:pic>
        <p:nvPicPr>
          <p:cNvPr id="7" name="Grafik 6">
            <a:extLst>
              <a:ext uri="{FF2B5EF4-FFF2-40B4-BE49-F238E27FC236}">
                <a16:creationId xmlns:a16="http://schemas.microsoft.com/office/drawing/2014/main" id="{C8320CDF-6170-4F42-B33E-0A61E30D44AA}"/>
              </a:ext>
            </a:extLst>
          </p:cNvPr>
          <p:cNvPicPr>
            <a:picLocks noChangeAspect="1"/>
          </p:cNvPicPr>
          <p:nvPr/>
        </p:nvPicPr>
        <p:blipFill>
          <a:blip r:embed="rId2"/>
          <a:stretch>
            <a:fillRect/>
          </a:stretch>
        </p:blipFill>
        <p:spPr>
          <a:xfrm>
            <a:off x="4931477" y="1382112"/>
            <a:ext cx="6691264" cy="4093776"/>
          </a:xfrm>
          <a:prstGeom prst="rect">
            <a:avLst/>
          </a:prstGeom>
        </p:spPr>
      </p:pic>
    </p:spTree>
    <p:extLst>
      <p:ext uri="{BB962C8B-B14F-4D97-AF65-F5344CB8AC3E}">
        <p14:creationId xmlns:p14="http://schemas.microsoft.com/office/powerpoint/2010/main" val="172888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6" name="Rectangle 15">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Bild 4">
            <a:extLst>
              <a:ext uri="{FF2B5EF4-FFF2-40B4-BE49-F238E27FC236}">
                <a16:creationId xmlns:a16="http://schemas.microsoft.com/office/drawing/2014/main" id="{C2B064D1-0B7D-A144-9817-6B94FDF21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278" y="759599"/>
            <a:ext cx="5873994" cy="5330650"/>
          </a:xfrm>
          <a:prstGeom prst="rect">
            <a:avLst/>
          </a:prstGeom>
        </p:spPr>
      </p:pic>
      <p:sp>
        <p:nvSpPr>
          <p:cNvPr id="20" name="Rectangle 19">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Datumsplatzhalter 3">
            <a:extLst>
              <a:ext uri="{FF2B5EF4-FFF2-40B4-BE49-F238E27FC236}">
                <a16:creationId xmlns:a16="http://schemas.microsoft.com/office/drawing/2014/main" id="{582A878A-DF4F-CC49-A41C-14E8F03159A8}"/>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950EAEDF-44BB-7446-AFDD-929E5C600683}"/>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83F6EDB2-2B30-D745-BC8F-CEF5920D91AB}"/>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14</a:t>
            </a:fld>
            <a:endParaRPr lang="en-US" b="1" kern="1200" dirty="0">
              <a:solidFill>
                <a:schemeClr val="accent1"/>
              </a:solidFill>
              <a:latin typeface="+mn-lt"/>
              <a:ea typeface="+mn-ea"/>
              <a:cs typeface="+mn-cs"/>
            </a:endParaRPr>
          </a:p>
        </p:txBody>
      </p:sp>
      <p:sp>
        <p:nvSpPr>
          <p:cNvPr id="15" name="Titel 1">
            <a:extLst>
              <a:ext uri="{FF2B5EF4-FFF2-40B4-BE49-F238E27FC236}">
                <a16:creationId xmlns:a16="http://schemas.microsoft.com/office/drawing/2014/main" id="{2F3D38E9-C0C9-924C-A575-4B4B88D56446}"/>
              </a:ext>
            </a:extLst>
          </p:cNvPr>
          <p:cNvSpPr>
            <a:spLocks noGrp="1"/>
          </p:cNvSpPr>
          <p:nvPr>
            <p:ph type="title"/>
          </p:nvPr>
        </p:nvSpPr>
        <p:spPr>
          <a:xfrm>
            <a:off x="643467" y="1298448"/>
            <a:ext cx="3685070" cy="3255264"/>
          </a:xfrm>
        </p:spPr>
        <p:txBody>
          <a:bodyPr vert="horz" lIns="91440" tIns="45720" rIns="91440" bIns="45720" rtlCol="0" anchor="b">
            <a:normAutofit/>
          </a:bodyPr>
          <a:lstStyle/>
          <a:p>
            <a:pPr algn="r"/>
            <a:r>
              <a:rPr lang="en-US" sz="3600" b="1" dirty="0">
                <a:solidFill>
                  <a:srgbClr val="FFFFFF"/>
                </a:solidFill>
              </a:rPr>
              <a:t>SWIM SKILL</a:t>
            </a:r>
          </a:p>
        </p:txBody>
      </p:sp>
      <p:sp>
        <p:nvSpPr>
          <p:cNvPr id="17" name="Textplatzhalter 2">
            <a:extLst>
              <a:ext uri="{FF2B5EF4-FFF2-40B4-BE49-F238E27FC236}">
                <a16:creationId xmlns:a16="http://schemas.microsoft.com/office/drawing/2014/main" id="{A008F8D6-9B1C-3B4C-9902-D9AC79E837A4}"/>
              </a:ext>
            </a:extLst>
          </p:cNvPr>
          <p:cNvSpPr txBox="1">
            <a:spLocks/>
          </p:cNvSpPr>
          <p:nvPr/>
        </p:nvSpPr>
        <p:spPr>
          <a:xfrm>
            <a:off x="643467" y="4670246"/>
            <a:ext cx="3685070" cy="914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r"/>
            <a:r>
              <a:rPr lang="en-US" dirty="0">
                <a:solidFill>
                  <a:schemeClr val="accent1">
                    <a:lumMod val="20000"/>
                    <a:lumOff val="80000"/>
                  </a:schemeClr>
                </a:solidFill>
              </a:rPr>
              <a:t>RÜCKEN</a:t>
            </a:r>
          </a:p>
        </p:txBody>
      </p:sp>
    </p:spTree>
    <p:extLst>
      <p:ext uri="{BB962C8B-B14F-4D97-AF65-F5344CB8AC3E}">
        <p14:creationId xmlns:p14="http://schemas.microsoft.com/office/powerpoint/2010/main" val="2704340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15CDC50-2115-9847-B365-1517DFBB8723}"/>
              </a:ext>
            </a:extLst>
          </p:cNvPr>
          <p:cNvSpPr>
            <a:spLocks noGrp="1"/>
          </p:cNvSpPr>
          <p:nvPr>
            <p:ph type="dt" sz="half" idx="10"/>
          </p:nvPr>
        </p:nvSpPr>
        <p:spPr/>
        <p:txBody>
          <a:bodyPr/>
          <a:lstStyle/>
          <a:p>
            <a:r>
              <a:rPr lang="de-AT"/>
              <a:t>21.10.20</a:t>
            </a:r>
            <a:endParaRPr lang="en-US" dirty="0"/>
          </a:p>
        </p:txBody>
      </p:sp>
      <p:sp>
        <p:nvSpPr>
          <p:cNvPr id="3" name="Fußzeilenplatzhalter 2">
            <a:extLst>
              <a:ext uri="{FF2B5EF4-FFF2-40B4-BE49-F238E27FC236}">
                <a16:creationId xmlns:a16="http://schemas.microsoft.com/office/drawing/2014/main" id="{ED02FBE2-8F92-9F4B-B791-F83E0CE3D3D2}"/>
              </a:ext>
            </a:extLst>
          </p:cNvPr>
          <p:cNvSpPr>
            <a:spLocks noGrp="1"/>
          </p:cNvSpPr>
          <p:nvPr>
            <p:ph type="ftr" sz="quarter" idx="11"/>
          </p:nvPr>
        </p:nvSpPr>
        <p:spPr/>
        <p:txBody>
          <a:bodyPr/>
          <a:lstStyle/>
          <a:p>
            <a:r>
              <a:rPr lang="en-US"/>
              <a:t>FUNdamentals by Daniel Wartner BSc</a:t>
            </a:r>
            <a:endParaRPr lang="en-US" dirty="0"/>
          </a:p>
        </p:txBody>
      </p:sp>
      <p:sp>
        <p:nvSpPr>
          <p:cNvPr id="4" name="Foliennummernplatzhalter 3">
            <a:extLst>
              <a:ext uri="{FF2B5EF4-FFF2-40B4-BE49-F238E27FC236}">
                <a16:creationId xmlns:a16="http://schemas.microsoft.com/office/drawing/2014/main" id="{14660BF3-F12B-7645-AE6D-7AB8E8ABC2C6}"/>
              </a:ext>
            </a:extLst>
          </p:cNvPr>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6" name="Grafik 5">
            <a:extLst>
              <a:ext uri="{FF2B5EF4-FFF2-40B4-BE49-F238E27FC236}">
                <a16:creationId xmlns:a16="http://schemas.microsoft.com/office/drawing/2014/main" id="{7EA4F4F9-66B7-BF47-825C-15F6B7C4B759}"/>
              </a:ext>
            </a:extLst>
          </p:cNvPr>
          <p:cNvPicPr>
            <a:picLocks noChangeAspect="1"/>
          </p:cNvPicPr>
          <p:nvPr/>
        </p:nvPicPr>
        <p:blipFill>
          <a:blip r:embed="rId2"/>
          <a:stretch>
            <a:fillRect/>
          </a:stretch>
        </p:blipFill>
        <p:spPr>
          <a:xfrm>
            <a:off x="508000" y="285750"/>
            <a:ext cx="10668000" cy="6000750"/>
          </a:xfrm>
          <a:prstGeom prst="rect">
            <a:avLst/>
          </a:prstGeom>
        </p:spPr>
      </p:pic>
      <p:sp>
        <p:nvSpPr>
          <p:cNvPr id="7" name="Rechteck 6">
            <a:extLst>
              <a:ext uri="{FF2B5EF4-FFF2-40B4-BE49-F238E27FC236}">
                <a16:creationId xmlns:a16="http://schemas.microsoft.com/office/drawing/2014/main" id="{50FFA725-9EBB-D64B-B007-97EE2F4AC2CA}"/>
              </a:ext>
            </a:extLst>
          </p:cNvPr>
          <p:cNvSpPr/>
          <p:nvPr/>
        </p:nvSpPr>
        <p:spPr>
          <a:xfrm>
            <a:off x="9780785" y="5063067"/>
            <a:ext cx="1395215" cy="129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C45644A-4732-2E47-833A-0426481F1057}"/>
              </a:ext>
            </a:extLst>
          </p:cNvPr>
          <p:cNvSpPr/>
          <p:nvPr/>
        </p:nvSpPr>
        <p:spPr>
          <a:xfrm>
            <a:off x="508000" y="5063067"/>
            <a:ext cx="1557867" cy="129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984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24F79297-AE4C-C24A-B79C-943BCBD120EE}"/>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b="1" spc="-100" dirty="0"/>
              <a:t>RÜCKEN</a:t>
            </a:r>
            <a:br>
              <a:rPr lang="en-US" sz="5900" b="1" spc="-100" dirty="0"/>
            </a:br>
            <a:r>
              <a:rPr lang="de-DE" sz="2000" i="1" spc="-100" dirty="0"/>
              <a:t>Rhythmischer wechselseitiger </a:t>
            </a:r>
            <a:r>
              <a:rPr lang="de-DE" sz="2000" i="1" spc="-100" dirty="0" err="1"/>
              <a:t>Armzug</a:t>
            </a:r>
            <a:r>
              <a:rPr lang="de-DE" sz="2000" i="1" spc="-100" dirty="0"/>
              <a:t> und Beinschlag in Rückenlage mit einer Rotationsbewegung um die Längsachse</a:t>
            </a:r>
            <a:endParaRPr lang="en-US" sz="2000" b="1" i="1" spc="-100" dirty="0"/>
          </a:p>
        </p:txBody>
      </p:sp>
      <p:sp>
        <p:nvSpPr>
          <p:cNvPr id="3" name="Inhaltsplatzhalter 2">
            <a:extLst>
              <a:ext uri="{FF2B5EF4-FFF2-40B4-BE49-F238E27FC236}">
                <a16:creationId xmlns:a16="http://schemas.microsoft.com/office/drawing/2014/main" id="{CCB54BF9-2841-7342-BB36-8ADF7327A947}"/>
              </a:ext>
            </a:extLst>
          </p:cNvPr>
          <p:cNvSpPr>
            <a:spLocks noGrp="1"/>
          </p:cNvSpPr>
          <p:nvPr>
            <p:ph idx="1"/>
          </p:nvPr>
        </p:nvSpPr>
        <p:spPr>
          <a:xfrm>
            <a:off x="5054083" y="4670246"/>
            <a:ext cx="6037903" cy="914400"/>
          </a:xfrm>
        </p:spPr>
        <p:txBody>
          <a:bodyPr vert="horz" lIns="91440" tIns="45720" rIns="91440" bIns="45720" rtlCol="0" anchor="t">
            <a:normAutofit/>
          </a:bodyPr>
          <a:lstStyle/>
          <a:p>
            <a:pPr marL="0" indent="0">
              <a:buNone/>
            </a:pPr>
            <a:r>
              <a:rPr lang="en-US" sz="2200" b="1" dirty="0">
                <a:solidFill>
                  <a:schemeClr val="accent1">
                    <a:lumMod val="20000"/>
                    <a:lumOff val="80000"/>
                  </a:schemeClr>
                </a:solidFill>
              </a:rPr>
              <a:t>BLABT Model</a:t>
            </a:r>
          </a:p>
          <a:p>
            <a:pPr marL="0" indent="0">
              <a:buNone/>
            </a:pPr>
            <a:r>
              <a:rPr lang="en-US" sz="2200" b="1" dirty="0">
                <a:solidFill>
                  <a:schemeClr val="accent1">
                    <a:lumMod val="20000"/>
                    <a:lumOff val="80000"/>
                  </a:schemeClr>
                </a:solidFill>
              </a:rPr>
              <a:t>BODY | LEGS | ARMS | BREATHING | TIMING</a:t>
            </a:r>
          </a:p>
        </p:txBody>
      </p:sp>
      <p:sp>
        <p:nvSpPr>
          <p:cNvPr id="21" name="Rectangle 20">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Grafik 7">
            <a:extLst>
              <a:ext uri="{FF2B5EF4-FFF2-40B4-BE49-F238E27FC236}">
                <a16:creationId xmlns:a16="http://schemas.microsoft.com/office/drawing/2014/main" id="{3413A6FC-0D10-0449-9A28-46244ABE678E}"/>
              </a:ext>
            </a:extLst>
          </p:cNvPr>
          <p:cNvPicPr>
            <a:picLocks noChangeAspect="1"/>
          </p:cNvPicPr>
          <p:nvPr/>
        </p:nvPicPr>
        <p:blipFill>
          <a:blip r:embed="rId2"/>
          <a:stretch>
            <a:fillRect/>
          </a:stretch>
        </p:blipFill>
        <p:spPr>
          <a:xfrm>
            <a:off x="696177" y="1561237"/>
            <a:ext cx="3458249" cy="3727373"/>
          </a:xfrm>
          <a:prstGeom prst="rect">
            <a:avLst/>
          </a:prstGeom>
        </p:spPr>
      </p:pic>
      <p:sp>
        <p:nvSpPr>
          <p:cNvPr id="4" name="Datumsplatzhalter 3">
            <a:extLst>
              <a:ext uri="{FF2B5EF4-FFF2-40B4-BE49-F238E27FC236}">
                <a16:creationId xmlns:a16="http://schemas.microsoft.com/office/drawing/2014/main" id="{48D8C521-6D3C-9B44-A405-5A560858D871}"/>
              </a:ext>
            </a:extLst>
          </p:cNvPr>
          <p:cNvSpPr>
            <a:spLocks noGrp="1"/>
          </p:cNvSpPr>
          <p:nvPr>
            <p:ph type="dt" sz="half" idx="10"/>
          </p:nvPr>
        </p:nvSpPr>
        <p:spPr>
          <a:xfrm>
            <a:off x="696177"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E05F4CE8-50AF-BE4B-9BC6-39BE994B1D4F}"/>
              </a:ext>
            </a:extLst>
          </p:cNvPr>
          <p:cNvSpPr>
            <a:spLocks noGrp="1"/>
          </p:cNvSpPr>
          <p:nvPr>
            <p:ph type="ftr" sz="quarter" idx="11"/>
          </p:nvPr>
        </p:nvSpPr>
        <p:spPr>
          <a:xfrm>
            <a:off x="4639057" y="6356350"/>
            <a:ext cx="5141728"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380997AE-0D80-4741-B228-17614814E6FD}"/>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16</a:t>
            </a:fld>
            <a:endParaRPr lang="en-US" b="1" kern="1200" dirty="0">
              <a:solidFill>
                <a:schemeClr val="accent1"/>
              </a:solidFill>
              <a:latin typeface="+mn-lt"/>
              <a:ea typeface="+mn-ea"/>
              <a:cs typeface="+mn-cs"/>
            </a:endParaRPr>
          </a:p>
        </p:txBody>
      </p:sp>
      <p:sp>
        <p:nvSpPr>
          <p:cNvPr id="9" name="Rechteck 8">
            <a:extLst>
              <a:ext uri="{FF2B5EF4-FFF2-40B4-BE49-F238E27FC236}">
                <a16:creationId xmlns:a16="http://schemas.microsoft.com/office/drawing/2014/main" id="{D1767BDC-56C6-DA4E-9CEC-09D002D8815A}"/>
              </a:ext>
            </a:extLst>
          </p:cNvPr>
          <p:cNvSpPr/>
          <p:nvPr/>
        </p:nvSpPr>
        <p:spPr>
          <a:xfrm>
            <a:off x="1524000" y="3807108"/>
            <a:ext cx="1814945" cy="394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664EF06A-54DF-984F-B9D6-0CCCAC9145D0}"/>
              </a:ext>
            </a:extLst>
          </p:cNvPr>
          <p:cNvSpPr txBox="1"/>
          <p:nvPr/>
        </p:nvSpPr>
        <p:spPr>
          <a:xfrm>
            <a:off x="1642519" y="3681262"/>
            <a:ext cx="1565563" cy="646331"/>
          </a:xfrm>
          <a:prstGeom prst="rect">
            <a:avLst/>
          </a:prstGeom>
          <a:noFill/>
        </p:spPr>
        <p:txBody>
          <a:bodyPr wrap="square" rtlCol="0">
            <a:spAutoFit/>
          </a:bodyPr>
          <a:lstStyle/>
          <a:p>
            <a:r>
              <a:rPr lang="de-DE" sz="3600" b="1" dirty="0"/>
              <a:t>8 MIN.</a:t>
            </a:r>
          </a:p>
        </p:txBody>
      </p:sp>
    </p:spTree>
    <p:extLst>
      <p:ext uri="{BB962C8B-B14F-4D97-AF65-F5344CB8AC3E}">
        <p14:creationId xmlns:p14="http://schemas.microsoft.com/office/powerpoint/2010/main" val="3218076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30DE0C7-0CA4-124B-A34D-854BCA970F38}"/>
              </a:ext>
            </a:extLst>
          </p:cNvPr>
          <p:cNvSpPr>
            <a:spLocks noGrp="1"/>
          </p:cNvSpPr>
          <p:nvPr>
            <p:ph type="title"/>
          </p:nvPr>
        </p:nvSpPr>
        <p:spPr/>
        <p:txBody>
          <a:bodyPr/>
          <a:lstStyle/>
          <a:p>
            <a:pPr algn="r"/>
            <a:r>
              <a:rPr lang="de-DE" b="1" dirty="0"/>
              <a:t>RÜCKEN</a:t>
            </a:r>
            <a:br>
              <a:rPr lang="de-DE" b="1" dirty="0"/>
            </a:br>
            <a:r>
              <a:rPr lang="de-DE" b="1" dirty="0"/>
              <a:t>BLABT I</a:t>
            </a:r>
          </a:p>
        </p:txBody>
      </p:sp>
      <p:sp>
        <p:nvSpPr>
          <p:cNvPr id="9" name="Textplatzhalter 8">
            <a:extLst>
              <a:ext uri="{FF2B5EF4-FFF2-40B4-BE49-F238E27FC236}">
                <a16:creationId xmlns:a16="http://schemas.microsoft.com/office/drawing/2014/main" id="{E2D48A7D-20F3-7942-9657-3F77B7506CCE}"/>
              </a:ext>
            </a:extLst>
          </p:cNvPr>
          <p:cNvSpPr>
            <a:spLocks noGrp="1"/>
          </p:cNvSpPr>
          <p:nvPr>
            <p:ph type="body" idx="1"/>
          </p:nvPr>
        </p:nvSpPr>
        <p:spPr/>
        <p:txBody>
          <a:bodyPr/>
          <a:lstStyle/>
          <a:p>
            <a:r>
              <a:rPr lang="de-DE" dirty="0"/>
              <a:t>BODY</a:t>
            </a:r>
          </a:p>
        </p:txBody>
      </p:sp>
      <p:sp>
        <p:nvSpPr>
          <p:cNvPr id="10" name="Inhaltsplatzhalter 9">
            <a:extLst>
              <a:ext uri="{FF2B5EF4-FFF2-40B4-BE49-F238E27FC236}">
                <a16:creationId xmlns:a16="http://schemas.microsoft.com/office/drawing/2014/main" id="{466054AA-0512-EC46-BA5A-413A72C404F0}"/>
              </a:ext>
            </a:extLst>
          </p:cNvPr>
          <p:cNvSpPr>
            <a:spLocks noGrp="1"/>
          </p:cNvSpPr>
          <p:nvPr>
            <p:ph sz="half" idx="2"/>
          </p:nvPr>
        </p:nvSpPr>
        <p:spPr/>
        <p:txBody>
          <a:bodyPr>
            <a:normAutofit fontScale="92500" lnSpcReduction="10000"/>
          </a:bodyPr>
          <a:lstStyle/>
          <a:p>
            <a:r>
              <a:rPr lang="de-DE" dirty="0"/>
              <a:t>Gestreckte Körperposition Nahe der Wasseroberfläche</a:t>
            </a:r>
          </a:p>
          <a:p>
            <a:r>
              <a:rPr lang="de-DE" dirty="0"/>
              <a:t>Kopf in Verlängerung der Wirbelsäule</a:t>
            </a:r>
          </a:p>
          <a:p>
            <a:pPr lvl="1"/>
            <a:r>
              <a:rPr lang="de-DE" dirty="0"/>
              <a:t>Blick zur Hallendecke</a:t>
            </a:r>
          </a:p>
          <a:p>
            <a:pPr lvl="1"/>
            <a:r>
              <a:rPr lang="de-DE" dirty="0"/>
              <a:t>Kopfposition bleibt stabil</a:t>
            </a:r>
          </a:p>
          <a:p>
            <a:r>
              <a:rPr lang="de-DE" dirty="0"/>
              <a:t>Kopf &amp; Brust außerhalb der Wasseroberfläche</a:t>
            </a:r>
          </a:p>
          <a:p>
            <a:r>
              <a:rPr lang="de-DE" dirty="0"/>
              <a:t>Hüfte knapp unterhalb der Wasseroberfläche</a:t>
            </a:r>
          </a:p>
          <a:p>
            <a:r>
              <a:rPr lang="de-DE" dirty="0"/>
              <a:t>Wechsel zwischen Rücken &amp; </a:t>
            </a:r>
            <a:r>
              <a:rPr lang="de-DE" dirty="0" err="1"/>
              <a:t>Seitlage</a:t>
            </a:r>
            <a:endParaRPr lang="de-DE" dirty="0"/>
          </a:p>
          <a:p>
            <a:r>
              <a:rPr lang="de-DE" dirty="0"/>
              <a:t>Rotation um die Längsachse</a:t>
            </a:r>
          </a:p>
        </p:txBody>
      </p:sp>
      <p:sp>
        <p:nvSpPr>
          <p:cNvPr id="11" name="Textplatzhalter 10">
            <a:extLst>
              <a:ext uri="{FF2B5EF4-FFF2-40B4-BE49-F238E27FC236}">
                <a16:creationId xmlns:a16="http://schemas.microsoft.com/office/drawing/2014/main" id="{05BF9E86-01B5-844B-B55B-655B68458E7A}"/>
              </a:ext>
            </a:extLst>
          </p:cNvPr>
          <p:cNvSpPr>
            <a:spLocks noGrp="1"/>
          </p:cNvSpPr>
          <p:nvPr>
            <p:ph type="body" sz="quarter" idx="3"/>
          </p:nvPr>
        </p:nvSpPr>
        <p:spPr/>
        <p:txBody>
          <a:bodyPr/>
          <a:lstStyle/>
          <a:p>
            <a:r>
              <a:rPr lang="de-DE" dirty="0"/>
              <a:t>LEGS</a:t>
            </a:r>
          </a:p>
        </p:txBody>
      </p:sp>
      <p:sp>
        <p:nvSpPr>
          <p:cNvPr id="12" name="Inhaltsplatzhalter 11">
            <a:extLst>
              <a:ext uri="{FF2B5EF4-FFF2-40B4-BE49-F238E27FC236}">
                <a16:creationId xmlns:a16="http://schemas.microsoft.com/office/drawing/2014/main" id="{C9887051-8D45-834E-87ED-E0EA0D2511F5}"/>
              </a:ext>
            </a:extLst>
          </p:cNvPr>
          <p:cNvSpPr>
            <a:spLocks noGrp="1"/>
          </p:cNvSpPr>
          <p:nvPr>
            <p:ph sz="quarter" idx="4"/>
          </p:nvPr>
        </p:nvSpPr>
        <p:spPr/>
        <p:txBody>
          <a:bodyPr>
            <a:normAutofit fontScale="92500" lnSpcReduction="10000"/>
          </a:bodyPr>
          <a:lstStyle/>
          <a:p>
            <a:r>
              <a:rPr lang="de-DE" dirty="0"/>
              <a:t>Kontinuierlicher Beinschlag im Strömungsschatten</a:t>
            </a:r>
          </a:p>
          <a:p>
            <a:r>
              <a:rPr lang="de-DE" dirty="0"/>
              <a:t>Abwechselnder Abwärts - &amp; Aufwärtskick</a:t>
            </a:r>
          </a:p>
          <a:p>
            <a:r>
              <a:rPr lang="de-DE" dirty="0"/>
              <a:t>Beinschlag ist zeitlich auf den </a:t>
            </a:r>
            <a:r>
              <a:rPr lang="de-DE" dirty="0" err="1"/>
              <a:t>Armzug</a:t>
            </a:r>
            <a:r>
              <a:rPr lang="de-DE" dirty="0"/>
              <a:t> abgestimmt</a:t>
            </a:r>
          </a:p>
          <a:p>
            <a:pPr lvl="1"/>
            <a:r>
              <a:rPr lang="de-DE" dirty="0"/>
              <a:t>Rechter Aufwärtskick endet gleichzeitig mit rechter Druckphase und linkem Wasserfassen</a:t>
            </a:r>
          </a:p>
          <a:p>
            <a:r>
              <a:rPr lang="de-DE" dirty="0"/>
              <a:t>6er Beinschlag</a:t>
            </a:r>
          </a:p>
          <a:p>
            <a:endParaRPr lang="de-DE" dirty="0"/>
          </a:p>
          <a:p>
            <a:endParaRPr lang="de-DE" dirty="0"/>
          </a:p>
        </p:txBody>
      </p:sp>
      <p:sp>
        <p:nvSpPr>
          <p:cNvPr id="5" name="Datumsplatzhalter 4">
            <a:extLst>
              <a:ext uri="{FF2B5EF4-FFF2-40B4-BE49-F238E27FC236}">
                <a16:creationId xmlns:a16="http://schemas.microsoft.com/office/drawing/2014/main" id="{443E0097-0312-7B43-BC5F-D3362CFBB2C9}"/>
              </a:ext>
            </a:extLst>
          </p:cNvPr>
          <p:cNvSpPr>
            <a:spLocks noGrp="1"/>
          </p:cNvSpPr>
          <p:nvPr>
            <p:ph type="dt" sz="half" idx="10"/>
          </p:nvPr>
        </p:nvSpPr>
        <p:spPr/>
        <p:txBody>
          <a:bodyPr/>
          <a:lstStyle/>
          <a:p>
            <a:r>
              <a:rPr lang="de-AT"/>
              <a:t>21.10.20</a:t>
            </a:r>
            <a:endParaRPr lang="en-US" dirty="0"/>
          </a:p>
        </p:txBody>
      </p:sp>
      <p:sp>
        <p:nvSpPr>
          <p:cNvPr id="6" name="Fußzeilenplatzhalter 5">
            <a:extLst>
              <a:ext uri="{FF2B5EF4-FFF2-40B4-BE49-F238E27FC236}">
                <a16:creationId xmlns:a16="http://schemas.microsoft.com/office/drawing/2014/main" id="{5DACB66A-EAA3-4943-8F4E-B8298E47A2F5}"/>
              </a:ext>
            </a:extLst>
          </p:cNvPr>
          <p:cNvSpPr>
            <a:spLocks noGrp="1"/>
          </p:cNvSpPr>
          <p:nvPr>
            <p:ph type="ftr" sz="quarter" idx="11"/>
          </p:nvPr>
        </p:nvSpPr>
        <p:spPr/>
        <p:txBody>
          <a:bodyPr/>
          <a:lstStyle/>
          <a:p>
            <a:r>
              <a:rPr lang="en-US"/>
              <a:t>FUNdamentals by Daniel Wartner BSc</a:t>
            </a:r>
            <a:endParaRPr lang="en-US" dirty="0"/>
          </a:p>
        </p:txBody>
      </p:sp>
      <p:sp>
        <p:nvSpPr>
          <p:cNvPr id="7" name="Foliennummernplatzhalter 6">
            <a:extLst>
              <a:ext uri="{FF2B5EF4-FFF2-40B4-BE49-F238E27FC236}">
                <a16:creationId xmlns:a16="http://schemas.microsoft.com/office/drawing/2014/main" id="{4369C56A-359F-324F-8C52-F3AB58DCE37F}"/>
              </a:ext>
            </a:extLst>
          </p:cNvPr>
          <p:cNvSpPr>
            <a:spLocks noGrp="1"/>
          </p:cNvSpPr>
          <p:nvPr>
            <p:ph type="sldNum" sz="quarter" idx="12"/>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456576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A27D6-719F-0F41-896A-D411B804E562}"/>
              </a:ext>
            </a:extLst>
          </p:cNvPr>
          <p:cNvSpPr>
            <a:spLocks noGrp="1"/>
          </p:cNvSpPr>
          <p:nvPr>
            <p:ph type="title"/>
          </p:nvPr>
        </p:nvSpPr>
        <p:spPr/>
        <p:txBody>
          <a:bodyPr/>
          <a:lstStyle/>
          <a:p>
            <a:pPr algn="r"/>
            <a:r>
              <a:rPr lang="de-DE" b="1" dirty="0"/>
              <a:t>RÜCKEN BLABT II</a:t>
            </a:r>
          </a:p>
        </p:txBody>
      </p:sp>
      <p:sp>
        <p:nvSpPr>
          <p:cNvPr id="3" name="Textplatzhalter 2">
            <a:extLst>
              <a:ext uri="{FF2B5EF4-FFF2-40B4-BE49-F238E27FC236}">
                <a16:creationId xmlns:a16="http://schemas.microsoft.com/office/drawing/2014/main" id="{08CEB561-F0F7-1641-BE06-BC8AEEECDEDD}"/>
              </a:ext>
            </a:extLst>
          </p:cNvPr>
          <p:cNvSpPr>
            <a:spLocks noGrp="1"/>
          </p:cNvSpPr>
          <p:nvPr>
            <p:ph type="body" idx="1"/>
          </p:nvPr>
        </p:nvSpPr>
        <p:spPr/>
        <p:txBody>
          <a:bodyPr/>
          <a:lstStyle/>
          <a:p>
            <a:r>
              <a:rPr lang="de-DE" dirty="0"/>
              <a:t>ARMS</a:t>
            </a:r>
          </a:p>
        </p:txBody>
      </p:sp>
      <p:sp>
        <p:nvSpPr>
          <p:cNvPr id="4" name="Inhaltsplatzhalter 3">
            <a:extLst>
              <a:ext uri="{FF2B5EF4-FFF2-40B4-BE49-F238E27FC236}">
                <a16:creationId xmlns:a16="http://schemas.microsoft.com/office/drawing/2014/main" id="{1AC80A38-BFAB-A440-977A-9AF5B5B37D01}"/>
              </a:ext>
            </a:extLst>
          </p:cNvPr>
          <p:cNvSpPr>
            <a:spLocks noGrp="1"/>
          </p:cNvSpPr>
          <p:nvPr>
            <p:ph sz="half" idx="2"/>
          </p:nvPr>
        </p:nvSpPr>
        <p:spPr/>
        <p:txBody>
          <a:bodyPr/>
          <a:lstStyle/>
          <a:p>
            <a:r>
              <a:rPr lang="de-DE" dirty="0"/>
              <a:t>4 Phasen des </a:t>
            </a:r>
            <a:r>
              <a:rPr lang="de-DE" dirty="0" err="1"/>
              <a:t>Armzuges</a:t>
            </a:r>
            <a:endParaRPr lang="de-DE" dirty="0"/>
          </a:p>
          <a:p>
            <a:pPr lvl="1"/>
            <a:r>
              <a:rPr lang="de-DE" dirty="0"/>
              <a:t>Wasserfassen</a:t>
            </a:r>
          </a:p>
          <a:p>
            <a:pPr lvl="1"/>
            <a:r>
              <a:rPr lang="de-DE" dirty="0"/>
              <a:t>Diagonalphase</a:t>
            </a:r>
          </a:p>
          <a:p>
            <a:pPr lvl="1"/>
            <a:r>
              <a:rPr lang="de-DE" dirty="0"/>
              <a:t>Druckphase</a:t>
            </a:r>
          </a:p>
          <a:p>
            <a:pPr lvl="1"/>
            <a:r>
              <a:rPr lang="de-DE" dirty="0"/>
              <a:t>Rückholphase</a:t>
            </a:r>
          </a:p>
          <a:p>
            <a:pPr lvl="1"/>
            <a:r>
              <a:rPr lang="de-DE" dirty="0"/>
              <a:t>Siehe Bilderfolge Folie </a:t>
            </a:r>
            <a:r>
              <a:rPr lang="de-DE" b="1" dirty="0"/>
              <a:t>26</a:t>
            </a:r>
          </a:p>
          <a:p>
            <a:pPr marL="502920" lvl="1" indent="0">
              <a:buNone/>
            </a:pPr>
            <a:endParaRPr lang="de-DE" b="1" dirty="0"/>
          </a:p>
          <a:p>
            <a:r>
              <a:rPr lang="de-DE" dirty="0"/>
              <a:t>Arm ist beim Eintauchen gestreckt</a:t>
            </a:r>
          </a:p>
          <a:p>
            <a:pPr lvl="1"/>
            <a:r>
              <a:rPr lang="de-DE" dirty="0"/>
              <a:t>Kleiner Finger setzt zuerst ein</a:t>
            </a:r>
          </a:p>
          <a:p>
            <a:endParaRPr lang="de-DE" dirty="0"/>
          </a:p>
        </p:txBody>
      </p:sp>
      <p:sp>
        <p:nvSpPr>
          <p:cNvPr id="5" name="Textplatzhalter 4">
            <a:extLst>
              <a:ext uri="{FF2B5EF4-FFF2-40B4-BE49-F238E27FC236}">
                <a16:creationId xmlns:a16="http://schemas.microsoft.com/office/drawing/2014/main" id="{24932D79-B5D8-A044-8CAC-600B8174C72B}"/>
              </a:ext>
            </a:extLst>
          </p:cNvPr>
          <p:cNvSpPr>
            <a:spLocks noGrp="1"/>
          </p:cNvSpPr>
          <p:nvPr>
            <p:ph type="body" sz="quarter" idx="3"/>
          </p:nvPr>
        </p:nvSpPr>
        <p:spPr/>
        <p:txBody>
          <a:bodyPr/>
          <a:lstStyle/>
          <a:p>
            <a:r>
              <a:rPr lang="de-DE" dirty="0"/>
              <a:t>BREATHING</a:t>
            </a:r>
          </a:p>
        </p:txBody>
      </p:sp>
      <p:sp>
        <p:nvSpPr>
          <p:cNvPr id="6" name="Inhaltsplatzhalter 5">
            <a:extLst>
              <a:ext uri="{FF2B5EF4-FFF2-40B4-BE49-F238E27FC236}">
                <a16:creationId xmlns:a16="http://schemas.microsoft.com/office/drawing/2014/main" id="{797AE97A-F50E-644C-8711-921A2E293BD2}"/>
              </a:ext>
            </a:extLst>
          </p:cNvPr>
          <p:cNvSpPr>
            <a:spLocks noGrp="1"/>
          </p:cNvSpPr>
          <p:nvPr>
            <p:ph sz="quarter" idx="4"/>
          </p:nvPr>
        </p:nvSpPr>
        <p:spPr/>
        <p:txBody>
          <a:bodyPr/>
          <a:lstStyle/>
          <a:p>
            <a:r>
              <a:rPr lang="de-DE" dirty="0"/>
              <a:t>Wie bei allen Schwimmtechniken in Bauchlage ist auch beim Rückenschwimmen ein Atem Rhythmus ratsam</a:t>
            </a:r>
          </a:p>
          <a:p>
            <a:r>
              <a:rPr lang="de-DE" dirty="0"/>
              <a:t>Kopfposition bleibt beim atmen unverändert</a:t>
            </a:r>
          </a:p>
          <a:p>
            <a:r>
              <a:rPr lang="de-DE" dirty="0"/>
              <a:t>Beginn der Atmung ist das Einsetzen des einen Armes und bei der Rückholphase kurz vorm passieren des Kopfes ist das Ende</a:t>
            </a:r>
          </a:p>
          <a:p>
            <a:endParaRPr lang="de-DE" dirty="0"/>
          </a:p>
        </p:txBody>
      </p:sp>
      <p:sp>
        <p:nvSpPr>
          <p:cNvPr id="7" name="Datumsplatzhalter 6">
            <a:extLst>
              <a:ext uri="{FF2B5EF4-FFF2-40B4-BE49-F238E27FC236}">
                <a16:creationId xmlns:a16="http://schemas.microsoft.com/office/drawing/2014/main" id="{EFDB5B16-3F58-DF46-9D8B-B7DD6DEE8374}"/>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0B75B485-2432-8340-AA03-12702D94A87F}"/>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882DD1A2-9185-4C47-AE44-977843CE62CA}"/>
              </a:ext>
            </a:extLst>
          </p:cNvPr>
          <p:cNvSpPr>
            <a:spLocks noGrp="1"/>
          </p:cNvSpPr>
          <p:nvPr>
            <p:ph type="sldNum" sz="quarter" idx="12"/>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241337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19</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RÜCKEN ARMZUG</a:t>
            </a:r>
          </a:p>
        </p:txBody>
      </p:sp>
      <p:pic>
        <p:nvPicPr>
          <p:cNvPr id="3" name="Grafik 2">
            <a:extLst>
              <a:ext uri="{FF2B5EF4-FFF2-40B4-BE49-F238E27FC236}">
                <a16:creationId xmlns:a16="http://schemas.microsoft.com/office/drawing/2014/main" id="{0D86FABE-FF08-1941-A115-FA4782849A0C}"/>
              </a:ext>
            </a:extLst>
          </p:cNvPr>
          <p:cNvPicPr>
            <a:picLocks noChangeAspect="1"/>
          </p:cNvPicPr>
          <p:nvPr/>
        </p:nvPicPr>
        <p:blipFill>
          <a:blip r:embed="rId2"/>
          <a:stretch>
            <a:fillRect/>
          </a:stretch>
        </p:blipFill>
        <p:spPr>
          <a:xfrm>
            <a:off x="4893733" y="136525"/>
            <a:ext cx="4905822" cy="6301945"/>
          </a:xfrm>
          <a:prstGeom prst="rect">
            <a:avLst/>
          </a:prstGeom>
        </p:spPr>
      </p:pic>
    </p:spTree>
    <p:extLst>
      <p:ext uri="{BB962C8B-B14F-4D97-AF65-F5344CB8AC3E}">
        <p14:creationId xmlns:p14="http://schemas.microsoft.com/office/powerpoint/2010/main" val="99343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C4468584-8500-954A-A669-59B2E3CE9873}"/>
              </a:ext>
            </a:extLst>
          </p:cNvPr>
          <p:cNvSpPr>
            <a:spLocks noGrp="1"/>
          </p:cNvSpPr>
          <p:nvPr>
            <p:ph type="title"/>
          </p:nvPr>
        </p:nvSpPr>
        <p:spPr>
          <a:xfrm>
            <a:off x="1539116" y="864108"/>
            <a:ext cx="3073914" cy="5120639"/>
          </a:xfrm>
        </p:spPr>
        <p:txBody>
          <a:bodyPr>
            <a:normAutofit/>
          </a:bodyPr>
          <a:lstStyle/>
          <a:p>
            <a:pPr algn="r"/>
            <a:r>
              <a:rPr lang="de-DE" b="1" dirty="0">
                <a:solidFill>
                  <a:schemeClr val="tx1">
                    <a:lumMod val="85000"/>
                    <a:lumOff val="15000"/>
                  </a:schemeClr>
                </a:solidFill>
              </a:rPr>
              <a:t>Agenda</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FA0C4544-A66A-3F4F-A8CB-EC2602FD47A4}"/>
              </a:ext>
            </a:extLst>
          </p:cNvPr>
          <p:cNvSpPr>
            <a:spLocks noGrp="1"/>
          </p:cNvSpPr>
          <p:nvPr>
            <p:ph idx="1"/>
          </p:nvPr>
        </p:nvSpPr>
        <p:spPr>
          <a:xfrm>
            <a:off x="5289229" y="864108"/>
            <a:ext cx="5910677" cy="5120640"/>
          </a:xfrm>
        </p:spPr>
        <p:txBody>
          <a:bodyPr>
            <a:normAutofit/>
          </a:bodyPr>
          <a:lstStyle/>
          <a:p>
            <a:r>
              <a:rPr lang="de-DE" b="1" dirty="0"/>
              <a:t>Begrüßung</a:t>
            </a:r>
          </a:p>
          <a:p>
            <a:r>
              <a:rPr lang="de-DE" b="1" dirty="0"/>
              <a:t>Zeitplan</a:t>
            </a:r>
          </a:p>
          <a:p>
            <a:r>
              <a:rPr lang="de-DE" b="1" dirty="0" err="1"/>
              <a:t>FUNdamentals</a:t>
            </a:r>
            <a:r>
              <a:rPr lang="de-DE" b="1" dirty="0"/>
              <a:t> im Schwimmen</a:t>
            </a:r>
          </a:p>
          <a:p>
            <a:r>
              <a:rPr lang="de-DE" b="1" dirty="0" err="1"/>
              <a:t>Swim</a:t>
            </a:r>
            <a:r>
              <a:rPr lang="de-DE" b="1" dirty="0"/>
              <a:t> </a:t>
            </a:r>
            <a:r>
              <a:rPr lang="de-DE" b="1" dirty="0" err="1"/>
              <a:t>Skill</a:t>
            </a:r>
            <a:r>
              <a:rPr lang="de-DE" b="1" dirty="0"/>
              <a:t> Rücken</a:t>
            </a:r>
          </a:p>
          <a:p>
            <a:r>
              <a:rPr lang="de-DE" b="1" dirty="0" err="1"/>
              <a:t>Swim</a:t>
            </a:r>
            <a:r>
              <a:rPr lang="de-DE" b="1" dirty="0"/>
              <a:t> </a:t>
            </a:r>
            <a:r>
              <a:rPr lang="de-DE" b="1" dirty="0" err="1"/>
              <a:t>Skill</a:t>
            </a:r>
            <a:r>
              <a:rPr lang="de-DE" b="1" dirty="0"/>
              <a:t> Freistil</a:t>
            </a:r>
          </a:p>
          <a:p>
            <a:r>
              <a:rPr lang="de-DE" b="1" dirty="0" err="1"/>
              <a:t>Swim</a:t>
            </a:r>
            <a:r>
              <a:rPr lang="de-DE" b="1" dirty="0"/>
              <a:t> </a:t>
            </a:r>
            <a:r>
              <a:rPr lang="de-DE" b="1" dirty="0" err="1"/>
              <a:t>Skill</a:t>
            </a:r>
            <a:r>
              <a:rPr lang="de-DE" b="1" dirty="0"/>
              <a:t> Brust</a:t>
            </a:r>
          </a:p>
          <a:p>
            <a:r>
              <a:rPr lang="de-DE" b="1" dirty="0" err="1"/>
              <a:t>Swim</a:t>
            </a:r>
            <a:r>
              <a:rPr lang="de-DE" b="1" dirty="0"/>
              <a:t> </a:t>
            </a:r>
            <a:r>
              <a:rPr lang="de-DE" b="1" dirty="0" err="1"/>
              <a:t>Skill</a:t>
            </a:r>
            <a:r>
              <a:rPr lang="de-DE" b="1" dirty="0"/>
              <a:t> Delfin</a:t>
            </a:r>
          </a:p>
          <a:p>
            <a:r>
              <a:rPr lang="de-DE" b="1" dirty="0"/>
              <a:t>Problemstellung Schule</a:t>
            </a:r>
          </a:p>
          <a:p>
            <a:r>
              <a:rPr lang="de-DE" b="1" dirty="0"/>
              <a:t>Fragen / Diskussion</a:t>
            </a:r>
          </a:p>
          <a:p>
            <a:endParaRPr lang="de-DE" dirty="0"/>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ußzeilenplatzhalter 3">
            <a:extLst>
              <a:ext uri="{FF2B5EF4-FFF2-40B4-BE49-F238E27FC236}">
                <a16:creationId xmlns:a16="http://schemas.microsoft.com/office/drawing/2014/main" id="{DCCB6E57-857D-AD45-BAFF-EB753585417F}"/>
              </a:ext>
            </a:extLst>
          </p:cNvPr>
          <p:cNvSpPr>
            <a:spLocks noGrp="1"/>
          </p:cNvSpPr>
          <p:nvPr>
            <p:ph type="ftr" sz="quarter" idx="11"/>
          </p:nvPr>
        </p:nvSpPr>
        <p:spPr/>
        <p:txBody>
          <a:bodyPr/>
          <a:lstStyle/>
          <a:p>
            <a:r>
              <a:rPr lang="en-US"/>
              <a:t>FUNdamentals by Daniel Wartner BSc</a:t>
            </a:r>
            <a:endParaRPr lang="en-US" dirty="0"/>
          </a:p>
        </p:txBody>
      </p:sp>
      <p:sp>
        <p:nvSpPr>
          <p:cNvPr id="5" name="Foliennummernplatzhalter 4">
            <a:extLst>
              <a:ext uri="{FF2B5EF4-FFF2-40B4-BE49-F238E27FC236}">
                <a16:creationId xmlns:a16="http://schemas.microsoft.com/office/drawing/2014/main" id="{B439036B-C11F-1A47-994F-6CFD78C49A92}"/>
              </a:ext>
            </a:extLst>
          </p:cNvPr>
          <p:cNvSpPr>
            <a:spLocks noGrp="1"/>
          </p:cNvSpPr>
          <p:nvPr>
            <p:ph type="sldNum" sz="quarter" idx="12"/>
          </p:nvPr>
        </p:nvSpPr>
        <p:spPr/>
        <p:txBody>
          <a:bodyPr/>
          <a:lstStyle/>
          <a:p>
            <a:fld id="{4FAB73BC-B049-4115-A692-8D63A059BFB8}" type="slidenum">
              <a:rPr lang="en-US" smtClean="0"/>
              <a:pPr/>
              <a:t>2</a:t>
            </a:fld>
            <a:endParaRPr lang="en-US" dirty="0"/>
          </a:p>
        </p:txBody>
      </p:sp>
      <p:sp>
        <p:nvSpPr>
          <p:cNvPr id="6" name="Datumsplatzhalter 5">
            <a:extLst>
              <a:ext uri="{FF2B5EF4-FFF2-40B4-BE49-F238E27FC236}">
                <a16:creationId xmlns:a16="http://schemas.microsoft.com/office/drawing/2014/main" id="{2D08CFF7-99F6-E84E-B0AB-E0E04D80C1B2}"/>
              </a:ext>
            </a:extLst>
          </p:cNvPr>
          <p:cNvSpPr>
            <a:spLocks noGrp="1"/>
          </p:cNvSpPr>
          <p:nvPr>
            <p:ph type="dt" sz="half" idx="10"/>
          </p:nvPr>
        </p:nvSpPr>
        <p:spPr/>
        <p:txBody>
          <a:bodyPr/>
          <a:lstStyle/>
          <a:p>
            <a:r>
              <a:rPr lang="de-AT"/>
              <a:t>21.10.20</a:t>
            </a:r>
            <a:endParaRPr lang="en-US" dirty="0"/>
          </a:p>
        </p:txBody>
      </p:sp>
    </p:spTree>
    <p:extLst>
      <p:ext uri="{BB962C8B-B14F-4D97-AF65-F5344CB8AC3E}">
        <p14:creationId xmlns:p14="http://schemas.microsoft.com/office/powerpoint/2010/main" val="341204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52D91-FB61-DF4A-8B62-2F709A677E4C}"/>
              </a:ext>
            </a:extLst>
          </p:cNvPr>
          <p:cNvSpPr>
            <a:spLocks noGrp="1"/>
          </p:cNvSpPr>
          <p:nvPr>
            <p:ph type="title"/>
          </p:nvPr>
        </p:nvSpPr>
        <p:spPr/>
        <p:txBody>
          <a:bodyPr/>
          <a:lstStyle/>
          <a:p>
            <a:pPr algn="r"/>
            <a:r>
              <a:rPr lang="de-DE" b="1" dirty="0"/>
              <a:t>RÜCKEN BLABT III</a:t>
            </a:r>
          </a:p>
        </p:txBody>
      </p:sp>
      <p:sp>
        <p:nvSpPr>
          <p:cNvPr id="3" name="Textplatzhalter 2">
            <a:extLst>
              <a:ext uri="{FF2B5EF4-FFF2-40B4-BE49-F238E27FC236}">
                <a16:creationId xmlns:a16="http://schemas.microsoft.com/office/drawing/2014/main" id="{CC986CB0-C297-B041-9EED-AB1803491B98}"/>
              </a:ext>
            </a:extLst>
          </p:cNvPr>
          <p:cNvSpPr>
            <a:spLocks noGrp="1"/>
          </p:cNvSpPr>
          <p:nvPr>
            <p:ph type="body" idx="1"/>
          </p:nvPr>
        </p:nvSpPr>
        <p:spPr/>
        <p:txBody>
          <a:bodyPr/>
          <a:lstStyle/>
          <a:p>
            <a:r>
              <a:rPr lang="de-DE" dirty="0"/>
              <a:t>TIMING</a:t>
            </a:r>
          </a:p>
        </p:txBody>
      </p:sp>
      <p:sp>
        <p:nvSpPr>
          <p:cNvPr id="4" name="Inhaltsplatzhalter 3">
            <a:extLst>
              <a:ext uri="{FF2B5EF4-FFF2-40B4-BE49-F238E27FC236}">
                <a16:creationId xmlns:a16="http://schemas.microsoft.com/office/drawing/2014/main" id="{6212F799-E1BC-6442-9B96-198404225398}"/>
              </a:ext>
            </a:extLst>
          </p:cNvPr>
          <p:cNvSpPr>
            <a:spLocks noGrp="1"/>
          </p:cNvSpPr>
          <p:nvPr>
            <p:ph sz="half" idx="2"/>
          </p:nvPr>
        </p:nvSpPr>
        <p:spPr/>
        <p:txBody>
          <a:bodyPr/>
          <a:lstStyle/>
          <a:p>
            <a:r>
              <a:rPr lang="de-DE" b="1" dirty="0" err="1"/>
              <a:t>Windmill</a:t>
            </a:r>
            <a:r>
              <a:rPr lang="de-DE" dirty="0"/>
              <a:t> Schwimmen</a:t>
            </a:r>
          </a:p>
          <a:p>
            <a:r>
              <a:rPr lang="de-DE" dirty="0"/>
              <a:t>Das Einsetzen des rechten Armes passiert zur gleichen Zeit wie des Ende der Druckphase des linken Armes</a:t>
            </a:r>
          </a:p>
          <a:p>
            <a:r>
              <a:rPr lang="de-DE" dirty="0"/>
              <a:t>Hüftrotation ist ebenfalls mit dem </a:t>
            </a:r>
            <a:r>
              <a:rPr lang="de-DE" dirty="0" err="1"/>
              <a:t>Armzug</a:t>
            </a:r>
            <a:r>
              <a:rPr lang="de-DE" dirty="0"/>
              <a:t> verbunden</a:t>
            </a:r>
          </a:p>
          <a:p>
            <a:r>
              <a:rPr lang="de-DE" dirty="0"/>
              <a:t>Siehe Bilderfolge Folie</a:t>
            </a:r>
            <a:r>
              <a:rPr lang="de-DE" b="1" dirty="0"/>
              <a:t> 28</a:t>
            </a:r>
          </a:p>
          <a:p>
            <a:endParaRPr lang="de-DE" b="1" dirty="0"/>
          </a:p>
          <a:p>
            <a:endParaRPr lang="de-DE" dirty="0"/>
          </a:p>
        </p:txBody>
      </p:sp>
      <p:sp>
        <p:nvSpPr>
          <p:cNvPr id="7" name="Datumsplatzhalter 6">
            <a:extLst>
              <a:ext uri="{FF2B5EF4-FFF2-40B4-BE49-F238E27FC236}">
                <a16:creationId xmlns:a16="http://schemas.microsoft.com/office/drawing/2014/main" id="{D3BD2EEA-E724-E747-B704-3B19A84B7443}"/>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92862610-9848-6846-AEB3-4B8CF1BD930D}"/>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C0F4FAC5-FC1F-2848-A6A2-2A9B05250B79}"/>
              </a:ext>
            </a:extLst>
          </p:cNvPr>
          <p:cNvSpPr>
            <a:spLocks noGrp="1"/>
          </p:cNvSpPr>
          <p:nvPr>
            <p:ph type="sldNum" sz="quarter" idx="12"/>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212281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AA1F01-816A-7F49-B5C5-1FB649319A3C}"/>
              </a:ext>
            </a:extLst>
          </p:cNvPr>
          <p:cNvSpPr>
            <a:spLocks noGrp="1"/>
          </p:cNvSpPr>
          <p:nvPr>
            <p:ph type="title"/>
          </p:nvPr>
        </p:nvSpPr>
        <p:spPr>
          <a:xfrm>
            <a:off x="8161390" y="1079770"/>
            <a:ext cx="3654857" cy="1527244"/>
          </a:xfrm>
        </p:spPr>
        <p:txBody>
          <a:bodyPr vert="horz" lIns="91440" tIns="45720" rIns="91440" bIns="45720" rtlCol="0" anchor="ctr">
            <a:normAutofit/>
          </a:bodyPr>
          <a:lstStyle/>
          <a:p>
            <a:r>
              <a:rPr lang="en-US" b="1" dirty="0"/>
              <a:t>BEWEGUNGS-FOLGE</a:t>
            </a:r>
          </a:p>
        </p:txBody>
      </p:sp>
      <p:sp>
        <p:nvSpPr>
          <p:cNvPr id="21" name="Rectangle 20">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Textplatzhalter 3">
            <a:extLst>
              <a:ext uri="{FF2B5EF4-FFF2-40B4-BE49-F238E27FC236}">
                <a16:creationId xmlns:a16="http://schemas.microsoft.com/office/drawing/2014/main" id="{B75A95DB-A57A-A148-88EC-3CE68681AD92}"/>
              </a:ext>
            </a:extLst>
          </p:cNvPr>
          <p:cNvSpPr>
            <a:spLocks noGrp="1"/>
          </p:cNvSpPr>
          <p:nvPr>
            <p:ph type="body" sz="half" idx="2"/>
          </p:nvPr>
        </p:nvSpPr>
        <p:spPr>
          <a:xfrm>
            <a:off x="8161390" y="2607014"/>
            <a:ext cx="3654857" cy="3157903"/>
          </a:xfrm>
        </p:spPr>
        <p:txBody>
          <a:bodyPr vert="horz" lIns="91440" tIns="45720" rIns="91440" bIns="45720" rtlCol="0" anchor="t">
            <a:normAutofit/>
          </a:bodyPr>
          <a:lstStyle/>
          <a:p>
            <a:pPr indent="-182880">
              <a:lnSpc>
                <a:spcPct val="90000"/>
              </a:lnSpc>
              <a:buFont typeface="Wingdings 2" pitchFamily="18" charset="2"/>
              <a:buChar char=""/>
            </a:pPr>
            <a:r>
              <a:rPr lang="en-US" sz="1600" dirty="0">
                <a:solidFill>
                  <a:schemeClr val="bg1"/>
                </a:solidFill>
                <a:hlinkClick r:id="rId2">
                  <a:extLst>
                    <a:ext uri="{A12FA001-AC4F-418D-AE19-62706E023703}">
                      <ahyp:hlinkClr xmlns:ahyp="http://schemas.microsoft.com/office/drawing/2018/hyperlinkcolor" val="tx"/>
                    </a:ext>
                  </a:extLst>
                </a:hlinkClick>
              </a:rPr>
              <a:t>RÜCKEN Technische Übungen</a:t>
            </a:r>
            <a:endParaRPr lang="en-US" sz="1600" dirty="0">
              <a:solidFill>
                <a:schemeClr val="bg1"/>
              </a:solidFill>
            </a:endParaRPr>
          </a:p>
        </p:txBody>
      </p:sp>
      <p:sp>
        <p:nvSpPr>
          <p:cNvPr id="6" name="Fußzeilenplatzhalter 5">
            <a:extLst>
              <a:ext uri="{FF2B5EF4-FFF2-40B4-BE49-F238E27FC236}">
                <a16:creationId xmlns:a16="http://schemas.microsoft.com/office/drawing/2014/main" id="{B73FBC22-61E2-8441-9CCF-23A1A61D262F}"/>
              </a:ext>
            </a:extLst>
          </p:cNvPr>
          <p:cNvSpPr>
            <a:spLocks noGrp="1"/>
          </p:cNvSpPr>
          <p:nvPr>
            <p:ph type="ftr" sz="quarter" idx="11"/>
          </p:nvPr>
        </p:nvSpPr>
        <p:spPr>
          <a:xfrm>
            <a:off x="864515"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5" name="Datumsplatzhalter 4">
            <a:extLst>
              <a:ext uri="{FF2B5EF4-FFF2-40B4-BE49-F238E27FC236}">
                <a16:creationId xmlns:a16="http://schemas.microsoft.com/office/drawing/2014/main" id="{B1249E49-9F67-9D4A-9B08-A673AEE9B37F}"/>
              </a:ext>
            </a:extLst>
          </p:cNvPr>
          <p:cNvSpPr>
            <a:spLocks noGrp="1"/>
          </p:cNvSpPr>
          <p:nvPr>
            <p:ph type="dt" sz="half" idx="10"/>
          </p:nvPr>
        </p:nvSpPr>
        <p:spPr>
          <a:xfrm>
            <a:off x="7850120" y="6356350"/>
            <a:ext cx="194957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7" name="Foliennummernplatzhalter 6">
            <a:extLst>
              <a:ext uri="{FF2B5EF4-FFF2-40B4-BE49-F238E27FC236}">
                <a16:creationId xmlns:a16="http://schemas.microsoft.com/office/drawing/2014/main" id="{822F0D15-9C53-E042-A93A-C21D56FF84A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21</a:t>
            </a:fld>
            <a:endParaRPr lang="en-US" b="1" kern="1200" dirty="0">
              <a:solidFill>
                <a:schemeClr val="accent1"/>
              </a:solidFill>
              <a:latin typeface="+mn-lt"/>
              <a:ea typeface="+mn-ea"/>
              <a:cs typeface="+mn-cs"/>
            </a:endParaRPr>
          </a:p>
        </p:txBody>
      </p:sp>
      <p:pic>
        <p:nvPicPr>
          <p:cNvPr id="9" name="Grafik 8">
            <a:extLst>
              <a:ext uri="{FF2B5EF4-FFF2-40B4-BE49-F238E27FC236}">
                <a16:creationId xmlns:a16="http://schemas.microsoft.com/office/drawing/2014/main" id="{318C9742-EAAD-9C43-9DF8-F800FD002AE3}"/>
              </a:ext>
            </a:extLst>
          </p:cNvPr>
          <p:cNvPicPr>
            <a:picLocks noChangeAspect="1"/>
          </p:cNvPicPr>
          <p:nvPr/>
        </p:nvPicPr>
        <p:blipFill>
          <a:blip r:embed="rId3"/>
          <a:stretch>
            <a:fillRect/>
          </a:stretch>
        </p:blipFill>
        <p:spPr>
          <a:xfrm>
            <a:off x="1338190" y="160764"/>
            <a:ext cx="4964165" cy="6195586"/>
          </a:xfrm>
          <a:prstGeom prst="rect">
            <a:avLst/>
          </a:prstGeom>
        </p:spPr>
      </p:pic>
    </p:spTree>
    <p:extLst>
      <p:ext uri="{BB962C8B-B14F-4D97-AF65-F5344CB8AC3E}">
        <p14:creationId xmlns:p14="http://schemas.microsoft.com/office/powerpoint/2010/main" val="3034885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13BE2F4A-0B64-FF46-97FB-563E8DC3260C}"/>
              </a:ext>
            </a:extLst>
          </p:cNvPr>
          <p:cNvSpPr>
            <a:spLocks noGrp="1"/>
          </p:cNvSpPr>
          <p:nvPr>
            <p:ph type="title"/>
          </p:nvPr>
        </p:nvSpPr>
        <p:spPr>
          <a:xfrm>
            <a:off x="643467" y="1298448"/>
            <a:ext cx="3685070" cy="3255264"/>
          </a:xfrm>
        </p:spPr>
        <p:txBody>
          <a:bodyPr vert="horz" lIns="91440" tIns="45720" rIns="91440" bIns="45720" rtlCol="0" anchor="b">
            <a:normAutofit/>
          </a:bodyPr>
          <a:lstStyle/>
          <a:p>
            <a:pPr algn="r"/>
            <a:r>
              <a:rPr lang="en-US" sz="3600" b="1" dirty="0">
                <a:solidFill>
                  <a:srgbClr val="FFFFFF"/>
                </a:solidFill>
              </a:rPr>
              <a:t>SWIM SKILL </a:t>
            </a:r>
          </a:p>
        </p:txBody>
      </p:sp>
      <p:sp>
        <p:nvSpPr>
          <p:cNvPr id="3" name="Textplatzhalter 2">
            <a:extLst>
              <a:ext uri="{FF2B5EF4-FFF2-40B4-BE49-F238E27FC236}">
                <a16:creationId xmlns:a16="http://schemas.microsoft.com/office/drawing/2014/main" id="{99B22351-FDC3-C64D-9FA7-7C0EDC6ACE86}"/>
              </a:ext>
            </a:extLst>
          </p:cNvPr>
          <p:cNvSpPr>
            <a:spLocks noGrp="1"/>
          </p:cNvSpPr>
          <p:nvPr>
            <p:ph type="body" idx="1"/>
          </p:nvPr>
        </p:nvSpPr>
        <p:spPr>
          <a:xfrm>
            <a:off x="643467" y="4670246"/>
            <a:ext cx="3685070" cy="914400"/>
          </a:xfrm>
        </p:spPr>
        <p:txBody>
          <a:bodyPr vert="horz" lIns="91440" tIns="45720" rIns="91440" bIns="45720" rtlCol="0" anchor="t">
            <a:normAutofit/>
          </a:bodyPr>
          <a:lstStyle/>
          <a:p>
            <a:pPr algn="r"/>
            <a:r>
              <a:rPr lang="en-US" dirty="0">
                <a:solidFill>
                  <a:schemeClr val="accent1">
                    <a:lumMod val="20000"/>
                    <a:lumOff val="80000"/>
                  </a:schemeClr>
                </a:solidFill>
              </a:rPr>
              <a:t>FREISTIL</a:t>
            </a:r>
          </a:p>
        </p:txBody>
      </p:sp>
      <p:pic>
        <p:nvPicPr>
          <p:cNvPr id="7" name="Bild 1">
            <a:extLst>
              <a:ext uri="{FF2B5EF4-FFF2-40B4-BE49-F238E27FC236}">
                <a16:creationId xmlns:a16="http://schemas.microsoft.com/office/drawing/2014/main" id="{6C8ABC73-C1B0-EA4B-AEF1-DAF75D116076}"/>
              </a:ext>
            </a:extLst>
          </p:cNvPr>
          <p:cNvPicPr>
            <a:picLocks noChangeAspect="1"/>
          </p:cNvPicPr>
          <p:nvPr/>
        </p:nvPicPr>
        <p:blipFill rotWithShape="1">
          <a:blip r:embed="rId2">
            <a:extLst>
              <a:ext uri="{28A0092B-C50C-407E-A947-70E740481C1C}">
                <a14:useLocalDpi xmlns:a14="http://schemas.microsoft.com/office/drawing/2010/main" val="0"/>
              </a:ext>
            </a:extLst>
          </a:blip>
          <a:srcRect r="-1" b="4863"/>
          <a:stretch/>
        </p:blipFill>
        <p:spPr>
          <a:xfrm>
            <a:off x="5120640" y="759599"/>
            <a:ext cx="6367271" cy="5330650"/>
          </a:xfrm>
          <a:prstGeom prst="rect">
            <a:avLst/>
          </a:prstGeom>
        </p:spPr>
      </p:pic>
      <p:sp>
        <p:nvSpPr>
          <p:cNvPr id="26"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Datumsplatzhalter 3">
            <a:extLst>
              <a:ext uri="{FF2B5EF4-FFF2-40B4-BE49-F238E27FC236}">
                <a16:creationId xmlns:a16="http://schemas.microsoft.com/office/drawing/2014/main" id="{C2CCC062-5B52-C347-AC75-71A0D07C636D}"/>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E0DEC416-3D7A-E949-862D-3A8B148AB733}"/>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E5E4F5D0-6E1F-DB4B-AA91-28291DEC1BBA}"/>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22</a:t>
            </a:fld>
            <a:endParaRPr lang="en-US"/>
          </a:p>
        </p:txBody>
      </p:sp>
    </p:spTree>
    <p:extLst>
      <p:ext uri="{BB962C8B-B14F-4D97-AF65-F5344CB8AC3E}">
        <p14:creationId xmlns:p14="http://schemas.microsoft.com/office/powerpoint/2010/main" val="1330033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BAC5075-480A-6444-A38A-073882C54B2A}"/>
              </a:ext>
            </a:extLst>
          </p:cNvPr>
          <p:cNvSpPr>
            <a:spLocks noGrp="1"/>
          </p:cNvSpPr>
          <p:nvPr>
            <p:ph type="dt" sz="half" idx="10"/>
          </p:nvPr>
        </p:nvSpPr>
        <p:spPr/>
        <p:txBody>
          <a:bodyPr/>
          <a:lstStyle/>
          <a:p>
            <a:r>
              <a:rPr lang="de-AT"/>
              <a:t>21.10.20</a:t>
            </a:r>
            <a:endParaRPr lang="en-US" dirty="0"/>
          </a:p>
        </p:txBody>
      </p:sp>
      <p:sp>
        <p:nvSpPr>
          <p:cNvPr id="3" name="Fußzeilenplatzhalter 2">
            <a:extLst>
              <a:ext uri="{FF2B5EF4-FFF2-40B4-BE49-F238E27FC236}">
                <a16:creationId xmlns:a16="http://schemas.microsoft.com/office/drawing/2014/main" id="{097E8B4C-AEDF-FF44-B7B8-9A1E5E1A947E}"/>
              </a:ext>
            </a:extLst>
          </p:cNvPr>
          <p:cNvSpPr>
            <a:spLocks noGrp="1"/>
          </p:cNvSpPr>
          <p:nvPr>
            <p:ph type="ftr" sz="quarter" idx="11"/>
          </p:nvPr>
        </p:nvSpPr>
        <p:spPr/>
        <p:txBody>
          <a:bodyPr/>
          <a:lstStyle/>
          <a:p>
            <a:r>
              <a:rPr lang="en-US"/>
              <a:t>FUNdamentals by Daniel Wartner BSc</a:t>
            </a:r>
            <a:endParaRPr lang="en-US" dirty="0"/>
          </a:p>
        </p:txBody>
      </p:sp>
      <p:sp>
        <p:nvSpPr>
          <p:cNvPr id="4" name="Foliennummernplatzhalter 3">
            <a:extLst>
              <a:ext uri="{FF2B5EF4-FFF2-40B4-BE49-F238E27FC236}">
                <a16:creationId xmlns:a16="http://schemas.microsoft.com/office/drawing/2014/main" id="{7B4E9E75-146D-9C46-A248-2C7946BEEA98}"/>
              </a:ext>
            </a:extLst>
          </p:cNvPr>
          <p:cNvSpPr>
            <a:spLocks noGrp="1"/>
          </p:cNvSpPr>
          <p:nvPr>
            <p:ph type="sldNum" sz="quarter" idx="12"/>
          </p:nvPr>
        </p:nvSpPr>
        <p:spPr/>
        <p:txBody>
          <a:bodyPr/>
          <a:lstStyle/>
          <a:p>
            <a:fld id="{4FAB73BC-B049-4115-A692-8D63A059BFB8}" type="slidenum">
              <a:rPr lang="en-US" smtClean="0"/>
              <a:pPr/>
              <a:t>23</a:t>
            </a:fld>
            <a:endParaRPr lang="en-US" dirty="0"/>
          </a:p>
        </p:txBody>
      </p:sp>
      <p:pic>
        <p:nvPicPr>
          <p:cNvPr id="6" name="Grafik 5">
            <a:extLst>
              <a:ext uri="{FF2B5EF4-FFF2-40B4-BE49-F238E27FC236}">
                <a16:creationId xmlns:a16="http://schemas.microsoft.com/office/drawing/2014/main" id="{5FF108DA-179C-BC4C-AB0E-8001B694ACC4}"/>
              </a:ext>
            </a:extLst>
          </p:cNvPr>
          <p:cNvPicPr>
            <a:picLocks noChangeAspect="1"/>
          </p:cNvPicPr>
          <p:nvPr/>
        </p:nvPicPr>
        <p:blipFill>
          <a:blip r:embed="rId2"/>
          <a:stretch>
            <a:fillRect/>
          </a:stretch>
        </p:blipFill>
        <p:spPr>
          <a:xfrm>
            <a:off x="0" y="228600"/>
            <a:ext cx="12192000" cy="6400800"/>
          </a:xfrm>
          <a:prstGeom prst="rect">
            <a:avLst/>
          </a:prstGeom>
        </p:spPr>
      </p:pic>
    </p:spTree>
    <p:extLst>
      <p:ext uri="{BB962C8B-B14F-4D97-AF65-F5344CB8AC3E}">
        <p14:creationId xmlns:p14="http://schemas.microsoft.com/office/powerpoint/2010/main" val="983084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4" name="Rectangle 2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26" name="Rectangle 25">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24F79297-AE4C-C24A-B79C-943BCBD120EE}"/>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de-DE" sz="5900" b="1" spc="-100" dirty="0"/>
              <a:t>FREISTIL | KRAUL</a:t>
            </a:r>
            <a:br>
              <a:rPr lang="de-DE" sz="5900" b="1" spc="-100" dirty="0"/>
            </a:br>
            <a:r>
              <a:rPr lang="de-DE" sz="2000" i="1" spc="-100" dirty="0"/>
              <a:t>Rhythmischer wechselseitiger </a:t>
            </a:r>
            <a:r>
              <a:rPr lang="de-DE" sz="2000" i="1" spc="-100" dirty="0" err="1"/>
              <a:t>Armzug</a:t>
            </a:r>
            <a:r>
              <a:rPr lang="de-DE" sz="2000" i="1" spc="-100" dirty="0"/>
              <a:t> und Beinschlag in Brustlage mit einer Rotationsbewegung um die Längsachse</a:t>
            </a:r>
            <a:endParaRPr lang="de-DE" sz="5900" b="1" i="1" spc="-100" dirty="0"/>
          </a:p>
        </p:txBody>
      </p:sp>
      <p:sp>
        <p:nvSpPr>
          <p:cNvPr id="3" name="Inhaltsplatzhalter 2">
            <a:extLst>
              <a:ext uri="{FF2B5EF4-FFF2-40B4-BE49-F238E27FC236}">
                <a16:creationId xmlns:a16="http://schemas.microsoft.com/office/drawing/2014/main" id="{CCB54BF9-2841-7342-BB36-8ADF7327A947}"/>
              </a:ext>
            </a:extLst>
          </p:cNvPr>
          <p:cNvSpPr>
            <a:spLocks noGrp="1"/>
          </p:cNvSpPr>
          <p:nvPr>
            <p:ph idx="1"/>
          </p:nvPr>
        </p:nvSpPr>
        <p:spPr>
          <a:xfrm>
            <a:off x="5054083" y="4670246"/>
            <a:ext cx="6037903" cy="914400"/>
          </a:xfrm>
        </p:spPr>
        <p:txBody>
          <a:bodyPr vert="horz" lIns="91440" tIns="45720" rIns="91440" bIns="45720" rtlCol="0" anchor="t">
            <a:normAutofit/>
          </a:bodyPr>
          <a:lstStyle/>
          <a:p>
            <a:pPr marL="0" indent="0">
              <a:buNone/>
            </a:pPr>
            <a:r>
              <a:rPr lang="en-US" sz="2200" b="1" dirty="0">
                <a:solidFill>
                  <a:schemeClr val="accent1">
                    <a:lumMod val="20000"/>
                    <a:lumOff val="80000"/>
                  </a:schemeClr>
                </a:solidFill>
              </a:rPr>
              <a:t>BLABT Model</a:t>
            </a:r>
          </a:p>
          <a:p>
            <a:pPr marL="0" indent="0">
              <a:buNone/>
            </a:pPr>
            <a:r>
              <a:rPr lang="en-US" sz="2200" b="1" dirty="0">
                <a:solidFill>
                  <a:schemeClr val="accent1">
                    <a:lumMod val="20000"/>
                    <a:lumOff val="80000"/>
                  </a:schemeClr>
                </a:solidFill>
              </a:rPr>
              <a:t>BODY | LEGS | ARMS | BREATHING | TIMING</a:t>
            </a:r>
          </a:p>
          <a:p>
            <a:pPr marL="0" indent="0">
              <a:buNone/>
            </a:pPr>
            <a:endParaRPr lang="en-US" sz="2200" b="1" dirty="0">
              <a:solidFill>
                <a:schemeClr val="accent1">
                  <a:lumMod val="20000"/>
                  <a:lumOff val="80000"/>
                </a:schemeClr>
              </a:solidFill>
            </a:endParaRPr>
          </a:p>
        </p:txBody>
      </p:sp>
      <p:sp>
        <p:nvSpPr>
          <p:cNvPr id="30" name="Rectangle 29">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Grafik 7">
            <a:extLst>
              <a:ext uri="{FF2B5EF4-FFF2-40B4-BE49-F238E27FC236}">
                <a16:creationId xmlns:a16="http://schemas.microsoft.com/office/drawing/2014/main" id="{3413A6FC-0D10-0449-9A28-46244ABE678E}"/>
              </a:ext>
            </a:extLst>
          </p:cNvPr>
          <p:cNvPicPr>
            <a:picLocks noChangeAspect="1"/>
          </p:cNvPicPr>
          <p:nvPr/>
        </p:nvPicPr>
        <p:blipFill>
          <a:blip r:embed="rId2"/>
          <a:stretch>
            <a:fillRect/>
          </a:stretch>
        </p:blipFill>
        <p:spPr>
          <a:xfrm>
            <a:off x="696177" y="1561237"/>
            <a:ext cx="3458249" cy="3727373"/>
          </a:xfrm>
          <a:prstGeom prst="rect">
            <a:avLst/>
          </a:prstGeom>
        </p:spPr>
      </p:pic>
      <p:sp>
        <p:nvSpPr>
          <p:cNvPr id="4" name="Datumsplatzhalter 3">
            <a:extLst>
              <a:ext uri="{FF2B5EF4-FFF2-40B4-BE49-F238E27FC236}">
                <a16:creationId xmlns:a16="http://schemas.microsoft.com/office/drawing/2014/main" id="{48D8C521-6D3C-9B44-A405-5A560858D871}"/>
              </a:ext>
            </a:extLst>
          </p:cNvPr>
          <p:cNvSpPr>
            <a:spLocks noGrp="1"/>
          </p:cNvSpPr>
          <p:nvPr>
            <p:ph type="dt" sz="half" idx="10"/>
          </p:nvPr>
        </p:nvSpPr>
        <p:spPr>
          <a:xfrm>
            <a:off x="696177"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E05F4CE8-50AF-BE4B-9BC6-39BE994B1D4F}"/>
              </a:ext>
            </a:extLst>
          </p:cNvPr>
          <p:cNvSpPr>
            <a:spLocks noGrp="1"/>
          </p:cNvSpPr>
          <p:nvPr>
            <p:ph type="ftr" sz="quarter" idx="11"/>
          </p:nvPr>
        </p:nvSpPr>
        <p:spPr>
          <a:xfrm>
            <a:off x="4639057" y="6356350"/>
            <a:ext cx="5141728"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380997AE-0D80-4741-B228-17614814E6FD}"/>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24</a:t>
            </a:fld>
            <a:endParaRPr lang="en-US" b="1" kern="1200" dirty="0">
              <a:solidFill>
                <a:schemeClr val="accent1"/>
              </a:solidFill>
              <a:latin typeface="+mn-lt"/>
              <a:ea typeface="+mn-ea"/>
              <a:cs typeface="+mn-cs"/>
            </a:endParaRPr>
          </a:p>
        </p:txBody>
      </p:sp>
      <p:sp>
        <p:nvSpPr>
          <p:cNvPr id="18" name="Rechteck 17">
            <a:extLst>
              <a:ext uri="{FF2B5EF4-FFF2-40B4-BE49-F238E27FC236}">
                <a16:creationId xmlns:a16="http://schemas.microsoft.com/office/drawing/2014/main" id="{B774ECB4-7000-4048-8E6A-D25B221D3D16}"/>
              </a:ext>
            </a:extLst>
          </p:cNvPr>
          <p:cNvSpPr/>
          <p:nvPr/>
        </p:nvSpPr>
        <p:spPr>
          <a:xfrm>
            <a:off x="1524000" y="3807108"/>
            <a:ext cx="1814945" cy="394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87C7AE4-D156-5540-91A9-0BA01A68815D}"/>
              </a:ext>
            </a:extLst>
          </p:cNvPr>
          <p:cNvSpPr txBox="1"/>
          <p:nvPr/>
        </p:nvSpPr>
        <p:spPr>
          <a:xfrm>
            <a:off x="1642519" y="3681262"/>
            <a:ext cx="1565563" cy="646331"/>
          </a:xfrm>
          <a:prstGeom prst="rect">
            <a:avLst/>
          </a:prstGeom>
          <a:noFill/>
        </p:spPr>
        <p:txBody>
          <a:bodyPr wrap="square" rtlCol="0">
            <a:spAutoFit/>
          </a:bodyPr>
          <a:lstStyle/>
          <a:p>
            <a:r>
              <a:rPr lang="de-DE" sz="3600" b="1" dirty="0"/>
              <a:t>8 MIN.</a:t>
            </a:r>
          </a:p>
        </p:txBody>
      </p:sp>
    </p:spTree>
    <p:extLst>
      <p:ext uri="{BB962C8B-B14F-4D97-AF65-F5344CB8AC3E}">
        <p14:creationId xmlns:p14="http://schemas.microsoft.com/office/powerpoint/2010/main" val="61167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30DE0C7-0CA4-124B-A34D-854BCA970F38}"/>
              </a:ext>
            </a:extLst>
          </p:cNvPr>
          <p:cNvSpPr>
            <a:spLocks noGrp="1"/>
          </p:cNvSpPr>
          <p:nvPr>
            <p:ph type="title"/>
          </p:nvPr>
        </p:nvSpPr>
        <p:spPr/>
        <p:txBody>
          <a:bodyPr/>
          <a:lstStyle/>
          <a:p>
            <a:pPr algn="r"/>
            <a:r>
              <a:rPr lang="de-DE" b="1" dirty="0"/>
              <a:t>KRAUL</a:t>
            </a:r>
            <a:br>
              <a:rPr lang="de-DE" b="1" dirty="0"/>
            </a:br>
            <a:r>
              <a:rPr lang="de-DE" b="1" dirty="0"/>
              <a:t>BLABT I</a:t>
            </a:r>
          </a:p>
        </p:txBody>
      </p:sp>
      <p:sp>
        <p:nvSpPr>
          <p:cNvPr id="9" name="Textplatzhalter 8">
            <a:extLst>
              <a:ext uri="{FF2B5EF4-FFF2-40B4-BE49-F238E27FC236}">
                <a16:creationId xmlns:a16="http://schemas.microsoft.com/office/drawing/2014/main" id="{E2D48A7D-20F3-7942-9657-3F77B7506CCE}"/>
              </a:ext>
            </a:extLst>
          </p:cNvPr>
          <p:cNvSpPr>
            <a:spLocks noGrp="1"/>
          </p:cNvSpPr>
          <p:nvPr>
            <p:ph type="body" idx="1"/>
          </p:nvPr>
        </p:nvSpPr>
        <p:spPr/>
        <p:txBody>
          <a:bodyPr/>
          <a:lstStyle/>
          <a:p>
            <a:r>
              <a:rPr lang="de-DE" u="sng" dirty="0"/>
              <a:t>BODY</a:t>
            </a:r>
          </a:p>
        </p:txBody>
      </p:sp>
      <p:sp>
        <p:nvSpPr>
          <p:cNvPr id="10" name="Inhaltsplatzhalter 9">
            <a:extLst>
              <a:ext uri="{FF2B5EF4-FFF2-40B4-BE49-F238E27FC236}">
                <a16:creationId xmlns:a16="http://schemas.microsoft.com/office/drawing/2014/main" id="{466054AA-0512-EC46-BA5A-413A72C404F0}"/>
              </a:ext>
            </a:extLst>
          </p:cNvPr>
          <p:cNvSpPr>
            <a:spLocks noGrp="1"/>
          </p:cNvSpPr>
          <p:nvPr>
            <p:ph sz="half" idx="2"/>
          </p:nvPr>
        </p:nvSpPr>
        <p:spPr/>
        <p:txBody>
          <a:bodyPr/>
          <a:lstStyle/>
          <a:p>
            <a:r>
              <a:rPr lang="de-DE" dirty="0"/>
              <a:t>Gestreckte Körperposition Nahe der Wasseroberfläche</a:t>
            </a:r>
          </a:p>
          <a:p>
            <a:r>
              <a:rPr lang="de-DE" dirty="0"/>
              <a:t>Kopf in Verlängerung der Wirbelsäule</a:t>
            </a:r>
          </a:p>
          <a:p>
            <a:pPr lvl="1"/>
            <a:r>
              <a:rPr lang="de-DE" dirty="0"/>
              <a:t>Blick zum Beckenboden</a:t>
            </a:r>
          </a:p>
          <a:p>
            <a:r>
              <a:rPr lang="de-DE" dirty="0"/>
              <a:t>Gesäß &amp; Schultern außerhalb der Wasseroberfläche</a:t>
            </a:r>
          </a:p>
          <a:p>
            <a:r>
              <a:rPr lang="de-DE" dirty="0"/>
              <a:t>Wechsel zwischen Bauch &amp; </a:t>
            </a:r>
            <a:r>
              <a:rPr lang="de-DE" dirty="0" err="1"/>
              <a:t>Seitlage</a:t>
            </a:r>
            <a:endParaRPr lang="de-DE" dirty="0"/>
          </a:p>
          <a:p>
            <a:r>
              <a:rPr lang="de-DE" dirty="0"/>
              <a:t>Rotation um die Längsachse</a:t>
            </a:r>
          </a:p>
        </p:txBody>
      </p:sp>
      <p:sp>
        <p:nvSpPr>
          <p:cNvPr id="11" name="Textplatzhalter 10">
            <a:extLst>
              <a:ext uri="{FF2B5EF4-FFF2-40B4-BE49-F238E27FC236}">
                <a16:creationId xmlns:a16="http://schemas.microsoft.com/office/drawing/2014/main" id="{05BF9E86-01B5-844B-B55B-655B68458E7A}"/>
              </a:ext>
            </a:extLst>
          </p:cNvPr>
          <p:cNvSpPr>
            <a:spLocks noGrp="1"/>
          </p:cNvSpPr>
          <p:nvPr>
            <p:ph type="body" sz="quarter" idx="3"/>
          </p:nvPr>
        </p:nvSpPr>
        <p:spPr/>
        <p:txBody>
          <a:bodyPr/>
          <a:lstStyle/>
          <a:p>
            <a:r>
              <a:rPr lang="de-DE" u="sng" dirty="0"/>
              <a:t>LEGS</a:t>
            </a:r>
          </a:p>
        </p:txBody>
      </p:sp>
      <p:sp>
        <p:nvSpPr>
          <p:cNvPr id="12" name="Inhaltsplatzhalter 11">
            <a:extLst>
              <a:ext uri="{FF2B5EF4-FFF2-40B4-BE49-F238E27FC236}">
                <a16:creationId xmlns:a16="http://schemas.microsoft.com/office/drawing/2014/main" id="{C9887051-8D45-834E-87ED-E0EA0D2511F5}"/>
              </a:ext>
            </a:extLst>
          </p:cNvPr>
          <p:cNvSpPr>
            <a:spLocks noGrp="1"/>
          </p:cNvSpPr>
          <p:nvPr>
            <p:ph sz="quarter" idx="4"/>
          </p:nvPr>
        </p:nvSpPr>
        <p:spPr/>
        <p:txBody>
          <a:bodyPr/>
          <a:lstStyle/>
          <a:p>
            <a:r>
              <a:rPr lang="de-DE" dirty="0"/>
              <a:t>Kontinuierlicher Beinschlag im Strömungsschatten</a:t>
            </a:r>
          </a:p>
          <a:p>
            <a:r>
              <a:rPr lang="de-DE" dirty="0"/>
              <a:t>Abwechselnder Abwärts - &amp; Aufwärtskick</a:t>
            </a:r>
          </a:p>
          <a:p>
            <a:r>
              <a:rPr lang="de-DE" dirty="0"/>
              <a:t>2er | 4er | 6er Beinschlag</a:t>
            </a:r>
          </a:p>
          <a:p>
            <a:r>
              <a:rPr lang="de-DE" dirty="0"/>
              <a:t>Verbindung von Beinschlag und </a:t>
            </a:r>
            <a:r>
              <a:rPr lang="de-DE" dirty="0" err="1"/>
              <a:t>Armzug</a:t>
            </a:r>
            <a:r>
              <a:rPr lang="de-DE" dirty="0"/>
              <a:t> über die Hüfte</a:t>
            </a:r>
          </a:p>
          <a:p>
            <a:r>
              <a:rPr lang="de-DE" dirty="0"/>
              <a:t>Ende der Druckphase des rechten </a:t>
            </a:r>
            <a:r>
              <a:rPr lang="de-DE" dirty="0" err="1"/>
              <a:t>Armzuges</a:t>
            </a:r>
            <a:r>
              <a:rPr lang="de-DE" dirty="0"/>
              <a:t> = Abwärtskick des linken Beines</a:t>
            </a:r>
          </a:p>
        </p:txBody>
      </p:sp>
      <p:sp>
        <p:nvSpPr>
          <p:cNvPr id="5" name="Datumsplatzhalter 4">
            <a:extLst>
              <a:ext uri="{FF2B5EF4-FFF2-40B4-BE49-F238E27FC236}">
                <a16:creationId xmlns:a16="http://schemas.microsoft.com/office/drawing/2014/main" id="{443E0097-0312-7B43-BC5F-D3362CFBB2C9}"/>
              </a:ext>
            </a:extLst>
          </p:cNvPr>
          <p:cNvSpPr>
            <a:spLocks noGrp="1"/>
          </p:cNvSpPr>
          <p:nvPr>
            <p:ph type="dt" sz="half" idx="10"/>
          </p:nvPr>
        </p:nvSpPr>
        <p:spPr/>
        <p:txBody>
          <a:bodyPr/>
          <a:lstStyle/>
          <a:p>
            <a:r>
              <a:rPr lang="de-AT"/>
              <a:t>21.10.20</a:t>
            </a:r>
            <a:endParaRPr lang="en-US" dirty="0"/>
          </a:p>
        </p:txBody>
      </p:sp>
      <p:sp>
        <p:nvSpPr>
          <p:cNvPr id="6" name="Fußzeilenplatzhalter 5">
            <a:extLst>
              <a:ext uri="{FF2B5EF4-FFF2-40B4-BE49-F238E27FC236}">
                <a16:creationId xmlns:a16="http://schemas.microsoft.com/office/drawing/2014/main" id="{5DACB66A-EAA3-4943-8F4E-B8298E47A2F5}"/>
              </a:ext>
            </a:extLst>
          </p:cNvPr>
          <p:cNvSpPr>
            <a:spLocks noGrp="1"/>
          </p:cNvSpPr>
          <p:nvPr>
            <p:ph type="ftr" sz="quarter" idx="11"/>
          </p:nvPr>
        </p:nvSpPr>
        <p:spPr/>
        <p:txBody>
          <a:bodyPr/>
          <a:lstStyle/>
          <a:p>
            <a:r>
              <a:rPr lang="en-US"/>
              <a:t>FUNdamentals by Daniel Wartner BSc</a:t>
            </a:r>
            <a:endParaRPr lang="en-US" dirty="0"/>
          </a:p>
        </p:txBody>
      </p:sp>
      <p:sp>
        <p:nvSpPr>
          <p:cNvPr id="7" name="Foliennummernplatzhalter 6">
            <a:extLst>
              <a:ext uri="{FF2B5EF4-FFF2-40B4-BE49-F238E27FC236}">
                <a16:creationId xmlns:a16="http://schemas.microsoft.com/office/drawing/2014/main" id="{4369C56A-359F-324F-8C52-F3AB58DCE37F}"/>
              </a:ext>
            </a:extLst>
          </p:cNvPr>
          <p:cNvSpPr>
            <a:spLocks noGrp="1"/>
          </p:cNvSpPr>
          <p:nvPr>
            <p:ph type="sldNum" sz="quarter" idx="12"/>
          </p:nvPr>
        </p:nvSpPr>
        <p:spPr/>
        <p:txBody>
          <a:bodyPr/>
          <a:lstStyle/>
          <a:p>
            <a:fld id="{4FAB73BC-B049-4115-A692-8D63A059BFB8}" type="slidenum">
              <a:rPr lang="en-US" smtClean="0"/>
              <a:pPr/>
              <a:t>25</a:t>
            </a:fld>
            <a:endParaRPr lang="en-US" dirty="0"/>
          </a:p>
        </p:txBody>
      </p:sp>
    </p:spTree>
    <p:extLst>
      <p:ext uri="{BB962C8B-B14F-4D97-AF65-F5344CB8AC3E}">
        <p14:creationId xmlns:p14="http://schemas.microsoft.com/office/powerpoint/2010/main" val="678683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A27D6-719F-0F41-896A-D411B804E562}"/>
              </a:ext>
            </a:extLst>
          </p:cNvPr>
          <p:cNvSpPr>
            <a:spLocks noGrp="1"/>
          </p:cNvSpPr>
          <p:nvPr>
            <p:ph type="title"/>
          </p:nvPr>
        </p:nvSpPr>
        <p:spPr/>
        <p:txBody>
          <a:bodyPr/>
          <a:lstStyle/>
          <a:p>
            <a:pPr algn="r"/>
            <a:r>
              <a:rPr lang="de-DE" b="1" dirty="0"/>
              <a:t>KRAUL BLABT II</a:t>
            </a:r>
          </a:p>
        </p:txBody>
      </p:sp>
      <p:sp>
        <p:nvSpPr>
          <p:cNvPr id="3" name="Textplatzhalter 2">
            <a:extLst>
              <a:ext uri="{FF2B5EF4-FFF2-40B4-BE49-F238E27FC236}">
                <a16:creationId xmlns:a16="http://schemas.microsoft.com/office/drawing/2014/main" id="{08CEB561-F0F7-1641-BE06-BC8AEEECDEDD}"/>
              </a:ext>
            </a:extLst>
          </p:cNvPr>
          <p:cNvSpPr>
            <a:spLocks noGrp="1"/>
          </p:cNvSpPr>
          <p:nvPr>
            <p:ph type="body" idx="1"/>
          </p:nvPr>
        </p:nvSpPr>
        <p:spPr/>
        <p:txBody>
          <a:bodyPr/>
          <a:lstStyle/>
          <a:p>
            <a:r>
              <a:rPr lang="de-DE" u="sng" dirty="0"/>
              <a:t>ARMS</a:t>
            </a:r>
          </a:p>
        </p:txBody>
      </p:sp>
      <p:sp>
        <p:nvSpPr>
          <p:cNvPr id="4" name="Inhaltsplatzhalter 3">
            <a:extLst>
              <a:ext uri="{FF2B5EF4-FFF2-40B4-BE49-F238E27FC236}">
                <a16:creationId xmlns:a16="http://schemas.microsoft.com/office/drawing/2014/main" id="{1AC80A38-BFAB-A440-977A-9AF5B5B37D01}"/>
              </a:ext>
            </a:extLst>
          </p:cNvPr>
          <p:cNvSpPr>
            <a:spLocks noGrp="1"/>
          </p:cNvSpPr>
          <p:nvPr>
            <p:ph sz="half" idx="2"/>
          </p:nvPr>
        </p:nvSpPr>
        <p:spPr/>
        <p:txBody>
          <a:bodyPr/>
          <a:lstStyle/>
          <a:p>
            <a:r>
              <a:rPr lang="de-DE" dirty="0"/>
              <a:t>4 Phasen des </a:t>
            </a:r>
            <a:r>
              <a:rPr lang="de-DE" dirty="0" err="1"/>
              <a:t>Armzuges</a:t>
            </a:r>
            <a:endParaRPr lang="de-DE" dirty="0"/>
          </a:p>
          <a:p>
            <a:pPr lvl="1"/>
            <a:r>
              <a:rPr lang="de-DE" dirty="0"/>
              <a:t>Wasserfassen</a:t>
            </a:r>
          </a:p>
          <a:p>
            <a:pPr lvl="1"/>
            <a:r>
              <a:rPr lang="de-DE" dirty="0"/>
              <a:t>Diagonalphase</a:t>
            </a:r>
          </a:p>
          <a:p>
            <a:pPr lvl="1"/>
            <a:r>
              <a:rPr lang="de-DE" dirty="0"/>
              <a:t>Druckphase</a:t>
            </a:r>
          </a:p>
          <a:p>
            <a:pPr lvl="1"/>
            <a:r>
              <a:rPr lang="de-DE" dirty="0"/>
              <a:t>Rückholphase</a:t>
            </a:r>
          </a:p>
          <a:p>
            <a:pPr lvl="1"/>
            <a:r>
              <a:rPr lang="de-DE" dirty="0"/>
              <a:t>Siehe Bilderfolge Folie </a:t>
            </a:r>
            <a:r>
              <a:rPr lang="de-DE" b="1" dirty="0"/>
              <a:t>18</a:t>
            </a:r>
          </a:p>
          <a:p>
            <a:r>
              <a:rPr lang="de-DE" dirty="0"/>
              <a:t>Rückholphase kann in unterschiedlicher Ausführung passieren </a:t>
            </a:r>
          </a:p>
          <a:p>
            <a:pPr lvl="1"/>
            <a:r>
              <a:rPr lang="de-DE" b="1" dirty="0" err="1"/>
              <a:t>Octane</a:t>
            </a:r>
            <a:r>
              <a:rPr lang="de-DE" b="1" dirty="0"/>
              <a:t> Rating </a:t>
            </a:r>
          </a:p>
          <a:p>
            <a:pPr lvl="1"/>
            <a:endParaRPr lang="de-DE" b="1" dirty="0"/>
          </a:p>
          <a:p>
            <a:pPr lvl="1"/>
            <a:endParaRPr lang="de-DE" b="1" dirty="0"/>
          </a:p>
        </p:txBody>
      </p:sp>
      <p:sp>
        <p:nvSpPr>
          <p:cNvPr id="5" name="Textplatzhalter 4">
            <a:extLst>
              <a:ext uri="{FF2B5EF4-FFF2-40B4-BE49-F238E27FC236}">
                <a16:creationId xmlns:a16="http://schemas.microsoft.com/office/drawing/2014/main" id="{24932D79-B5D8-A044-8CAC-600B8174C72B}"/>
              </a:ext>
            </a:extLst>
          </p:cNvPr>
          <p:cNvSpPr>
            <a:spLocks noGrp="1"/>
          </p:cNvSpPr>
          <p:nvPr>
            <p:ph type="body" sz="quarter" idx="3"/>
          </p:nvPr>
        </p:nvSpPr>
        <p:spPr/>
        <p:txBody>
          <a:bodyPr/>
          <a:lstStyle/>
          <a:p>
            <a:r>
              <a:rPr lang="de-DE" u="sng" dirty="0"/>
              <a:t>BREATHING</a:t>
            </a:r>
          </a:p>
        </p:txBody>
      </p:sp>
      <p:sp>
        <p:nvSpPr>
          <p:cNvPr id="6" name="Inhaltsplatzhalter 5">
            <a:extLst>
              <a:ext uri="{FF2B5EF4-FFF2-40B4-BE49-F238E27FC236}">
                <a16:creationId xmlns:a16="http://schemas.microsoft.com/office/drawing/2014/main" id="{797AE97A-F50E-644C-8711-921A2E293BD2}"/>
              </a:ext>
            </a:extLst>
          </p:cNvPr>
          <p:cNvSpPr>
            <a:spLocks noGrp="1"/>
          </p:cNvSpPr>
          <p:nvPr>
            <p:ph sz="quarter" idx="4"/>
          </p:nvPr>
        </p:nvSpPr>
        <p:spPr/>
        <p:txBody>
          <a:bodyPr/>
          <a:lstStyle/>
          <a:p>
            <a:r>
              <a:rPr lang="de-DE" dirty="0"/>
              <a:t>Einseitige bzw. beidseitige Atmung möglich</a:t>
            </a:r>
          </a:p>
          <a:p>
            <a:pPr lvl="1"/>
            <a:r>
              <a:rPr lang="de-DE" dirty="0"/>
              <a:t>Ab 2er Zug </a:t>
            </a:r>
          </a:p>
          <a:p>
            <a:r>
              <a:rPr lang="de-DE" dirty="0"/>
              <a:t>Kopf ist in Verlängerung der Wirbelsäule</a:t>
            </a:r>
          </a:p>
          <a:p>
            <a:pPr lvl="1"/>
            <a:r>
              <a:rPr lang="de-DE" dirty="0"/>
              <a:t>Blick zum Beckenboden</a:t>
            </a:r>
          </a:p>
          <a:p>
            <a:pPr lvl="1"/>
            <a:r>
              <a:rPr lang="de-DE" dirty="0"/>
              <a:t>Rotation des Kopfes &amp; des Rumpfes</a:t>
            </a:r>
          </a:p>
          <a:p>
            <a:pPr lvl="1"/>
            <a:r>
              <a:rPr lang="de-DE" dirty="0"/>
              <a:t>Kopf wird NICHT angehoben</a:t>
            </a:r>
          </a:p>
          <a:p>
            <a:pPr lvl="1"/>
            <a:endParaRPr lang="de-DE" dirty="0"/>
          </a:p>
          <a:p>
            <a:pPr lvl="1"/>
            <a:endParaRPr lang="de-DE" dirty="0"/>
          </a:p>
          <a:p>
            <a:pPr lvl="1"/>
            <a:endParaRPr lang="de-DE" dirty="0"/>
          </a:p>
        </p:txBody>
      </p:sp>
      <p:sp>
        <p:nvSpPr>
          <p:cNvPr id="7" name="Datumsplatzhalter 6">
            <a:extLst>
              <a:ext uri="{FF2B5EF4-FFF2-40B4-BE49-F238E27FC236}">
                <a16:creationId xmlns:a16="http://schemas.microsoft.com/office/drawing/2014/main" id="{EFDB5B16-3F58-DF46-9D8B-B7DD6DEE8374}"/>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0B75B485-2432-8340-AA03-12702D94A87F}"/>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882DD1A2-9185-4C47-AE44-977843CE62CA}"/>
              </a:ext>
            </a:extLst>
          </p:cNvPr>
          <p:cNvSpPr>
            <a:spLocks noGrp="1"/>
          </p:cNvSpPr>
          <p:nvPr>
            <p:ph type="sldNum" sz="quarter" idx="12"/>
          </p:nvPr>
        </p:nvSpPr>
        <p:spPr/>
        <p:txBody>
          <a:bodyPr/>
          <a:lstStyle/>
          <a:p>
            <a:fld id="{4FAB73BC-B049-4115-A692-8D63A059BFB8}" type="slidenum">
              <a:rPr lang="en-US" smtClean="0"/>
              <a:pPr/>
              <a:t>26</a:t>
            </a:fld>
            <a:endParaRPr lang="en-US" dirty="0"/>
          </a:p>
        </p:txBody>
      </p:sp>
    </p:spTree>
    <p:extLst>
      <p:ext uri="{BB962C8B-B14F-4D97-AF65-F5344CB8AC3E}">
        <p14:creationId xmlns:p14="http://schemas.microsoft.com/office/powerpoint/2010/main" val="3532183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2FB26DF-1058-4FF2-A7D8-CC9D04982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Inhaltsplatzhalter 7">
            <a:extLst>
              <a:ext uri="{FF2B5EF4-FFF2-40B4-BE49-F238E27FC236}">
                <a16:creationId xmlns:a16="http://schemas.microsoft.com/office/drawing/2014/main" id="{716A1987-0156-7749-AE50-C00DF872DB8E}"/>
              </a:ext>
            </a:extLst>
          </p:cNvPr>
          <p:cNvPicPr>
            <a:picLocks noGrp="1" noChangeAspect="1"/>
          </p:cNvPicPr>
          <p:nvPr>
            <p:ph idx="1"/>
          </p:nvPr>
        </p:nvPicPr>
        <p:blipFill rotWithShape="1">
          <a:blip r:embed="rId2"/>
          <a:srcRect l="3547" r="3" b="3"/>
          <a:stretch/>
        </p:blipFill>
        <p:spPr>
          <a:xfrm>
            <a:off x="3869268" y="274832"/>
            <a:ext cx="6945890" cy="5815072"/>
          </a:xfrm>
          <a:prstGeom prst="rect">
            <a:avLst/>
          </a:prstGeom>
        </p:spPr>
      </p:pic>
      <p:sp>
        <p:nvSpPr>
          <p:cNvPr id="28" name="Rectangle 27">
            <a:extLst>
              <a:ext uri="{FF2B5EF4-FFF2-40B4-BE49-F238E27FC236}">
                <a16:creationId xmlns:a16="http://schemas.microsoft.com/office/drawing/2014/main" id="{DF663E57-5EFE-40CA-99A5-7BDB95908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27</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KRAUL ARMZUG</a:t>
            </a:r>
          </a:p>
        </p:txBody>
      </p:sp>
    </p:spTree>
    <p:extLst>
      <p:ext uri="{BB962C8B-B14F-4D97-AF65-F5344CB8AC3E}">
        <p14:creationId xmlns:p14="http://schemas.microsoft.com/office/powerpoint/2010/main" val="417144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52D91-FB61-DF4A-8B62-2F709A677E4C}"/>
              </a:ext>
            </a:extLst>
          </p:cNvPr>
          <p:cNvSpPr>
            <a:spLocks noGrp="1"/>
          </p:cNvSpPr>
          <p:nvPr>
            <p:ph type="title"/>
          </p:nvPr>
        </p:nvSpPr>
        <p:spPr/>
        <p:txBody>
          <a:bodyPr/>
          <a:lstStyle/>
          <a:p>
            <a:pPr algn="r"/>
            <a:r>
              <a:rPr lang="de-DE" b="1" dirty="0"/>
              <a:t>KRAUL BLABT III</a:t>
            </a:r>
          </a:p>
        </p:txBody>
      </p:sp>
      <p:sp>
        <p:nvSpPr>
          <p:cNvPr id="3" name="Textplatzhalter 2">
            <a:extLst>
              <a:ext uri="{FF2B5EF4-FFF2-40B4-BE49-F238E27FC236}">
                <a16:creationId xmlns:a16="http://schemas.microsoft.com/office/drawing/2014/main" id="{CC986CB0-C297-B041-9EED-AB1803491B98}"/>
              </a:ext>
            </a:extLst>
          </p:cNvPr>
          <p:cNvSpPr>
            <a:spLocks noGrp="1"/>
          </p:cNvSpPr>
          <p:nvPr>
            <p:ph type="body" idx="1"/>
          </p:nvPr>
        </p:nvSpPr>
        <p:spPr/>
        <p:txBody>
          <a:bodyPr/>
          <a:lstStyle/>
          <a:p>
            <a:r>
              <a:rPr lang="de-DE" u="sng" dirty="0"/>
              <a:t>TIMING</a:t>
            </a:r>
          </a:p>
        </p:txBody>
      </p:sp>
      <p:sp>
        <p:nvSpPr>
          <p:cNvPr id="4" name="Inhaltsplatzhalter 3">
            <a:extLst>
              <a:ext uri="{FF2B5EF4-FFF2-40B4-BE49-F238E27FC236}">
                <a16:creationId xmlns:a16="http://schemas.microsoft.com/office/drawing/2014/main" id="{6212F799-E1BC-6442-9B96-198404225398}"/>
              </a:ext>
            </a:extLst>
          </p:cNvPr>
          <p:cNvSpPr>
            <a:spLocks noGrp="1"/>
          </p:cNvSpPr>
          <p:nvPr>
            <p:ph sz="half" idx="2"/>
          </p:nvPr>
        </p:nvSpPr>
        <p:spPr/>
        <p:txBody>
          <a:bodyPr/>
          <a:lstStyle/>
          <a:p>
            <a:r>
              <a:rPr lang="de-DE" dirty="0"/>
              <a:t>3 verschiedene Arten Freistil zu schwimmen</a:t>
            </a:r>
          </a:p>
          <a:p>
            <a:r>
              <a:rPr lang="de-DE" b="1" dirty="0"/>
              <a:t>Schulter getriebenes Freistil</a:t>
            </a:r>
          </a:p>
          <a:p>
            <a:pPr lvl="1"/>
            <a:r>
              <a:rPr lang="de-DE" dirty="0"/>
              <a:t>50m Strecken</a:t>
            </a:r>
          </a:p>
          <a:p>
            <a:pPr lvl="1"/>
            <a:r>
              <a:rPr lang="de-DE" dirty="0"/>
              <a:t>Meist gestreckte Arme</a:t>
            </a:r>
          </a:p>
          <a:p>
            <a:r>
              <a:rPr lang="de-DE" b="1" dirty="0"/>
              <a:t>Hüft getriebenes Freistil</a:t>
            </a:r>
          </a:p>
          <a:p>
            <a:pPr lvl="1"/>
            <a:r>
              <a:rPr lang="de-DE" dirty="0"/>
              <a:t>800m Strecken aufwärts </a:t>
            </a:r>
          </a:p>
          <a:p>
            <a:r>
              <a:rPr lang="de-DE" b="1" dirty="0"/>
              <a:t>Hybrid Freistil</a:t>
            </a:r>
          </a:p>
          <a:p>
            <a:pPr lvl="1"/>
            <a:r>
              <a:rPr lang="de-DE" dirty="0"/>
              <a:t>100 – 400m Strecken</a:t>
            </a:r>
          </a:p>
          <a:p>
            <a:endParaRPr lang="de-DE" dirty="0"/>
          </a:p>
        </p:txBody>
      </p:sp>
      <p:sp>
        <p:nvSpPr>
          <p:cNvPr id="7" name="Datumsplatzhalter 6">
            <a:extLst>
              <a:ext uri="{FF2B5EF4-FFF2-40B4-BE49-F238E27FC236}">
                <a16:creationId xmlns:a16="http://schemas.microsoft.com/office/drawing/2014/main" id="{D3BD2EEA-E724-E747-B704-3B19A84B7443}"/>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92862610-9848-6846-AEB3-4B8CF1BD930D}"/>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C0F4FAC5-FC1F-2848-A6A2-2A9B05250B79}"/>
              </a:ext>
            </a:extLst>
          </p:cNvPr>
          <p:cNvSpPr>
            <a:spLocks noGrp="1"/>
          </p:cNvSpPr>
          <p:nvPr>
            <p:ph type="sldNum" sz="quarter" idx="12"/>
          </p:nvPr>
        </p:nvSpPr>
        <p:spPr/>
        <p:txBody>
          <a:bodyPr/>
          <a:lstStyle/>
          <a:p>
            <a:fld id="{4FAB73BC-B049-4115-A692-8D63A059BFB8}" type="slidenum">
              <a:rPr lang="en-US" smtClean="0"/>
              <a:pPr/>
              <a:t>28</a:t>
            </a:fld>
            <a:endParaRPr lang="en-US" dirty="0"/>
          </a:p>
        </p:txBody>
      </p:sp>
    </p:spTree>
    <p:extLst>
      <p:ext uri="{BB962C8B-B14F-4D97-AF65-F5344CB8AC3E}">
        <p14:creationId xmlns:p14="http://schemas.microsoft.com/office/powerpoint/2010/main" val="3075434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8" name="Rectangle 27">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30" name="Rectangle 29">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AA1F01-816A-7F49-B5C5-1FB649319A3C}"/>
              </a:ext>
            </a:extLst>
          </p:cNvPr>
          <p:cNvSpPr>
            <a:spLocks noGrp="1"/>
          </p:cNvSpPr>
          <p:nvPr>
            <p:ph type="title"/>
          </p:nvPr>
        </p:nvSpPr>
        <p:spPr>
          <a:xfrm>
            <a:off x="8161390" y="1079770"/>
            <a:ext cx="3654857" cy="1527244"/>
          </a:xfrm>
        </p:spPr>
        <p:txBody>
          <a:bodyPr vert="horz" lIns="91440" tIns="45720" rIns="91440" bIns="45720" rtlCol="0" anchor="ctr">
            <a:normAutofit/>
          </a:bodyPr>
          <a:lstStyle/>
          <a:p>
            <a:r>
              <a:rPr lang="en-US" b="1" dirty="0"/>
              <a:t>BEWEGUNGS-FOLGE</a:t>
            </a:r>
          </a:p>
        </p:txBody>
      </p:sp>
      <p:sp>
        <p:nvSpPr>
          <p:cNvPr id="34" name="Rectangle 33">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9" name="Grafik 8">
            <a:extLst>
              <a:ext uri="{FF2B5EF4-FFF2-40B4-BE49-F238E27FC236}">
                <a16:creationId xmlns:a16="http://schemas.microsoft.com/office/drawing/2014/main" id="{B4B12203-B62D-1C4D-92E1-59B7181560D9}"/>
              </a:ext>
            </a:extLst>
          </p:cNvPr>
          <p:cNvPicPr>
            <a:picLocks noChangeAspect="1"/>
          </p:cNvPicPr>
          <p:nvPr/>
        </p:nvPicPr>
        <p:blipFill>
          <a:blip r:embed="rId2"/>
          <a:stretch>
            <a:fillRect/>
          </a:stretch>
        </p:blipFill>
        <p:spPr>
          <a:xfrm>
            <a:off x="1574800" y="266457"/>
            <a:ext cx="4910667" cy="6100208"/>
          </a:xfrm>
          <a:prstGeom prst="rect">
            <a:avLst/>
          </a:prstGeom>
        </p:spPr>
      </p:pic>
      <p:sp>
        <p:nvSpPr>
          <p:cNvPr id="4" name="Textplatzhalter 3">
            <a:extLst>
              <a:ext uri="{FF2B5EF4-FFF2-40B4-BE49-F238E27FC236}">
                <a16:creationId xmlns:a16="http://schemas.microsoft.com/office/drawing/2014/main" id="{B75A95DB-A57A-A148-88EC-3CE68681AD92}"/>
              </a:ext>
            </a:extLst>
          </p:cNvPr>
          <p:cNvSpPr>
            <a:spLocks noGrp="1"/>
          </p:cNvSpPr>
          <p:nvPr>
            <p:ph type="body" sz="half" idx="2"/>
          </p:nvPr>
        </p:nvSpPr>
        <p:spPr>
          <a:xfrm>
            <a:off x="8161390" y="2607014"/>
            <a:ext cx="3654857" cy="3157903"/>
          </a:xfrm>
        </p:spPr>
        <p:txBody>
          <a:bodyPr vert="horz" lIns="91440" tIns="45720" rIns="91440" bIns="45720" rtlCol="0" anchor="t">
            <a:normAutofit/>
          </a:bodyPr>
          <a:lstStyle/>
          <a:p>
            <a:pPr indent="-182880">
              <a:lnSpc>
                <a:spcPct val="90000"/>
              </a:lnSpc>
              <a:buFont typeface="Wingdings 2" pitchFamily="18" charset="2"/>
              <a:buChar char=""/>
            </a:pPr>
            <a:r>
              <a:rPr lang="en-US" sz="1600" b="1" dirty="0">
                <a:hlinkClick r:id="rId3">
                  <a:extLst>
                    <a:ext uri="{A12FA001-AC4F-418D-AE19-62706E023703}">
                      <ahyp:hlinkClr xmlns:ahyp="http://schemas.microsoft.com/office/drawing/2018/hyperlinkcolor" val="tx"/>
                    </a:ext>
                  </a:extLst>
                </a:hlinkClick>
              </a:rPr>
              <a:t>FREISTIL Technische Übungen</a:t>
            </a:r>
            <a:endParaRPr lang="en-US" sz="1600" b="1" dirty="0"/>
          </a:p>
        </p:txBody>
      </p:sp>
      <p:sp>
        <p:nvSpPr>
          <p:cNvPr id="6" name="Fußzeilenplatzhalter 5">
            <a:extLst>
              <a:ext uri="{FF2B5EF4-FFF2-40B4-BE49-F238E27FC236}">
                <a16:creationId xmlns:a16="http://schemas.microsoft.com/office/drawing/2014/main" id="{B73FBC22-61E2-8441-9CCF-23A1A61D262F}"/>
              </a:ext>
            </a:extLst>
          </p:cNvPr>
          <p:cNvSpPr>
            <a:spLocks noGrp="1"/>
          </p:cNvSpPr>
          <p:nvPr>
            <p:ph type="ftr" sz="quarter" idx="11"/>
          </p:nvPr>
        </p:nvSpPr>
        <p:spPr>
          <a:xfrm>
            <a:off x="864515"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5" name="Datumsplatzhalter 4">
            <a:extLst>
              <a:ext uri="{FF2B5EF4-FFF2-40B4-BE49-F238E27FC236}">
                <a16:creationId xmlns:a16="http://schemas.microsoft.com/office/drawing/2014/main" id="{B1249E49-9F67-9D4A-9B08-A673AEE9B37F}"/>
              </a:ext>
            </a:extLst>
          </p:cNvPr>
          <p:cNvSpPr>
            <a:spLocks noGrp="1"/>
          </p:cNvSpPr>
          <p:nvPr>
            <p:ph type="dt" sz="half" idx="10"/>
          </p:nvPr>
        </p:nvSpPr>
        <p:spPr>
          <a:xfrm>
            <a:off x="7850120" y="6356350"/>
            <a:ext cx="194957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7" name="Foliennummernplatzhalter 6">
            <a:extLst>
              <a:ext uri="{FF2B5EF4-FFF2-40B4-BE49-F238E27FC236}">
                <a16:creationId xmlns:a16="http://schemas.microsoft.com/office/drawing/2014/main" id="{822F0D15-9C53-E042-A93A-C21D56FF84A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29</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318008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C1B8E4F3-CBB2-364A-97D6-4382CF490E19}"/>
              </a:ext>
            </a:extLst>
          </p:cNvPr>
          <p:cNvSpPr>
            <a:spLocks noGrp="1"/>
          </p:cNvSpPr>
          <p:nvPr>
            <p:ph type="title"/>
          </p:nvPr>
        </p:nvSpPr>
        <p:spPr>
          <a:xfrm>
            <a:off x="1539116" y="864108"/>
            <a:ext cx="3073914" cy="5120639"/>
          </a:xfrm>
        </p:spPr>
        <p:txBody>
          <a:bodyPr>
            <a:normAutofit/>
          </a:bodyPr>
          <a:lstStyle/>
          <a:p>
            <a:pPr algn="r"/>
            <a:r>
              <a:rPr lang="de-DE" b="1" dirty="0">
                <a:solidFill>
                  <a:schemeClr val="tx1">
                    <a:lumMod val="85000"/>
                    <a:lumOff val="15000"/>
                  </a:schemeClr>
                </a:solidFill>
              </a:rPr>
              <a:t>Zeitplan</a:t>
            </a:r>
          </a:p>
        </p:txBody>
      </p:sp>
      <p:sp>
        <p:nvSpPr>
          <p:cNvPr id="30" name="Rectangle 2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1" name="Straight Connector 2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458D20F9-EFBD-F246-BDE8-C08F1EC178BF}"/>
              </a:ext>
            </a:extLst>
          </p:cNvPr>
          <p:cNvSpPr>
            <a:spLocks noGrp="1"/>
          </p:cNvSpPr>
          <p:nvPr>
            <p:ph idx="1"/>
          </p:nvPr>
        </p:nvSpPr>
        <p:spPr>
          <a:xfrm>
            <a:off x="5289229" y="864108"/>
            <a:ext cx="5910677" cy="5231890"/>
          </a:xfrm>
        </p:spPr>
        <p:txBody>
          <a:bodyPr>
            <a:noAutofit/>
          </a:bodyPr>
          <a:lstStyle/>
          <a:p>
            <a:r>
              <a:rPr lang="de-DE" b="1" dirty="0"/>
              <a:t>1. Theorie Einheit 	</a:t>
            </a:r>
            <a:r>
              <a:rPr lang="de-DE" sz="2000" b="1" dirty="0"/>
              <a:t>08:30 – 09:00</a:t>
            </a:r>
          </a:p>
          <a:p>
            <a:pPr lvl="2"/>
            <a:r>
              <a:rPr lang="de-DE" sz="1400" dirty="0"/>
              <a:t>Core </a:t>
            </a:r>
            <a:r>
              <a:rPr lang="de-DE" sz="1400" dirty="0" err="1"/>
              <a:t>Aquatic</a:t>
            </a:r>
            <a:r>
              <a:rPr lang="de-DE" sz="1400" dirty="0"/>
              <a:t> Skills</a:t>
            </a:r>
          </a:p>
          <a:p>
            <a:pPr lvl="2"/>
            <a:r>
              <a:rPr lang="de-DE" sz="1400" dirty="0"/>
              <a:t>Seminarraum 2</a:t>
            </a:r>
          </a:p>
          <a:p>
            <a:r>
              <a:rPr lang="de-DE" b="1" dirty="0"/>
              <a:t>1. Praktische Einheit 	</a:t>
            </a:r>
            <a:r>
              <a:rPr lang="de-DE" sz="2000" b="1" dirty="0"/>
              <a:t>09:00 – 11:00</a:t>
            </a:r>
          </a:p>
          <a:p>
            <a:pPr lvl="2"/>
            <a:r>
              <a:rPr lang="de-DE" sz="1400" dirty="0"/>
              <a:t>Wassergewöhnung / Rücken / Freistil</a:t>
            </a:r>
          </a:p>
          <a:p>
            <a:pPr lvl="2"/>
            <a:r>
              <a:rPr lang="de-DE" sz="1400" dirty="0"/>
              <a:t>Schwimmhalle</a:t>
            </a:r>
          </a:p>
          <a:p>
            <a:r>
              <a:rPr lang="de-DE" b="1" dirty="0"/>
              <a:t>Mittagspause 		</a:t>
            </a:r>
            <a:r>
              <a:rPr lang="de-DE" sz="2000" b="1" dirty="0"/>
              <a:t>11:00 – 12:00</a:t>
            </a:r>
          </a:p>
          <a:p>
            <a:r>
              <a:rPr lang="de-DE" b="1" dirty="0"/>
              <a:t>2. Theorie Einheit 	</a:t>
            </a:r>
            <a:r>
              <a:rPr lang="de-DE" sz="2000" b="1" dirty="0"/>
              <a:t>12:00 – 15:00</a:t>
            </a:r>
          </a:p>
          <a:p>
            <a:pPr lvl="2"/>
            <a:r>
              <a:rPr lang="de-DE" sz="1400" dirty="0" err="1"/>
              <a:t>Swim</a:t>
            </a:r>
            <a:r>
              <a:rPr lang="de-DE" sz="1400" dirty="0"/>
              <a:t> Skills</a:t>
            </a:r>
          </a:p>
          <a:p>
            <a:pPr lvl="2"/>
            <a:r>
              <a:rPr lang="de-DE" sz="1400" dirty="0"/>
              <a:t>Seminarraum 2</a:t>
            </a:r>
          </a:p>
          <a:p>
            <a:r>
              <a:rPr lang="de-DE" b="1" dirty="0"/>
              <a:t>Pause &amp; Umziehen	15:00 – 15:30 </a:t>
            </a:r>
          </a:p>
          <a:p>
            <a:r>
              <a:rPr lang="de-DE" b="1" dirty="0"/>
              <a:t>2. Praktische Einheit 	</a:t>
            </a:r>
            <a:r>
              <a:rPr lang="de-DE" sz="2000" b="1" dirty="0"/>
              <a:t>15:30 – 17:00</a:t>
            </a:r>
          </a:p>
          <a:p>
            <a:pPr lvl="2"/>
            <a:r>
              <a:rPr lang="de-DE" sz="1400" dirty="0"/>
              <a:t>Fokus Brust </a:t>
            </a:r>
          </a:p>
          <a:p>
            <a:pPr lvl="2"/>
            <a:r>
              <a:rPr lang="de-DE" sz="1400" dirty="0"/>
              <a:t>Schwimmhalle Bahn 1 &amp; 2</a:t>
            </a:r>
          </a:p>
        </p:txBody>
      </p:sp>
      <p:sp>
        <p:nvSpPr>
          <p:cNvPr id="32" name="Rectangle 2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umsplatzhalter 6">
            <a:extLst>
              <a:ext uri="{FF2B5EF4-FFF2-40B4-BE49-F238E27FC236}">
                <a16:creationId xmlns:a16="http://schemas.microsoft.com/office/drawing/2014/main" id="{BD307E2D-CD1D-4345-9A23-03D33D91ADE3}"/>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1CF00593-9EF9-0D4B-9661-F1C59D2489CF}"/>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09BF63EF-7684-CD49-9DC4-BB06D510C163}"/>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3</a:t>
            </a:fld>
            <a:endParaRPr lang="en-US"/>
          </a:p>
        </p:txBody>
      </p:sp>
    </p:spTree>
    <p:extLst>
      <p:ext uri="{BB962C8B-B14F-4D97-AF65-F5344CB8AC3E}">
        <p14:creationId xmlns:p14="http://schemas.microsoft.com/office/powerpoint/2010/main" val="618362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6" name="Rectangle 15">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Bild 3">
            <a:extLst>
              <a:ext uri="{FF2B5EF4-FFF2-40B4-BE49-F238E27FC236}">
                <a16:creationId xmlns:a16="http://schemas.microsoft.com/office/drawing/2014/main" id="{F6B9A34E-43A6-B041-938F-4FCDFAA80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855" y="759599"/>
            <a:ext cx="6144841" cy="5330650"/>
          </a:xfrm>
          <a:prstGeom prst="rect">
            <a:avLst/>
          </a:prstGeom>
        </p:spPr>
      </p:pic>
      <p:sp>
        <p:nvSpPr>
          <p:cNvPr id="20" name="Rectangle 19">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Datumsplatzhalter 3">
            <a:extLst>
              <a:ext uri="{FF2B5EF4-FFF2-40B4-BE49-F238E27FC236}">
                <a16:creationId xmlns:a16="http://schemas.microsoft.com/office/drawing/2014/main" id="{87B8EBF9-89CF-CC4B-9392-E4C8AA838BFB}"/>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BCD085D9-33DD-6D47-98FE-C61CBB8B6E16}"/>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E507C7ED-39AF-3141-B9C9-6B01531FA80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30</a:t>
            </a:fld>
            <a:endParaRPr lang="en-US" b="1" kern="1200" dirty="0">
              <a:solidFill>
                <a:schemeClr val="accent1"/>
              </a:solidFill>
              <a:latin typeface="+mn-lt"/>
              <a:ea typeface="+mn-ea"/>
              <a:cs typeface="+mn-cs"/>
            </a:endParaRPr>
          </a:p>
        </p:txBody>
      </p:sp>
      <p:sp>
        <p:nvSpPr>
          <p:cNvPr id="17" name="Titel 1">
            <a:extLst>
              <a:ext uri="{FF2B5EF4-FFF2-40B4-BE49-F238E27FC236}">
                <a16:creationId xmlns:a16="http://schemas.microsoft.com/office/drawing/2014/main" id="{6FCDAF7A-7A5D-A042-9E42-4BAE9A29104B}"/>
              </a:ext>
            </a:extLst>
          </p:cNvPr>
          <p:cNvSpPr>
            <a:spLocks noGrp="1"/>
          </p:cNvSpPr>
          <p:nvPr>
            <p:ph type="title"/>
          </p:nvPr>
        </p:nvSpPr>
        <p:spPr>
          <a:xfrm>
            <a:off x="643467" y="1298448"/>
            <a:ext cx="3685070" cy="3255264"/>
          </a:xfrm>
        </p:spPr>
        <p:txBody>
          <a:bodyPr vert="horz" lIns="91440" tIns="45720" rIns="91440" bIns="45720" rtlCol="0" anchor="b">
            <a:normAutofit/>
          </a:bodyPr>
          <a:lstStyle/>
          <a:p>
            <a:pPr algn="r"/>
            <a:r>
              <a:rPr lang="en-US" sz="3600" b="1" dirty="0">
                <a:solidFill>
                  <a:srgbClr val="FFFFFF"/>
                </a:solidFill>
              </a:rPr>
              <a:t>SWIM SKILL</a:t>
            </a:r>
          </a:p>
        </p:txBody>
      </p:sp>
      <p:sp>
        <p:nvSpPr>
          <p:cNvPr id="19" name="Textplatzhalter 2">
            <a:extLst>
              <a:ext uri="{FF2B5EF4-FFF2-40B4-BE49-F238E27FC236}">
                <a16:creationId xmlns:a16="http://schemas.microsoft.com/office/drawing/2014/main" id="{34057F48-CF97-404F-918A-2EBC9BCC0D79}"/>
              </a:ext>
            </a:extLst>
          </p:cNvPr>
          <p:cNvSpPr txBox="1">
            <a:spLocks/>
          </p:cNvSpPr>
          <p:nvPr/>
        </p:nvSpPr>
        <p:spPr>
          <a:xfrm>
            <a:off x="643467" y="4670246"/>
            <a:ext cx="3685070" cy="914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r"/>
            <a:r>
              <a:rPr lang="en-US" dirty="0">
                <a:solidFill>
                  <a:schemeClr val="accent1">
                    <a:lumMod val="20000"/>
                    <a:lumOff val="80000"/>
                  </a:schemeClr>
                </a:solidFill>
              </a:rPr>
              <a:t>BRUST</a:t>
            </a:r>
          </a:p>
        </p:txBody>
      </p:sp>
    </p:spTree>
    <p:extLst>
      <p:ext uri="{BB962C8B-B14F-4D97-AF65-F5344CB8AC3E}">
        <p14:creationId xmlns:p14="http://schemas.microsoft.com/office/powerpoint/2010/main" val="1986664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A6785F9-5B07-E640-AAD6-1CC843BAB1FF}"/>
              </a:ext>
            </a:extLst>
          </p:cNvPr>
          <p:cNvSpPr>
            <a:spLocks noGrp="1"/>
          </p:cNvSpPr>
          <p:nvPr>
            <p:ph type="dt" sz="half" idx="10"/>
          </p:nvPr>
        </p:nvSpPr>
        <p:spPr/>
        <p:txBody>
          <a:bodyPr/>
          <a:lstStyle/>
          <a:p>
            <a:r>
              <a:rPr lang="de-AT"/>
              <a:t>21.10.20</a:t>
            </a:r>
            <a:endParaRPr lang="en-US" dirty="0"/>
          </a:p>
        </p:txBody>
      </p:sp>
      <p:sp>
        <p:nvSpPr>
          <p:cNvPr id="3" name="Fußzeilenplatzhalter 2">
            <a:extLst>
              <a:ext uri="{FF2B5EF4-FFF2-40B4-BE49-F238E27FC236}">
                <a16:creationId xmlns:a16="http://schemas.microsoft.com/office/drawing/2014/main" id="{6B580D0D-3D40-FD45-8B1A-15394035B9D0}"/>
              </a:ext>
            </a:extLst>
          </p:cNvPr>
          <p:cNvSpPr>
            <a:spLocks noGrp="1"/>
          </p:cNvSpPr>
          <p:nvPr>
            <p:ph type="ftr" sz="quarter" idx="11"/>
          </p:nvPr>
        </p:nvSpPr>
        <p:spPr/>
        <p:txBody>
          <a:bodyPr/>
          <a:lstStyle/>
          <a:p>
            <a:r>
              <a:rPr lang="en-US"/>
              <a:t>FUNdamentals by Daniel Wartner BSc</a:t>
            </a:r>
            <a:endParaRPr lang="en-US" dirty="0"/>
          </a:p>
        </p:txBody>
      </p:sp>
      <p:sp>
        <p:nvSpPr>
          <p:cNvPr id="4" name="Foliennummernplatzhalter 3">
            <a:extLst>
              <a:ext uri="{FF2B5EF4-FFF2-40B4-BE49-F238E27FC236}">
                <a16:creationId xmlns:a16="http://schemas.microsoft.com/office/drawing/2014/main" id="{946B855A-03F5-FC45-A7A4-00D419E8B7D2}"/>
              </a:ext>
            </a:extLst>
          </p:cNvPr>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6" name="Grafik 5">
            <a:extLst>
              <a:ext uri="{FF2B5EF4-FFF2-40B4-BE49-F238E27FC236}">
                <a16:creationId xmlns:a16="http://schemas.microsoft.com/office/drawing/2014/main" id="{B1E3F827-5579-B94C-9322-CB953ACCF559}"/>
              </a:ext>
            </a:extLst>
          </p:cNvPr>
          <p:cNvPicPr>
            <a:picLocks noChangeAspect="1"/>
          </p:cNvPicPr>
          <p:nvPr/>
        </p:nvPicPr>
        <p:blipFill>
          <a:blip r:embed="rId2"/>
          <a:stretch>
            <a:fillRect/>
          </a:stretch>
        </p:blipFill>
        <p:spPr>
          <a:xfrm>
            <a:off x="491067" y="274223"/>
            <a:ext cx="10820400" cy="6090340"/>
          </a:xfrm>
          <a:prstGeom prst="rect">
            <a:avLst/>
          </a:prstGeom>
        </p:spPr>
      </p:pic>
      <p:sp>
        <p:nvSpPr>
          <p:cNvPr id="7" name="Rechteck 6">
            <a:extLst>
              <a:ext uri="{FF2B5EF4-FFF2-40B4-BE49-F238E27FC236}">
                <a16:creationId xmlns:a16="http://schemas.microsoft.com/office/drawing/2014/main" id="{3BBCDEBB-02F6-854F-829C-9D268E212F70}"/>
              </a:ext>
            </a:extLst>
          </p:cNvPr>
          <p:cNvSpPr/>
          <p:nvPr/>
        </p:nvSpPr>
        <p:spPr>
          <a:xfrm>
            <a:off x="9780785" y="5063067"/>
            <a:ext cx="1395215" cy="129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C6EFABD3-341A-664E-84FC-1EE3869D69CC}"/>
              </a:ext>
            </a:extLst>
          </p:cNvPr>
          <p:cNvSpPr/>
          <p:nvPr/>
        </p:nvSpPr>
        <p:spPr>
          <a:xfrm>
            <a:off x="491067" y="5503333"/>
            <a:ext cx="1693333" cy="749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82527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24F79297-AE4C-C24A-B79C-943BCBD120EE}"/>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b="1" spc="-100" dirty="0"/>
              <a:t>BRUST</a:t>
            </a:r>
            <a:br>
              <a:rPr lang="en-US" sz="5900" b="1" spc="-100" dirty="0"/>
            </a:br>
            <a:r>
              <a:rPr lang="en-US" sz="2000" spc="-100" dirty="0" err="1"/>
              <a:t>Gleichzeitiger</a:t>
            </a:r>
            <a:r>
              <a:rPr lang="en-US" sz="2000" spc="-100" dirty="0"/>
              <a:t>, </a:t>
            </a:r>
            <a:r>
              <a:rPr lang="de-DE" sz="2000" i="1" spc="-100" dirty="0"/>
              <a:t>beidarmiger  </a:t>
            </a:r>
            <a:r>
              <a:rPr lang="de-DE" sz="2000" i="1" spc="-100" dirty="0" err="1"/>
              <a:t>Armzug</a:t>
            </a:r>
            <a:r>
              <a:rPr lang="de-DE" sz="2000" i="1" spc="-100" dirty="0"/>
              <a:t>, zeitlich versetzt zum gleichzeitigen, beidbeinigen Beinschlag in Brustlage mit einer Wellenbewegung  in der Frontalebene. Dabei müssen die Arme zusammen  unterhalb oder an der Wasseroberfläche  nach vorne gebracht werden.</a:t>
            </a:r>
            <a:endParaRPr lang="en-US" sz="2000" b="1" spc="-100" dirty="0"/>
          </a:p>
        </p:txBody>
      </p:sp>
      <p:sp>
        <p:nvSpPr>
          <p:cNvPr id="3" name="Inhaltsplatzhalter 2">
            <a:extLst>
              <a:ext uri="{FF2B5EF4-FFF2-40B4-BE49-F238E27FC236}">
                <a16:creationId xmlns:a16="http://schemas.microsoft.com/office/drawing/2014/main" id="{CCB54BF9-2841-7342-BB36-8ADF7327A947}"/>
              </a:ext>
            </a:extLst>
          </p:cNvPr>
          <p:cNvSpPr>
            <a:spLocks noGrp="1"/>
          </p:cNvSpPr>
          <p:nvPr>
            <p:ph idx="1"/>
          </p:nvPr>
        </p:nvSpPr>
        <p:spPr>
          <a:xfrm>
            <a:off x="5054083" y="4670246"/>
            <a:ext cx="6037903" cy="914400"/>
          </a:xfrm>
        </p:spPr>
        <p:txBody>
          <a:bodyPr vert="horz" lIns="91440" tIns="45720" rIns="91440" bIns="45720" rtlCol="0" anchor="t">
            <a:normAutofit/>
          </a:bodyPr>
          <a:lstStyle/>
          <a:p>
            <a:pPr marL="0" indent="0">
              <a:buNone/>
            </a:pPr>
            <a:r>
              <a:rPr lang="en-US" sz="2200" b="1" dirty="0">
                <a:solidFill>
                  <a:schemeClr val="accent1">
                    <a:lumMod val="20000"/>
                    <a:lumOff val="80000"/>
                  </a:schemeClr>
                </a:solidFill>
              </a:rPr>
              <a:t>BLABT Model</a:t>
            </a:r>
          </a:p>
          <a:p>
            <a:pPr marL="0" indent="0">
              <a:buNone/>
            </a:pPr>
            <a:r>
              <a:rPr lang="en-US" sz="2200" b="1" dirty="0">
                <a:solidFill>
                  <a:schemeClr val="accent1">
                    <a:lumMod val="20000"/>
                    <a:lumOff val="80000"/>
                  </a:schemeClr>
                </a:solidFill>
              </a:rPr>
              <a:t>BODY | LEGS | ARMS | BREATHING | TIMING</a:t>
            </a:r>
          </a:p>
        </p:txBody>
      </p:sp>
      <p:sp>
        <p:nvSpPr>
          <p:cNvPr id="21" name="Rectangle 20">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Grafik 7">
            <a:extLst>
              <a:ext uri="{FF2B5EF4-FFF2-40B4-BE49-F238E27FC236}">
                <a16:creationId xmlns:a16="http://schemas.microsoft.com/office/drawing/2014/main" id="{3413A6FC-0D10-0449-9A28-46244ABE678E}"/>
              </a:ext>
            </a:extLst>
          </p:cNvPr>
          <p:cNvPicPr>
            <a:picLocks noChangeAspect="1"/>
          </p:cNvPicPr>
          <p:nvPr/>
        </p:nvPicPr>
        <p:blipFill>
          <a:blip r:embed="rId2"/>
          <a:stretch>
            <a:fillRect/>
          </a:stretch>
        </p:blipFill>
        <p:spPr>
          <a:xfrm>
            <a:off x="696177" y="1561237"/>
            <a:ext cx="3458249" cy="3727373"/>
          </a:xfrm>
          <a:prstGeom prst="rect">
            <a:avLst/>
          </a:prstGeom>
        </p:spPr>
      </p:pic>
      <p:sp>
        <p:nvSpPr>
          <p:cNvPr id="4" name="Datumsplatzhalter 3">
            <a:extLst>
              <a:ext uri="{FF2B5EF4-FFF2-40B4-BE49-F238E27FC236}">
                <a16:creationId xmlns:a16="http://schemas.microsoft.com/office/drawing/2014/main" id="{48D8C521-6D3C-9B44-A405-5A560858D871}"/>
              </a:ext>
            </a:extLst>
          </p:cNvPr>
          <p:cNvSpPr>
            <a:spLocks noGrp="1"/>
          </p:cNvSpPr>
          <p:nvPr>
            <p:ph type="dt" sz="half" idx="10"/>
          </p:nvPr>
        </p:nvSpPr>
        <p:spPr>
          <a:xfrm>
            <a:off x="696177"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E05F4CE8-50AF-BE4B-9BC6-39BE994B1D4F}"/>
              </a:ext>
            </a:extLst>
          </p:cNvPr>
          <p:cNvSpPr>
            <a:spLocks noGrp="1"/>
          </p:cNvSpPr>
          <p:nvPr>
            <p:ph type="ftr" sz="quarter" idx="11"/>
          </p:nvPr>
        </p:nvSpPr>
        <p:spPr>
          <a:xfrm>
            <a:off x="4639057" y="6356350"/>
            <a:ext cx="5141728"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380997AE-0D80-4741-B228-17614814E6FD}"/>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32</a:t>
            </a:fld>
            <a:endParaRPr lang="en-US" b="1" kern="1200" dirty="0">
              <a:solidFill>
                <a:schemeClr val="accent1"/>
              </a:solidFill>
              <a:latin typeface="+mn-lt"/>
              <a:ea typeface="+mn-ea"/>
              <a:cs typeface="+mn-cs"/>
            </a:endParaRPr>
          </a:p>
        </p:txBody>
      </p:sp>
      <p:sp>
        <p:nvSpPr>
          <p:cNvPr id="9" name="Rechteck 8">
            <a:extLst>
              <a:ext uri="{FF2B5EF4-FFF2-40B4-BE49-F238E27FC236}">
                <a16:creationId xmlns:a16="http://schemas.microsoft.com/office/drawing/2014/main" id="{D1767BDC-56C6-DA4E-9CEC-09D002D8815A}"/>
              </a:ext>
            </a:extLst>
          </p:cNvPr>
          <p:cNvSpPr/>
          <p:nvPr/>
        </p:nvSpPr>
        <p:spPr>
          <a:xfrm>
            <a:off x="1524000" y="3807108"/>
            <a:ext cx="1814945" cy="394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664EF06A-54DF-984F-B9D6-0CCCAC9145D0}"/>
              </a:ext>
            </a:extLst>
          </p:cNvPr>
          <p:cNvSpPr txBox="1"/>
          <p:nvPr/>
        </p:nvSpPr>
        <p:spPr>
          <a:xfrm>
            <a:off x="1642519" y="3681262"/>
            <a:ext cx="1565563" cy="646331"/>
          </a:xfrm>
          <a:prstGeom prst="rect">
            <a:avLst/>
          </a:prstGeom>
          <a:noFill/>
        </p:spPr>
        <p:txBody>
          <a:bodyPr wrap="square" rtlCol="0">
            <a:spAutoFit/>
          </a:bodyPr>
          <a:lstStyle/>
          <a:p>
            <a:r>
              <a:rPr lang="de-DE" sz="3600" b="1" dirty="0"/>
              <a:t>8 MIN.</a:t>
            </a:r>
          </a:p>
        </p:txBody>
      </p:sp>
    </p:spTree>
    <p:extLst>
      <p:ext uri="{BB962C8B-B14F-4D97-AF65-F5344CB8AC3E}">
        <p14:creationId xmlns:p14="http://schemas.microsoft.com/office/powerpoint/2010/main" val="315138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30DE0C7-0CA4-124B-A34D-854BCA970F38}"/>
              </a:ext>
            </a:extLst>
          </p:cNvPr>
          <p:cNvSpPr>
            <a:spLocks noGrp="1"/>
          </p:cNvSpPr>
          <p:nvPr>
            <p:ph type="title"/>
          </p:nvPr>
        </p:nvSpPr>
        <p:spPr/>
        <p:txBody>
          <a:bodyPr/>
          <a:lstStyle/>
          <a:p>
            <a:pPr algn="r"/>
            <a:r>
              <a:rPr lang="de-DE" b="1" dirty="0"/>
              <a:t>BRUST</a:t>
            </a:r>
            <a:br>
              <a:rPr lang="de-DE" b="1" dirty="0"/>
            </a:br>
            <a:r>
              <a:rPr lang="de-DE" b="1" dirty="0"/>
              <a:t>BLABT I</a:t>
            </a:r>
          </a:p>
        </p:txBody>
      </p:sp>
      <p:sp>
        <p:nvSpPr>
          <p:cNvPr id="9" name="Textplatzhalter 8">
            <a:extLst>
              <a:ext uri="{FF2B5EF4-FFF2-40B4-BE49-F238E27FC236}">
                <a16:creationId xmlns:a16="http://schemas.microsoft.com/office/drawing/2014/main" id="{E2D48A7D-20F3-7942-9657-3F77B7506CCE}"/>
              </a:ext>
            </a:extLst>
          </p:cNvPr>
          <p:cNvSpPr>
            <a:spLocks noGrp="1"/>
          </p:cNvSpPr>
          <p:nvPr>
            <p:ph type="body" idx="1"/>
          </p:nvPr>
        </p:nvSpPr>
        <p:spPr/>
        <p:txBody>
          <a:bodyPr/>
          <a:lstStyle/>
          <a:p>
            <a:r>
              <a:rPr lang="de-DE" dirty="0"/>
              <a:t>BODY</a:t>
            </a:r>
          </a:p>
        </p:txBody>
      </p:sp>
      <p:sp>
        <p:nvSpPr>
          <p:cNvPr id="10" name="Inhaltsplatzhalter 9">
            <a:extLst>
              <a:ext uri="{FF2B5EF4-FFF2-40B4-BE49-F238E27FC236}">
                <a16:creationId xmlns:a16="http://schemas.microsoft.com/office/drawing/2014/main" id="{466054AA-0512-EC46-BA5A-413A72C404F0}"/>
              </a:ext>
            </a:extLst>
          </p:cNvPr>
          <p:cNvSpPr>
            <a:spLocks noGrp="1"/>
          </p:cNvSpPr>
          <p:nvPr>
            <p:ph sz="half" idx="2"/>
          </p:nvPr>
        </p:nvSpPr>
        <p:spPr/>
        <p:txBody>
          <a:bodyPr/>
          <a:lstStyle/>
          <a:p>
            <a:r>
              <a:rPr lang="de-DE" dirty="0"/>
              <a:t>Beim Brustschwimmen wechselt der Körper zwischen einer vollkommenen Extension (Gleitphase) und Flexion (</a:t>
            </a:r>
            <a:r>
              <a:rPr lang="de-DE" dirty="0" err="1"/>
              <a:t>Zugphase</a:t>
            </a:r>
            <a:r>
              <a:rPr lang="de-DE" dirty="0"/>
              <a:t>)</a:t>
            </a:r>
          </a:p>
          <a:p>
            <a:r>
              <a:rPr lang="de-DE" dirty="0"/>
              <a:t>Kopf in  Verlängerung der Wirbelsäule und wird erst am Beginn der Diagonalphase angehoben</a:t>
            </a:r>
          </a:p>
          <a:p>
            <a:endParaRPr lang="de-DE" dirty="0"/>
          </a:p>
          <a:p>
            <a:endParaRPr lang="de-DE" dirty="0"/>
          </a:p>
        </p:txBody>
      </p:sp>
      <p:sp>
        <p:nvSpPr>
          <p:cNvPr id="11" name="Textplatzhalter 10">
            <a:extLst>
              <a:ext uri="{FF2B5EF4-FFF2-40B4-BE49-F238E27FC236}">
                <a16:creationId xmlns:a16="http://schemas.microsoft.com/office/drawing/2014/main" id="{05BF9E86-01B5-844B-B55B-655B68458E7A}"/>
              </a:ext>
            </a:extLst>
          </p:cNvPr>
          <p:cNvSpPr>
            <a:spLocks noGrp="1"/>
          </p:cNvSpPr>
          <p:nvPr>
            <p:ph type="body" sz="quarter" idx="3"/>
          </p:nvPr>
        </p:nvSpPr>
        <p:spPr/>
        <p:txBody>
          <a:bodyPr/>
          <a:lstStyle/>
          <a:p>
            <a:r>
              <a:rPr lang="de-DE" dirty="0"/>
              <a:t>LEGS</a:t>
            </a:r>
          </a:p>
        </p:txBody>
      </p:sp>
      <p:sp>
        <p:nvSpPr>
          <p:cNvPr id="12" name="Inhaltsplatzhalter 11">
            <a:extLst>
              <a:ext uri="{FF2B5EF4-FFF2-40B4-BE49-F238E27FC236}">
                <a16:creationId xmlns:a16="http://schemas.microsoft.com/office/drawing/2014/main" id="{C9887051-8D45-834E-87ED-E0EA0D2511F5}"/>
              </a:ext>
            </a:extLst>
          </p:cNvPr>
          <p:cNvSpPr>
            <a:spLocks noGrp="1"/>
          </p:cNvSpPr>
          <p:nvPr>
            <p:ph sz="quarter" idx="4"/>
          </p:nvPr>
        </p:nvSpPr>
        <p:spPr/>
        <p:txBody>
          <a:bodyPr/>
          <a:lstStyle/>
          <a:p>
            <a:r>
              <a:rPr lang="de-DE" dirty="0"/>
              <a:t>Brustbeinschlag ist der einzige Beinschlag der dreidimensional ist.</a:t>
            </a:r>
          </a:p>
          <a:p>
            <a:r>
              <a:rPr lang="de-DE" dirty="0"/>
              <a:t>3 Grundbewegungen:</a:t>
            </a:r>
          </a:p>
          <a:p>
            <a:pPr lvl="1"/>
            <a:r>
              <a:rPr lang="de-DE" dirty="0"/>
              <a:t>Fersen zum Gesäß ziehen</a:t>
            </a:r>
          </a:p>
          <a:p>
            <a:pPr lvl="1"/>
            <a:r>
              <a:rPr lang="de-DE" dirty="0"/>
              <a:t>Knie maximal hüftbreit öffnen </a:t>
            </a:r>
          </a:p>
          <a:p>
            <a:pPr lvl="1"/>
            <a:r>
              <a:rPr lang="de-DE" dirty="0"/>
              <a:t>Fersen außerhalb der Knie und Zehen nach außen drehen (Innenrist) </a:t>
            </a:r>
          </a:p>
          <a:p>
            <a:pPr lvl="1"/>
            <a:r>
              <a:rPr lang="de-DE" dirty="0"/>
              <a:t>Halbkreisförmiger Beinschlag der Vortrieb erzeugt </a:t>
            </a:r>
          </a:p>
        </p:txBody>
      </p:sp>
      <p:sp>
        <p:nvSpPr>
          <p:cNvPr id="5" name="Datumsplatzhalter 4">
            <a:extLst>
              <a:ext uri="{FF2B5EF4-FFF2-40B4-BE49-F238E27FC236}">
                <a16:creationId xmlns:a16="http://schemas.microsoft.com/office/drawing/2014/main" id="{443E0097-0312-7B43-BC5F-D3362CFBB2C9}"/>
              </a:ext>
            </a:extLst>
          </p:cNvPr>
          <p:cNvSpPr>
            <a:spLocks noGrp="1"/>
          </p:cNvSpPr>
          <p:nvPr>
            <p:ph type="dt" sz="half" idx="10"/>
          </p:nvPr>
        </p:nvSpPr>
        <p:spPr/>
        <p:txBody>
          <a:bodyPr/>
          <a:lstStyle/>
          <a:p>
            <a:r>
              <a:rPr lang="de-AT" dirty="0"/>
              <a:t>21.10.20</a:t>
            </a:r>
            <a:endParaRPr lang="en-US" dirty="0"/>
          </a:p>
        </p:txBody>
      </p:sp>
      <p:sp>
        <p:nvSpPr>
          <p:cNvPr id="6" name="Fußzeilenplatzhalter 5">
            <a:extLst>
              <a:ext uri="{FF2B5EF4-FFF2-40B4-BE49-F238E27FC236}">
                <a16:creationId xmlns:a16="http://schemas.microsoft.com/office/drawing/2014/main" id="{5DACB66A-EAA3-4943-8F4E-B8298E47A2F5}"/>
              </a:ext>
            </a:extLst>
          </p:cNvPr>
          <p:cNvSpPr>
            <a:spLocks noGrp="1"/>
          </p:cNvSpPr>
          <p:nvPr>
            <p:ph type="ftr" sz="quarter" idx="11"/>
          </p:nvPr>
        </p:nvSpPr>
        <p:spPr/>
        <p:txBody>
          <a:bodyPr/>
          <a:lstStyle/>
          <a:p>
            <a:r>
              <a:rPr lang="en-US"/>
              <a:t>FUNdamentals by Daniel Wartner BSc</a:t>
            </a:r>
            <a:endParaRPr lang="en-US" dirty="0"/>
          </a:p>
        </p:txBody>
      </p:sp>
      <p:sp>
        <p:nvSpPr>
          <p:cNvPr id="7" name="Foliennummernplatzhalter 6">
            <a:extLst>
              <a:ext uri="{FF2B5EF4-FFF2-40B4-BE49-F238E27FC236}">
                <a16:creationId xmlns:a16="http://schemas.microsoft.com/office/drawing/2014/main" id="{4369C56A-359F-324F-8C52-F3AB58DCE37F}"/>
              </a:ext>
            </a:extLst>
          </p:cNvPr>
          <p:cNvSpPr>
            <a:spLocks noGrp="1"/>
          </p:cNvSpPr>
          <p:nvPr>
            <p:ph type="sldNum" sz="quarter" idx="12"/>
          </p:nvPr>
        </p:nvSpPr>
        <p:spPr/>
        <p:txBody>
          <a:bodyPr/>
          <a:lstStyle/>
          <a:p>
            <a:fld id="{4FAB73BC-B049-4115-A692-8D63A059BFB8}" type="slidenum">
              <a:rPr lang="en-US" smtClean="0"/>
              <a:pPr/>
              <a:t>33</a:t>
            </a:fld>
            <a:endParaRPr lang="en-US" dirty="0"/>
          </a:p>
        </p:txBody>
      </p:sp>
    </p:spTree>
    <p:extLst>
      <p:ext uri="{BB962C8B-B14F-4D97-AF65-F5344CB8AC3E}">
        <p14:creationId xmlns:p14="http://schemas.microsoft.com/office/powerpoint/2010/main" val="1475461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A27D6-719F-0F41-896A-D411B804E562}"/>
              </a:ext>
            </a:extLst>
          </p:cNvPr>
          <p:cNvSpPr>
            <a:spLocks noGrp="1"/>
          </p:cNvSpPr>
          <p:nvPr>
            <p:ph type="title"/>
          </p:nvPr>
        </p:nvSpPr>
        <p:spPr/>
        <p:txBody>
          <a:bodyPr/>
          <a:lstStyle/>
          <a:p>
            <a:pPr algn="r"/>
            <a:r>
              <a:rPr lang="de-DE" b="1" dirty="0"/>
              <a:t>BRUST BLABT II</a:t>
            </a:r>
          </a:p>
        </p:txBody>
      </p:sp>
      <p:sp>
        <p:nvSpPr>
          <p:cNvPr id="3" name="Textplatzhalter 2">
            <a:extLst>
              <a:ext uri="{FF2B5EF4-FFF2-40B4-BE49-F238E27FC236}">
                <a16:creationId xmlns:a16="http://schemas.microsoft.com/office/drawing/2014/main" id="{08CEB561-F0F7-1641-BE06-BC8AEEECDEDD}"/>
              </a:ext>
            </a:extLst>
          </p:cNvPr>
          <p:cNvSpPr>
            <a:spLocks noGrp="1"/>
          </p:cNvSpPr>
          <p:nvPr>
            <p:ph type="body" idx="1"/>
          </p:nvPr>
        </p:nvSpPr>
        <p:spPr/>
        <p:txBody>
          <a:bodyPr/>
          <a:lstStyle/>
          <a:p>
            <a:r>
              <a:rPr lang="de-DE" dirty="0"/>
              <a:t>ARMS</a:t>
            </a:r>
          </a:p>
        </p:txBody>
      </p:sp>
      <p:sp>
        <p:nvSpPr>
          <p:cNvPr id="4" name="Inhaltsplatzhalter 3">
            <a:extLst>
              <a:ext uri="{FF2B5EF4-FFF2-40B4-BE49-F238E27FC236}">
                <a16:creationId xmlns:a16="http://schemas.microsoft.com/office/drawing/2014/main" id="{1AC80A38-BFAB-A440-977A-9AF5B5B37D01}"/>
              </a:ext>
            </a:extLst>
          </p:cNvPr>
          <p:cNvSpPr>
            <a:spLocks noGrp="1"/>
          </p:cNvSpPr>
          <p:nvPr>
            <p:ph sz="half" idx="2"/>
          </p:nvPr>
        </p:nvSpPr>
        <p:spPr/>
        <p:txBody>
          <a:bodyPr>
            <a:normAutofit fontScale="92500" lnSpcReduction="10000"/>
          </a:bodyPr>
          <a:lstStyle/>
          <a:p>
            <a:r>
              <a:rPr lang="de-DE" dirty="0"/>
              <a:t>Der Brustarmzug hat im Gegensatz zu den anderen Lagen keine Druckphase, da der </a:t>
            </a:r>
            <a:r>
              <a:rPr lang="de-DE" dirty="0" err="1"/>
              <a:t>Zugweg</a:t>
            </a:r>
            <a:r>
              <a:rPr lang="de-DE" dirty="0"/>
              <a:t> nur bis zur Schulter geht</a:t>
            </a:r>
          </a:p>
          <a:p>
            <a:r>
              <a:rPr lang="de-DE" dirty="0"/>
              <a:t>Wasserfassen findet außerhalb der Schultern statt</a:t>
            </a:r>
          </a:p>
          <a:p>
            <a:r>
              <a:rPr lang="de-DE" dirty="0"/>
              <a:t>Die Diagonalphase beim Brust wird </a:t>
            </a:r>
            <a:r>
              <a:rPr lang="de-DE" dirty="0" err="1"/>
              <a:t>Einwärtsphase</a:t>
            </a:r>
            <a:r>
              <a:rPr lang="de-DE" dirty="0"/>
              <a:t> genannt </a:t>
            </a:r>
          </a:p>
          <a:p>
            <a:r>
              <a:rPr lang="de-DE" dirty="0"/>
              <a:t>Bei der Rückholphase werden Arme oberhalb der Oberfläche zurückgeführt</a:t>
            </a:r>
          </a:p>
          <a:p>
            <a:r>
              <a:rPr lang="de-DE" dirty="0"/>
              <a:t>Siehe Bilderfolge Folie </a:t>
            </a:r>
            <a:r>
              <a:rPr lang="de-DE" b="1" dirty="0"/>
              <a:t>34</a:t>
            </a:r>
          </a:p>
        </p:txBody>
      </p:sp>
      <p:sp>
        <p:nvSpPr>
          <p:cNvPr id="5" name="Textplatzhalter 4">
            <a:extLst>
              <a:ext uri="{FF2B5EF4-FFF2-40B4-BE49-F238E27FC236}">
                <a16:creationId xmlns:a16="http://schemas.microsoft.com/office/drawing/2014/main" id="{24932D79-B5D8-A044-8CAC-600B8174C72B}"/>
              </a:ext>
            </a:extLst>
          </p:cNvPr>
          <p:cNvSpPr>
            <a:spLocks noGrp="1"/>
          </p:cNvSpPr>
          <p:nvPr>
            <p:ph type="body" sz="quarter" idx="3"/>
          </p:nvPr>
        </p:nvSpPr>
        <p:spPr/>
        <p:txBody>
          <a:bodyPr/>
          <a:lstStyle/>
          <a:p>
            <a:r>
              <a:rPr lang="de-DE" dirty="0"/>
              <a:t>BREATHING</a:t>
            </a:r>
          </a:p>
        </p:txBody>
      </p:sp>
      <p:sp>
        <p:nvSpPr>
          <p:cNvPr id="6" name="Inhaltsplatzhalter 5">
            <a:extLst>
              <a:ext uri="{FF2B5EF4-FFF2-40B4-BE49-F238E27FC236}">
                <a16:creationId xmlns:a16="http://schemas.microsoft.com/office/drawing/2014/main" id="{797AE97A-F50E-644C-8711-921A2E293BD2}"/>
              </a:ext>
            </a:extLst>
          </p:cNvPr>
          <p:cNvSpPr>
            <a:spLocks noGrp="1"/>
          </p:cNvSpPr>
          <p:nvPr>
            <p:ph sz="quarter" idx="4"/>
          </p:nvPr>
        </p:nvSpPr>
        <p:spPr/>
        <p:txBody>
          <a:bodyPr>
            <a:normAutofit fontScale="92500" lnSpcReduction="10000"/>
          </a:bodyPr>
          <a:lstStyle/>
          <a:p>
            <a:r>
              <a:rPr lang="de-DE" dirty="0"/>
              <a:t>Beim Brustschwimmen ist der </a:t>
            </a:r>
            <a:r>
              <a:rPr lang="de-DE" dirty="0" err="1"/>
              <a:t>Atemrhytmus</a:t>
            </a:r>
            <a:r>
              <a:rPr lang="de-DE" dirty="0"/>
              <a:t> vorgegeben</a:t>
            </a:r>
          </a:p>
          <a:p>
            <a:r>
              <a:rPr lang="de-DE" dirty="0"/>
              <a:t>Bei  der Rückholphase wird eingeatmet und beim Wasserfassen und der </a:t>
            </a:r>
            <a:r>
              <a:rPr lang="de-DE" dirty="0" err="1"/>
              <a:t>Einwärtsphase</a:t>
            </a:r>
            <a:r>
              <a:rPr lang="de-DE" dirty="0"/>
              <a:t> ausgeatmet</a:t>
            </a:r>
          </a:p>
          <a:p>
            <a:r>
              <a:rPr lang="de-DE" dirty="0"/>
              <a:t>Daher fällt das Atmen in dieser Lage leichter</a:t>
            </a:r>
          </a:p>
          <a:p>
            <a:endParaRPr lang="de-DE" dirty="0"/>
          </a:p>
          <a:p>
            <a:endParaRPr lang="de-DE" dirty="0"/>
          </a:p>
          <a:p>
            <a:endParaRPr lang="de-DE" dirty="0"/>
          </a:p>
          <a:p>
            <a:endParaRPr lang="de-DE" dirty="0"/>
          </a:p>
        </p:txBody>
      </p:sp>
      <p:sp>
        <p:nvSpPr>
          <p:cNvPr id="7" name="Datumsplatzhalter 6">
            <a:extLst>
              <a:ext uri="{FF2B5EF4-FFF2-40B4-BE49-F238E27FC236}">
                <a16:creationId xmlns:a16="http://schemas.microsoft.com/office/drawing/2014/main" id="{EFDB5B16-3F58-DF46-9D8B-B7DD6DEE8374}"/>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0B75B485-2432-8340-AA03-12702D94A87F}"/>
              </a:ext>
            </a:extLst>
          </p:cNvPr>
          <p:cNvSpPr>
            <a:spLocks noGrp="1"/>
          </p:cNvSpPr>
          <p:nvPr>
            <p:ph type="ftr" sz="quarter" idx="11"/>
          </p:nvPr>
        </p:nvSpPr>
        <p:spPr/>
        <p:txBody>
          <a:bodyPr/>
          <a:lstStyle/>
          <a:p>
            <a:r>
              <a:rPr lang="en-US" dirty="0" err="1"/>
              <a:t>FUNdamentals</a:t>
            </a:r>
            <a:r>
              <a:rPr lang="en-US" dirty="0"/>
              <a:t> by Daniel Wartner BSc</a:t>
            </a:r>
          </a:p>
        </p:txBody>
      </p:sp>
      <p:sp>
        <p:nvSpPr>
          <p:cNvPr id="9" name="Foliennummernplatzhalter 8">
            <a:extLst>
              <a:ext uri="{FF2B5EF4-FFF2-40B4-BE49-F238E27FC236}">
                <a16:creationId xmlns:a16="http://schemas.microsoft.com/office/drawing/2014/main" id="{882DD1A2-9185-4C47-AE44-977843CE62CA}"/>
              </a:ext>
            </a:extLst>
          </p:cNvPr>
          <p:cNvSpPr>
            <a:spLocks noGrp="1"/>
          </p:cNvSpPr>
          <p:nvPr>
            <p:ph type="sldNum" sz="quarter" idx="12"/>
          </p:nvPr>
        </p:nvSpPr>
        <p:spPr/>
        <p:txBody>
          <a:bodyPr/>
          <a:lstStyle/>
          <a:p>
            <a:fld id="{4FAB73BC-B049-4115-A692-8D63A059BFB8}" type="slidenum">
              <a:rPr lang="en-US" smtClean="0"/>
              <a:pPr/>
              <a:t>34</a:t>
            </a:fld>
            <a:endParaRPr lang="en-US" dirty="0"/>
          </a:p>
        </p:txBody>
      </p:sp>
    </p:spTree>
    <p:extLst>
      <p:ext uri="{BB962C8B-B14F-4D97-AF65-F5344CB8AC3E}">
        <p14:creationId xmlns:p14="http://schemas.microsoft.com/office/powerpoint/2010/main" val="946744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35</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BRUST ARMZUG</a:t>
            </a:r>
          </a:p>
        </p:txBody>
      </p:sp>
      <p:pic>
        <p:nvPicPr>
          <p:cNvPr id="7" name="Grafik 6">
            <a:extLst>
              <a:ext uri="{FF2B5EF4-FFF2-40B4-BE49-F238E27FC236}">
                <a16:creationId xmlns:a16="http://schemas.microsoft.com/office/drawing/2014/main" id="{6101816E-0E80-D84D-881B-A4F0D33C7E50}"/>
              </a:ext>
            </a:extLst>
          </p:cNvPr>
          <p:cNvPicPr>
            <a:picLocks noChangeAspect="1"/>
          </p:cNvPicPr>
          <p:nvPr/>
        </p:nvPicPr>
        <p:blipFill>
          <a:blip r:embed="rId2"/>
          <a:stretch>
            <a:fillRect/>
          </a:stretch>
        </p:blipFill>
        <p:spPr>
          <a:xfrm>
            <a:off x="4910667" y="282640"/>
            <a:ext cx="4870118" cy="6040680"/>
          </a:xfrm>
          <a:prstGeom prst="rect">
            <a:avLst/>
          </a:prstGeom>
        </p:spPr>
      </p:pic>
    </p:spTree>
    <p:extLst>
      <p:ext uri="{BB962C8B-B14F-4D97-AF65-F5344CB8AC3E}">
        <p14:creationId xmlns:p14="http://schemas.microsoft.com/office/powerpoint/2010/main" val="167977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52D91-FB61-DF4A-8B62-2F709A677E4C}"/>
              </a:ext>
            </a:extLst>
          </p:cNvPr>
          <p:cNvSpPr>
            <a:spLocks noGrp="1"/>
          </p:cNvSpPr>
          <p:nvPr>
            <p:ph type="title"/>
          </p:nvPr>
        </p:nvSpPr>
        <p:spPr/>
        <p:txBody>
          <a:bodyPr/>
          <a:lstStyle/>
          <a:p>
            <a:pPr algn="r"/>
            <a:r>
              <a:rPr lang="de-DE" b="1" dirty="0"/>
              <a:t>BRUST BLABT III</a:t>
            </a:r>
          </a:p>
        </p:txBody>
      </p:sp>
      <p:sp>
        <p:nvSpPr>
          <p:cNvPr id="3" name="Textplatzhalter 2">
            <a:extLst>
              <a:ext uri="{FF2B5EF4-FFF2-40B4-BE49-F238E27FC236}">
                <a16:creationId xmlns:a16="http://schemas.microsoft.com/office/drawing/2014/main" id="{CC986CB0-C297-B041-9EED-AB1803491B98}"/>
              </a:ext>
            </a:extLst>
          </p:cNvPr>
          <p:cNvSpPr>
            <a:spLocks noGrp="1"/>
          </p:cNvSpPr>
          <p:nvPr>
            <p:ph type="body" idx="1"/>
          </p:nvPr>
        </p:nvSpPr>
        <p:spPr/>
        <p:txBody>
          <a:bodyPr/>
          <a:lstStyle/>
          <a:p>
            <a:r>
              <a:rPr lang="de-DE" dirty="0"/>
              <a:t>TIMING</a:t>
            </a:r>
          </a:p>
        </p:txBody>
      </p:sp>
      <p:sp>
        <p:nvSpPr>
          <p:cNvPr id="4" name="Inhaltsplatzhalter 3">
            <a:extLst>
              <a:ext uri="{FF2B5EF4-FFF2-40B4-BE49-F238E27FC236}">
                <a16:creationId xmlns:a16="http://schemas.microsoft.com/office/drawing/2014/main" id="{6212F799-E1BC-6442-9B96-198404225398}"/>
              </a:ext>
            </a:extLst>
          </p:cNvPr>
          <p:cNvSpPr>
            <a:spLocks noGrp="1"/>
          </p:cNvSpPr>
          <p:nvPr>
            <p:ph sz="half" idx="2"/>
          </p:nvPr>
        </p:nvSpPr>
        <p:spPr/>
        <p:txBody>
          <a:bodyPr/>
          <a:lstStyle/>
          <a:p>
            <a:r>
              <a:rPr lang="de-DE" dirty="0"/>
              <a:t>Brust ist neben Delfin die Lage die am meisten vom richtigen Timing zwischen Armen und Beinen abhängig ist</a:t>
            </a:r>
          </a:p>
          <a:p>
            <a:r>
              <a:rPr lang="de-DE" dirty="0"/>
              <a:t>Grundsätzlich kann man sagen, dass der Beinschlag während der </a:t>
            </a:r>
            <a:r>
              <a:rPr lang="de-DE" dirty="0" err="1"/>
              <a:t>Einwärtsphase</a:t>
            </a:r>
            <a:r>
              <a:rPr lang="de-DE" dirty="0"/>
              <a:t> beginnt und gemeinsam mit der Rückholphase in einer kompletten Körperstreckung endet</a:t>
            </a:r>
          </a:p>
          <a:p>
            <a:endParaRPr lang="de-DE" dirty="0"/>
          </a:p>
        </p:txBody>
      </p:sp>
      <p:sp>
        <p:nvSpPr>
          <p:cNvPr id="7" name="Datumsplatzhalter 6">
            <a:extLst>
              <a:ext uri="{FF2B5EF4-FFF2-40B4-BE49-F238E27FC236}">
                <a16:creationId xmlns:a16="http://schemas.microsoft.com/office/drawing/2014/main" id="{D3BD2EEA-E724-E747-B704-3B19A84B7443}"/>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92862610-9848-6846-AEB3-4B8CF1BD930D}"/>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C0F4FAC5-FC1F-2848-A6A2-2A9B05250B79}"/>
              </a:ext>
            </a:extLst>
          </p:cNvPr>
          <p:cNvSpPr>
            <a:spLocks noGrp="1"/>
          </p:cNvSpPr>
          <p:nvPr>
            <p:ph type="sldNum" sz="quarter" idx="12"/>
          </p:nvPr>
        </p:nvSpPr>
        <p:spPr/>
        <p:txBody>
          <a:bodyPr/>
          <a:lstStyle/>
          <a:p>
            <a:fld id="{4FAB73BC-B049-4115-A692-8D63A059BFB8}" type="slidenum">
              <a:rPr lang="en-US" smtClean="0"/>
              <a:pPr/>
              <a:t>36</a:t>
            </a:fld>
            <a:endParaRPr lang="en-US" dirty="0"/>
          </a:p>
        </p:txBody>
      </p:sp>
    </p:spTree>
    <p:extLst>
      <p:ext uri="{BB962C8B-B14F-4D97-AF65-F5344CB8AC3E}">
        <p14:creationId xmlns:p14="http://schemas.microsoft.com/office/powerpoint/2010/main" val="4126016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AA1F01-816A-7F49-B5C5-1FB649319A3C}"/>
              </a:ext>
            </a:extLst>
          </p:cNvPr>
          <p:cNvSpPr>
            <a:spLocks noGrp="1"/>
          </p:cNvSpPr>
          <p:nvPr>
            <p:ph type="title"/>
          </p:nvPr>
        </p:nvSpPr>
        <p:spPr>
          <a:xfrm>
            <a:off x="8161390" y="1079770"/>
            <a:ext cx="3654857" cy="1527244"/>
          </a:xfrm>
        </p:spPr>
        <p:txBody>
          <a:bodyPr vert="horz" lIns="91440" tIns="45720" rIns="91440" bIns="45720" rtlCol="0" anchor="ctr">
            <a:normAutofit/>
          </a:bodyPr>
          <a:lstStyle/>
          <a:p>
            <a:r>
              <a:rPr lang="en-US" b="1" dirty="0"/>
              <a:t>BEWEGUNGS-FOLGE</a:t>
            </a:r>
          </a:p>
        </p:txBody>
      </p:sp>
      <p:sp>
        <p:nvSpPr>
          <p:cNvPr id="21" name="Rectangle 20">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Textplatzhalter 3">
            <a:extLst>
              <a:ext uri="{FF2B5EF4-FFF2-40B4-BE49-F238E27FC236}">
                <a16:creationId xmlns:a16="http://schemas.microsoft.com/office/drawing/2014/main" id="{B75A95DB-A57A-A148-88EC-3CE68681AD92}"/>
              </a:ext>
            </a:extLst>
          </p:cNvPr>
          <p:cNvSpPr>
            <a:spLocks noGrp="1"/>
          </p:cNvSpPr>
          <p:nvPr>
            <p:ph type="body" sz="half" idx="2"/>
          </p:nvPr>
        </p:nvSpPr>
        <p:spPr>
          <a:xfrm>
            <a:off x="8161390" y="2607014"/>
            <a:ext cx="3654857" cy="3157903"/>
          </a:xfrm>
        </p:spPr>
        <p:txBody>
          <a:bodyPr vert="horz" lIns="91440" tIns="45720" rIns="91440" bIns="45720" rtlCol="0" anchor="t">
            <a:normAutofit/>
          </a:bodyPr>
          <a:lstStyle/>
          <a:p>
            <a:pPr indent="-182880">
              <a:lnSpc>
                <a:spcPct val="90000"/>
              </a:lnSpc>
              <a:buFont typeface="Wingdings 2" pitchFamily="18" charset="2"/>
              <a:buChar char=""/>
            </a:pPr>
            <a:r>
              <a:rPr lang="en-US" sz="1600" b="1" dirty="0">
                <a:solidFill>
                  <a:schemeClr val="bg1"/>
                </a:solidFill>
                <a:hlinkClick r:id="rId2">
                  <a:extLst>
                    <a:ext uri="{A12FA001-AC4F-418D-AE19-62706E023703}">
                      <ahyp:hlinkClr xmlns:ahyp="http://schemas.microsoft.com/office/drawing/2018/hyperlinkcolor" val="tx"/>
                    </a:ext>
                  </a:extLst>
                </a:hlinkClick>
              </a:rPr>
              <a:t>BRUST Technische Übungen</a:t>
            </a:r>
            <a:endParaRPr lang="en-US" sz="1600" b="1" dirty="0">
              <a:solidFill>
                <a:schemeClr val="bg1"/>
              </a:solidFill>
            </a:endParaRPr>
          </a:p>
        </p:txBody>
      </p:sp>
      <p:sp>
        <p:nvSpPr>
          <p:cNvPr id="6" name="Fußzeilenplatzhalter 5">
            <a:extLst>
              <a:ext uri="{FF2B5EF4-FFF2-40B4-BE49-F238E27FC236}">
                <a16:creationId xmlns:a16="http://schemas.microsoft.com/office/drawing/2014/main" id="{B73FBC22-61E2-8441-9CCF-23A1A61D262F}"/>
              </a:ext>
            </a:extLst>
          </p:cNvPr>
          <p:cNvSpPr>
            <a:spLocks noGrp="1"/>
          </p:cNvSpPr>
          <p:nvPr>
            <p:ph type="ftr" sz="quarter" idx="11"/>
          </p:nvPr>
        </p:nvSpPr>
        <p:spPr>
          <a:xfrm>
            <a:off x="864515"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5" name="Datumsplatzhalter 4">
            <a:extLst>
              <a:ext uri="{FF2B5EF4-FFF2-40B4-BE49-F238E27FC236}">
                <a16:creationId xmlns:a16="http://schemas.microsoft.com/office/drawing/2014/main" id="{B1249E49-9F67-9D4A-9B08-A673AEE9B37F}"/>
              </a:ext>
            </a:extLst>
          </p:cNvPr>
          <p:cNvSpPr>
            <a:spLocks noGrp="1"/>
          </p:cNvSpPr>
          <p:nvPr>
            <p:ph type="dt" sz="half" idx="10"/>
          </p:nvPr>
        </p:nvSpPr>
        <p:spPr>
          <a:xfrm>
            <a:off x="7850120" y="6356350"/>
            <a:ext cx="194957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7" name="Foliennummernplatzhalter 6">
            <a:extLst>
              <a:ext uri="{FF2B5EF4-FFF2-40B4-BE49-F238E27FC236}">
                <a16:creationId xmlns:a16="http://schemas.microsoft.com/office/drawing/2014/main" id="{822F0D15-9C53-E042-A93A-C21D56FF84A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37</a:t>
            </a:fld>
            <a:endParaRPr lang="en-US" b="1" kern="1200" dirty="0">
              <a:solidFill>
                <a:schemeClr val="accent1"/>
              </a:solidFill>
              <a:latin typeface="+mn-lt"/>
              <a:ea typeface="+mn-ea"/>
              <a:cs typeface="+mn-cs"/>
            </a:endParaRPr>
          </a:p>
        </p:txBody>
      </p:sp>
      <p:pic>
        <p:nvPicPr>
          <p:cNvPr id="9" name="Grafik 8">
            <a:extLst>
              <a:ext uri="{FF2B5EF4-FFF2-40B4-BE49-F238E27FC236}">
                <a16:creationId xmlns:a16="http://schemas.microsoft.com/office/drawing/2014/main" id="{3AAAA14C-095C-8941-B074-3D012ACA8D90}"/>
              </a:ext>
            </a:extLst>
          </p:cNvPr>
          <p:cNvPicPr>
            <a:picLocks noChangeAspect="1"/>
          </p:cNvPicPr>
          <p:nvPr/>
        </p:nvPicPr>
        <p:blipFill>
          <a:blip r:embed="rId3"/>
          <a:stretch>
            <a:fillRect/>
          </a:stretch>
        </p:blipFill>
        <p:spPr>
          <a:xfrm>
            <a:off x="1345458" y="136525"/>
            <a:ext cx="5159205" cy="6277679"/>
          </a:xfrm>
          <a:prstGeom prst="rect">
            <a:avLst/>
          </a:prstGeom>
        </p:spPr>
      </p:pic>
    </p:spTree>
    <p:extLst>
      <p:ext uri="{BB962C8B-B14F-4D97-AF65-F5344CB8AC3E}">
        <p14:creationId xmlns:p14="http://schemas.microsoft.com/office/powerpoint/2010/main" val="2816283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9C98CD32-1C0E-E340-BB01-77C9454759F8}"/>
              </a:ext>
            </a:extLst>
          </p:cNvPr>
          <p:cNvSpPr>
            <a:spLocks noGrp="1"/>
          </p:cNvSpPr>
          <p:nvPr>
            <p:ph type="title"/>
          </p:nvPr>
        </p:nvSpPr>
        <p:spPr>
          <a:xfrm>
            <a:off x="643467" y="1298448"/>
            <a:ext cx="3685070" cy="3255264"/>
          </a:xfrm>
        </p:spPr>
        <p:txBody>
          <a:bodyPr vert="horz" lIns="91440" tIns="45720" rIns="91440" bIns="45720" rtlCol="0" anchor="b">
            <a:normAutofit/>
          </a:bodyPr>
          <a:lstStyle/>
          <a:p>
            <a:pPr algn="r"/>
            <a:r>
              <a:rPr lang="en-US" sz="3600" b="1" dirty="0">
                <a:solidFill>
                  <a:srgbClr val="FFFFFF"/>
                </a:solidFill>
              </a:rPr>
              <a:t>SWIM SKILL</a:t>
            </a:r>
          </a:p>
        </p:txBody>
      </p:sp>
      <p:sp>
        <p:nvSpPr>
          <p:cNvPr id="3" name="Textplatzhalter 2">
            <a:extLst>
              <a:ext uri="{FF2B5EF4-FFF2-40B4-BE49-F238E27FC236}">
                <a16:creationId xmlns:a16="http://schemas.microsoft.com/office/drawing/2014/main" id="{39D98343-E353-F049-A7B7-545A1A1CC477}"/>
              </a:ext>
            </a:extLst>
          </p:cNvPr>
          <p:cNvSpPr>
            <a:spLocks noGrp="1"/>
          </p:cNvSpPr>
          <p:nvPr>
            <p:ph type="body" idx="1"/>
          </p:nvPr>
        </p:nvSpPr>
        <p:spPr>
          <a:xfrm>
            <a:off x="643467" y="4670246"/>
            <a:ext cx="3685070" cy="914400"/>
          </a:xfrm>
        </p:spPr>
        <p:txBody>
          <a:bodyPr vert="horz" lIns="91440" tIns="45720" rIns="91440" bIns="45720" rtlCol="0" anchor="t">
            <a:normAutofit/>
          </a:bodyPr>
          <a:lstStyle/>
          <a:p>
            <a:pPr algn="r"/>
            <a:r>
              <a:rPr lang="en-US" dirty="0">
                <a:solidFill>
                  <a:schemeClr val="accent1">
                    <a:lumMod val="20000"/>
                    <a:lumOff val="80000"/>
                  </a:schemeClr>
                </a:solidFill>
              </a:rPr>
              <a:t>DELFIN</a:t>
            </a:r>
          </a:p>
        </p:txBody>
      </p:sp>
      <p:pic>
        <p:nvPicPr>
          <p:cNvPr id="7" name="Bild 2">
            <a:extLst>
              <a:ext uri="{FF2B5EF4-FFF2-40B4-BE49-F238E27FC236}">
                <a16:creationId xmlns:a16="http://schemas.microsoft.com/office/drawing/2014/main" id="{91ECDC00-DAE5-D44F-8BC6-33D533A55517}"/>
              </a:ext>
            </a:extLst>
          </p:cNvPr>
          <p:cNvPicPr>
            <a:picLocks noChangeAspect="1"/>
          </p:cNvPicPr>
          <p:nvPr/>
        </p:nvPicPr>
        <p:blipFill rotWithShape="1">
          <a:blip r:embed="rId2">
            <a:extLst>
              <a:ext uri="{28A0092B-C50C-407E-A947-70E740481C1C}">
                <a14:useLocalDpi xmlns:a14="http://schemas.microsoft.com/office/drawing/2010/main" val="0"/>
              </a:ext>
            </a:extLst>
          </a:blip>
          <a:srcRect r="-1" b="3492"/>
          <a:stretch/>
        </p:blipFill>
        <p:spPr>
          <a:xfrm>
            <a:off x="5120640" y="759599"/>
            <a:ext cx="6367271" cy="5330650"/>
          </a:xfrm>
          <a:prstGeom prst="rect">
            <a:avLst/>
          </a:prstGeom>
        </p:spPr>
      </p:pic>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Datumsplatzhalter 3">
            <a:extLst>
              <a:ext uri="{FF2B5EF4-FFF2-40B4-BE49-F238E27FC236}">
                <a16:creationId xmlns:a16="http://schemas.microsoft.com/office/drawing/2014/main" id="{7DCAF52B-98FB-E149-876A-2138B4BDD06B}"/>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0B4578B3-5C4A-3841-A01B-A2039EB4CD2E}"/>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F60F4006-8DA7-3F41-99AE-88CB89ACD00A}"/>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38</a:t>
            </a:fld>
            <a:endParaRPr lang="en-US"/>
          </a:p>
        </p:txBody>
      </p:sp>
    </p:spTree>
    <p:extLst>
      <p:ext uri="{BB962C8B-B14F-4D97-AF65-F5344CB8AC3E}">
        <p14:creationId xmlns:p14="http://schemas.microsoft.com/office/powerpoint/2010/main" val="3617787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90EA433-EE7D-4E45-B5F1-E3246DCCE431}"/>
              </a:ext>
            </a:extLst>
          </p:cNvPr>
          <p:cNvSpPr>
            <a:spLocks noGrp="1"/>
          </p:cNvSpPr>
          <p:nvPr>
            <p:ph type="dt" sz="half" idx="10"/>
          </p:nvPr>
        </p:nvSpPr>
        <p:spPr/>
        <p:txBody>
          <a:bodyPr/>
          <a:lstStyle/>
          <a:p>
            <a:r>
              <a:rPr lang="de-AT"/>
              <a:t>21.10.20</a:t>
            </a:r>
            <a:endParaRPr lang="en-US" dirty="0"/>
          </a:p>
        </p:txBody>
      </p:sp>
      <p:sp>
        <p:nvSpPr>
          <p:cNvPr id="3" name="Fußzeilenplatzhalter 2">
            <a:extLst>
              <a:ext uri="{FF2B5EF4-FFF2-40B4-BE49-F238E27FC236}">
                <a16:creationId xmlns:a16="http://schemas.microsoft.com/office/drawing/2014/main" id="{AFD49FEB-9294-F548-98C2-0EB545928FE4}"/>
              </a:ext>
            </a:extLst>
          </p:cNvPr>
          <p:cNvSpPr>
            <a:spLocks noGrp="1"/>
          </p:cNvSpPr>
          <p:nvPr>
            <p:ph type="ftr" sz="quarter" idx="11"/>
          </p:nvPr>
        </p:nvSpPr>
        <p:spPr/>
        <p:txBody>
          <a:bodyPr/>
          <a:lstStyle/>
          <a:p>
            <a:r>
              <a:rPr lang="en-US"/>
              <a:t>FUNdamentals by Daniel Wartner BSc</a:t>
            </a:r>
            <a:endParaRPr lang="en-US" dirty="0"/>
          </a:p>
        </p:txBody>
      </p:sp>
      <p:sp>
        <p:nvSpPr>
          <p:cNvPr id="4" name="Foliennummernplatzhalter 3">
            <a:extLst>
              <a:ext uri="{FF2B5EF4-FFF2-40B4-BE49-F238E27FC236}">
                <a16:creationId xmlns:a16="http://schemas.microsoft.com/office/drawing/2014/main" id="{8A72FE7A-0326-6E44-9FC6-2F7C9357A313}"/>
              </a:ext>
            </a:extLst>
          </p:cNvPr>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6" name="Grafik 5">
            <a:extLst>
              <a:ext uri="{FF2B5EF4-FFF2-40B4-BE49-F238E27FC236}">
                <a16:creationId xmlns:a16="http://schemas.microsoft.com/office/drawing/2014/main" id="{770DF10B-5E46-0F4F-9B76-D3036DF9668C}"/>
              </a:ext>
            </a:extLst>
          </p:cNvPr>
          <p:cNvPicPr>
            <a:picLocks noChangeAspect="1"/>
          </p:cNvPicPr>
          <p:nvPr/>
        </p:nvPicPr>
        <p:blipFill>
          <a:blip r:embed="rId2"/>
          <a:stretch>
            <a:fillRect/>
          </a:stretch>
        </p:blipFill>
        <p:spPr>
          <a:xfrm>
            <a:off x="262465" y="147637"/>
            <a:ext cx="11319935" cy="6208713"/>
          </a:xfrm>
          <a:prstGeom prst="rect">
            <a:avLst/>
          </a:prstGeom>
        </p:spPr>
      </p:pic>
      <p:sp>
        <p:nvSpPr>
          <p:cNvPr id="7" name="Rechteck 6">
            <a:extLst>
              <a:ext uri="{FF2B5EF4-FFF2-40B4-BE49-F238E27FC236}">
                <a16:creationId xmlns:a16="http://schemas.microsoft.com/office/drawing/2014/main" id="{B0A3F3B8-74A8-A94F-B91C-5C1F3024C221}"/>
              </a:ext>
            </a:extLst>
          </p:cNvPr>
          <p:cNvSpPr/>
          <p:nvPr/>
        </p:nvSpPr>
        <p:spPr>
          <a:xfrm>
            <a:off x="10271853" y="5245629"/>
            <a:ext cx="1395215" cy="1293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5483CB9-A45D-1843-AB6D-5398537F59BB}"/>
              </a:ext>
            </a:extLst>
          </p:cNvPr>
          <p:cNvSpPr/>
          <p:nvPr/>
        </p:nvSpPr>
        <p:spPr>
          <a:xfrm>
            <a:off x="416652" y="5723467"/>
            <a:ext cx="1395215" cy="632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460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CDD05-D8F9-6148-AAD6-F5A275C536FD}"/>
              </a:ext>
            </a:extLst>
          </p:cNvPr>
          <p:cNvSpPr>
            <a:spLocks noGrp="1"/>
          </p:cNvSpPr>
          <p:nvPr>
            <p:ph type="title"/>
          </p:nvPr>
        </p:nvSpPr>
        <p:spPr/>
        <p:txBody>
          <a:bodyPr/>
          <a:lstStyle/>
          <a:p>
            <a:pPr algn="r"/>
            <a:r>
              <a:rPr lang="de-DE" b="1" dirty="0"/>
              <a:t>LTAD Model &amp; Schule</a:t>
            </a:r>
          </a:p>
        </p:txBody>
      </p:sp>
      <p:pic>
        <p:nvPicPr>
          <p:cNvPr id="8" name="Inhaltsplatzhalter 7">
            <a:extLst>
              <a:ext uri="{FF2B5EF4-FFF2-40B4-BE49-F238E27FC236}">
                <a16:creationId xmlns:a16="http://schemas.microsoft.com/office/drawing/2014/main" id="{72C185E4-4727-EC4C-BC58-8DE35BB7F1D8}"/>
              </a:ext>
            </a:extLst>
          </p:cNvPr>
          <p:cNvPicPr>
            <a:picLocks noGrp="1" noChangeAspect="1"/>
          </p:cNvPicPr>
          <p:nvPr>
            <p:ph idx="1"/>
          </p:nvPr>
        </p:nvPicPr>
        <p:blipFill>
          <a:blip r:embed="rId2"/>
          <a:stretch>
            <a:fillRect/>
          </a:stretch>
        </p:blipFill>
        <p:spPr>
          <a:xfrm>
            <a:off x="3586546" y="863790"/>
            <a:ext cx="4266145" cy="5121275"/>
          </a:xfrm>
        </p:spPr>
      </p:pic>
      <p:sp>
        <p:nvSpPr>
          <p:cNvPr id="4" name="Datumsplatzhalter 3">
            <a:extLst>
              <a:ext uri="{FF2B5EF4-FFF2-40B4-BE49-F238E27FC236}">
                <a16:creationId xmlns:a16="http://schemas.microsoft.com/office/drawing/2014/main" id="{29F3E561-60B5-7941-8546-4FEDB6ECCDBC}"/>
              </a:ext>
            </a:extLst>
          </p:cNvPr>
          <p:cNvSpPr>
            <a:spLocks noGrp="1"/>
          </p:cNvSpPr>
          <p:nvPr>
            <p:ph type="dt" sz="half" idx="10"/>
          </p:nvPr>
        </p:nvSpPr>
        <p:spPr/>
        <p:txBody>
          <a:bodyPr/>
          <a:lstStyle/>
          <a:p>
            <a:r>
              <a:rPr lang="de-AT"/>
              <a:t>21.10.20</a:t>
            </a:r>
            <a:endParaRPr lang="en-US" dirty="0"/>
          </a:p>
        </p:txBody>
      </p:sp>
      <p:sp>
        <p:nvSpPr>
          <p:cNvPr id="5" name="Fußzeilenplatzhalter 4">
            <a:extLst>
              <a:ext uri="{FF2B5EF4-FFF2-40B4-BE49-F238E27FC236}">
                <a16:creationId xmlns:a16="http://schemas.microsoft.com/office/drawing/2014/main" id="{5737179B-E954-954C-98D1-00D73A3BA6BC}"/>
              </a:ext>
            </a:extLst>
          </p:cNvPr>
          <p:cNvSpPr>
            <a:spLocks noGrp="1"/>
          </p:cNvSpPr>
          <p:nvPr>
            <p:ph type="ftr" sz="quarter" idx="11"/>
          </p:nvPr>
        </p:nvSpPr>
        <p:spPr/>
        <p:txBody>
          <a:bodyPr/>
          <a:lstStyle/>
          <a:p>
            <a:r>
              <a:rPr lang="en-US"/>
              <a:t>FUNdamentals by Daniel Wartner BSc</a:t>
            </a:r>
            <a:endParaRPr lang="en-US" dirty="0"/>
          </a:p>
        </p:txBody>
      </p:sp>
      <p:sp>
        <p:nvSpPr>
          <p:cNvPr id="6" name="Foliennummernplatzhalter 5">
            <a:extLst>
              <a:ext uri="{FF2B5EF4-FFF2-40B4-BE49-F238E27FC236}">
                <a16:creationId xmlns:a16="http://schemas.microsoft.com/office/drawing/2014/main" id="{82179EA8-02BE-8341-A26A-3B4CC66EDCCE}"/>
              </a:ext>
            </a:extLst>
          </p:cNvPr>
          <p:cNvSpPr>
            <a:spLocks noGrp="1"/>
          </p:cNvSpPr>
          <p:nvPr>
            <p:ph type="sldNum" sz="quarter" idx="12"/>
          </p:nvPr>
        </p:nvSpPr>
        <p:spPr/>
        <p:txBody>
          <a:bodyPr/>
          <a:lstStyle/>
          <a:p>
            <a:fld id="{4FAB73BC-B049-4115-A692-8D63A059BFB8}" type="slidenum">
              <a:rPr lang="en-US" smtClean="0"/>
              <a:pPr/>
              <a:t>4</a:t>
            </a:fld>
            <a:endParaRPr lang="en-US" dirty="0"/>
          </a:p>
        </p:txBody>
      </p:sp>
      <p:graphicFrame>
        <p:nvGraphicFramePr>
          <p:cNvPr id="10" name="Diagramm 9">
            <a:extLst>
              <a:ext uri="{FF2B5EF4-FFF2-40B4-BE49-F238E27FC236}">
                <a16:creationId xmlns:a16="http://schemas.microsoft.com/office/drawing/2014/main" id="{C79488A7-10A6-9B4C-AEEA-CB8CDC89EFC6}"/>
              </a:ext>
            </a:extLst>
          </p:cNvPr>
          <p:cNvGraphicFramePr/>
          <p:nvPr>
            <p:extLst>
              <p:ext uri="{D42A27DB-BD31-4B8C-83A1-F6EECF244321}">
                <p14:modId xmlns:p14="http://schemas.microsoft.com/office/powerpoint/2010/main" val="1610405657"/>
              </p:ext>
            </p:extLst>
          </p:nvPr>
        </p:nvGraphicFramePr>
        <p:xfrm>
          <a:off x="7874366" y="1120245"/>
          <a:ext cx="38128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Pfeil nach rechts 12">
            <a:extLst>
              <a:ext uri="{FF2B5EF4-FFF2-40B4-BE49-F238E27FC236}">
                <a16:creationId xmlns:a16="http://schemas.microsoft.com/office/drawing/2014/main" id="{69A8D5A0-823C-E844-BBCD-58128FA5A8D8}"/>
              </a:ext>
            </a:extLst>
          </p:cNvPr>
          <p:cNvSpPr/>
          <p:nvPr/>
        </p:nvSpPr>
        <p:spPr>
          <a:xfrm rot="8072457">
            <a:off x="6703842" y="3001935"/>
            <a:ext cx="2433637"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44CB5284-3097-7D4E-BA34-4F8E2101BFFD}"/>
              </a:ext>
            </a:extLst>
          </p:cNvPr>
          <p:cNvSpPr/>
          <p:nvPr/>
        </p:nvSpPr>
        <p:spPr>
          <a:xfrm rot="10078508">
            <a:off x="7031408" y="4109311"/>
            <a:ext cx="1873357"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96AAABAD-E573-3C4B-B1C3-6FFC565E34D8}"/>
              </a:ext>
            </a:extLst>
          </p:cNvPr>
          <p:cNvSpPr/>
          <p:nvPr/>
        </p:nvSpPr>
        <p:spPr>
          <a:xfrm rot="12586380">
            <a:off x="7090799" y="5002188"/>
            <a:ext cx="166729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8521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29" name="Rectangle 28">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24F79297-AE4C-C24A-B79C-943BCBD120EE}"/>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b="1" spc="-100" dirty="0"/>
              <a:t>DELFIN</a:t>
            </a:r>
            <a:br>
              <a:rPr lang="en-US" sz="5900" b="1" spc="-100" dirty="0"/>
            </a:br>
            <a:r>
              <a:rPr lang="de-DE" sz="2000" i="1" spc="-100" dirty="0"/>
              <a:t>Gleichzeitiger, beidarmiger  </a:t>
            </a:r>
            <a:r>
              <a:rPr lang="de-DE" sz="2000" i="1" spc="-100" dirty="0" err="1"/>
              <a:t>Armzug</a:t>
            </a:r>
            <a:r>
              <a:rPr lang="de-DE" sz="2000" i="1" spc="-100" dirty="0"/>
              <a:t> und rhythmisch passender Beinschlag in Brustlage mit einer Wellenbewegung  in der Frontalebene . Dabei müssen die Arme  zusammen Überwasser nach vorne gebracht werden.</a:t>
            </a:r>
            <a:endParaRPr lang="en-US" sz="2000" b="1" spc="-100" dirty="0"/>
          </a:p>
        </p:txBody>
      </p:sp>
      <p:sp>
        <p:nvSpPr>
          <p:cNvPr id="3" name="Inhaltsplatzhalter 2">
            <a:extLst>
              <a:ext uri="{FF2B5EF4-FFF2-40B4-BE49-F238E27FC236}">
                <a16:creationId xmlns:a16="http://schemas.microsoft.com/office/drawing/2014/main" id="{CCB54BF9-2841-7342-BB36-8ADF7327A947}"/>
              </a:ext>
            </a:extLst>
          </p:cNvPr>
          <p:cNvSpPr>
            <a:spLocks noGrp="1"/>
          </p:cNvSpPr>
          <p:nvPr>
            <p:ph idx="1"/>
          </p:nvPr>
        </p:nvSpPr>
        <p:spPr>
          <a:xfrm>
            <a:off x="5054083" y="4670246"/>
            <a:ext cx="6037903" cy="914400"/>
          </a:xfrm>
        </p:spPr>
        <p:txBody>
          <a:bodyPr vert="horz" lIns="91440" tIns="45720" rIns="91440" bIns="45720" rtlCol="0" anchor="t">
            <a:normAutofit/>
          </a:bodyPr>
          <a:lstStyle/>
          <a:p>
            <a:pPr marL="0" indent="0">
              <a:buNone/>
            </a:pPr>
            <a:r>
              <a:rPr lang="en-US" sz="2200" b="1" dirty="0">
                <a:solidFill>
                  <a:schemeClr val="accent1">
                    <a:lumMod val="20000"/>
                    <a:lumOff val="80000"/>
                  </a:schemeClr>
                </a:solidFill>
              </a:rPr>
              <a:t>BLABT Model</a:t>
            </a:r>
          </a:p>
          <a:p>
            <a:pPr marL="0" indent="0">
              <a:buNone/>
            </a:pPr>
            <a:r>
              <a:rPr lang="en-US" sz="2200" b="1" dirty="0">
                <a:solidFill>
                  <a:schemeClr val="accent1">
                    <a:lumMod val="20000"/>
                    <a:lumOff val="80000"/>
                  </a:schemeClr>
                </a:solidFill>
              </a:rPr>
              <a:t>BODY | LEGS | ARMS | BREATHING | TIMING</a:t>
            </a:r>
          </a:p>
          <a:p>
            <a:pPr marL="0" indent="0">
              <a:buNone/>
            </a:pPr>
            <a:endParaRPr lang="en-US" sz="2200" b="1" dirty="0">
              <a:solidFill>
                <a:schemeClr val="accent1">
                  <a:lumMod val="20000"/>
                  <a:lumOff val="80000"/>
                </a:schemeClr>
              </a:solidFill>
            </a:endParaRPr>
          </a:p>
        </p:txBody>
      </p:sp>
      <p:sp>
        <p:nvSpPr>
          <p:cNvPr id="33" name="Rectangle 32">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Grafik 7">
            <a:extLst>
              <a:ext uri="{FF2B5EF4-FFF2-40B4-BE49-F238E27FC236}">
                <a16:creationId xmlns:a16="http://schemas.microsoft.com/office/drawing/2014/main" id="{3413A6FC-0D10-0449-9A28-46244ABE678E}"/>
              </a:ext>
            </a:extLst>
          </p:cNvPr>
          <p:cNvPicPr>
            <a:picLocks noChangeAspect="1"/>
          </p:cNvPicPr>
          <p:nvPr/>
        </p:nvPicPr>
        <p:blipFill>
          <a:blip r:embed="rId2"/>
          <a:stretch>
            <a:fillRect/>
          </a:stretch>
        </p:blipFill>
        <p:spPr>
          <a:xfrm>
            <a:off x="696177" y="1561237"/>
            <a:ext cx="3458249" cy="3727373"/>
          </a:xfrm>
          <a:prstGeom prst="rect">
            <a:avLst/>
          </a:prstGeom>
        </p:spPr>
      </p:pic>
      <p:sp>
        <p:nvSpPr>
          <p:cNvPr id="4" name="Datumsplatzhalter 3">
            <a:extLst>
              <a:ext uri="{FF2B5EF4-FFF2-40B4-BE49-F238E27FC236}">
                <a16:creationId xmlns:a16="http://schemas.microsoft.com/office/drawing/2014/main" id="{48D8C521-6D3C-9B44-A405-5A560858D871}"/>
              </a:ext>
            </a:extLst>
          </p:cNvPr>
          <p:cNvSpPr>
            <a:spLocks noGrp="1"/>
          </p:cNvSpPr>
          <p:nvPr>
            <p:ph type="dt" sz="half" idx="10"/>
          </p:nvPr>
        </p:nvSpPr>
        <p:spPr>
          <a:xfrm>
            <a:off x="696177"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5" name="Fußzeilenplatzhalter 4">
            <a:extLst>
              <a:ext uri="{FF2B5EF4-FFF2-40B4-BE49-F238E27FC236}">
                <a16:creationId xmlns:a16="http://schemas.microsoft.com/office/drawing/2014/main" id="{E05F4CE8-50AF-BE4B-9BC6-39BE994B1D4F}"/>
              </a:ext>
            </a:extLst>
          </p:cNvPr>
          <p:cNvSpPr>
            <a:spLocks noGrp="1"/>
          </p:cNvSpPr>
          <p:nvPr>
            <p:ph type="ftr" sz="quarter" idx="11"/>
          </p:nvPr>
        </p:nvSpPr>
        <p:spPr>
          <a:xfrm>
            <a:off x="4639057" y="6356350"/>
            <a:ext cx="5141728"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380997AE-0D80-4741-B228-17614814E6FD}"/>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40</a:t>
            </a:fld>
            <a:endParaRPr lang="en-US" b="1" kern="1200" dirty="0">
              <a:solidFill>
                <a:schemeClr val="accent1"/>
              </a:solidFill>
              <a:latin typeface="+mn-lt"/>
              <a:ea typeface="+mn-ea"/>
              <a:cs typeface="+mn-cs"/>
            </a:endParaRPr>
          </a:p>
        </p:txBody>
      </p:sp>
      <p:sp>
        <p:nvSpPr>
          <p:cNvPr id="9" name="Rechteck 8">
            <a:extLst>
              <a:ext uri="{FF2B5EF4-FFF2-40B4-BE49-F238E27FC236}">
                <a16:creationId xmlns:a16="http://schemas.microsoft.com/office/drawing/2014/main" id="{D1767BDC-56C6-DA4E-9CEC-09D002D8815A}"/>
              </a:ext>
            </a:extLst>
          </p:cNvPr>
          <p:cNvSpPr/>
          <p:nvPr/>
        </p:nvSpPr>
        <p:spPr>
          <a:xfrm>
            <a:off x="1524000" y="3807108"/>
            <a:ext cx="1814945" cy="394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664EF06A-54DF-984F-B9D6-0CCCAC9145D0}"/>
              </a:ext>
            </a:extLst>
          </p:cNvPr>
          <p:cNvSpPr txBox="1"/>
          <p:nvPr/>
        </p:nvSpPr>
        <p:spPr>
          <a:xfrm>
            <a:off x="1642519" y="3681262"/>
            <a:ext cx="1565563" cy="646331"/>
          </a:xfrm>
          <a:prstGeom prst="rect">
            <a:avLst/>
          </a:prstGeom>
          <a:noFill/>
        </p:spPr>
        <p:txBody>
          <a:bodyPr wrap="square" rtlCol="0">
            <a:spAutoFit/>
          </a:bodyPr>
          <a:lstStyle/>
          <a:p>
            <a:pPr>
              <a:spcAft>
                <a:spcPts val="600"/>
              </a:spcAft>
            </a:pPr>
            <a:r>
              <a:rPr lang="de-DE" sz="3600" b="1" dirty="0"/>
              <a:t>8 MIN.</a:t>
            </a:r>
            <a:endParaRPr lang="de-DE" sz="3600" b="1"/>
          </a:p>
        </p:txBody>
      </p:sp>
    </p:spTree>
    <p:extLst>
      <p:ext uri="{BB962C8B-B14F-4D97-AF65-F5344CB8AC3E}">
        <p14:creationId xmlns:p14="http://schemas.microsoft.com/office/powerpoint/2010/main" val="690319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30DE0C7-0CA4-124B-A34D-854BCA970F38}"/>
              </a:ext>
            </a:extLst>
          </p:cNvPr>
          <p:cNvSpPr>
            <a:spLocks noGrp="1"/>
          </p:cNvSpPr>
          <p:nvPr>
            <p:ph type="title"/>
          </p:nvPr>
        </p:nvSpPr>
        <p:spPr/>
        <p:txBody>
          <a:bodyPr/>
          <a:lstStyle/>
          <a:p>
            <a:pPr algn="r"/>
            <a:r>
              <a:rPr lang="de-DE" b="1" dirty="0"/>
              <a:t>DELFIN</a:t>
            </a:r>
            <a:br>
              <a:rPr lang="de-DE" b="1" dirty="0"/>
            </a:br>
            <a:r>
              <a:rPr lang="de-DE" b="1" dirty="0"/>
              <a:t>BLABT I</a:t>
            </a:r>
          </a:p>
        </p:txBody>
      </p:sp>
      <p:sp>
        <p:nvSpPr>
          <p:cNvPr id="9" name="Textplatzhalter 8">
            <a:extLst>
              <a:ext uri="{FF2B5EF4-FFF2-40B4-BE49-F238E27FC236}">
                <a16:creationId xmlns:a16="http://schemas.microsoft.com/office/drawing/2014/main" id="{E2D48A7D-20F3-7942-9657-3F77B7506CCE}"/>
              </a:ext>
            </a:extLst>
          </p:cNvPr>
          <p:cNvSpPr>
            <a:spLocks noGrp="1"/>
          </p:cNvSpPr>
          <p:nvPr>
            <p:ph type="body" idx="1"/>
          </p:nvPr>
        </p:nvSpPr>
        <p:spPr/>
        <p:txBody>
          <a:bodyPr/>
          <a:lstStyle/>
          <a:p>
            <a:r>
              <a:rPr lang="de-DE" dirty="0"/>
              <a:t>BODY</a:t>
            </a:r>
          </a:p>
        </p:txBody>
      </p:sp>
      <p:sp>
        <p:nvSpPr>
          <p:cNvPr id="10" name="Inhaltsplatzhalter 9">
            <a:extLst>
              <a:ext uri="{FF2B5EF4-FFF2-40B4-BE49-F238E27FC236}">
                <a16:creationId xmlns:a16="http://schemas.microsoft.com/office/drawing/2014/main" id="{466054AA-0512-EC46-BA5A-413A72C404F0}"/>
              </a:ext>
            </a:extLst>
          </p:cNvPr>
          <p:cNvSpPr>
            <a:spLocks noGrp="1"/>
          </p:cNvSpPr>
          <p:nvPr>
            <p:ph sz="half" idx="2"/>
          </p:nvPr>
        </p:nvSpPr>
        <p:spPr/>
        <p:txBody>
          <a:bodyPr>
            <a:normAutofit lnSpcReduction="10000"/>
          </a:bodyPr>
          <a:lstStyle/>
          <a:p>
            <a:r>
              <a:rPr lang="de-DE" dirty="0"/>
              <a:t>Kopfbewegung ist minimal aber wichtig und leitet Bewegung ein</a:t>
            </a:r>
          </a:p>
          <a:p>
            <a:r>
              <a:rPr lang="de-DE" dirty="0"/>
              <a:t>Arme verfolgen den Kopf</a:t>
            </a:r>
          </a:p>
          <a:p>
            <a:r>
              <a:rPr lang="de-DE" dirty="0"/>
              <a:t>Wellenförmige Bewegung des Rumpfes um die Querachse</a:t>
            </a:r>
          </a:p>
          <a:p>
            <a:r>
              <a:rPr lang="de-DE" dirty="0"/>
              <a:t>„Doppelte Wippe“</a:t>
            </a:r>
          </a:p>
          <a:p>
            <a:endParaRPr lang="de-DE" dirty="0"/>
          </a:p>
          <a:p>
            <a:endParaRPr lang="de-DE" dirty="0"/>
          </a:p>
          <a:p>
            <a:endParaRPr lang="de-DE" dirty="0"/>
          </a:p>
        </p:txBody>
      </p:sp>
      <p:sp>
        <p:nvSpPr>
          <p:cNvPr id="11" name="Textplatzhalter 10">
            <a:extLst>
              <a:ext uri="{FF2B5EF4-FFF2-40B4-BE49-F238E27FC236}">
                <a16:creationId xmlns:a16="http://schemas.microsoft.com/office/drawing/2014/main" id="{05BF9E86-01B5-844B-B55B-655B68458E7A}"/>
              </a:ext>
            </a:extLst>
          </p:cNvPr>
          <p:cNvSpPr>
            <a:spLocks noGrp="1"/>
          </p:cNvSpPr>
          <p:nvPr>
            <p:ph type="body" sz="quarter" idx="3"/>
          </p:nvPr>
        </p:nvSpPr>
        <p:spPr/>
        <p:txBody>
          <a:bodyPr/>
          <a:lstStyle/>
          <a:p>
            <a:r>
              <a:rPr lang="de-DE" dirty="0"/>
              <a:t>LEGS</a:t>
            </a:r>
          </a:p>
        </p:txBody>
      </p:sp>
      <p:sp>
        <p:nvSpPr>
          <p:cNvPr id="12" name="Inhaltsplatzhalter 11">
            <a:extLst>
              <a:ext uri="{FF2B5EF4-FFF2-40B4-BE49-F238E27FC236}">
                <a16:creationId xmlns:a16="http://schemas.microsoft.com/office/drawing/2014/main" id="{C9887051-8D45-834E-87ED-E0EA0D2511F5}"/>
              </a:ext>
            </a:extLst>
          </p:cNvPr>
          <p:cNvSpPr>
            <a:spLocks noGrp="1"/>
          </p:cNvSpPr>
          <p:nvPr>
            <p:ph sz="quarter" idx="4"/>
          </p:nvPr>
        </p:nvSpPr>
        <p:spPr/>
        <p:txBody>
          <a:bodyPr>
            <a:normAutofit lnSpcReduction="10000"/>
          </a:bodyPr>
          <a:lstStyle/>
          <a:p>
            <a:r>
              <a:rPr lang="de-DE" dirty="0"/>
              <a:t>Grundsätzlich wird Delfin mit 2 Beinschlägen geschwommen</a:t>
            </a:r>
          </a:p>
          <a:p>
            <a:r>
              <a:rPr lang="de-DE" dirty="0"/>
              <a:t>Der Erste beim Eintauchen der Arme &amp; der Zweite am Ende des </a:t>
            </a:r>
            <a:r>
              <a:rPr lang="de-DE" dirty="0" err="1"/>
              <a:t>Armzuges</a:t>
            </a:r>
            <a:r>
              <a:rPr lang="de-DE" dirty="0"/>
              <a:t>, wenn die Hände das Wasser verlassen </a:t>
            </a:r>
          </a:p>
          <a:p>
            <a:r>
              <a:rPr lang="de-DE" dirty="0"/>
              <a:t>Der Zweite Beinschlag ist in Kombination mit einem angespannten Rumpf kräftiger</a:t>
            </a:r>
          </a:p>
          <a:p>
            <a:r>
              <a:rPr lang="de-DE" dirty="0"/>
              <a:t>Aufwärts &amp; Abwärtskicks</a:t>
            </a:r>
          </a:p>
        </p:txBody>
      </p:sp>
      <p:sp>
        <p:nvSpPr>
          <p:cNvPr id="5" name="Datumsplatzhalter 4">
            <a:extLst>
              <a:ext uri="{FF2B5EF4-FFF2-40B4-BE49-F238E27FC236}">
                <a16:creationId xmlns:a16="http://schemas.microsoft.com/office/drawing/2014/main" id="{443E0097-0312-7B43-BC5F-D3362CFBB2C9}"/>
              </a:ext>
            </a:extLst>
          </p:cNvPr>
          <p:cNvSpPr>
            <a:spLocks noGrp="1"/>
          </p:cNvSpPr>
          <p:nvPr>
            <p:ph type="dt" sz="half" idx="10"/>
          </p:nvPr>
        </p:nvSpPr>
        <p:spPr/>
        <p:txBody>
          <a:bodyPr/>
          <a:lstStyle/>
          <a:p>
            <a:r>
              <a:rPr lang="de-AT"/>
              <a:t>21.10.20</a:t>
            </a:r>
            <a:endParaRPr lang="en-US" dirty="0"/>
          </a:p>
        </p:txBody>
      </p:sp>
      <p:sp>
        <p:nvSpPr>
          <p:cNvPr id="6" name="Fußzeilenplatzhalter 5">
            <a:extLst>
              <a:ext uri="{FF2B5EF4-FFF2-40B4-BE49-F238E27FC236}">
                <a16:creationId xmlns:a16="http://schemas.microsoft.com/office/drawing/2014/main" id="{5DACB66A-EAA3-4943-8F4E-B8298E47A2F5}"/>
              </a:ext>
            </a:extLst>
          </p:cNvPr>
          <p:cNvSpPr>
            <a:spLocks noGrp="1"/>
          </p:cNvSpPr>
          <p:nvPr>
            <p:ph type="ftr" sz="quarter" idx="11"/>
          </p:nvPr>
        </p:nvSpPr>
        <p:spPr/>
        <p:txBody>
          <a:bodyPr/>
          <a:lstStyle/>
          <a:p>
            <a:r>
              <a:rPr lang="en-US"/>
              <a:t>FUNdamentals by Daniel Wartner BSc</a:t>
            </a:r>
            <a:endParaRPr lang="en-US" dirty="0"/>
          </a:p>
        </p:txBody>
      </p:sp>
      <p:sp>
        <p:nvSpPr>
          <p:cNvPr id="7" name="Foliennummernplatzhalter 6">
            <a:extLst>
              <a:ext uri="{FF2B5EF4-FFF2-40B4-BE49-F238E27FC236}">
                <a16:creationId xmlns:a16="http://schemas.microsoft.com/office/drawing/2014/main" id="{4369C56A-359F-324F-8C52-F3AB58DCE37F}"/>
              </a:ext>
            </a:extLst>
          </p:cNvPr>
          <p:cNvSpPr>
            <a:spLocks noGrp="1"/>
          </p:cNvSpPr>
          <p:nvPr>
            <p:ph type="sldNum" sz="quarter" idx="12"/>
          </p:nvPr>
        </p:nvSpPr>
        <p:spPr/>
        <p:txBody>
          <a:bodyPr/>
          <a:lstStyle/>
          <a:p>
            <a:fld id="{4FAB73BC-B049-4115-A692-8D63A059BFB8}" type="slidenum">
              <a:rPr lang="en-US" smtClean="0"/>
              <a:pPr/>
              <a:t>41</a:t>
            </a:fld>
            <a:endParaRPr lang="en-US" dirty="0"/>
          </a:p>
        </p:txBody>
      </p:sp>
    </p:spTree>
    <p:extLst>
      <p:ext uri="{BB962C8B-B14F-4D97-AF65-F5344CB8AC3E}">
        <p14:creationId xmlns:p14="http://schemas.microsoft.com/office/powerpoint/2010/main" val="316748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A27D6-719F-0F41-896A-D411B804E562}"/>
              </a:ext>
            </a:extLst>
          </p:cNvPr>
          <p:cNvSpPr>
            <a:spLocks noGrp="1"/>
          </p:cNvSpPr>
          <p:nvPr>
            <p:ph type="title"/>
          </p:nvPr>
        </p:nvSpPr>
        <p:spPr/>
        <p:txBody>
          <a:bodyPr/>
          <a:lstStyle/>
          <a:p>
            <a:pPr algn="r"/>
            <a:r>
              <a:rPr lang="de-DE" b="1" dirty="0"/>
              <a:t>DELFIN BLABT II</a:t>
            </a:r>
          </a:p>
        </p:txBody>
      </p:sp>
      <p:sp>
        <p:nvSpPr>
          <p:cNvPr id="3" name="Textplatzhalter 2">
            <a:extLst>
              <a:ext uri="{FF2B5EF4-FFF2-40B4-BE49-F238E27FC236}">
                <a16:creationId xmlns:a16="http://schemas.microsoft.com/office/drawing/2014/main" id="{08CEB561-F0F7-1641-BE06-BC8AEEECDEDD}"/>
              </a:ext>
            </a:extLst>
          </p:cNvPr>
          <p:cNvSpPr>
            <a:spLocks noGrp="1"/>
          </p:cNvSpPr>
          <p:nvPr>
            <p:ph type="body" idx="1"/>
          </p:nvPr>
        </p:nvSpPr>
        <p:spPr/>
        <p:txBody>
          <a:bodyPr/>
          <a:lstStyle/>
          <a:p>
            <a:r>
              <a:rPr lang="de-DE" dirty="0"/>
              <a:t>ARMS</a:t>
            </a:r>
          </a:p>
        </p:txBody>
      </p:sp>
      <p:sp>
        <p:nvSpPr>
          <p:cNvPr id="4" name="Inhaltsplatzhalter 3">
            <a:extLst>
              <a:ext uri="{FF2B5EF4-FFF2-40B4-BE49-F238E27FC236}">
                <a16:creationId xmlns:a16="http://schemas.microsoft.com/office/drawing/2014/main" id="{1AC80A38-BFAB-A440-977A-9AF5B5B37D01}"/>
              </a:ext>
            </a:extLst>
          </p:cNvPr>
          <p:cNvSpPr>
            <a:spLocks noGrp="1"/>
          </p:cNvSpPr>
          <p:nvPr>
            <p:ph sz="half" idx="2"/>
          </p:nvPr>
        </p:nvSpPr>
        <p:spPr/>
        <p:txBody>
          <a:bodyPr/>
          <a:lstStyle/>
          <a:p>
            <a:r>
              <a:rPr lang="de-DE" dirty="0"/>
              <a:t>Eintauchen in gestreckter Position direkt vor den Schultern </a:t>
            </a:r>
          </a:p>
          <a:p>
            <a:r>
              <a:rPr lang="de-DE" dirty="0"/>
              <a:t>Arme werden schulterbreit nach außen geführt um Wasser zu fassen</a:t>
            </a:r>
          </a:p>
          <a:p>
            <a:r>
              <a:rPr lang="de-DE" dirty="0"/>
              <a:t>90° Armstellung</a:t>
            </a:r>
          </a:p>
          <a:p>
            <a:r>
              <a:rPr lang="de-DE" dirty="0"/>
              <a:t>In der Rückholphase werden die Arme nahe der Wasseroberfläche geführt</a:t>
            </a:r>
          </a:p>
          <a:p>
            <a:r>
              <a:rPr lang="de-DE" dirty="0"/>
              <a:t>Siehe Bilderfolge Folie </a:t>
            </a:r>
            <a:r>
              <a:rPr lang="de-DE" b="1" dirty="0"/>
              <a:t>42</a:t>
            </a:r>
          </a:p>
        </p:txBody>
      </p:sp>
      <p:sp>
        <p:nvSpPr>
          <p:cNvPr id="5" name="Textplatzhalter 4">
            <a:extLst>
              <a:ext uri="{FF2B5EF4-FFF2-40B4-BE49-F238E27FC236}">
                <a16:creationId xmlns:a16="http://schemas.microsoft.com/office/drawing/2014/main" id="{24932D79-B5D8-A044-8CAC-600B8174C72B}"/>
              </a:ext>
            </a:extLst>
          </p:cNvPr>
          <p:cNvSpPr>
            <a:spLocks noGrp="1"/>
          </p:cNvSpPr>
          <p:nvPr>
            <p:ph type="body" sz="quarter" idx="3"/>
          </p:nvPr>
        </p:nvSpPr>
        <p:spPr/>
        <p:txBody>
          <a:bodyPr/>
          <a:lstStyle/>
          <a:p>
            <a:r>
              <a:rPr lang="de-DE" dirty="0"/>
              <a:t>BREATHING</a:t>
            </a:r>
          </a:p>
        </p:txBody>
      </p:sp>
      <p:sp>
        <p:nvSpPr>
          <p:cNvPr id="6" name="Inhaltsplatzhalter 5">
            <a:extLst>
              <a:ext uri="{FF2B5EF4-FFF2-40B4-BE49-F238E27FC236}">
                <a16:creationId xmlns:a16="http://schemas.microsoft.com/office/drawing/2014/main" id="{797AE97A-F50E-644C-8711-921A2E293BD2}"/>
              </a:ext>
            </a:extLst>
          </p:cNvPr>
          <p:cNvSpPr>
            <a:spLocks noGrp="1"/>
          </p:cNvSpPr>
          <p:nvPr>
            <p:ph sz="quarter" idx="4"/>
          </p:nvPr>
        </p:nvSpPr>
        <p:spPr/>
        <p:txBody>
          <a:bodyPr/>
          <a:lstStyle/>
          <a:p>
            <a:r>
              <a:rPr lang="de-DE" dirty="0"/>
              <a:t>Der Kopf bewegt sich im 2. Teil des </a:t>
            </a:r>
            <a:r>
              <a:rPr lang="de-DE" dirty="0" err="1"/>
              <a:t>Armzuges</a:t>
            </a:r>
            <a:r>
              <a:rPr lang="de-DE" dirty="0"/>
              <a:t> (Diagonal &amp; Druckphase) aus dem Wasser</a:t>
            </a:r>
          </a:p>
          <a:p>
            <a:r>
              <a:rPr lang="de-DE" dirty="0"/>
              <a:t>Kinn bleibt an der Wasseroberfläche </a:t>
            </a:r>
          </a:p>
          <a:p>
            <a:r>
              <a:rPr lang="de-DE" dirty="0"/>
              <a:t>In der Rückholphase der Arme sinkt der Kopf wieder und leitet eine Wellenbewegung um die Querachse ein</a:t>
            </a:r>
          </a:p>
          <a:p>
            <a:endParaRPr lang="de-DE" dirty="0"/>
          </a:p>
        </p:txBody>
      </p:sp>
      <p:sp>
        <p:nvSpPr>
          <p:cNvPr id="7" name="Datumsplatzhalter 6">
            <a:extLst>
              <a:ext uri="{FF2B5EF4-FFF2-40B4-BE49-F238E27FC236}">
                <a16:creationId xmlns:a16="http://schemas.microsoft.com/office/drawing/2014/main" id="{EFDB5B16-3F58-DF46-9D8B-B7DD6DEE8374}"/>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0B75B485-2432-8340-AA03-12702D94A87F}"/>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882DD1A2-9185-4C47-AE44-977843CE62CA}"/>
              </a:ext>
            </a:extLst>
          </p:cNvPr>
          <p:cNvSpPr>
            <a:spLocks noGrp="1"/>
          </p:cNvSpPr>
          <p:nvPr>
            <p:ph type="sldNum" sz="quarter" idx="12"/>
          </p:nvPr>
        </p:nvSpPr>
        <p:spPr/>
        <p:txBody>
          <a:bodyPr/>
          <a:lstStyle/>
          <a:p>
            <a:fld id="{4FAB73BC-B049-4115-A692-8D63A059BFB8}" type="slidenum">
              <a:rPr lang="en-US" smtClean="0"/>
              <a:pPr/>
              <a:t>42</a:t>
            </a:fld>
            <a:endParaRPr lang="en-US" dirty="0"/>
          </a:p>
        </p:txBody>
      </p:sp>
    </p:spTree>
    <p:extLst>
      <p:ext uri="{BB962C8B-B14F-4D97-AF65-F5344CB8AC3E}">
        <p14:creationId xmlns:p14="http://schemas.microsoft.com/office/powerpoint/2010/main" val="3160781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52D91-FB61-DF4A-8B62-2F709A677E4C}"/>
              </a:ext>
            </a:extLst>
          </p:cNvPr>
          <p:cNvSpPr>
            <a:spLocks noGrp="1"/>
          </p:cNvSpPr>
          <p:nvPr>
            <p:ph type="title"/>
          </p:nvPr>
        </p:nvSpPr>
        <p:spPr/>
        <p:txBody>
          <a:bodyPr/>
          <a:lstStyle/>
          <a:p>
            <a:pPr algn="r"/>
            <a:r>
              <a:rPr lang="de-DE" b="1" dirty="0"/>
              <a:t>DELFIN BLABT III</a:t>
            </a:r>
          </a:p>
        </p:txBody>
      </p:sp>
      <p:sp>
        <p:nvSpPr>
          <p:cNvPr id="3" name="Textplatzhalter 2">
            <a:extLst>
              <a:ext uri="{FF2B5EF4-FFF2-40B4-BE49-F238E27FC236}">
                <a16:creationId xmlns:a16="http://schemas.microsoft.com/office/drawing/2014/main" id="{CC986CB0-C297-B041-9EED-AB1803491B98}"/>
              </a:ext>
            </a:extLst>
          </p:cNvPr>
          <p:cNvSpPr>
            <a:spLocks noGrp="1"/>
          </p:cNvSpPr>
          <p:nvPr>
            <p:ph type="body" idx="1"/>
          </p:nvPr>
        </p:nvSpPr>
        <p:spPr/>
        <p:txBody>
          <a:bodyPr/>
          <a:lstStyle/>
          <a:p>
            <a:r>
              <a:rPr lang="de-DE" dirty="0"/>
              <a:t>TIMING</a:t>
            </a:r>
          </a:p>
        </p:txBody>
      </p:sp>
      <p:sp>
        <p:nvSpPr>
          <p:cNvPr id="4" name="Inhaltsplatzhalter 3">
            <a:extLst>
              <a:ext uri="{FF2B5EF4-FFF2-40B4-BE49-F238E27FC236}">
                <a16:creationId xmlns:a16="http://schemas.microsoft.com/office/drawing/2014/main" id="{6212F799-E1BC-6442-9B96-198404225398}"/>
              </a:ext>
            </a:extLst>
          </p:cNvPr>
          <p:cNvSpPr>
            <a:spLocks noGrp="1"/>
          </p:cNvSpPr>
          <p:nvPr>
            <p:ph sz="half" idx="2"/>
          </p:nvPr>
        </p:nvSpPr>
        <p:spPr/>
        <p:txBody>
          <a:bodyPr/>
          <a:lstStyle/>
          <a:p>
            <a:r>
              <a:rPr lang="de-DE" dirty="0"/>
              <a:t>Eine gute Atemtechnik und ein gutes Timing sind entscheidend im Delfinschwimmen</a:t>
            </a:r>
          </a:p>
          <a:p>
            <a:r>
              <a:rPr lang="de-DE" dirty="0"/>
              <a:t>Kopplung von Armen und Beinen über einen aktivierten Rumpf </a:t>
            </a:r>
          </a:p>
          <a:p>
            <a:endParaRPr lang="de-DE" dirty="0"/>
          </a:p>
          <a:p>
            <a:endParaRPr lang="de-DE" dirty="0"/>
          </a:p>
          <a:p>
            <a:endParaRPr lang="de-DE" dirty="0"/>
          </a:p>
          <a:p>
            <a:endParaRPr lang="de-DE" dirty="0"/>
          </a:p>
        </p:txBody>
      </p:sp>
      <p:sp>
        <p:nvSpPr>
          <p:cNvPr id="7" name="Datumsplatzhalter 6">
            <a:extLst>
              <a:ext uri="{FF2B5EF4-FFF2-40B4-BE49-F238E27FC236}">
                <a16:creationId xmlns:a16="http://schemas.microsoft.com/office/drawing/2014/main" id="{D3BD2EEA-E724-E747-B704-3B19A84B7443}"/>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92862610-9848-6846-AEB3-4B8CF1BD930D}"/>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C0F4FAC5-FC1F-2848-A6A2-2A9B05250B79}"/>
              </a:ext>
            </a:extLst>
          </p:cNvPr>
          <p:cNvSpPr>
            <a:spLocks noGrp="1"/>
          </p:cNvSpPr>
          <p:nvPr>
            <p:ph type="sldNum" sz="quarter" idx="12"/>
          </p:nvPr>
        </p:nvSpPr>
        <p:spPr/>
        <p:txBody>
          <a:bodyPr/>
          <a:lstStyle/>
          <a:p>
            <a:fld id="{4FAB73BC-B049-4115-A692-8D63A059BFB8}" type="slidenum">
              <a:rPr lang="en-US" smtClean="0"/>
              <a:pPr/>
              <a:t>43</a:t>
            </a:fld>
            <a:endParaRPr lang="en-US" dirty="0"/>
          </a:p>
        </p:txBody>
      </p:sp>
    </p:spTree>
    <p:extLst>
      <p:ext uri="{BB962C8B-B14F-4D97-AF65-F5344CB8AC3E}">
        <p14:creationId xmlns:p14="http://schemas.microsoft.com/office/powerpoint/2010/main" val="1474589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44</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DELFIN ARMZUG</a:t>
            </a:r>
          </a:p>
        </p:txBody>
      </p:sp>
      <p:pic>
        <p:nvPicPr>
          <p:cNvPr id="3" name="Grafik 2">
            <a:extLst>
              <a:ext uri="{FF2B5EF4-FFF2-40B4-BE49-F238E27FC236}">
                <a16:creationId xmlns:a16="http://schemas.microsoft.com/office/drawing/2014/main" id="{D8930310-2188-AB48-890C-EEBA3D0E8DF6}"/>
              </a:ext>
            </a:extLst>
          </p:cNvPr>
          <p:cNvPicPr>
            <a:picLocks noChangeAspect="1"/>
          </p:cNvPicPr>
          <p:nvPr/>
        </p:nvPicPr>
        <p:blipFill>
          <a:blip r:embed="rId2"/>
          <a:stretch>
            <a:fillRect/>
          </a:stretch>
        </p:blipFill>
        <p:spPr>
          <a:xfrm>
            <a:off x="4792133" y="215017"/>
            <a:ext cx="4988652" cy="6141333"/>
          </a:xfrm>
          <a:prstGeom prst="rect">
            <a:avLst/>
          </a:prstGeom>
        </p:spPr>
      </p:pic>
    </p:spTree>
    <p:extLst>
      <p:ext uri="{BB962C8B-B14F-4D97-AF65-F5344CB8AC3E}">
        <p14:creationId xmlns:p14="http://schemas.microsoft.com/office/powerpoint/2010/main" val="2210045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AA1F01-816A-7F49-B5C5-1FB649319A3C}"/>
              </a:ext>
            </a:extLst>
          </p:cNvPr>
          <p:cNvSpPr>
            <a:spLocks noGrp="1"/>
          </p:cNvSpPr>
          <p:nvPr>
            <p:ph type="title"/>
          </p:nvPr>
        </p:nvSpPr>
        <p:spPr>
          <a:xfrm>
            <a:off x="8161390" y="1079770"/>
            <a:ext cx="3654857" cy="1527244"/>
          </a:xfrm>
        </p:spPr>
        <p:txBody>
          <a:bodyPr vert="horz" lIns="91440" tIns="45720" rIns="91440" bIns="45720" rtlCol="0" anchor="ctr">
            <a:normAutofit/>
          </a:bodyPr>
          <a:lstStyle/>
          <a:p>
            <a:r>
              <a:rPr lang="en-US" b="1" dirty="0"/>
              <a:t>BEWEGUNGS-FOLGE</a:t>
            </a:r>
          </a:p>
        </p:txBody>
      </p:sp>
      <p:sp>
        <p:nvSpPr>
          <p:cNvPr id="21" name="Rectangle 20">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Textplatzhalter 3">
            <a:extLst>
              <a:ext uri="{FF2B5EF4-FFF2-40B4-BE49-F238E27FC236}">
                <a16:creationId xmlns:a16="http://schemas.microsoft.com/office/drawing/2014/main" id="{B75A95DB-A57A-A148-88EC-3CE68681AD92}"/>
              </a:ext>
            </a:extLst>
          </p:cNvPr>
          <p:cNvSpPr>
            <a:spLocks noGrp="1"/>
          </p:cNvSpPr>
          <p:nvPr>
            <p:ph type="body" sz="half" idx="2"/>
          </p:nvPr>
        </p:nvSpPr>
        <p:spPr>
          <a:xfrm>
            <a:off x="8161390" y="2607014"/>
            <a:ext cx="3654857" cy="3157903"/>
          </a:xfrm>
        </p:spPr>
        <p:txBody>
          <a:bodyPr vert="horz" lIns="91440" tIns="45720" rIns="91440" bIns="45720" rtlCol="0" anchor="t">
            <a:normAutofit/>
          </a:bodyPr>
          <a:lstStyle/>
          <a:p>
            <a:pPr indent="-182880">
              <a:lnSpc>
                <a:spcPct val="90000"/>
              </a:lnSpc>
              <a:buFont typeface="Wingdings 2" pitchFamily="18" charset="2"/>
              <a:buChar char=""/>
            </a:pPr>
            <a:r>
              <a:rPr lang="en-US" sz="1600" b="1" dirty="0">
                <a:solidFill>
                  <a:schemeClr val="bg1"/>
                </a:solidFill>
                <a:hlinkClick r:id="rId2">
                  <a:extLst>
                    <a:ext uri="{A12FA001-AC4F-418D-AE19-62706E023703}">
                      <ahyp:hlinkClr xmlns:ahyp="http://schemas.microsoft.com/office/drawing/2018/hyperlinkcolor" val="tx"/>
                    </a:ext>
                  </a:extLst>
                </a:hlinkClick>
              </a:rPr>
              <a:t>DELFIN Technische Übungen</a:t>
            </a:r>
            <a:endParaRPr lang="en-US" sz="1600" b="1" dirty="0">
              <a:solidFill>
                <a:schemeClr val="bg1"/>
              </a:solidFill>
            </a:endParaRPr>
          </a:p>
        </p:txBody>
      </p:sp>
      <p:sp>
        <p:nvSpPr>
          <p:cNvPr id="6" name="Fußzeilenplatzhalter 5">
            <a:extLst>
              <a:ext uri="{FF2B5EF4-FFF2-40B4-BE49-F238E27FC236}">
                <a16:creationId xmlns:a16="http://schemas.microsoft.com/office/drawing/2014/main" id="{B73FBC22-61E2-8441-9CCF-23A1A61D262F}"/>
              </a:ext>
            </a:extLst>
          </p:cNvPr>
          <p:cNvSpPr>
            <a:spLocks noGrp="1"/>
          </p:cNvSpPr>
          <p:nvPr>
            <p:ph type="ftr" sz="quarter" idx="11"/>
          </p:nvPr>
        </p:nvSpPr>
        <p:spPr>
          <a:xfrm>
            <a:off x="864515"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5" name="Datumsplatzhalter 4">
            <a:extLst>
              <a:ext uri="{FF2B5EF4-FFF2-40B4-BE49-F238E27FC236}">
                <a16:creationId xmlns:a16="http://schemas.microsoft.com/office/drawing/2014/main" id="{B1249E49-9F67-9D4A-9B08-A673AEE9B37F}"/>
              </a:ext>
            </a:extLst>
          </p:cNvPr>
          <p:cNvSpPr>
            <a:spLocks noGrp="1"/>
          </p:cNvSpPr>
          <p:nvPr>
            <p:ph type="dt" sz="half" idx="10"/>
          </p:nvPr>
        </p:nvSpPr>
        <p:spPr>
          <a:xfrm>
            <a:off x="7850120" y="6356350"/>
            <a:ext cx="194957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7" name="Foliennummernplatzhalter 6">
            <a:extLst>
              <a:ext uri="{FF2B5EF4-FFF2-40B4-BE49-F238E27FC236}">
                <a16:creationId xmlns:a16="http://schemas.microsoft.com/office/drawing/2014/main" id="{822F0D15-9C53-E042-A93A-C21D56FF84A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45</a:t>
            </a:fld>
            <a:endParaRPr lang="en-US" b="1" kern="1200" dirty="0">
              <a:solidFill>
                <a:schemeClr val="accent1"/>
              </a:solidFill>
              <a:latin typeface="+mn-lt"/>
              <a:ea typeface="+mn-ea"/>
              <a:cs typeface="+mn-cs"/>
            </a:endParaRPr>
          </a:p>
        </p:txBody>
      </p:sp>
      <p:pic>
        <p:nvPicPr>
          <p:cNvPr id="9" name="Grafik 8">
            <a:extLst>
              <a:ext uri="{FF2B5EF4-FFF2-40B4-BE49-F238E27FC236}">
                <a16:creationId xmlns:a16="http://schemas.microsoft.com/office/drawing/2014/main" id="{21C51240-2974-5F4F-8807-5D10CEBCA79E}"/>
              </a:ext>
            </a:extLst>
          </p:cNvPr>
          <p:cNvPicPr>
            <a:picLocks noChangeAspect="1"/>
          </p:cNvPicPr>
          <p:nvPr/>
        </p:nvPicPr>
        <p:blipFill>
          <a:blip r:embed="rId3"/>
          <a:stretch>
            <a:fillRect/>
          </a:stretch>
        </p:blipFill>
        <p:spPr>
          <a:xfrm>
            <a:off x="1358780" y="136525"/>
            <a:ext cx="5132561" cy="6165449"/>
          </a:xfrm>
          <a:prstGeom prst="rect">
            <a:avLst/>
          </a:prstGeom>
        </p:spPr>
      </p:pic>
    </p:spTree>
    <p:extLst>
      <p:ext uri="{BB962C8B-B14F-4D97-AF65-F5344CB8AC3E}">
        <p14:creationId xmlns:p14="http://schemas.microsoft.com/office/powerpoint/2010/main" val="2691769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D4D62-F9F1-CD4E-BF49-2F6F40C58138}"/>
              </a:ext>
            </a:extLst>
          </p:cNvPr>
          <p:cNvSpPr>
            <a:spLocks noGrp="1"/>
          </p:cNvSpPr>
          <p:nvPr>
            <p:ph type="title"/>
          </p:nvPr>
        </p:nvSpPr>
        <p:spPr/>
        <p:txBody>
          <a:bodyPr/>
          <a:lstStyle/>
          <a:p>
            <a:pPr algn="r"/>
            <a:r>
              <a:rPr lang="de-DE" b="1" dirty="0"/>
              <a:t>WENDEN</a:t>
            </a:r>
          </a:p>
        </p:txBody>
      </p:sp>
      <p:sp>
        <p:nvSpPr>
          <p:cNvPr id="3" name="Textplatzhalter 2">
            <a:extLst>
              <a:ext uri="{FF2B5EF4-FFF2-40B4-BE49-F238E27FC236}">
                <a16:creationId xmlns:a16="http://schemas.microsoft.com/office/drawing/2014/main" id="{46F7828C-402F-F54D-AAFE-3AB8B082169A}"/>
              </a:ext>
            </a:extLst>
          </p:cNvPr>
          <p:cNvSpPr>
            <a:spLocks noGrp="1"/>
          </p:cNvSpPr>
          <p:nvPr>
            <p:ph type="body" idx="1"/>
          </p:nvPr>
        </p:nvSpPr>
        <p:spPr/>
        <p:txBody>
          <a:bodyPr/>
          <a:lstStyle/>
          <a:p>
            <a:r>
              <a:rPr lang="de-DE" u="sng" dirty="0"/>
              <a:t>Freistil / Rücken Rollwende</a:t>
            </a:r>
          </a:p>
        </p:txBody>
      </p:sp>
      <p:sp>
        <p:nvSpPr>
          <p:cNvPr id="4" name="Inhaltsplatzhalter 3">
            <a:extLst>
              <a:ext uri="{FF2B5EF4-FFF2-40B4-BE49-F238E27FC236}">
                <a16:creationId xmlns:a16="http://schemas.microsoft.com/office/drawing/2014/main" id="{5F340674-7C75-E647-BFDF-A347211DAF6A}"/>
              </a:ext>
            </a:extLst>
          </p:cNvPr>
          <p:cNvSpPr>
            <a:spLocks noGrp="1"/>
          </p:cNvSpPr>
          <p:nvPr>
            <p:ph sz="half" idx="2"/>
          </p:nvPr>
        </p:nvSpPr>
        <p:spPr/>
        <p:txBody>
          <a:bodyPr>
            <a:normAutofit fontScale="92500" lnSpcReduction="10000"/>
          </a:bodyPr>
          <a:lstStyle/>
          <a:p>
            <a:r>
              <a:rPr lang="de-DE" dirty="0"/>
              <a:t>Bei einer Rollwende berühren die Arme die Wand nicht</a:t>
            </a:r>
          </a:p>
          <a:p>
            <a:r>
              <a:rPr lang="de-DE" dirty="0"/>
              <a:t>Durch die letzten 2 </a:t>
            </a:r>
            <a:r>
              <a:rPr lang="de-DE" dirty="0" err="1"/>
              <a:t>Armzüge</a:t>
            </a:r>
            <a:r>
              <a:rPr lang="de-DE" dirty="0"/>
              <a:t> wird die Wende vorbereitet und durch einen aktiven Beinschlag eingeleitet</a:t>
            </a:r>
          </a:p>
          <a:p>
            <a:r>
              <a:rPr lang="de-DE" dirty="0"/>
              <a:t>Die Rolle passiert um die Querachse</a:t>
            </a:r>
          </a:p>
          <a:p>
            <a:r>
              <a:rPr lang="de-DE" dirty="0"/>
              <a:t>Bei der  Freistil Wende kommt eine ¼ Drehung an der Wand und eine ¼ Drehung nach dem Abstoß dazu</a:t>
            </a:r>
          </a:p>
          <a:p>
            <a:r>
              <a:rPr lang="de-DE" dirty="0"/>
              <a:t>Siehe Folie </a:t>
            </a:r>
            <a:r>
              <a:rPr lang="de-DE" b="1" dirty="0"/>
              <a:t>46</a:t>
            </a:r>
          </a:p>
        </p:txBody>
      </p:sp>
      <p:sp>
        <p:nvSpPr>
          <p:cNvPr id="5" name="Textplatzhalter 4">
            <a:extLst>
              <a:ext uri="{FF2B5EF4-FFF2-40B4-BE49-F238E27FC236}">
                <a16:creationId xmlns:a16="http://schemas.microsoft.com/office/drawing/2014/main" id="{10C2FF5F-4216-2545-97AC-6648B81848CC}"/>
              </a:ext>
            </a:extLst>
          </p:cNvPr>
          <p:cNvSpPr>
            <a:spLocks noGrp="1"/>
          </p:cNvSpPr>
          <p:nvPr>
            <p:ph type="body" sz="quarter" idx="3"/>
          </p:nvPr>
        </p:nvSpPr>
        <p:spPr/>
        <p:txBody>
          <a:bodyPr/>
          <a:lstStyle/>
          <a:p>
            <a:r>
              <a:rPr lang="de-DE" u="sng" dirty="0"/>
              <a:t>Brust / Delfin Kippwende</a:t>
            </a:r>
          </a:p>
        </p:txBody>
      </p:sp>
      <p:sp>
        <p:nvSpPr>
          <p:cNvPr id="6" name="Inhaltsplatzhalter 5">
            <a:extLst>
              <a:ext uri="{FF2B5EF4-FFF2-40B4-BE49-F238E27FC236}">
                <a16:creationId xmlns:a16="http://schemas.microsoft.com/office/drawing/2014/main" id="{B8CB808B-389C-2D43-BC5F-A18ABFA6A845}"/>
              </a:ext>
            </a:extLst>
          </p:cNvPr>
          <p:cNvSpPr>
            <a:spLocks noGrp="1"/>
          </p:cNvSpPr>
          <p:nvPr>
            <p:ph sz="quarter" idx="4"/>
          </p:nvPr>
        </p:nvSpPr>
        <p:spPr/>
        <p:txBody>
          <a:bodyPr>
            <a:normAutofit fontScale="92500" lnSpcReduction="10000"/>
          </a:bodyPr>
          <a:lstStyle/>
          <a:p>
            <a:r>
              <a:rPr lang="de-DE" dirty="0"/>
              <a:t>Bei einer Kippwende müssen beide Arme gleichzeitig die Wand berühren</a:t>
            </a:r>
          </a:p>
          <a:p>
            <a:r>
              <a:rPr lang="de-DE" dirty="0"/>
              <a:t>Danach wird ein Arm von der Wand gelöst und durch einen Ellbogencheck nach hinten geführt </a:t>
            </a:r>
          </a:p>
          <a:p>
            <a:r>
              <a:rPr lang="de-DE" dirty="0"/>
              <a:t>Gleichzeitig werden die Beine mit einer ¼ Drehung zur Wand geführt und der Oberkörper kippt ins Wasser</a:t>
            </a:r>
          </a:p>
          <a:p>
            <a:r>
              <a:rPr lang="de-DE" dirty="0"/>
              <a:t>Die verbliebene Hand folgt der Anderen Überwasser nach</a:t>
            </a:r>
          </a:p>
          <a:p>
            <a:r>
              <a:rPr lang="de-DE" dirty="0"/>
              <a:t>Siehe Folie </a:t>
            </a:r>
            <a:r>
              <a:rPr lang="de-DE" b="1" dirty="0"/>
              <a:t>47</a:t>
            </a:r>
          </a:p>
        </p:txBody>
      </p:sp>
      <p:sp>
        <p:nvSpPr>
          <p:cNvPr id="7" name="Datumsplatzhalter 6">
            <a:extLst>
              <a:ext uri="{FF2B5EF4-FFF2-40B4-BE49-F238E27FC236}">
                <a16:creationId xmlns:a16="http://schemas.microsoft.com/office/drawing/2014/main" id="{540972EB-E149-6545-847F-ACE02A8C6385}"/>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0601F12A-EC05-3E41-907A-A6C3565B2683}"/>
              </a:ext>
            </a:extLst>
          </p:cNvPr>
          <p:cNvSpPr>
            <a:spLocks noGrp="1"/>
          </p:cNvSpPr>
          <p:nvPr>
            <p:ph type="ftr" sz="quarter" idx="11"/>
          </p:nvPr>
        </p:nvSpPr>
        <p:spPr/>
        <p:txBody>
          <a:bodyPr/>
          <a:lstStyle/>
          <a:p>
            <a:r>
              <a:rPr lang="en-US" dirty="0" err="1"/>
              <a:t>FUNdamentals</a:t>
            </a:r>
            <a:r>
              <a:rPr lang="en-US" dirty="0"/>
              <a:t> by Daniel Wartner BSc</a:t>
            </a:r>
          </a:p>
        </p:txBody>
      </p:sp>
      <p:sp>
        <p:nvSpPr>
          <p:cNvPr id="9" name="Foliennummernplatzhalter 8">
            <a:extLst>
              <a:ext uri="{FF2B5EF4-FFF2-40B4-BE49-F238E27FC236}">
                <a16:creationId xmlns:a16="http://schemas.microsoft.com/office/drawing/2014/main" id="{157940C7-F05A-3A4D-A3DB-A36A3E0C74F3}"/>
              </a:ext>
            </a:extLst>
          </p:cNvPr>
          <p:cNvSpPr>
            <a:spLocks noGrp="1"/>
          </p:cNvSpPr>
          <p:nvPr>
            <p:ph type="sldNum" sz="quarter" idx="12"/>
          </p:nvPr>
        </p:nvSpPr>
        <p:spPr/>
        <p:txBody>
          <a:bodyPr/>
          <a:lstStyle/>
          <a:p>
            <a:fld id="{4FAB73BC-B049-4115-A692-8D63A059BFB8}" type="slidenum">
              <a:rPr lang="en-US" smtClean="0"/>
              <a:pPr/>
              <a:t>46</a:t>
            </a:fld>
            <a:endParaRPr lang="en-US" dirty="0"/>
          </a:p>
        </p:txBody>
      </p:sp>
    </p:spTree>
    <p:extLst>
      <p:ext uri="{BB962C8B-B14F-4D97-AF65-F5344CB8AC3E}">
        <p14:creationId xmlns:p14="http://schemas.microsoft.com/office/powerpoint/2010/main" val="4202835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47</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ROLL </a:t>
            </a:r>
            <a:br>
              <a:rPr lang="de-DE" b="1" dirty="0"/>
            </a:br>
            <a:r>
              <a:rPr lang="de-DE" b="1" dirty="0"/>
              <a:t>WENDE </a:t>
            </a:r>
          </a:p>
        </p:txBody>
      </p:sp>
      <p:pic>
        <p:nvPicPr>
          <p:cNvPr id="7" name="Grafik 6">
            <a:extLst>
              <a:ext uri="{FF2B5EF4-FFF2-40B4-BE49-F238E27FC236}">
                <a16:creationId xmlns:a16="http://schemas.microsoft.com/office/drawing/2014/main" id="{FF17B515-E339-2D4A-A94C-5CE35C13A513}"/>
              </a:ext>
            </a:extLst>
          </p:cNvPr>
          <p:cNvPicPr>
            <a:picLocks noChangeAspect="1"/>
          </p:cNvPicPr>
          <p:nvPr/>
        </p:nvPicPr>
        <p:blipFill>
          <a:blip r:embed="rId2"/>
          <a:stretch>
            <a:fillRect/>
          </a:stretch>
        </p:blipFill>
        <p:spPr>
          <a:xfrm>
            <a:off x="5348485" y="171450"/>
            <a:ext cx="4432300" cy="6184900"/>
          </a:xfrm>
          <a:prstGeom prst="rect">
            <a:avLst/>
          </a:prstGeom>
        </p:spPr>
      </p:pic>
    </p:spTree>
    <p:extLst>
      <p:ext uri="{BB962C8B-B14F-4D97-AF65-F5344CB8AC3E}">
        <p14:creationId xmlns:p14="http://schemas.microsoft.com/office/powerpoint/2010/main" val="1048668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B500DAB-C227-4E44-BE49-953AFAB5F702}"/>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129CE71-ECCE-7342-B421-C8638625A3CF}"/>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6" name="Foliennummernplatzhalter 5">
            <a:extLst>
              <a:ext uri="{FF2B5EF4-FFF2-40B4-BE49-F238E27FC236}">
                <a16:creationId xmlns:a16="http://schemas.microsoft.com/office/drawing/2014/main" id="{26AE61AB-CAD0-4644-AA11-E4158382E6A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48</a:t>
            </a:fld>
            <a:endParaRPr lang="en-US"/>
          </a:p>
        </p:txBody>
      </p:sp>
      <p:sp>
        <p:nvSpPr>
          <p:cNvPr id="18" name="Titel 1">
            <a:extLst>
              <a:ext uri="{FF2B5EF4-FFF2-40B4-BE49-F238E27FC236}">
                <a16:creationId xmlns:a16="http://schemas.microsoft.com/office/drawing/2014/main" id="{EE6C9349-47A1-8843-8A59-1B449CDB215E}"/>
              </a:ext>
            </a:extLst>
          </p:cNvPr>
          <p:cNvSpPr>
            <a:spLocks noGrp="1"/>
          </p:cNvSpPr>
          <p:nvPr>
            <p:ph type="title"/>
          </p:nvPr>
        </p:nvSpPr>
        <p:spPr>
          <a:xfrm>
            <a:off x="252919" y="1123837"/>
            <a:ext cx="2947482" cy="4601183"/>
          </a:xfrm>
        </p:spPr>
        <p:txBody>
          <a:bodyPr/>
          <a:lstStyle/>
          <a:p>
            <a:pPr algn="r"/>
            <a:r>
              <a:rPr lang="de-DE" b="1" dirty="0"/>
              <a:t>KIPP </a:t>
            </a:r>
            <a:br>
              <a:rPr lang="de-DE" b="1" dirty="0"/>
            </a:br>
            <a:r>
              <a:rPr lang="de-DE" b="1" dirty="0"/>
              <a:t>WENDE </a:t>
            </a:r>
          </a:p>
        </p:txBody>
      </p:sp>
      <p:pic>
        <p:nvPicPr>
          <p:cNvPr id="3" name="Grafik 2">
            <a:extLst>
              <a:ext uri="{FF2B5EF4-FFF2-40B4-BE49-F238E27FC236}">
                <a16:creationId xmlns:a16="http://schemas.microsoft.com/office/drawing/2014/main" id="{40CC9CA4-8B99-5C4F-9006-8D2F285CF712}"/>
              </a:ext>
            </a:extLst>
          </p:cNvPr>
          <p:cNvPicPr>
            <a:picLocks noChangeAspect="1"/>
          </p:cNvPicPr>
          <p:nvPr/>
        </p:nvPicPr>
        <p:blipFill>
          <a:blip r:embed="rId2"/>
          <a:stretch>
            <a:fillRect/>
          </a:stretch>
        </p:blipFill>
        <p:spPr>
          <a:xfrm>
            <a:off x="5335785" y="120650"/>
            <a:ext cx="4445000" cy="6235700"/>
          </a:xfrm>
          <a:prstGeom prst="rect">
            <a:avLst/>
          </a:prstGeom>
        </p:spPr>
      </p:pic>
    </p:spTree>
    <p:extLst>
      <p:ext uri="{BB962C8B-B14F-4D97-AF65-F5344CB8AC3E}">
        <p14:creationId xmlns:p14="http://schemas.microsoft.com/office/powerpoint/2010/main" val="920221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5" name="Rectangle 14">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Freeform: Shape 18">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D67286C5-CEE9-AF43-B133-433CEEF6F570}"/>
              </a:ext>
            </a:extLst>
          </p:cNvPr>
          <p:cNvSpPr>
            <a:spLocks noGrp="1"/>
          </p:cNvSpPr>
          <p:nvPr>
            <p:ph type="title"/>
          </p:nvPr>
        </p:nvSpPr>
        <p:spPr>
          <a:xfrm>
            <a:off x="1069849" y="1298448"/>
            <a:ext cx="7056444" cy="3255264"/>
          </a:xfrm>
        </p:spPr>
        <p:txBody>
          <a:bodyPr vert="horz" lIns="91440" tIns="45720" rIns="91440" bIns="45720" rtlCol="0" anchor="b">
            <a:normAutofit/>
          </a:bodyPr>
          <a:lstStyle/>
          <a:p>
            <a:pPr algn="r"/>
            <a:r>
              <a:rPr lang="en-US" b="1" dirty="0">
                <a:solidFill>
                  <a:schemeClr val="accent1"/>
                </a:solidFill>
              </a:rPr>
              <a:t>PROBLEMSTELLUNG SCHULE</a:t>
            </a:r>
          </a:p>
        </p:txBody>
      </p:sp>
      <p:sp>
        <p:nvSpPr>
          <p:cNvPr id="3" name="Textplatzhalter 2">
            <a:extLst>
              <a:ext uri="{FF2B5EF4-FFF2-40B4-BE49-F238E27FC236}">
                <a16:creationId xmlns:a16="http://schemas.microsoft.com/office/drawing/2014/main" id="{82E37271-55D5-E948-AC77-B80DE14330E6}"/>
              </a:ext>
            </a:extLst>
          </p:cNvPr>
          <p:cNvSpPr>
            <a:spLocks noGrp="1"/>
          </p:cNvSpPr>
          <p:nvPr>
            <p:ph type="body" idx="1"/>
          </p:nvPr>
        </p:nvSpPr>
        <p:spPr>
          <a:xfrm>
            <a:off x="8528702" y="4084889"/>
            <a:ext cx="3021621" cy="1709159"/>
          </a:xfrm>
        </p:spPr>
        <p:txBody>
          <a:bodyPr vert="horz" lIns="91440" tIns="45720" rIns="91440" bIns="45720" rtlCol="0" anchor="t">
            <a:normAutofit/>
          </a:bodyPr>
          <a:lstStyle/>
          <a:p>
            <a:pPr algn="r"/>
            <a:endParaRPr lang="en-US" sz="1800">
              <a:solidFill>
                <a:srgbClr val="FFFFFF"/>
              </a:solidFill>
            </a:endParaRPr>
          </a:p>
        </p:txBody>
      </p:sp>
      <p:sp>
        <p:nvSpPr>
          <p:cNvPr id="4" name="Datumsplatzhalter 3">
            <a:extLst>
              <a:ext uri="{FF2B5EF4-FFF2-40B4-BE49-F238E27FC236}">
                <a16:creationId xmlns:a16="http://schemas.microsoft.com/office/drawing/2014/main" id="{DDE87480-3733-584C-853F-30BAC8469730}"/>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5" name="Fußzeilenplatzhalter 4">
            <a:extLst>
              <a:ext uri="{FF2B5EF4-FFF2-40B4-BE49-F238E27FC236}">
                <a16:creationId xmlns:a16="http://schemas.microsoft.com/office/drawing/2014/main" id="{BD8C9359-8B2C-5E48-8EE4-CC86B3C1A1A8}"/>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B8C1D6D7-F4D4-7D49-8480-6900F8EF87B1}"/>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49</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28719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Rectangle 17">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C5A51D04-42B2-53FB-49A1-E081F84758CE}"/>
              </a:ext>
            </a:extLst>
          </p:cNvPr>
          <p:cNvSpPr>
            <a:spLocks noGrp="1"/>
          </p:cNvSpPr>
          <p:nvPr>
            <p:ph type="title"/>
          </p:nvPr>
        </p:nvSpPr>
        <p:spPr>
          <a:xfrm>
            <a:off x="289248" y="1123837"/>
            <a:ext cx="4998963" cy="1255469"/>
          </a:xfrm>
        </p:spPr>
        <p:txBody>
          <a:bodyPr vert="horz" lIns="91440" tIns="45720" rIns="91440" bIns="45720" rtlCol="0" anchor="ctr">
            <a:normAutofit/>
          </a:bodyPr>
          <a:lstStyle/>
          <a:p>
            <a:r>
              <a:rPr lang="en-US" b="1" dirty="0"/>
              <a:t>WATER COMPETENCE</a:t>
            </a:r>
          </a:p>
        </p:txBody>
      </p:sp>
      <p:sp>
        <p:nvSpPr>
          <p:cNvPr id="4" name="Inhaltsplatzhalter 3">
            <a:extLst>
              <a:ext uri="{FF2B5EF4-FFF2-40B4-BE49-F238E27FC236}">
                <a16:creationId xmlns:a16="http://schemas.microsoft.com/office/drawing/2014/main" id="{E8B5371F-C114-53F5-DBF4-4BCE13C97814}"/>
              </a:ext>
            </a:extLst>
          </p:cNvPr>
          <p:cNvSpPr>
            <a:spLocks noGrp="1"/>
          </p:cNvSpPr>
          <p:nvPr>
            <p:ph sz="half" idx="2"/>
          </p:nvPr>
        </p:nvSpPr>
        <p:spPr>
          <a:xfrm>
            <a:off x="289249" y="2510395"/>
            <a:ext cx="5186518" cy="3274586"/>
          </a:xfrm>
        </p:spPr>
        <p:txBody>
          <a:bodyPr vert="horz" lIns="91440" tIns="45720" rIns="91440" bIns="45720" rtlCol="0" anchor="t">
            <a:normAutofit/>
          </a:bodyPr>
          <a:lstStyle/>
          <a:p>
            <a:r>
              <a:rPr lang="en-US" dirty="0">
                <a:solidFill>
                  <a:srgbClr val="FFFFFF"/>
                </a:solidFill>
              </a:rPr>
              <a:t>1 – 7 		Core Aquatic Skills</a:t>
            </a:r>
          </a:p>
          <a:p>
            <a:r>
              <a:rPr lang="en-US" dirty="0">
                <a:solidFill>
                  <a:srgbClr val="FFFFFF"/>
                </a:solidFill>
              </a:rPr>
              <a:t>8 – 10 		Open Water Skills</a:t>
            </a:r>
          </a:p>
          <a:p>
            <a:r>
              <a:rPr lang="en-US" dirty="0">
                <a:solidFill>
                  <a:srgbClr val="FFFFFF"/>
                </a:solidFill>
              </a:rPr>
              <a:t>11 – 15 	Aquatic Knowledge</a:t>
            </a:r>
          </a:p>
        </p:txBody>
      </p:sp>
      <p:pic>
        <p:nvPicPr>
          <p:cNvPr id="9" name="Inhaltsplatzhalter 8" descr="Ein Bild, das Text, Kreis, Schrift, Compact Disc enthält.&#10;&#10;Automatisch generierte Beschreibung">
            <a:extLst>
              <a:ext uri="{FF2B5EF4-FFF2-40B4-BE49-F238E27FC236}">
                <a16:creationId xmlns:a16="http://schemas.microsoft.com/office/drawing/2014/main" id="{028E4E50-B495-CE7F-64C5-8408E9BF991B}"/>
              </a:ext>
            </a:extLst>
          </p:cNvPr>
          <p:cNvPicPr>
            <a:picLocks noGrp="1" noChangeAspect="1"/>
          </p:cNvPicPr>
          <p:nvPr>
            <p:ph sz="half" idx="1"/>
          </p:nvPr>
        </p:nvPicPr>
        <p:blipFill rotWithShape="1">
          <a:blip r:embed="rId2"/>
          <a:srcRect l="1732" r="3" b="3"/>
          <a:stretch/>
        </p:blipFill>
        <p:spPr>
          <a:xfrm>
            <a:off x="6096000" y="759254"/>
            <a:ext cx="5399820" cy="5330650"/>
          </a:xfrm>
          <a:prstGeom prst="rect">
            <a:avLst/>
          </a:prstGeom>
        </p:spPr>
      </p:pic>
      <p:sp>
        <p:nvSpPr>
          <p:cNvPr id="5" name="Datumsplatzhalter 4">
            <a:extLst>
              <a:ext uri="{FF2B5EF4-FFF2-40B4-BE49-F238E27FC236}">
                <a16:creationId xmlns:a16="http://schemas.microsoft.com/office/drawing/2014/main" id="{B6D3E422-DCFF-7289-6594-880213D27081}"/>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a:t>21.10.20</a:t>
            </a:r>
          </a:p>
        </p:txBody>
      </p:sp>
      <p:sp>
        <p:nvSpPr>
          <p:cNvPr id="6" name="Fußzeilenplatzhalter 5">
            <a:extLst>
              <a:ext uri="{FF2B5EF4-FFF2-40B4-BE49-F238E27FC236}">
                <a16:creationId xmlns:a16="http://schemas.microsoft.com/office/drawing/2014/main" id="{D7D3331A-2055-C063-B6EA-8A866192CE91}"/>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7" name="Foliennummernplatzhalter 6">
            <a:extLst>
              <a:ext uri="{FF2B5EF4-FFF2-40B4-BE49-F238E27FC236}">
                <a16:creationId xmlns:a16="http://schemas.microsoft.com/office/drawing/2014/main" id="{0EF5312C-9DA7-0F42-00B5-ED4FCF4FDAF4}"/>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5</a:t>
            </a:fld>
            <a:endParaRPr lang="en-US"/>
          </a:p>
        </p:txBody>
      </p:sp>
    </p:spTree>
    <p:extLst>
      <p:ext uri="{BB962C8B-B14F-4D97-AF65-F5344CB8AC3E}">
        <p14:creationId xmlns:p14="http://schemas.microsoft.com/office/powerpoint/2010/main" val="2606056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69B4D-E6F1-2A41-A26C-267D690614F3}"/>
              </a:ext>
            </a:extLst>
          </p:cNvPr>
          <p:cNvSpPr>
            <a:spLocks noGrp="1"/>
          </p:cNvSpPr>
          <p:nvPr>
            <p:ph type="title"/>
          </p:nvPr>
        </p:nvSpPr>
        <p:spPr/>
        <p:txBody>
          <a:bodyPr/>
          <a:lstStyle/>
          <a:p>
            <a:pPr algn="r"/>
            <a:r>
              <a:rPr lang="de-DE" b="1" dirty="0"/>
              <a:t>PROBLEM STELLUNG</a:t>
            </a:r>
            <a:br>
              <a:rPr lang="de-DE" b="1" dirty="0"/>
            </a:br>
            <a:r>
              <a:rPr lang="de-DE" b="1" dirty="0"/>
              <a:t>FÜR </a:t>
            </a:r>
            <a:br>
              <a:rPr lang="de-DE" b="1" dirty="0"/>
            </a:br>
            <a:r>
              <a:rPr lang="de-DE" b="1" dirty="0"/>
              <a:t>SCHULEN I</a:t>
            </a:r>
          </a:p>
        </p:txBody>
      </p:sp>
      <p:sp>
        <p:nvSpPr>
          <p:cNvPr id="3" name="Textplatzhalter 2">
            <a:extLst>
              <a:ext uri="{FF2B5EF4-FFF2-40B4-BE49-F238E27FC236}">
                <a16:creationId xmlns:a16="http://schemas.microsoft.com/office/drawing/2014/main" id="{225F645A-BBB6-224A-B995-33060B4B9EC6}"/>
              </a:ext>
            </a:extLst>
          </p:cNvPr>
          <p:cNvSpPr>
            <a:spLocks noGrp="1"/>
          </p:cNvSpPr>
          <p:nvPr>
            <p:ph type="body" idx="1"/>
          </p:nvPr>
        </p:nvSpPr>
        <p:spPr/>
        <p:txBody>
          <a:bodyPr/>
          <a:lstStyle/>
          <a:p>
            <a:r>
              <a:rPr lang="de-DE" dirty="0"/>
              <a:t>Mangelnde Ressourcen</a:t>
            </a:r>
          </a:p>
        </p:txBody>
      </p:sp>
      <p:sp>
        <p:nvSpPr>
          <p:cNvPr id="4" name="Inhaltsplatzhalter 3">
            <a:extLst>
              <a:ext uri="{FF2B5EF4-FFF2-40B4-BE49-F238E27FC236}">
                <a16:creationId xmlns:a16="http://schemas.microsoft.com/office/drawing/2014/main" id="{8E58DE16-E711-B642-BE05-3D3CA9DE96EF}"/>
              </a:ext>
            </a:extLst>
          </p:cNvPr>
          <p:cNvSpPr>
            <a:spLocks noGrp="1"/>
          </p:cNvSpPr>
          <p:nvPr>
            <p:ph sz="half" idx="2"/>
          </p:nvPr>
        </p:nvSpPr>
        <p:spPr/>
        <p:txBody>
          <a:bodyPr/>
          <a:lstStyle/>
          <a:p>
            <a:r>
              <a:rPr lang="de-DE" b="1" dirty="0"/>
              <a:t>Schwimmutensilien</a:t>
            </a:r>
          </a:p>
          <a:p>
            <a:pPr lvl="1"/>
            <a:r>
              <a:rPr lang="de-DE" dirty="0"/>
              <a:t>Schwimmbrillen</a:t>
            </a:r>
          </a:p>
          <a:p>
            <a:pPr lvl="1"/>
            <a:r>
              <a:rPr lang="de-DE" dirty="0"/>
              <a:t>Badebekleidung</a:t>
            </a:r>
          </a:p>
          <a:p>
            <a:pPr lvl="1"/>
            <a:r>
              <a:rPr lang="de-DE" dirty="0"/>
              <a:t>Flossen</a:t>
            </a:r>
          </a:p>
          <a:p>
            <a:pPr lvl="1"/>
            <a:r>
              <a:rPr lang="de-DE" dirty="0"/>
              <a:t>Bretter</a:t>
            </a:r>
          </a:p>
          <a:p>
            <a:pPr lvl="1"/>
            <a:r>
              <a:rPr lang="de-DE" dirty="0"/>
              <a:t>Pull </a:t>
            </a:r>
            <a:r>
              <a:rPr lang="de-DE" dirty="0" err="1"/>
              <a:t>bouy</a:t>
            </a:r>
            <a:endParaRPr lang="de-DE" dirty="0"/>
          </a:p>
          <a:p>
            <a:pPr lvl="1"/>
            <a:r>
              <a:rPr lang="de-DE" dirty="0"/>
              <a:t>Schnorchel</a:t>
            </a:r>
          </a:p>
          <a:p>
            <a:r>
              <a:rPr lang="de-DE" b="1" dirty="0"/>
              <a:t>Bahnen</a:t>
            </a:r>
            <a:r>
              <a:rPr lang="de-DE" dirty="0"/>
              <a:t> </a:t>
            </a:r>
          </a:p>
          <a:p>
            <a:pPr lvl="1"/>
            <a:r>
              <a:rPr lang="de-DE" dirty="0"/>
              <a:t>25m Bahn maximal 10 Personen pro Bahn</a:t>
            </a:r>
          </a:p>
        </p:txBody>
      </p:sp>
      <p:sp>
        <p:nvSpPr>
          <p:cNvPr id="5" name="Textplatzhalter 4">
            <a:extLst>
              <a:ext uri="{FF2B5EF4-FFF2-40B4-BE49-F238E27FC236}">
                <a16:creationId xmlns:a16="http://schemas.microsoft.com/office/drawing/2014/main" id="{066167D7-CC3B-A045-A889-54AA34298F3F}"/>
              </a:ext>
            </a:extLst>
          </p:cNvPr>
          <p:cNvSpPr>
            <a:spLocks noGrp="1"/>
          </p:cNvSpPr>
          <p:nvPr>
            <p:ph type="body" sz="quarter" idx="3"/>
          </p:nvPr>
        </p:nvSpPr>
        <p:spPr/>
        <p:txBody>
          <a:bodyPr/>
          <a:lstStyle/>
          <a:p>
            <a:r>
              <a:rPr lang="de-DE" dirty="0"/>
              <a:t>Betreuungsverhältnis</a:t>
            </a:r>
          </a:p>
        </p:txBody>
      </p:sp>
      <p:sp>
        <p:nvSpPr>
          <p:cNvPr id="6" name="Inhaltsplatzhalter 5">
            <a:extLst>
              <a:ext uri="{FF2B5EF4-FFF2-40B4-BE49-F238E27FC236}">
                <a16:creationId xmlns:a16="http://schemas.microsoft.com/office/drawing/2014/main" id="{5C917F6E-BDE3-8C45-B7C9-60EBAE4A4424}"/>
              </a:ext>
            </a:extLst>
          </p:cNvPr>
          <p:cNvSpPr>
            <a:spLocks noGrp="1"/>
          </p:cNvSpPr>
          <p:nvPr>
            <p:ph sz="quarter" idx="4"/>
          </p:nvPr>
        </p:nvSpPr>
        <p:spPr/>
        <p:txBody>
          <a:bodyPr/>
          <a:lstStyle/>
          <a:p>
            <a:r>
              <a:rPr lang="de-DE" dirty="0"/>
              <a:t>Schwimmschulen arbeiten in einem Betreuungsverhältnis von maximal </a:t>
            </a:r>
            <a:r>
              <a:rPr lang="de-DE" b="1" dirty="0"/>
              <a:t>1 : 6 </a:t>
            </a:r>
          </a:p>
          <a:p>
            <a:r>
              <a:rPr lang="de-DE" dirty="0"/>
              <a:t>In Schulen ist meist ein Betreuungsverhältnis von       </a:t>
            </a:r>
            <a:r>
              <a:rPr lang="de-DE" b="1" dirty="0"/>
              <a:t>1 : 10 bzw. noch höher</a:t>
            </a:r>
          </a:p>
          <a:p>
            <a:endParaRPr lang="de-DE" b="1" dirty="0"/>
          </a:p>
          <a:p>
            <a:endParaRPr lang="de-DE" dirty="0"/>
          </a:p>
          <a:p>
            <a:endParaRPr lang="de-DE" dirty="0"/>
          </a:p>
        </p:txBody>
      </p:sp>
      <p:sp>
        <p:nvSpPr>
          <p:cNvPr id="7" name="Datumsplatzhalter 6">
            <a:extLst>
              <a:ext uri="{FF2B5EF4-FFF2-40B4-BE49-F238E27FC236}">
                <a16:creationId xmlns:a16="http://schemas.microsoft.com/office/drawing/2014/main" id="{E2B31172-7900-7847-875C-565538852675}"/>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73812776-A35C-8741-BA37-A0C457EAFCA7}"/>
              </a:ext>
            </a:extLst>
          </p:cNvPr>
          <p:cNvSpPr>
            <a:spLocks noGrp="1"/>
          </p:cNvSpPr>
          <p:nvPr>
            <p:ph type="ftr" sz="quarter" idx="11"/>
          </p:nvPr>
        </p:nvSpPr>
        <p:spPr/>
        <p:txBody>
          <a:bodyPr/>
          <a:lstStyle/>
          <a:p>
            <a:r>
              <a:rPr lang="en-US" dirty="0" err="1"/>
              <a:t>FUNdamentals</a:t>
            </a:r>
            <a:r>
              <a:rPr lang="en-US" dirty="0"/>
              <a:t> by Daniel Wartner BSc</a:t>
            </a:r>
          </a:p>
        </p:txBody>
      </p:sp>
      <p:sp>
        <p:nvSpPr>
          <p:cNvPr id="9" name="Foliennummernplatzhalter 8">
            <a:extLst>
              <a:ext uri="{FF2B5EF4-FFF2-40B4-BE49-F238E27FC236}">
                <a16:creationId xmlns:a16="http://schemas.microsoft.com/office/drawing/2014/main" id="{C7D30B93-BA76-BF46-831A-148E6327AB68}"/>
              </a:ext>
            </a:extLst>
          </p:cNvPr>
          <p:cNvSpPr>
            <a:spLocks noGrp="1"/>
          </p:cNvSpPr>
          <p:nvPr>
            <p:ph type="sldNum" sz="quarter" idx="12"/>
          </p:nvPr>
        </p:nvSpPr>
        <p:spPr/>
        <p:txBody>
          <a:bodyPr/>
          <a:lstStyle/>
          <a:p>
            <a:fld id="{4FAB73BC-B049-4115-A692-8D63A059BFB8}" type="slidenum">
              <a:rPr lang="en-US" smtClean="0"/>
              <a:pPr/>
              <a:t>50</a:t>
            </a:fld>
            <a:endParaRPr lang="en-US" dirty="0"/>
          </a:p>
        </p:txBody>
      </p:sp>
    </p:spTree>
    <p:extLst>
      <p:ext uri="{BB962C8B-B14F-4D97-AF65-F5344CB8AC3E}">
        <p14:creationId xmlns:p14="http://schemas.microsoft.com/office/powerpoint/2010/main" val="3794399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CDA7ED-5A18-0740-AA4C-F649EE6654C6}"/>
              </a:ext>
            </a:extLst>
          </p:cNvPr>
          <p:cNvSpPr>
            <a:spLocks noGrp="1"/>
          </p:cNvSpPr>
          <p:nvPr>
            <p:ph type="title"/>
          </p:nvPr>
        </p:nvSpPr>
        <p:spPr/>
        <p:txBody>
          <a:bodyPr/>
          <a:lstStyle/>
          <a:p>
            <a:pPr algn="r"/>
            <a:r>
              <a:rPr lang="de-DE" b="1" dirty="0"/>
              <a:t>PROBLEM STELLUNG</a:t>
            </a:r>
            <a:br>
              <a:rPr lang="de-DE" b="1" dirty="0"/>
            </a:br>
            <a:r>
              <a:rPr lang="de-DE" b="1" dirty="0"/>
              <a:t>FÜR </a:t>
            </a:r>
            <a:br>
              <a:rPr lang="de-DE" b="1" dirty="0"/>
            </a:br>
            <a:r>
              <a:rPr lang="de-DE" b="1" dirty="0"/>
              <a:t>SCHULEN II</a:t>
            </a:r>
            <a:endParaRPr lang="de-DE" dirty="0"/>
          </a:p>
        </p:txBody>
      </p:sp>
      <p:sp>
        <p:nvSpPr>
          <p:cNvPr id="3" name="Textplatzhalter 2">
            <a:extLst>
              <a:ext uri="{FF2B5EF4-FFF2-40B4-BE49-F238E27FC236}">
                <a16:creationId xmlns:a16="http://schemas.microsoft.com/office/drawing/2014/main" id="{4B354DDA-8970-2C44-B9F7-92945B9434CD}"/>
              </a:ext>
            </a:extLst>
          </p:cNvPr>
          <p:cNvSpPr>
            <a:spLocks noGrp="1"/>
          </p:cNvSpPr>
          <p:nvPr>
            <p:ph type="body" idx="1"/>
          </p:nvPr>
        </p:nvSpPr>
        <p:spPr/>
        <p:txBody>
          <a:bodyPr/>
          <a:lstStyle/>
          <a:p>
            <a:r>
              <a:rPr lang="de-DE" dirty="0"/>
              <a:t>Heterogene Gruppen</a:t>
            </a:r>
          </a:p>
        </p:txBody>
      </p:sp>
      <p:sp>
        <p:nvSpPr>
          <p:cNvPr id="4" name="Inhaltsplatzhalter 3">
            <a:extLst>
              <a:ext uri="{FF2B5EF4-FFF2-40B4-BE49-F238E27FC236}">
                <a16:creationId xmlns:a16="http://schemas.microsoft.com/office/drawing/2014/main" id="{8AC572DF-7E3A-9E41-9E43-AF5037403507}"/>
              </a:ext>
            </a:extLst>
          </p:cNvPr>
          <p:cNvSpPr>
            <a:spLocks noGrp="1"/>
          </p:cNvSpPr>
          <p:nvPr>
            <p:ph sz="half" idx="2"/>
          </p:nvPr>
        </p:nvSpPr>
        <p:spPr/>
        <p:txBody>
          <a:bodyPr/>
          <a:lstStyle/>
          <a:p>
            <a:r>
              <a:rPr lang="de-DE" b="1" dirty="0"/>
              <a:t>Unterschiedliches Leistungsniveau </a:t>
            </a:r>
            <a:r>
              <a:rPr lang="de-DE" dirty="0"/>
              <a:t>der Schüler*Innen</a:t>
            </a:r>
          </a:p>
          <a:p>
            <a:r>
              <a:rPr lang="de-DE" b="1" dirty="0"/>
              <a:t>Unterschiedliche sportliche Ausbildung</a:t>
            </a:r>
          </a:p>
          <a:p>
            <a:r>
              <a:rPr lang="de-DE" b="1" dirty="0"/>
              <a:t>Unterschiedliches sportliches Alter</a:t>
            </a:r>
          </a:p>
          <a:p>
            <a:pPr lvl="1"/>
            <a:r>
              <a:rPr lang="de-DE" dirty="0"/>
              <a:t>Konflikt LTAD</a:t>
            </a:r>
          </a:p>
          <a:p>
            <a:r>
              <a:rPr lang="de-DE" b="1" dirty="0"/>
              <a:t>Unterschiedliches biologisches Alter</a:t>
            </a:r>
          </a:p>
        </p:txBody>
      </p:sp>
      <p:sp>
        <p:nvSpPr>
          <p:cNvPr id="7" name="Datumsplatzhalter 6">
            <a:extLst>
              <a:ext uri="{FF2B5EF4-FFF2-40B4-BE49-F238E27FC236}">
                <a16:creationId xmlns:a16="http://schemas.microsoft.com/office/drawing/2014/main" id="{C1A6A6A2-6E48-A840-899A-10CF1038EA21}"/>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F8C154F6-958B-6240-A984-5C26098C5C61}"/>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77AE20B4-41DC-F146-9D4E-BF00C300793D}"/>
              </a:ext>
            </a:extLst>
          </p:cNvPr>
          <p:cNvSpPr>
            <a:spLocks noGrp="1"/>
          </p:cNvSpPr>
          <p:nvPr>
            <p:ph type="sldNum" sz="quarter" idx="12"/>
          </p:nvPr>
        </p:nvSpPr>
        <p:spPr/>
        <p:txBody>
          <a:bodyPr/>
          <a:lstStyle/>
          <a:p>
            <a:fld id="{4FAB73BC-B049-4115-A692-8D63A059BFB8}" type="slidenum">
              <a:rPr lang="en-US" smtClean="0"/>
              <a:pPr/>
              <a:t>51</a:t>
            </a:fld>
            <a:endParaRPr lang="en-US" dirty="0"/>
          </a:p>
        </p:txBody>
      </p:sp>
    </p:spTree>
    <p:extLst>
      <p:ext uri="{BB962C8B-B14F-4D97-AF65-F5344CB8AC3E}">
        <p14:creationId xmlns:p14="http://schemas.microsoft.com/office/powerpoint/2010/main" val="4055721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623E956-1B7A-2447-B4FC-50F2EB2A56D9}"/>
              </a:ext>
            </a:extLst>
          </p:cNvPr>
          <p:cNvSpPr>
            <a:spLocks noGrp="1"/>
          </p:cNvSpPr>
          <p:nvPr>
            <p:ph type="ctrTitle"/>
          </p:nvPr>
        </p:nvSpPr>
        <p:spPr>
          <a:xfrm>
            <a:off x="1608667" y="762000"/>
            <a:ext cx="7462083" cy="5334000"/>
          </a:xfrm>
        </p:spPr>
        <p:txBody>
          <a:bodyPr>
            <a:normAutofit/>
          </a:bodyPr>
          <a:lstStyle/>
          <a:p>
            <a:pPr algn="r"/>
            <a:r>
              <a:rPr lang="de-DE" sz="7200" b="1" dirty="0">
                <a:solidFill>
                  <a:schemeClr val="accent1"/>
                </a:solidFill>
              </a:rPr>
              <a:t>DISKUSSION | FRAGEN</a:t>
            </a:r>
          </a:p>
        </p:txBody>
      </p:sp>
      <p:sp>
        <p:nvSpPr>
          <p:cNvPr id="10" name="Rectangle 9">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75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03E6D529-B835-D043-8485-55163D2C53BF}"/>
              </a:ext>
            </a:extLst>
          </p:cNvPr>
          <p:cNvSpPr>
            <a:spLocks noGrp="1"/>
          </p:cNvSpPr>
          <p:nvPr>
            <p:ph type="title"/>
          </p:nvPr>
        </p:nvSpPr>
        <p:spPr>
          <a:xfrm>
            <a:off x="1539116" y="864108"/>
            <a:ext cx="3073914" cy="5120639"/>
          </a:xfrm>
        </p:spPr>
        <p:txBody>
          <a:bodyPr>
            <a:normAutofit/>
          </a:bodyPr>
          <a:lstStyle/>
          <a:p>
            <a:pPr algn="r"/>
            <a:r>
              <a:rPr lang="de-DE" b="1" dirty="0" err="1">
                <a:solidFill>
                  <a:schemeClr val="tx1">
                    <a:lumMod val="85000"/>
                    <a:lumOff val="15000"/>
                  </a:schemeClr>
                </a:solidFill>
              </a:rPr>
              <a:t>FUNdamentals</a:t>
            </a:r>
            <a:endParaRPr lang="de-DE" b="1" dirty="0">
              <a:solidFill>
                <a:schemeClr val="tx1">
                  <a:lumMod val="85000"/>
                  <a:lumOff val="15000"/>
                </a:schemeClr>
              </a:solidFill>
            </a:endParaRPr>
          </a:p>
        </p:txBody>
      </p:sp>
      <p:sp>
        <p:nvSpPr>
          <p:cNvPr id="13" name="Rectangle 12">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5" name="Straight Connector 14">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EE2EE106-EB08-C345-B820-8F5ED7E08F1B}"/>
              </a:ext>
            </a:extLst>
          </p:cNvPr>
          <p:cNvSpPr>
            <a:spLocks noGrp="1"/>
          </p:cNvSpPr>
          <p:nvPr>
            <p:ph idx="1"/>
          </p:nvPr>
        </p:nvSpPr>
        <p:spPr>
          <a:xfrm>
            <a:off x="5289229" y="864108"/>
            <a:ext cx="5910677" cy="5120640"/>
          </a:xfrm>
        </p:spPr>
        <p:txBody>
          <a:bodyPr>
            <a:normAutofit/>
          </a:bodyPr>
          <a:lstStyle/>
          <a:p>
            <a:pPr marL="0" indent="0" algn="ctr">
              <a:buNone/>
            </a:pPr>
            <a:r>
              <a:rPr lang="de-DE" sz="2400" b="1" u="sng" dirty="0"/>
              <a:t>CORE AQUATIC SKILLS</a:t>
            </a:r>
          </a:p>
          <a:p>
            <a:pPr marL="0" indent="0">
              <a:buNone/>
            </a:pPr>
            <a:r>
              <a:rPr lang="de-DE" b="1" dirty="0"/>
              <a:t>6 – 8 Jährige ( Trainingsjahr 1 – 3)</a:t>
            </a:r>
          </a:p>
          <a:p>
            <a:r>
              <a:rPr lang="de-DE" dirty="0"/>
              <a:t>Sicheres Betreten &amp; Verlassen des Wassers</a:t>
            </a:r>
          </a:p>
          <a:p>
            <a:r>
              <a:rPr lang="de-DE" dirty="0"/>
              <a:t>Atmen im Wasser / Untertauchen</a:t>
            </a:r>
          </a:p>
          <a:p>
            <a:r>
              <a:rPr lang="de-DE" dirty="0"/>
              <a:t>Orientierung im Wasser</a:t>
            </a:r>
          </a:p>
          <a:p>
            <a:r>
              <a:rPr lang="de-DE" dirty="0"/>
              <a:t>Richtungsänderungen im Wasser </a:t>
            </a:r>
          </a:p>
          <a:p>
            <a:r>
              <a:rPr lang="de-DE" dirty="0"/>
              <a:t>Schweben / Treiben / Gleiten</a:t>
            </a:r>
          </a:p>
          <a:p>
            <a:r>
              <a:rPr lang="de-DE" dirty="0" err="1"/>
              <a:t>Streamlining</a:t>
            </a:r>
            <a:endParaRPr lang="de-DE" dirty="0"/>
          </a:p>
          <a:p>
            <a:r>
              <a:rPr lang="de-DE" dirty="0"/>
              <a:t>Wasser treten</a:t>
            </a:r>
          </a:p>
          <a:p>
            <a:r>
              <a:rPr lang="de-DE" dirty="0"/>
              <a:t>Wassergefühl</a:t>
            </a:r>
          </a:p>
          <a:p>
            <a:r>
              <a:rPr lang="de-DE" dirty="0"/>
              <a:t>Vortrieb im Wasser </a:t>
            </a:r>
          </a:p>
        </p:txBody>
      </p:sp>
      <p:sp>
        <p:nvSpPr>
          <p:cNvPr id="17" name="Rectangle 16">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umsplatzhalter 3">
            <a:extLst>
              <a:ext uri="{FF2B5EF4-FFF2-40B4-BE49-F238E27FC236}">
                <a16:creationId xmlns:a16="http://schemas.microsoft.com/office/drawing/2014/main" id="{016BD00B-08B3-7B41-AE52-0F5C47E719DC}"/>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9D8787B2-467E-2449-9DEA-7BD63685076F}"/>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F6F11E60-0624-0241-912C-3BEF044AF49E}"/>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Tree>
    <p:extLst>
      <p:ext uri="{BB962C8B-B14F-4D97-AF65-F5344CB8AC3E}">
        <p14:creationId xmlns:p14="http://schemas.microsoft.com/office/powerpoint/2010/main" val="189138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AC349F58-E809-9048-95D7-9ADDED12907B}"/>
              </a:ext>
            </a:extLst>
          </p:cNvPr>
          <p:cNvSpPr>
            <a:spLocks noGrp="1"/>
          </p:cNvSpPr>
          <p:nvPr>
            <p:ph type="title"/>
          </p:nvPr>
        </p:nvSpPr>
        <p:spPr>
          <a:xfrm>
            <a:off x="1539116" y="864108"/>
            <a:ext cx="3073914" cy="5120639"/>
          </a:xfrm>
        </p:spPr>
        <p:txBody>
          <a:bodyPr>
            <a:normAutofit/>
          </a:bodyPr>
          <a:lstStyle/>
          <a:p>
            <a:pPr algn="r"/>
            <a:r>
              <a:rPr lang="de-DE" b="1" dirty="0">
                <a:solidFill>
                  <a:schemeClr val="tx1">
                    <a:lumMod val="85000"/>
                    <a:lumOff val="15000"/>
                  </a:schemeClr>
                </a:solidFill>
              </a:rPr>
              <a:t>Learning to Train</a:t>
            </a:r>
          </a:p>
        </p:txBody>
      </p:sp>
      <p:sp>
        <p:nvSpPr>
          <p:cNvPr id="13" name="Rectangle 12">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5" name="Straight Connector 14">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7CE50BC0-F8C2-134B-A148-39CCA48140EC}"/>
              </a:ext>
            </a:extLst>
          </p:cNvPr>
          <p:cNvSpPr>
            <a:spLocks noGrp="1"/>
          </p:cNvSpPr>
          <p:nvPr>
            <p:ph idx="1"/>
          </p:nvPr>
        </p:nvSpPr>
        <p:spPr>
          <a:xfrm>
            <a:off x="5289229" y="864108"/>
            <a:ext cx="5910677" cy="5120640"/>
          </a:xfrm>
        </p:spPr>
        <p:txBody>
          <a:bodyPr>
            <a:normAutofit/>
          </a:bodyPr>
          <a:lstStyle/>
          <a:p>
            <a:pPr marL="0" indent="0" algn="ctr">
              <a:buNone/>
            </a:pPr>
            <a:r>
              <a:rPr lang="de-DE" sz="2400" b="1" u="sng" dirty="0"/>
              <a:t>SWIM SKILLS</a:t>
            </a:r>
          </a:p>
          <a:p>
            <a:pPr marL="0" indent="0">
              <a:buNone/>
            </a:pPr>
            <a:r>
              <a:rPr lang="de-DE" b="1" dirty="0"/>
              <a:t>8 – 12 Jährige (Trainingsjahr 4 – 6)</a:t>
            </a:r>
          </a:p>
          <a:p>
            <a:r>
              <a:rPr lang="de-DE" dirty="0"/>
              <a:t>Wassergefühl</a:t>
            </a:r>
          </a:p>
          <a:p>
            <a:r>
              <a:rPr lang="de-DE" dirty="0" err="1"/>
              <a:t>Sweetenham</a:t>
            </a:r>
            <a:r>
              <a:rPr lang="de-DE" dirty="0"/>
              <a:t> Drills</a:t>
            </a:r>
          </a:p>
          <a:p>
            <a:r>
              <a:rPr lang="de-DE" dirty="0"/>
              <a:t>4 Lagen – </a:t>
            </a:r>
            <a:r>
              <a:rPr lang="de-DE" b="1" dirty="0"/>
              <a:t>Freistil | Rücken | Brust | Delfin </a:t>
            </a:r>
          </a:p>
          <a:p>
            <a:r>
              <a:rPr lang="de-DE" b="1" dirty="0"/>
              <a:t>BLABT </a:t>
            </a:r>
            <a:r>
              <a:rPr lang="de-DE" dirty="0"/>
              <a:t>Model</a:t>
            </a:r>
          </a:p>
          <a:p>
            <a:pPr lvl="1"/>
            <a:r>
              <a:rPr lang="de-DE" b="1" dirty="0"/>
              <a:t>B</a:t>
            </a:r>
            <a:r>
              <a:rPr lang="de-DE" dirty="0"/>
              <a:t>ody</a:t>
            </a:r>
          </a:p>
          <a:p>
            <a:pPr lvl="1"/>
            <a:r>
              <a:rPr lang="de-DE" b="1" dirty="0" err="1"/>
              <a:t>L</a:t>
            </a:r>
            <a:r>
              <a:rPr lang="de-DE" dirty="0" err="1"/>
              <a:t>egs</a:t>
            </a:r>
            <a:endParaRPr lang="de-DE" dirty="0"/>
          </a:p>
          <a:p>
            <a:pPr lvl="1"/>
            <a:r>
              <a:rPr lang="de-DE" b="1" dirty="0"/>
              <a:t>A</a:t>
            </a:r>
            <a:r>
              <a:rPr lang="de-DE" dirty="0"/>
              <a:t>rms</a:t>
            </a:r>
          </a:p>
          <a:p>
            <a:pPr lvl="1"/>
            <a:r>
              <a:rPr lang="de-DE" b="1" dirty="0" err="1"/>
              <a:t>B</a:t>
            </a:r>
            <a:r>
              <a:rPr lang="de-DE" dirty="0" err="1"/>
              <a:t>reathing</a:t>
            </a:r>
            <a:endParaRPr lang="de-DE" dirty="0"/>
          </a:p>
          <a:p>
            <a:pPr lvl="1"/>
            <a:r>
              <a:rPr lang="de-DE" b="1" dirty="0"/>
              <a:t>T</a:t>
            </a:r>
            <a:r>
              <a:rPr lang="de-DE" dirty="0"/>
              <a:t>iming</a:t>
            </a:r>
          </a:p>
          <a:p>
            <a:endParaRPr lang="de-DE" b="1" dirty="0"/>
          </a:p>
          <a:p>
            <a:pPr marL="0" indent="0">
              <a:buNone/>
            </a:pPr>
            <a:endParaRPr lang="de-DE" sz="2400" b="1" dirty="0"/>
          </a:p>
        </p:txBody>
      </p:sp>
      <p:sp>
        <p:nvSpPr>
          <p:cNvPr id="17" name="Rectangle 16">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umsplatzhalter 3">
            <a:extLst>
              <a:ext uri="{FF2B5EF4-FFF2-40B4-BE49-F238E27FC236}">
                <a16:creationId xmlns:a16="http://schemas.microsoft.com/office/drawing/2014/main" id="{62404D66-31E2-6A49-9C15-056C3A267303}"/>
              </a:ext>
            </a:extLst>
          </p:cNvPr>
          <p:cNvSpPr>
            <a:spLocks noGrp="1"/>
          </p:cNvSpPr>
          <p:nvPr>
            <p:ph type="dt" sz="half" idx="10"/>
          </p:nvPr>
        </p:nvSpPr>
        <p:spPr>
          <a:xfrm>
            <a:off x="262465" y="6356350"/>
            <a:ext cx="2743200" cy="365125"/>
          </a:xfrm>
        </p:spPr>
        <p:txBody>
          <a:bodyPr>
            <a:normAutofit/>
          </a:bodyPr>
          <a:lstStyle/>
          <a:p>
            <a:pPr>
              <a:spcAft>
                <a:spcPts val="600"/>
              </a:spcAft>
            </a:pPr>
            <a:r>
              <a:rPr lang="de-AT"/>
              <a:t>21.10.20</a:t>
            </a:r>
            <a:endParaRPr lang="en-US"/>
          </a:p>
        </p:txBody>
      </p:sp>
      <p:sp>
        <p:nvSpPr>
          <p:cNvPr id="5" name="Fußzeilenplatzhalter 4">
            <a:extLst>
              <a:ext uri="{FF2B5EF4-FFF2-40B4-BE49-F238E27FC236}">
                <a16:creationId xmlns:a16="http://schemas.microsoft.com/office/drawing/2014/main" id="{72F59D7C-438E-8B46-9062-B2A50B0C172A}"/>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a:t>FUNdamentals by Daniel Wartner BSc</a:t>
            </a:r>
          </a:p>
        </p:txBody>
      </p:sp>
      <p:sp>
        <p:nvSpPr>
          <p:cNvPr id="6" name="Foliennummernplatzhalter 5">
            <a:extLst>
              <a:ext uri="{FF2B5EF4-FFF2-40B4-BE49-F238E27FC236}">
                <a16:creationId xmlns:a16="http://schemas.microsoft.com/office/drawing/2014/main" id="{63B18DC9-967C-CB45-B730-5F68F11DF7F0}"/>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7</a:t>
            </a:fld>
            <a:endParaRPr lang="en-US"/>
          </a:p>
        </p:txBody>
      </p:sp>
    </p:spTree>
    <p:extLst>
      <p:ext uri="{BB962C8B-B14F-4D97-AF65-F5344CB8AC3E}">
        <p14:creationId xmlns:p14="http://schemas.microsoft.com/office/powerpoint/2010/main" val="59564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32FF4-EE9F-D845-84A4-B3C33B7630A9}"/>
              </a:ext>
            </a:extLst>
          </p:cNvPr>
          <p:cNvSpPr>
            <a:spLocks noGrp="1"/>
          </p:cNvSpPr>
          <p:nvPr>
            <p:ph type="title"/>
          </p:nvPr>
        </p:nvSpPr>
        <p:spPr/>
        <p:txBody>
          <a:bodyPr/>
          <a:lstStyle/>
          <a:p>
            <a:pPr algn="r"/>
            <a:r>
              <a:rPr lang="de-DE" b="1" dirty="0"/>
              <a:t>DAS</a:t>
            </a:r>
            <a:br>
              <a:rPr lang="de-DE" b="1" dirty="0"/>
            </a:br>
            <a:r>
              <a:rPr lang="de-DE" b="1" dirty="0"/>
              <a:t>WARUM</a:t>
            </a:r>
            <a:br>
              <a:rPr lang="de-DE" b="1" dirty="0"/>
            </a:br>
            <a:r>
              <a:rPr lang="de-DE" b="1" dirty="0"/>
              <a:t>VERSTEHEN</a:t>
            </a:r>
          </a:p>
        </p:txBody>
      </p:sp>
      <p:sp>
        <p:nvSpPr>
          <p:cNvPr id="11" name="Textplatzhalter 10">
            <a:extLst>
              <a:ext uri="{FF2B5EF4-FFF2-40B4-BE49-F238E27FC236}">
                <a16:creationId xmlns:a16="http://schemas.microsoft.com/office/drawing/2014/main" id="{B2A5E391-A338-6345-9970-88403F681404}"/>
              </a:ext>
            </a:extLst>
          </p:cNvPr>
          <p:cNvSpPr>
            <a:spLocks noGrp="1"/>
          </p:cNvSpPr>
          <p:nvPr>
            <p:ph type="body" idx="1"/>
          </p:nvPr>
        </p:nvSpPr>
        <p:spPr/>
        <p:txBody>
          <a:bodyPr/>
          <a:lstStyle/>
          <a:p>
            <a:r>
              <a:rPr lang="de-DE" u="sng" dirty="0"/>
              <a:t>STRÖMUNGSWIDERSTAND</a:t>
            </a:r>
          </a:p>
        </p:txBody>
      </p:sp>
      <p:sp>
        <p:nvSpPr>
          <p:cNvPr id="3" name="Inhaltsplatzhalter 2">
            <a:extLst>
              <a:ext uri="{FF2B5EF4-FFF2-40B4-BE49-F238E27FC236}">
                <a16:creationId xmlns:a16="http://schemas.microsoft.com/office/drawing/2014/main" id="{D60046A4-F7AB-4742-82AD-196A19380985}"/>
              </a:ext>
            </a:extLst>
          </p:cNvPr>
          <p:cNvSpPr>
            <a:spLocks noGrp="1"/>
          </p:cNvSpPr>
          <p:nvPr>
            <p:ph sz="half" idx="2"/>
          </p:nvPr>
        </p:nvSpPr>
        <p:spPr/>
        <p:txBody>
          <a:bodyPr>
            <a:normAutofit lnSpcReduction="10000"/>
          </a:bodyPr>
          <a:lstStyle/>
          <a:p>
            <a:r>
              <a:rPr lang="de-DE" dirty="0"/>
              <a:t>ist die Kraft an einem Körper, die er seiner Bewegung durch ein Fluid entgegensetzt.</a:t>
            </a:r>
          </a:p>
          <a:p>
            <a:r>
              <a:rPr lang="de-DE" dirty="0"/>
              <a:t>verlangsamt die Vorwärtsbewegung einerseits</a:t>
            </a:r>
          </a:p>
          <a:p>
            <a:pPr lvl="1"/>
            <a:r>
              <a:rPr lang="de-DE" dirty="0"/>
              <a:t>Minimieren des frontalen Widerstandes</a:t>
            </a:r>
          </a:p>
          <a:p>
            <a:r>
              <a:rPr lang="de-DE" dirty="0"/>
              <a:t>dient aber auch als </a:t>
            </a:r>
            <a:r>
              <a:rPr lang="de-DE" b="1" dirty="0"/>
              <a:t>Antriebsquelle</a:t>
            </a:r>
            <a:r>
              <a:rPr lang="de-DE" dirty="0"/>
              <a:t> andererseits</a:t>
            </a:r>
          </a:p>
          <a:p>
            <a:pPr lvl="1"/>
            <a:r>
              <a:rPr lang="de-DE" dirty="0"/>
              <a:t>3. </a:t>
            </a:r>
            <a:r>
              <a:rPr lang="de-DE" dirty="0" err="1"/>
              <a:t>Newtonsche</a:t>
            </a:r>
            <a:r>
              <a:rPr lang="de-DE" dirty="0"/>
              <a:t> Gesetz</a:t>
            </a:r>
          </a:p>
          <a:p>
            <a:r>
              <a:rPr lang="de-DE" b="1" dirty="0"/>
              <a:t>Widerstand ist Freund &amp; Feind des Schwimmers</a:t>
            </a:r>
          </a:p>
        </p:txBody>
      </p:sp>
      <p:sp>
        <p:nvSpPr>
          <p:cNvPr id="12" name="Textplatzhalter 11">
            <a:extLst>
              <a:ext uri="{FF2B5EF4-FFF2-40B4-BE49-F238E27FC236}">
                <a16:creationId xmlns:a16="http://schemas.microsoft.com/office/drawing/2014/main" id="{C18FE11A-53B3-3848-B6FB-5F9A7CC55D19}"/>
              </a:ext>
            </a:extLst>
          </p:cNvPr>
          <p:cNvSpPr>
            <a:spLocks noGrp="1"/>
          </p:cNvSpPr>
          <p:nvPr>
            <p:ph type="body" sz="quarter" idx="3"/>
          </p:nvPr>
        </p:nvSpPr>
        <p:spPr/>
        <p:txBody>
          <a:bodyPr/>
          <a:lstStyle/>
          <a:p>
            <a:r>
              <a:rPr lang="de-DE" u="sng" dirty="0"/>
              <a:t>AUFTRIEBSKRAFT</a:t>
            </a:r>
          </a:p>
        </p:txBody>
      </p:sp>
      <p:sp>
        <p:nvSpPr>
          <p:cNvPr id="4" name="Inhaltsplatzhalter 3">
            <a:extLst>
              <a:ext uri="{FF2B5EF4-FFF2-40B4-BE49-F238E27FC236}">
                <a16:creationId xmlns:a16="http://schemas.microsoft.com/office/drawing/2014/main" id="{3A895C8B-017E-1F4F-83F6-89E53816CD8A}"/>
              </a:ext>
            </a:extLst>
          </p:cNvPr>
          <p:cNvSpPr>
            <a:spLocks noGrp="1"/>
          </p:cNvSpPr>
          <p:nvPr>
            <p:ph sz="quarter" idx="4"/>
          </p:nvPr>
        </p:nvSpPr>
        <p:spPr/>
        <p:txBody>
          <a:bodyPr>
            <a:normAutofit lnSpcReduction="10000"/>
          </a:bodyPr>
          <a:lstStyle/>
          <a:p>
            <a:r>
              <a:rPr lang="de-DE" dirty="0"/>
              <a:t>ähnliches Prinzip wie bei einem Flugzeug</a:t>
            </a:r>
          </a:p>
          <a:p>
            <a:pPr lvl="1"/>
            <a:r>
              <a:rPr lang="de-DE" dirty="0"/>
              <a:t>Satz von Bernoulli</a:t>
            </a:r>
          </a:p>
          <a:p>
            <a:r>
              <a:rPr lang="de-DE" dirty="0"/>
              <a:t>3 wichtige Größen:</a:t>
            </a:r>
          </a:p>
          <a:p>
            <a:pPr lvl="1"/>
            <a:r>
              <a:rPr lang="de-DE" b="1" dirty="0"/>
              <a:t>Anstellwinkel</a:t>
            </a:r>
          </a:p>
          <a:p>
            <a:pPr lvl="1"/>
            <a:r>
              <a:rPr lang="de-DE" b="1" dirty="0"/>
              <a:t>Geschwindigkeit</a:t>
            </a:r>
          </a:p>
          <a:p>
            <a:pPr lvl="1"/>
            <a:r>
              <a:rPr lang="de-DE" dirty="0"/>
              <a:t>Unt. Druckverhältnisse</a:t>
            </a:r>
          </a:p>
          <a:p>
            <a:pPr lvl="1"/>
            <a:endParaRPr lang="de-DE" dirty="0"/>
          </a:p>
          <a:p>
            <a:pPr lvl="1"/>
            <a:endParaRPr lang="de-DE" dirty="0"/>
          </a:p>
          <a:p>
            <a:pPr lvl="1"/>
            <a:endParaRPr lang="de-DE" dirty="0"/>
          </a:p>
          <a:p>
            <a:pPr lvl="1"/>
            <a:endParaRPr lang="de-DE" dirty="0"/>
          </a:p>
          <a:p>
            <a:pPr lvl="1"/>
            <a:endParaRPr lang="de-DE" dirty="0"/>
          </a:p>
          <a:p>
            <a:pPr lvl="1"/>
            <a:endParaRPr lang="de-DE" dirty="0"/>
          </a:p>
        </p:txBody>
      </p:sp>
      <p:sp>
        <p:nvSpPr>
          <p:cNvPr id="10" name="Datumsplatzhalter 9">
            <a:extLst>
              <a:ext uri="{FF2B5EF4-FFF2-40B4-BE49-F238E27FC236}">
                <a16:creationId xmlns:a16="http://schemas.microsoft.com/office/drawing/2014/main" id="{1171512E-C22B-8F44-AD3B-5E031092EDB9}"/>
              </a:ext>
            </a:extLst>
          </p:cNvPr>
          <p:cNvSpPr>
            <a:spLocks noGrp="1"/>
          </p:cNvSpPr>
          <p:nvPr>
            <p:ph type="dt" sz="half" idx="10"/>
          </p:nvPr>
        </p:nvSpPr>
        <p:spPr/>
        <p:txBody>
          <a:bodyPr/>
          <a:lstStyle/>
          <a:p>
            <a:r>
              <a:rPr lang="de-AT"/>
              <a:t>21.10.20</a:t>
            </a:r>
            <a:endParaRPr lang="en-US" dirty="0"/>
          </a:p>
        </p:txBody>
      </p:sp>
      <p:sp>
        <p:nvSpPr>
          <p:cNvPr id="8" name="Fußzeilenplatzhalter 7">
            <a:extLst>
              <a:ext uri="{FF2B5EF4-FFF2-40B4-BE49-F238E27FC236}">
                <a16:creationId xmlns:a16="http://schemas.microsoft.com/office/drawing/2014/main" id="{D67747B1-DB77-9540-9A22-5C452CD283E1}"/>
              </a:ext>
            </a:extLst>
          </p:cNvPr>
          <p:cNvSpPr>
            <a:spLocks noGrp="1"/>
          </p:cNvSpPr>
          <p:nvPr>
            <p:ph type="ftr" sz="quarter" idx="11"/>
          </p:nvPr>
        </p:nvSpPr>
        <p:spPr/>
        <p:txBody>
          <a:bodyPr/>
          <a:lstStyle/>
          <a:p>
            <a:r>
              <a:rPr lang="en-US"/>
              <a:t>FUNdamentals by Daniel Wartner BSc</a:t>
            </a:r>
            <a:endParaRPr lang="en-US" dirty="0"/>
          </a:p>
        </p:txBody>
      </p:sp>
      <p:sp>
        <p:nvSpPr>
          <p:cNvPr id="9" name="Foliennummernplatzhalter 8">
            <a:extLst>
              <a:ext uri="{FF2B5EF4-FFF2-40B4-BE49-F238E27FC236}">
                <a16:creationId xmlns:a16="http://schemas.microsoft.com/office/drawing/2014/main" id="{F94A5F9B-DE64-6549-BB66-A225A89D47AE}"/>
              </a:ext>
            </a:extLst>
          </p:cNvPr>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6" name="Grafik 5">
            <a:extLst>
              <a:ext uri="{FF2B5EF4-FFF2-40B4-BE49-F238E27FC236}">
                <a16:creationId xmlns:a16="http://schemas.microsoft.com/office/drawing/2014/main" id="{253894C3-062E-034A-873D-E7E7464D3109}"/>
              </a:ext>
            </a:extLst>
          </p:cNvPr>
          <p:cNvPicPr>
            <a:picLocks noChangeAspect="1"/>
          </p:cNvPicPr>
          <p:nvPr/>
        </p:nvPicPr>
        <p:blipFill>
          <a:blip r:embed="rId2"/>
          <a:stretch>
            <a:fillRect/>
          </a:stretch>
        </p:blipFill>
        <p:spPr>
          <a:xfrm>
            <a:off x="7599867" y="4126201"/>
            <a:ext cx="3911911" cy="2412711"/>
          </a:xfrm>
          <a:prstGeom prst="rect">
            <a:avLst/>
          </a:prstGeom>
        </p:spPr>
      </p:pic>
    </p:spTree>
    <p:extLst>
      <p:ext uri="{BB962C8B-B14F-4D97-AF65-F5344CB8AC3E}">
        <p14:creationId xmlns:p14="http://schemas.microsoft.com/office/powerpoint/2010/main" val="3679747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1" name="Rectangle 60">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63" name="Rectangle 62">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el 1">
            <a:extLst>
              <a:ext uri="{FF2B5EF4-FFF2-40B4-BE49-F238E27FC236}">
                <a16:creationId xmlns:a16="http://schemas.microsoft.com/office/drawing/2014/main" id="{8251B0C4-2845-1E4C-9E6C-C4D47D24E363}"/>
              </a:ext>
            </a:extLst>
          </p:cNvPr>
          <p:cNvSpPr>
            <a:spLocks noGrp="1"/>
          </p:cNvSpPr>
          <p:nvPr>
            <p:ph type="title"/>
          </p:nvPr>
        </p:nvSpPr>
        <p:spPr>
          <a:xfrm>
            <a:off x="485128" y="1298448"/>
            <a:ext cx="3843409" cy="3255264"/>
          </a:xfrm>
        </p:spPr>
        <p:txBody>
          <a:bodyPr vert="horz" lIns="91440" tIns="45720" rIns="91440" bIns="45720" rtlCol="0" anchor="b">
            <a:normAutofit/>
          </a:bodyPr>
          <a:lstStyle/>
          <a:p>
            <a:pPr algn="r"/>
            <a:r>
              <a:rPr lang="en-US" b="1" spc="-100" dirty="0"/>
              <a:t>ANSTELL</a:t>
            </a:r>
            <a:br>
              <a:rPr lang="en-US" b="1" spc="-100" dirty="0"/>
            </a:br>
            <a:r>
              <a:rPr lang="en-US" b="1" spc="-100" dirty="0"/>
              <a:t>WINKEL</a:t>
            </a:r>
          </a:p>
        </p:txBody>
      </p:sp>
      <p:pic>
        <p:nvPicPr>
          <p:cNvPr id="20" name="Bild 1">
            <a:extLst>
              <a:ext uri="{FF2B5EF4-FFF2-40B4-BE49-F238E27FC236}">
                <a16:creationId xmlns:a16="http://schemas.microsoft.com/office/drawing/2014/main" id="{C16629DF-6FE2-B14C-A93B-CEB780037F73}"/>
              </a:ext>
            </a:extLst>
          </p:cNvPr>
          <p:cNvPicPr>
            <a:picLocks noChangeAspect="1"/>
          </p:cNvPicPr>
          <p:nvPr/>
        </p:nvPicPr>
        <p:blipFill rotWithShape="1">
          <a:blip r:embed="rId2">
            <a:extLst>
              <a:ext uri="{28A0092B-C50C-407E-A947-70E740481C1C}">
                <a14:useLocalDpi xmlns:a14="http://schemas.microsoft.com/office/drawing/2010/main" val="0"/>
              </a:ext>
            </a:extLst>
          </a:blip>
          <a:srcRect l="14244" r="8018" b="2"/>
          <a:stretch/>
        </p:blipFill>
        <p:spPr>
          <a:xfrm>
            <a:off x="9416950" y="768098"/>
            <a:ext cx="2070960" cy="2344273"/>
          </a:xfrm>
          <a:prstGeom prst="rect">
            <a:avLst/>
          </a:prstGeom>
        </p:spPr>
      </p:pic>
      <p:pic>
        <p:nvPicPr>
          <p:cNvPr id="21" name="Bild 2">
            <a:extLst>
              <a:ext uri="{FF2B5EF4-FFF2-40B4-BE49-F238E27FC236}">
                <a16:creationId xmlns:a16="http://schemas.microsoft.com/office/drawing/2014/main" id="{B8128097-5820-424E-A675-5C18E59113DC}"/>
              </a:ext>
            </a:extLst>
          </p:cNvPr>
          <p:cNvPicPr>
            <a:picLocks noChangeAspect="1"/>
          </p:cNvPicPr>
          <p:nvPr/>
        </p:nvPicPr>
        <p:blipFill rotWithShape="1">
          <a:blip r:embed="rId3">
            <a:extLst>
              <a:ext uri="{28A0092B-C50C-407E-A947-70E740481C1C}">
                <a14:useLocalDpi xmlns:a14="http://schemas.microsoft.com/office/drawing/2010/main" val="0"/>
              </a:ext>
            </a:extLst>
          </a:blip>
          <a:srcRect l="4892" r="1149" b="7"/>
          <a:stretch/>
        </p:blipFill>
        <p:spPr>
          <a:xfrm>
            <a:off x="5118770" y="4080911"/>
            <a:ext cx="2176085" cy="2008992"/>
          </a:xfrm>
          <a:prstGeom prst="rect">
            <a:avLst/>
          </a:prstGeom>
        </p:spPr>
      </p:pic>
      <p:sp>
        <p:nvSpPr>
          <p:cNvPr id="67" name="Rectangle 66">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 name="Datumsplatzhalter 5">
            <a:extLst>
              <a:ext uri="{FF2B5EF4-FFF2-40B4-BE49-F238E27FC236}">
                <a16:creationId xmlns:a16="http://schemas.microsoft.com/office/drawing/2014/main" id="{26F0CE49-8749-9044-B646-B260A6F47EB7}"/>
              </a:ext>
            </a:extLst>
          </p:cNvPr>
          <p:cNvSpPr>
            <a:spLocks noGrp="1"/>
          </p:cNvSpPr>
          <p:nvPr>
            <p:ph type="dt" sz="half" idx="10"/>
          </p:nvPr>
        </p:nvSpPr>
        <p:spPr>
          <a:xfrm>
            <a:off x="262465" y="6356350"/>
            <a:ext cx="27432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21.10.20</a:t>
            </a:r>
          </a:p>
        </p:txBody>
      </p:sp>
      <p:sp>
        <p:nvSpPr>
          <p:cNvPr id="4" name="Fußzeilenplatzhalter 3">
            <a:extLst>
              <a:ext uri="{FF2B5EF4-FFF2-40B4-BE49-F238E27FC236}">
                <a16:creationId xmlns:a16="http://schemas.microsoft.com/office/drawing/2014/main" id="{5CBDB0E3-8745-5646-BF95-6F143FAE7EB2}"/>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FUNdamentals by Daniel Wartner BSc</a:t>
            </a:r>
          </a:p>
        </p:txBody>
      </p:sp>
      <p:sp>
        <p:nvSpPr>
          <p:cNvPr id="5" name="Foliennummernplatzhalter 4">
            <a:extLst>
              <a:ext uri="{FF2B5EF4-FFF2-40B4-BE49-F238E27FC236}">
                <a16:creationId xmlns:a16="http://schemas.microsoft.com/office/drawing/2014/main" id="{EAC331D8-6C9A-E642-BCB7-CC7FB5E3DCC4}"/>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4FAB73BC-B049-4115-A692-8D63A059BFB8}" type="slidenum">
              <a:rPr lang="en-US" b="1" kern="1200" dirty="0">
                <a:solidFill>
                  <a:schemeClr val="accent1"/>
                </a:solidFill>
                <a:latin typeface="+mn-lt"/>
                <a:ea typeface="+mn-ea"/>
                <a:cs typeface="+mn-cs"/>
              </a:rPr>
              <a:pPr>
                <a:spcAft>
                  <a:spcPts val="600"/>
                </a:spcAft>
              </a:pPr>
              <a:t>9</a:t>
            </a:fld>
            <a:endParaRPr lang="en-US" b="1" kern="1200" dirty="0">
              <a:solidFill>
                <a:schemeClr val="accent1"/>
              </a:solidFill>
              <a:latin typeface="+mn-lt"/>
              <a:ea typeface="+mn-ea"/>
              <a:cs typeface="+mn-cs"/>
            </a:endParaRPr>
          </a:p>
        </p:txBody>
      </p:sp>
      <p:pic>
        <p:nvPicPr>
          <p:cNvPr id="23" name="Bild 3">
            <a:extLst>
              <a:ext uri="{FF2B5EF4-FFF2-40B4-BE49-F238E27FC236}">
                <a16:creationId xmlns:a16="http://schemas.microsoft.com/office/drawing/2014/main" id="{3D980E63-8327-A241-A57D-C6D516DE7556}"/>
              </a:ext>
            </a:extLst>
          </p:cNvPr>
          <p:cNvPicPr>
            <a:picLocks noChangeAspect="1"/>
          </p:cNvPicPr>
          <p:nvPr/>
        </p:nvPicPr>
        <p:blipFill rotWithShape="1">
          <a:blip r:embed="rId4">
            <a:extLst>
              <a:ext uri="{28A0092B-C50C-407E-A947-70E740481C1C}">
                <a14:useLocalDpi xmlns:a14="http://schemas.microsoft.com/office/drawing/2010/main" val="0"/>
              </a:ext>
            </a:extLst>
          </a:blip>
          <a:srcRect l="2796" r="-1" b="-1"/>
          <a:stretch/>
        </p:blipFill>
        <p:spPr>
          <a:xfrm>
            <a:off x="7460905" y="3264090"/>
            <a:ext cx="4027002" cy="3593910"/>
          </a:xfrm>
          <a:prstGeom prst="rect">
            <a:avLst/>
          </a:prstGeom>
        </p:spPr>
      </p:pic>
      <p:pic>
        <p:nvPicPr>
          <p:cNvPr id="22" name="Bild 4">
            <a:extLst>
              <a:ext uri="{FF2B5EF4-FFF2-40B4-BE49-F238E27FC236}">
                <a16:creationId xmlns:a16="http://schemas.microsoft.com/office/drawing/2014/main" id="{95295675-593F-6741-9E4A-E95E2D54A75D}"/>
              </a:ext>
            </a:extLst>
          </p:cNvPr>
          <p:cNvPicPr>
            <a:picLocks noChangeAspect="1"/>
          </p:cNvPicPr>
          <p:nvPr/>
        </p:nvPicPr>
        <p:blipFill rotWithShape="1">
          <a:blip r:embed="rId5">
            <a:extLst>
              <a:ext uri="{28A0092B-C50C-407E-A947-70E740481C1C}">
                <a14:useLocalDpi xmlns:a14="http://schemas.microsoft.com/office/drawing/2010/main" val="0"/>
              </a:ext>
            </a:extLst>
          </a:blip>
          <a:srcRect r="4773"/>
          <a:stretch/>
        </p:blipFill>
        <p:spPr>
          <a:xfrm>
            <a:off x="5137455" y="-2"/>
            <a:ext cx="4113440" cy="392004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1273964711"/>
      </p:ext>
    </p:extLst>
  </p:cSld>
  <p:clrMapOvr>
    <a:masterClrMapping/>
  </p:clrMapOvr>
</p:sld>
</file>

<file path=ppt/theme/theme1.xml><?xml version="1.0" encoding="utf-8"?>
<a:theme xmlns:a="http://schemas.openxmlformats.org/drawingml/2006/main" name="Rahmen">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1837</Words>
  <Application>Microsoft Macintosh PowerPoint</Application>
  <PresentationFormat>Breitbild</PresentationFormat>
  <Paragraphs>466</Paragraphs>
  <Slides>52</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52</vt:i4>
      </vt:variant>
    </vt:vector>
  </HeadingPairs>
  <TitlesOfParts>
    <vt:vector size="56" baseType="lpstr">
      <vt:lpstr>Calibri</vt:lpstr>
      <vt:lpstr>Corbel</vt:lpstr>
      <vt:lpstr>Wingdings 2</vt:lpstr>
      <vt:lpstr>Rahmen</vt:lpstr>
      <vt:lpstr>FUNdamentals im Schwimmen</vt:lpstr>
      <vt:lpstr>Agenda</vt:lpstr>
      <vt:lpstr>Zeitplan</vt:lpstr>
      <vt:lpstr>LTAD Model &amp; Schule</vt:lpstr>
      <vt:lpstr>WATER COMPETENCE</vt:lpstr>
      <vt:lpstr>FUNdamentals</vt:lpstr>
      <vt:lpstr>Learning to Train</vt:lpstr>
      <vt:lpstr>DAS WARUM VERSTEHEN</vt:lpstr>
      <vt:lpstr>ANSTELL WINKEL</vt:lpstr>
      <vt:lpstr>PHASEN DES ARMZUGES</vt:lpstr>
      <vt:lpstr>WASSER FASSEN</vt:lpstr>
      <vt:lpstr>DIAGONAL PHASE</vt:lpstr>
      <vt:lpstr>DRUCK &amp; RÜCKHOLPHASE</vt:lpstr>
      <vt:lpstr>SWIM SKILL</vt:lpstr>
      <vt:lpstr>PowerPoint-Präsentation</vt:lpstr>
      <vt:lpstr>RÜCKEN Rhythmischer wechselseitiger Armzug und Beinschlag in Rückenlage mit einer Rotationsbewegung um die Längsachse</vt:lpstr>
      <vt:lpstr>RÜCKEN BLABT I</vt:lpstr>
      <vt:lpstr>RÜCKEN BLABT II</vt:lpstr>
      <vt:lpstr>RÜCKEN ARMZUG</vt:lpstr>
      <vt:lpstr>RÜCKEN BLABT III</vt:lpstr>
      <vt:lpstr>BEWEGUNGS-FOLGE</vt:lpstr>
      <vt:lpstr>SWIM SKILL </vt:lpstr>
      <vt:lpstr>PowerPoint-Präsentation</vt:lpstr>
      <vt:lpstr>FREISTIL | KRAUL Rhythmischer wechselseitiger Armzug und Beinschlag in Brustlage mit einer Rotationsbewegung um die Längsachse</vt:lpstr>
      <vt:lpstr>KRAUL BLABT I</vt:lpstr>
      <vt:lpstr>KRAUL BLABT II</vt:lpstr>
      <vt:lpstr>KRAUL ARMZUG</vt:lpstr>
      <vt:lpstr>KRAUL BLABT III</vt:lpstr>
      <vt:lpstr>BEWEGUNGS-FOLGE</vt:lpstr>
      <vt:lpstr>SWIM SKILL</vt:lpstr>
      <vt:lpstr>PowerPoint-Präsentation</vt:lpstr>
      <vt:lpstr>BRUST Gleichzeitiger, beidarmiger  Armzug, zeitlich versetzt zum gleichzeitigen, beidbeinigen Beinschlag in Brustlage mit einer Wellenbewegung  in der Frontalebene. Dabei müssen die Arme zusammen  unterhalb oder an der Wasseroberfläche  nach vorne gebracht werden.</vt:lpstr>
      <vt:lpstr>BRUST BLABT I</vt:lpstr>
      <vt:lpstr>BRUST BLABT II</vt:lpstr>
      <vt:lpstr>BRUST ARMZUG</vt:lpstr>
      <vt:lpstr>BRUST BLABT III</vt:lpstr>
      <vt:lpstr>BEWEGUNGS-FOLGE</vt:lpstr>
      <vt:lpstr>SWIM SKILL</vt:lpstr>
      <vt:lpstr>PowerPoint-Präsentation</vt:lpstr>
      <vt:lpstr>DELFIN Gleichzeitiger, beidarmiger  Armzug und rhythmisch passender Beinschlag in Brustlage mit einer Wellenbewegung  in der Frontalebene . Dabei müssen die Arme  zusammen Überwasser nach vorne gebracht werden.</vt:lpstr>
      <vt:lpstr>DELFIN BLABT I</vt:lpstr>
      <vt:lpstr>DELFIN BLABT II</vt:lpstr>
      <vt:lpstr>DELFIN BLABT III</vt:lpstr>
      <vt:lpstr>DELFIN ARMZUG</vt:lpstr>
      <vt:lpstr>BEWEGUNGS-FOLGE</vt:lpstr>
      <vt:lpstr>WENDEN</vt:lpstr>
      <vt:lpstr>ROLL  WENDE </vt:lpstr>
      <vt:lpstr>KIPP  WENDE </vt:lpstr>
      <vt:lpstr>PROBLEMSTELLUNG SCHULE</vt:lpstr>
      <vt:lpstr>PROBLEM STELLUNG FÜR  SCHULEN I</vt:lpstr>
      <vt:lpstr>PROBLEM STELLUNG FÜR  SCHULEN II</vt:lpstr>
      <vt:lpstr>DISKUSSION |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im Schwimmen</dc:title>
  <dc:creator>Daniel Wartner</dc:creator>
  <cp:lastModifiedBy>Daniel Wartner | OSV - Oesterreichischer Schwimmverband</cp:lastModifiedBy>
  <cp:revision>15</cp:revision>
  <dcterms:created xsi:type="dcterms:W3CDTF">2020-10-20T19:16:18Z</dcterms:created>
  <dcterms:modified xsi:type="dcterms:W3CDTF">2023-11-24T22:51:08Z</dcterms:modified>
</cp:coreProperties>
</file>