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80" r:id="rId4"/>
    <p:sldId id="258" r:id="rId5"/>
    <p:sldId id="277" r:id="rId6"/>
    <p:sldId id="273" r:id="rId7"/>
    <p:sldId id="278" r:id="rId8"/>
    <p:sldId id="275" r:id="rId9"/>
    <p:sldId id="276"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94A62-957D-4195-BB6E-02A4F8A3F8E7}" v="7" dt="2022-09-25T15:21:20.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50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D08F5-ED37-4603-ACCE-51496AD97EC7}" type="datetimeFigureOut">
              <a:rPr lang="en-US" smtClean="0"/>
              <a:t>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A45CB-3650-403D-A3A9-95474EBC16EB}" type="slidenum">
              <a:rPr lang="en-US" smtClean="0"/>
              <a:t>‹#›</a:t>
            </a:fld>
            <a:endParaRPr lang="en-US"/>
          </a:p>
        </p:txBody>
      </p:sp>
    </p:spTree>
    <p:extLst>
      <p:ext uri="{BB962C8B-B14F-4D97-AF65-F5344CB8AC3E}">
        <p14:creationId xmlns:p14="http://schemas.microsoft.com/office/powerpoint/2010/main" val="124098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A45CB-3650-403D-A3A9-95474EBC16EB}" type="slidenum">
              <a:rPr lang="en-US" smtClean="0"/>
              <a:t>10</a:t>
            </a:fld>
            <a:endParaRPr lang="en-US"/>
          </a:p>
        </p:txBody>
      </p:sp>
    </p:spTree>
    <p:extLst>
      <p:ext uri="{BB962C8B-B14F-4D97-AF65-F5344CB8AC3E}">
        <p14:creationId xmlns:p14="http://schemas.microsoft.com/office/powerpoint/2010/main" val="38961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9ElWmIczY5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b="1" dirty="0">
                <a:solidFill>
                  <a:schemeClr val="tx2">
                    <a:lumMod val="50000"/>
                  </a:schemeClr>
                </a:solidFill>
                <a:latin typeface="Times New Roman" panose="02020603050405020304" pitchFamily="18" charset="0"/>
                <a:cs typeface="Times New Roman" panose="02020603050405020304" pitchFamily="18" charset="0"/>
              </a:rPr>
              <a:t>Pavel </a:t>
            </a:r>
            <a:r>
              <a:rPr lang="en-US" b="1" dirty="0" err="1">
                <a:solidFill>
                  <a:schemeClr val="tx2">
                    <a:lumMod val="50000"/>
                  </a:schemeClr>
                </a:solidFill>
                <a:latin typeface="Times New Roman" panose="02020603050405020304" pitchFamily="18" charset="0"/>
                <a:cs typeface="Times New Roman" panose="02020603050405020304" pitchFamily="18" charset="0"/>
              </a:rPr>
              <a:t>Mihaylov</a:t>
            </a:r>
            <a:br>
              <a:rPr lang="en-US" b="1" dirty="0">
                <a:solidFill>
                  <a:schemeClr val="tx2">
                    <a:lumMod val="50000"/>
                  </a:schemeClr>
                </a:solidFill>
                <a:latin typeface="Times New Roman" panose="02020603050405020304" pitchFamily="18" charset="0"/>
                <a:cs typeface="Times New Roman" panose="02020603050405020304" pitchFamily="18" charset="0"/>
              </a:rPr>
            </a:br>
            <a:r>
              <a:rPr lang="en-US" b="1" dirty="0">
                <a:solidFill>
                  <a:schemeClr val="tx2">
                    <a:lumMod val="50000"/>
                  </a:schemeClr>
                </a:solidFill>
                <a:latin typeface="Times New Roman" panose="02020603050405020304" pitchFamily="18" charset="0"/>
                <a:cs typeface="Times New Roman" panose="02020603050405020304" pitchFamily="18" charset="0"/>
              </a:rPr>
              <a:t>Opposite Hitter</a:t>
            </a:r>
            <a:endParaRPr lang="bg-BG"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400800"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16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DC9E1F">
                    <a:lumMod val="50000"/>
                  </a:srgbClr>
                </a:solidFill>
                <a:latin typeface="Times New Roman" panose="02020603050405020304" pitchFamily="18" charset="0"/>
                <a:cs typeface="Times New Roman" panose="02020603050405020304" pitchFamily="18" charset="0"/>
              </a:rPr>
              <a:t>Video Analysis</a:t>
            </a:r>
            <a:endParaRPr lang="bg-BG" dirty="0"/>
          </a:p>
        </p:txBody>
      </p:sp>
      <p:sp>
        <p:nvSpPr>
          <p:cNvPr id="3" name="Content Placeholder 2"/>
          <p:cNvSpPr>
            <a:spLocks noGrp="1"/>
          </p:cNvSpPr>
          <p:nvPr>
            <p:ph sz="quarter" idx="13"/>
          </p:nvPr>
        </p:nvSpPr>
        <p:spPr/>
        <p:txBody>
          <a:bodyPr>
            <a:normAutofit/>
          </a:bodyPr>
          <a:lstStyle/>
          <a:p>
            <a:pPr marL="0" indent="0" algn="ctr">
              <a:buNone/>
            </a:pPr>
            <a:endParaRPr lang="en-US" sz="18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endParaRPr lang="en-US" sz="18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Highlight video:</a:t>
            </a:r>
          </a:p>
          <a:p>
            <a:pPr marL="0" indent="0" algn="ctr">
              <a:buNone/>
            </a:pPr>
            <a:r>
              <a:rPr lang="en-US" sz="1800" b="1" dirty="0">
                <a:solidFill>
                  <a:schemeClr val="tx2">
                    <a:lumMod val="50000"/>
                  </a:schemeClr>
                </a:solidFill>
                <a:latin typeface="Times New Roman" panose="02020603050405020304" pitchFamily="18" charset="0"/>
                <a:cs typeface="Times New Roman" panose="02020603050405020304" pitchFamily="18" charset="0"/>
                <a:hlinkClick r:id="rId3"/>
              </a:rPr>
              <a:t>https://youtu.be/9ElWmIczY5I</a:t>
            </a:r>
            <a:endParaRPr lang="en-US" sz="18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endParaRPr lang="en-US" sz="1800" b="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2">
                    <a:lumMod val="50000"/>
                  </a:schemeClr>
                </a:solidFill>
                <a:latin typeface="Times New Roman" panose="02020603050405020304" pitchFamily="18" charset="0"/>
                <a:cs typeface="Times New Roman" panose="02020603050405020304" pitchFamily="18" charset="0"/>
              </a:rPr>
              <a:t> </a:t>
            </a:r>
          </a:p>
          <a:p>
            <a:pPr marL="0" indent="0">
              <a:buNone/>
            </a:pPr>
            <a:endParaRPr lang="en-US" sz="18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bg-BG" dirty="0"/>
          </a:p>
        </p:txBody>
      </p:sp>
    </p:spTree>
    <p:extLst>
      <p:ext uri="{BB962C8B-B14F-4D97-AF65-F5344CB8AC3E}">
        <p14:creationId xmlns:p14="http://schemas.microsoft.com/office/powerpoint/2010/main" val="146141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44562"/>
          </a:xfrm>
        </p:spPr>
        <p:txBody>
          <a:bodyPr/>
          <a:lstStyle/>
          <a:p>
            <a:pPr algn="ctr"/>
            <a:r>
              <a:rPr lang="en-US" sz="1600" b="1" dirty="0">
                <a:solidFill>
                  <a:srgbClr val="DC9E1F">
                    <a:lumMod val="50000"/>
                  </a:srgbClr>
                </a:solidFill>
                <a:latin typeface="Times New Roman" panose="02020603050405020304" pitchFamily="18" charset="0"/>
                <a:cs typeface="Times New Roman" panose="02020603050405020304" pitchFamily="18" charset="0"/>
              </a:rPr>
              <a:t>The presentation provides all the basic information for the student-athlete. More details and video can be provided if needed. Contact us. </a:t>
            </a:r>
            <a:endParaRPr lang="bg-B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066800"/>
            <a:ext cx="2998787"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066800"/>
            <a:ext cx="3109913"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12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52400"/>
            <a:ext cx="4495800" cy="5562600"/>
          </a:xfrm>
        </p:spPr>
        <p:txBody>
          <a:bodyPr>
            <a:normAutofit lnSpcReduction="10000"/>
          </a:bodyPr>
          <a:lstStyle/>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Status: </a:t>
            </a:r>
            <a:r>
              <a:rPr lang="en-US" sz="2200" i="1" dirty="0">
                <a:solidFill>
                  <a:srgbClr val="DC9E1F">
                    <a:lumMod val="50000"/>
                  </a:srgbClr>
                </a:solidFill>
                <a:latin typeface="Times New Roman" panose="02020603050405020304" pitchFamily="18" charset="0"/>
                <a:cs typeface="Times New Roman" panose="02020603050405020304" pitchFamily="18" charset="0"/>
              </a:rPr>
              <a:t>Available</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Gender: </a:t>
            </a:r>
            <a:r>
              <a:rPr lang="en-US" sz="2200" i="1" dirty="0">
                <a:solidFill>
                  <a:srgbClr val="DC9E1F">
                    <a:lumMod val="50000"/>
                  </a:srgbClr>
                </a:solidFill>
                <a:latin typeface="Times New Roman" panose="02020603050405020304" pitchFamily="18" charset="0"/>
                <a:cs typeface="Times New Roman" panose="02020603050405020304" pitchFamily="18" charset="0"/>
              </a:rPr>
              <a:t>Male</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Position: </a:t>
            </a:r>
            <a:r>
              <a:rPr lang="en-US" sz="2200" i="1" dirty="0">
                <a:solidFill>
                  <a:srgbClr val="DC9E1F">
                    <a:lumMod val="50000"/>
                  </a:srgbClr>
                </a:solidFill>
                <a:latin typeface="Times New Roman" panose="02020603050405020304" pitchFamily="18" charset="0"/>
                <a:cs typeface="Times New Roman" panose="02020603050405020304" pitchFamily="18" charset="0"/>
              </a:rPr>
              <a:t>Opposite Hitter</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Date of Birth: </a:t>
            </a:r>
            <a:r>
              <a:rPr lang="en-US" sz="2200" i="1" dirty="0">
                <a:solidFill>
                  <a:srgbClr val="DC9E1F">
                    <a:lumMod val="50000"/>
                  </a:srgbClr>
                </a:solidFill>
                <a:latin typeface="Times New Roman" panose="02020603050405020304" pitchFamily="18" charset="0"/>
                <a:cs typeface="Times New Roman" panose="02020603050405020304" pitchFamily="18" charset="0"/>
              </a:rPr>
              <a:t>22.06.2006</a:t>
            </a:r>
          </a:p>
          <a:p>
            <a:pPr lvl="0">
              <a:buClr>
                <a:srgbClr val="DC9E1F"/>
              </a:buClr>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Graduation date</a:t>
            </a:r>
            <a:r>
              <a:rPr lang="en-US" sz="2200" b="1" i="1" dirty="0">
                <a:solidFill>
                  <a:srgbClr val="DC9E1F">
                    <a:lumMod val="50000"/>
                  </a:srgbClr>
                </a:solidFill>
                <a:latin typeface="Times New Roman" panose="02020603050405020304" pitchFamily="18" charset="0"/>
                <a:cs typeface="Times New Roman" panose="02020603050405020304" pitchFamily="18" charset="0"/>
              </a:rPr>
              <a:t>: </a:t>
            </a:r>
            <a:r>
              <a:rPr lang="en-US" sz="2200" i="1" dirty="0">
                <a:solidFill>
                  <a:srgbClr val="DC9E1F">
                    <a:lumMod val="50000"/>
                  </a:srgbClr>
                </a:solidFill>
                <a:latin typeface="Times New Roman" panose="02020603050405020304" pitchFamily="18" charset="0"/>
                <a:cs typeface="Times New Roman" panose="02020603050405020304" pitchFamily="18" charset="0"/>
              </a:rPr>
              <a:t>June, 2025</a:t>
            </a:r>
          </a:p>
          <a:p>
            <a:pPr marL="0" lvl="0" indent="0">
              <a:buClr>
                <a:srgbClr val="DC9E1F"/>
              </a:buClr>
              <a:buNone/>
            </a:pPr>
            <a:endParaRPr lang="en-US" sz="2200" dirty="0">
              <a:solidFill>
                <a:srgbClr val="DC9E1F">
                  <a:lumMod val="50000"/>
                </a:srgbClr>
              </a:solidFill>
              <a:latin typeface="Times New Roman" panose="02020603050405020304" pitchFamily="18" charset="0"/>
              <a:cs typeface="Times New Roman" panose="02020603050405020304" pitchFamily="18" charset="0"/>
            </a:endParaRPr>
          </a:p>
          <a:p>
            <a:pPr marL="0" lvl="0" indent="0">
              <a:buClr>
                <a:srgbClr val="DC9E1F"/>
              </a:buClr>
              <a:buNone/>
            </a:pPr>
            <a:r>
              <a:rPr lang="en-US" sz="2200" b="1" dirty="0">
                <a:solidFill>
                  <a:srgbClr val="DC9E1F">
                    <a:lumMod val="50000"/>
                  </a:srgbClr>
                </a:solidFill>
                <a:latin typeface="Times New Roman" panose="02020603050405020304" pitchFamily="18" charset="0"/>
                <a:cs typeface="Times New Roman" panose="02020603050405020304" pitchFamily="18" charset="0"/>
              </a:rPr>
              <a:t>Club team: </a:t>
            </a:r>
            <a:r>
              <a:rPr lang="en-US" sz="2200" i="1" dirty="0">
                <a:solidFill>
                  <a:srgbClr val="DC9E1F">
                    <a:lumMod val="50000"/>
                  </a:srgbClr>
                </a:solidFill>
                <a:latin typeface="Times New Roman" panose="02020603050405020304" pitchFamily="18" charset="0"/>
                <a:cs typeface="Times New Roman" panose="02020603050405020304" pitchFamily="18" charset="0"/>
              </a:rPr>
              <a:t>Volleyball Club </a:t>
            </a:r>
          </a:p>
          <a:p>
            <a:pPr marL="0" lvl="0" indent="0">
              <a:buClr>
                <a:srgbClr val="DC9E1F"/>
              </a:buClr>
              <a:buNone/>
            </a:pPr>
            <a:r>
              <a:rPr lang="en-US" sz="2200" i="1" dirty="0">
                <a:solidFill>
                  <a:srgbClr val="DC9E1F">
                    <a:lumMod val="50000"/>
                  </a:srgbClr>
                </a:solidFill>
                <a:latin typeface="Times New Roman" panose="02020603050405020304" pitchFamily="18" charset="0"/>
                <a:cs typeface="Times New Roman" panose="02020603050405020304" pitchFamily="18" charset="0"/>
              </a:rPr>
              <a:t>Slavia Sofia</a:t>
            </a:r>
          </a:p>
        </p:txBody>
      </p:sp>
      <p:pic>
        <p:nvPicPr>
          <p:cNvPr id="4" name="Picture 3" descr="A person with medals around his neck&#10;&#10;Description automatically generated">
            <a:extLst>
              <a:ext uri="{FF2B5EF4-FFF2-40B4-BE49-F238E27FC236}">
                <a16:creationId xmlns:a16="http://schemas.microsoft.com/office/drawing/2014/main" id="{22366C8C-1575-7E5B-9B61-B5E0FD4AB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607" y="0"/>
            <a:ext cx="5372393" cy="4876800"/>
          </a:xfrm>
          <a:prstGeom prst="rect">
            <a:avLst/>
          </a:prstGeom>
        </p:spPr>
      </p:pic>
    </p:spTree>
    <p:extLst>
      <p:ext uri="{BB962C8B-B14F-4D97-AF65-F5344CB8AC3E}">
        <p14:creationId xmlns:p14="http://schemas.microsoft.com/office/powerpoint/2010/main" val="3455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57C4-645F-E3C3-E4AC-EF504F05897C}"/>
              </a:ext>
            </a:extLst>
          </p:cNvPr>
          <p:cNvSpPr>
            <a:spLocks noGrp="1"/>
          </p:cNvSpPr>
          <p:nvPr>
            <p:ph type="title"/>
          </p:nvPr>
        </p:nvSpPr>
        <p:spPr/>
        <p:txBody>
          <a:bodyPr/>
          <a:lstStyle/>
          <a:p>
            <a:endParaRPr lang="bg-BG"/>
          </a:p>
        </p:txBody>
      </p:sp>
      <p:pic>
        <p:nvPicPr>
          <p:cNvPr id="5" name="Content Placeholder 4">
            <a:extLst>
              <a:ext uri="{FF2B5EF4-FFF2-40B4-BE49-F238E27FC236}">
                <a16:creationId xmlns:a16="http://schemas.microsoft.com/office/drawing/2014/main" id="{D728C5AC-1ECA-0671-D1D1-87901EB5747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21150"/>
            <a:ext cx="7251541" cy="6850102"/>
          </a:xfrm>
        </p:spPr>
      </p:pic>
    </p:spTree>
    <p:extLst>
      <p:ext uri="{BB962C8B-B14F-4D97-AF65-F5344CB8AC3E}">
        <p14:creationId xmlns:p14="http://schemas.microsoft.com/office/powerpoint/2010/main" val="278947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858000" cy="639762"/>
          </a:xfrm>
        </p:spPr>
        <p:txBody>
          <a:bodyPr/>
          <a:lstStyle/>
          <a:p>
            <a:r>
              <a:rPr lang="en-US" b="1" dirty="0">
                <a:solidFill>
                  <a:srgbClr val="DC9E1F">
                    <a:lumMod val="50000"/>
                  </a:srgbClr>
                </a:solidFill>
                <a:latin typeface="Times New Roman" panose="02020603050405020304" pitchFamily="18" charset="0"/>
                <a:cs typeface="Times New Roman" panose="02020603050405020304" pitchFamily="18" charset="0"/>
              </a:rPr>
              <a:t>Additional Information</a:t>
            </a:r>
            <a:endParaRPr lang="bg-BG" dirty="0"/>
          </a:p>
        </p:txBody>
      </p:sp>
      <p:sp>
        <p:nvSpPr>
          <p:cNvPr id="3" name="Content Placeholder 2"/>
          <p:cNvSpPr>
            <a:spLocks noGrp="1"/>
          </p:cNvSpPr>
          <p:nvPr>
            <p:ph sz="quarter" idx="13"/>
          </p:nvPr>
        </p:nvSpPr>
        <p:spPr>
          <a:xfrm>
            <a:off x="152400" y="990600"/>
            <a:ext cx="8382000" cy="4724400"/>
          </a:xfrm>
        </p:spPr>
        <p:txBody>
          <a:bodyPr>
            <a:normAutofit/>
          </a:bodyPr>
          <a:lstStyle/>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Height: </a:t>
            </a:r>
            <a:r>
              <a:rPr lang="en-US" sz="1800" i="1" dirty="0">
                <a:solidFill>
                  <a:srgbClr val="DC9E1F">
                    <a:lumMod val="50000"/>
                  </a:srgbClr>
                </a:solidFill>
                <a:latin typeface="Times New Roman" panose="02020603050405020304" pitchFamily="18" charset="0"/>
                <a:cs typeface="Times New Roman" panose="02020603050405020304" pitchFamily="18" charset="0"/>
              </a:rPr>
              <a:t>192 cm.</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Weight</a:t>
            </a:r>
            <a:r>
              <a:rPr lang="en-US" sz="1800"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a:solidFill>
                  <a:srgbClr val="DC9E1F">
                    <a:lumMod val="50000"/>
                  </a:srgbClr>
                </a:solidFill>
                <a:latin typeface="Times New Roman" panose="02020603050405020304" pitchFamily="18" charset="0"/>
                <a:cs typeface="Times New Roman" panose="02020603050405020304" pitchFamily="18" charset="0"/>
              </a:rPr>
              <a:t>80 kg.</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Reach:</a:t>
            </a:r>
            <a:r>
              <a:rPr lang="en-US" sz="1800" i="1" dirty="0">
                <a:solidFill>
                  <a:srgbClr val="DC9E1F">
                    <a:lumMod val="50000"/>
                  </a:srgbClr>
                </a:solidFill>
                <a:latin typeface="Times New Roman" panose="02020603050405020304" pitchFamily="18" charset="0"/>
                <a:cs typeface="Times New Roman" panose="02020603050405020304" pitchFamily="18" charset="0"/>
              </a:rPr>
              <a:t> 244 cm</a:t>
            </a:r>
          </a:p>
          <a:p>
            <a:pPr marL="0" lvl="0" indent="0" algn="ctr">
              <a:buClr>
                <a:srgbClr val="DC9E1F"/>
              </a:buClr>
              <a:buNone/>
            </a:pPr>
            <a:r>
              <a:rPr lang="en-US" sz="1800" b="1" i="1" dirty="0">
                <a:solidFill>
                  <a:srgbClr val="DC9E1F">
                    <a:lumMod val="50000"/>
                  </a:srgbClr>
                </a:solidFill>
                <a:latin typeface="Times New Roman" panose="02020603050405020304" pitchFamily="18" charset="0"/>
                <a:cs typeface="Times New Roman" panose="02020603050405020304" pitchFamily="18" charset="0"/>
              </a:rPr>
              <a:t>Standing high jump: </a:t>
            </a:r>
            <a:r>
              <a:rPr lang="en-US" sz="1800" i="1" dirty="0">
                <a:solidFill>
                  <a:srgbClr val="DC9E1F">
                    <a:lumMod val="50000"/>
                  </a:srgbClr>
                </a:solidFill>
                <a:latin typeface="Times New Roman" panose="02020603050405020304" pitchFamily="18" charset="0"/>
                <a:cs typeface="Times New Roman" panose="02020603050405020304" pitchFamily="18" charset="0"/>
              </a:rPr>
              <a:t>307 cm</a:t>
            </a:r>
          </a:p>
          <a:p>
            <a:pPr marL="0" lvl="0" indent="0" algn="ctr">
              <a:buClr>
                <a:srgbClr val="DC9E1F"/>
              </a:buClr>
              <a:buNone/>
            </a:pPr>
            <a:r>
              <a:rPr lang="en-US" sz="1800" b="1" i="1" dirty="0">
                <a:solidFill>
                  <a:srgbClr val="DC9E1F">
                    <a:lumMod val="50000"/>
                  </a:srgbClr>
                </a:solidFill>
                <a:latin typeface="Times New Roman" panose="02020603050405020304" pitchFamily="18" charset="0"/>
                <a:cs typeface="Times New Roman" panose="02020603050405020304" pitchFamily="18" charset="0"/>
              </a:rPr>
              <a:t>Approach high jump: </a:t>
            </a:r>
            <a:r>
              <a:rPr lang="en-US" sz="1800" i="1" dirty="0">
                <a:solidFill>
                  <a:srgbClr val="DC9E1F">
                    <a:lumMod val="50000"/>
                  </a:srgbClr>
                </a:solidFill>
                <a:latin typeface="Times New Roman" panose="02020603050405020304" pitchFamily="18" charset="0"/>
                <a:cs typeface="Times New Roman" panose="02020603050405020304" pitchFamily="18" charset="0"/>
              </a:rPr>
              <a:t>330 cm</a:t>
            </a:r>
          </a:p>
          <a:p>
            <a:pPr marL="0" lvl="0" indent="0" algn="ctr">
              <a:buClr>
                <a:srgbClr val="DC9E1F"/>
              </a:buClr>
              <a:buNone/>
            </a:pPr>
            <a:r>
              <a:rPr lang="en-US" sz="1800" b="1" i="1" dirty="0">
                <a:solidFill>
                  <a:srgbClr val="DC9E1F">
                    <a:lumMod val="50000"/>
                  </a:srgbClr>
                </a:solidFill>
                <a:latin typeface="Times New Roman" panose="02020603050405020304" pitchFamily="18" charset="0"/>
                <a:cs typeface="Times New Roman" panose="02020603050405020304" pitchFamily="18" charset="0"/>
              </a:rPr>
              <a:t>High School: </a:t>
            </a:r>
            <a:r>
              <a:rPr lang="en-US" sz="1800" i="1" dirty="0">
                <a:solidFill>
                  <a:srgbClr val="DC9E1F">
                    <a:lumMod val="50000"/>
                  </a:srgbClr>
                </a:solidFill>
                <a:latin typeface="Times New Roman" panose="02020603050405020304" pitchFamily="18" charset="0"/>
                <a:cs typeface="Times New Roman" panose="02020603050405020304" pitchFamily="18" charset="0"/>
              </a:rPr>
              <a:t>2 SU ,, </a:t>
            </a:r>
            <a:r>
              <a:rPr lang="en-US" sz="1800" i="1" dirty="0" err="1">
                <a:solidFill>
                  <a:srgbClr val="DC9E1F">
                    <a:lumMod val="50000"/>
                  </a:srgbClr>
                </a:solidFill>
                <a:latin typeface="Times New Roman" panose="02020603050405020304" pitchFamily="18" charset="0"/>
                <a:cs typeface="Times New Roman" panose="02020603050405020304" pitchFamily="18" charset="0"/>
              </a:rPr>
              <a:t>Akademic</a:t>
            </a:r>
            <a:r>
              <a:rPr lang="en-US" sz="1800" i="1"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err="1">
                <a:solidFill>
                  <a:srgbClr val="DC9E1F">
                    <a:lumMod val="50000"/>
                  </a:srgbClr>
                </a:solidFill>
                <a:latin typeface="Times New Roman" panose="02020603050405020304" pitchFamily="18" charset="0"/>
                <a:cs typeface="Times New Roman" panose="02020603050405020304" pitchFamily="18" charset="0"/>
              </a:rPr>
              <a:t>Emiliyan</a:t>
            </a:r>
            <a:r>
              <a:rPr lang="en-US" sz="1800" i="1" dirty="0">
                <a:solidFill>
                  <a:srgbClr val="DC9E1F">
                    <a:lumMod val="50000"/>
                  </a:srgbClr>
                </a:solidFill>
                <a:latin typeface="Times New Roman" panose="02020603050405020304" pitchFamily="18" charset="0"/>
                <a:cs typeface="Times New Roman" panose="02020603050405020304" pitchFamily="18" charset="0"/>
              </a:rPr>
              <a:t> </a:t>
            </a:r>
            <a:r>
              <a:rPr lang="en-US" sz="1800" i="1" dirty="0" err="1">
                <a:solidFill>
                  <a:srgbClr val="DC9E1F">
                    <a:lumMod val="50000"/>
                  </a:srgbClr>
                </a:solidFill>
                <a:latin typeface="Times New Roman" panose="02020603050405020304" pitchFamily="18" charset="0"/>
                <a:cs typeface="Times New Roman" panose="02020603050405020304" pitchFamily="18" charset="0"/>
              </a:rPr>
              <a:t>Stanev</a:t>
            </a:r>
            <a:r>
              <a:rPr lang="en-US" sz="1800" i="1" dirty="0">
                <a:solidFill>
                  <a:srgbClr val="DC9E1F">
                    <a:lumMod val="50000"/>
                  </a:srgbClr>
                </a:solidFill>
                <a:latin typeface="Times New Roman" panose="02020603050405020304" pitchFamily="18" charset="0"/>
                <a:cs typeface="Times New Roman" panose="02020603050405020304" pitchFamily="18" charset="0"/>
              </a:rPr>
              <a:t>”</a:t>
            </a:r>
          </a:p>
          <a:p>
            <a:pPr mar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Languages: </a:t>
            </a:r>
            <a:r>
              <a:rPr lang="en-US" sz="1800" i="1" dirty="0">
                <a:solidFill>
                  <a:srgbClr val="DC9E1F">
                    <a:lumMod val="50000"/>
                  </a:srgbClr>
                </a:solidFill>
                <a:latin typeface="Times New Roman" panose="02020603050405020304" pitchFamily="18" charset="0"/>
                <a:cs typeface="Times New Roman" panose="02020603050405020304" pitchFamily="18" charset="0"/>
              </a:rPr>
              <a:t>Bulgarian, English, Spanish</a:t>
            </a:r>
            <a:endParaRPr lang="en-US" sz="1800" b="1" dirty="0">
              <a:solidFill>
                <a:srgbClr val="DC9E1F">
                  <a:lumMod val="50000"/>
                </a:srgbClr>
              </a:solidFill>
              <a:latin typeface="Times New Roman" panose="02020603050405020304" pitchFamily="18" charset="0"/>
              <a:cs typeface="Times New Roman" panose="02020603050405020304" pitchFamily="18" charset="0"/>
            </a:endParaRPr>
          </a:p>
          <a:p>
            <a:pPr mar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Desired degree: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p>
          <a:p>
            <a:pPr marL="0" lvl="0" indent="0" algn="ctr">
              <a:buClr>
                <a:srgbClr val="DC9E1F"/>
              </a:buClr>
              <a:buNone/>
            </a:pPr>
            <a:r>
              <a:rPr lang="en-US" sz="1800" b="1" dirty="0">
                <a:solidFill>
                  <a:srgbClr val="DC9E1F">
                    <a:lumMod val="50000"/>
                  </a:srgbClr>
                </a:solidFill>
                <a:latin typeface="Times New Roman" panose="02020603050405020304" pitchFamily="18" charset="0"/>
                <a:cs typeface="Times New Roman" panose="02020603050405020304" pitchFamily="18" charset="0"/>
              </a:rPr>
              <a:t>TOEFL grade: </a:t>
            </a:r>
            <a:r>
              <a:rPr lang="en-US" sz="1800" i="1" dirty="0">
                <a:solidFill>
                  <a:srgbClr val="DC9E1F">
                    <a:lumMod val="50000"/>
                  </a:srgbClr>
                </a:solidFill>
                <a:latin typeface="Times New Roman" panose="02020603050405020304" pitchFamily="18" charset="0"/>
                <a:cs typeface="Times New Roman" panose="02020603050405020304" pitchFamily="18" charset="0"/>
              </a:rPr>
              <a:t>TBA</a:t>
            </a:r>
            <a:endParaRPr lang="bg-BG" i="1" dirty="0"/>
          </a:p>
        </p:txBody>
      </p:sp>
    </p:spTree>
    <p:extLst>
      <p:ext uri="{BB962C8B-B14F-4D97-AF65-F5344CB8AC3E}">
        <p14:creationId xmlns:p14="http://schemas.microsoft.com/office/powerpoint/2010/main" val="118439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laying volleyball&#10;&#10;Description automatically generated">
            <a:extLst>
              <a:ext uri="{FF2B5EF4-FFF2-40B4-BE49-F238E27FC236}">
                <a16:creationId xmlns:a16="http://schemas.microsoft.com/office/drawing/2014/main" id="{1EE66702-E65A-9580-7E6E-629BB2DDCCC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21026"/>
            <a:ext cx="7010400" cy="6900052"/>
          </a:xfrm>
        </p:spPr>
      </p:pic>
    </p:spTree>
    <p:extLst>
      <p:ext uri="{BB962C8B-B14F-4D97-AF65-F5344CB8AC3E}">
        <p14:creationId xmlns:p14="http://schemas.microsoft.com/office/powerpoint/2010/main" val="120423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931BC-241F-7B71-C688-5386578CF9B9}"/>
              </a:ext>
            </a:extLst>
          </p:cNvPr>
          <p:cNvSpPr>
            <a:spLocks noGrp="1"/>
          </p:cNvSpPr>
          <p:nvPr>
            <p:ph sz="quarter" idx="13"/>
          </p:nvPr>
        </p:nvSpPr>
        <p:spPr>
          <a:xfrm>
            <a:off x="152400" y="152400"/>
            <a:ext cx="8382000" cy="5562600"/>
          </a:xfrm>
        </p:spPr>
        <p:txBody>
          <a:bodyPr>
            <a:normAutofit/>
          </a:bodyPr>
          <a:lstStyle/>
          <a:p>
            <a:pPr marL="0" indent="0" algn="ctr">
              <a:lnSpc>
                <a:spcPct val="150000"/>
              </a:lnSpc>
              <a:buNone/>
            </a:pP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lgn="ctr">
              <a:lnSpc>
                <a:spcPct val="150000"/>
              </a:lnSpc>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Athletic achievements:</a:t>
            </a:r>
          </a:p>
          <a:p>
            <a:pPr marL="0" indent="0" algn="ctr">
              <a:lnSpc>
                <a:spcPct val="150000"/>
              </a:lnSpc>
              <a:buNone/>
            </a:pP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b="1" i="1" dirty="0">
                <a:solidFill>
                  <a:schemeClr val="tx2">
                    <a:lumMod val="50000"/>
                  </a:schemeClr>
                </a:solidFill>
                <a:latin typeface="Times New Roman" panose="02020603050405020304" pitchFamily="18" charset="0"/>
                <a:cs typeface="Times New Roman" panose="02020603050405020304" pitchFamily="18" charset="0"/>
              </a:rPr>
              <a:t>Individual award from ,,</a:t>
            </a:r>
            <a:r>
              <a:rPr lang="en-US" b="1" i="1" dirty="0" err="1">
                <a:solidFill>
                  <a:schemeClr val="tx2">
                    <a:lumMod val="50000"/>
                  </a:schemeClr>
                </a:solidFill>
                <a:latin typeface="Times New Roman" panose="02020603050405020304" pitchFamily="18" charset="0"/>
                <a:cs typeface="Times New Roman" panose="02020603050405020304" pitchFamily="18" charset="0"/>
              </a:rPr>
              <a:t>Barutov</a:t>
            </a:r>
            <a:r>
              <a:rPr lang="en-US" b="1" i="1" dirty="0">
                <a:solidFill>
                  <a:schemeClr val="tx2">
                    <a:lumMod val="50000"/>
                  </a:schemeClr>
                </a:solidFill>
                <a:latin typeface="Times New Roman" panose="02020603050405020304" pitchFamily="18" charset="0"/>
                <a:cs typeface="Times New Roman" panose="02020603050405020304" pitchFamily="18" charset="0"/>
              </a:rPr>
              <a:t> Camp”: The most talented camper,</a:t>
            </a:r>
          </a:p>
          <a:p>
            <a:pPr marL="0" indent="0" algn="ctr">
              <a:lnSpc>
                <a:spcPct val="150000"/>
              </a:lnSpc>
              <a:buNone/>
            </a:pPr>
            <a:r>
              <a:rPr lang="en-US" b="1" i="1" dirty="0">
                <a:solidFill>
                  <a:schemeClr val="tx2">
                    <a:lumMod val="50000"/>
                  </a:schemeClr>
                </a:solidFill>
                <a:latin typeface="Times New Roman" panose="02020603050405020304" pitchFamily="18" charset="0"/>
                <a:cs typeface="Times New Roman" panose="02020603050405020304" pitchFamily="18" charset="0"/>
              </a:rPr>
              <a:t> 4 years captain of the team,</a:t>
            </a:r>
          </a:p>
          <a:p>
            <a:pPr marL="0" indent="0" algn="ctr">
              <a:lnSpc>
                <a:spcPct val="150000"/>
              </a:lnSpc>
              <a:buNone/>
            </a:pPr>
            <a:r>
              <a:rPr lang="en-US" b="1" i="1" dirty="0">
                <a:solidFill>
                  <a:schemeClr val="tx2">
                    <a:lumMod val="50000"/>
                  </a:schemeClr>
                </a:solidFill>
                <a:latin typeface="Times New Roman" panose="02020603050405020304" pitchFamily="18" charset="0"/>
                <a:cs typeface="Times New Roman" panose="02020603050405020304" pitchFamily="18" charset="0"/>
              </a:rPr>
              <a:t> 2nd and 3rd place - ,,</a:t>
            </a:r>
            <a:r>
              <a:rPr lang="en-US" b="1" i="1" dirty="0" err="1">
                <a:solidFill>
                  <a:schemeClr val="tx2">
                    <a:lumMod val="50000"/>
                  </a:schemeClr>
                </a:solidFill>
                <a:latin typeface="Times New Roman" panose="02020603050405020304" pitchFamily="18" charset="0"/>
                <a:cs typeface="Times New Roman" panose="02020603050405020304" pitchFamily="18" charset="0"/>
              </a:rPr>
              <a:t>Vuzrajdane</a:t>
            </a:r>
            <a:r>
              <a:rPr lang="en-US" b="1" i="1" dirty="0">
                <a:solidFill>
                  <a:schemeClr val="tx2">
                    <a:lumMod val="50000"/>
                  </a:schemeClr>
                </a:solidFill>
                <a:latin typeface="Times New Roman" panose="02020603050405020304" pitchFamily="18" charset="0"/>
                <a:cs typeface="Times New Roman" panose="02020603050405020304" pitchFamily="18" charset="0"/>
              </a:rPr>
              <a:t> tournament” , </a:t>
            </a:r>
          </a:p>
          <a:p>
            <a:pPr marL="0" indent="0" algn="ctr">
              <a:lnSpc>
                <a:spcPct val="150000"/>
              </a:lnSpc>
              <a:buNone/>
            </a:pPr>
            <a:r>
              <a:rPr lang="en-US" b="1" i="1" dirty="0">
                <a:solidFill>
                  <a:schemeClr val="tx2">
                    <a:lumMod val="50000"/>
                  </a:schemeClr>
                </a:solidFill>
                <a:latin typeface="Times New Roman" panose="02020603050405020304" pitchFamily="18" charset="0"/>
                <a:cs typeface="Times New Roman" panose="02020603050405020304" pitchFamily="18" charset="0"/>
              </a:rPr>
              <a:t>2nd place - ,,Play with </a:t>
            </a:r>
            <a:r>
              <a:rPr lang="en-US" b="1" i="1" dirty="0" err="1">
                <a:solidFill>
                  <a:schemeClr val="tx2">
                    <a:lumMod val="50000"/>
                  </a:schemeClr>
                </a:solidFill>
                <a:latin typeface="Times New Roman" panose="02020603050405020304" pitchFamily="18" charset="0"/>
                <a:cs typeface="Times New Roman" panose="02020603050405020304" pitchFamily="18" charset="0"/>
              </a:rPr>
              <a:t>Levski</a:t>
            </a:r>
            <a:r>
              <a:rPr lang="en-US" b="1" i="1" dirty="0">
                <a:solidFill>
                  <a:schemeClr val="tx2">
                    <a:lumMod val="50000"/>
                  </a:schemeClr>
                </a:solidFill>
                <a:latin typeface="Times New Roman" panose="02020603050405020304" pitchFamily="18" charset="0"/>
                <a:cs typeface="Times New Roman" panose="02020603050405020304" pitchFamily="18" charset="0"/>
              </a:rPr>
              <a:t>” , </a:t>
            </a:r>
          </a:p>
          <a:p>
            <a:pPr marL="0" indent="0" algn="ctr">
              <a:lnSpc>
                <a:spcPct val="150000"/>
              </a:lnSpc>
              <a:buNone/>
            </a:pPr>
            <a:r>
              <a:rPr lang="en-US" b="1" i="1" dirty="0">
                <a:solidFill>
                  <a:schemeClr val="tx2">
                    <a:lumMod val="50000"/>
                  </a:schemeClr>
                </a:solidFill>
                <a:latin typeface="Times New Roman" panose="02020603050405020304" pitchFamily="18" charset="0"/>
                <a:cs typeface="Times New Roman" panose="02020603050405020304" pitchFamily="18" charset="0"/>
              </a:rPr>
              <a:t>Twice 4th place in republican championship,</a:t>
            </a:r>
          </a:p>
          <a:p>
            <a:pPr marL="0" indent="0" algn="ctr">
              <a:lnSpc>
                <a:spcPct val="150000"/>
              </a:lnSpc>
              <a:buNone/>
            </a:pPr>
            <a:r>
              <a:rPr lang="en-US" b="1" i="1" dirty="0">
                <a:solidFill>
                  <a:schemeClr val="tx2">
                    <a:lumMod val="50000"/>
                  </a:schemeClr>
                </a:solidFill>
                <a:latin typeface="Times New Roman" panose="02020603050405020304" pitchFamily="18" charset="0"/>
                <a:cs typeface="Times New Roman" panose="02020603050405020304" pitchFamily="18" charset="0"/>
              </a:rPr>
              <a:t> 4th place in ,,Bulgaria cup” 2022</a:t>
            </a:r>
            <a:endParaRPr lang="bg-BG" i="1" dirty="0"/>
          </a:p>
        </p:txBody>
      </p:sp>
    </p:spTree>
    <p:extLst>
      <p:ext uri="{BB962C8B-B14F-4D97-AF65-F5344CB8AC3E}">
        <p14:creationId xmlns:p14="http://schemas.microsoft.com/office/powerpoint/2010/main" val="17198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A824-636E-65DC-DE1C-A41A6130CD26}"/>
              </a:ext>
            </a:extLst>
          </p:cNvPr>
          <p:cNvSpPr>
            <a:spLocks noGrp="1"/>
          </p:cNvSpPr>
          <p:nvPr>
            <p:ph type="title"/>
          </p:nvPr>
        </p:nvSpPr>
        <p:spPr/>
        <p:txBody>
          <a:bodyPr/>
          <a:lstStyle/>
          <a:p>
            <a:endParaRPr lang="bg-BG"/>
          </a:p>
        </p:txBody>
      </p:sp>
      <p:pic>
        <p:nvPicPr>
          <p:cNvPr id="5" name="Content Placeholder 4">
            <a:extLst>
              <a:ext uri="{FF2B5EF4-FFF2-40B4-BE49-F238E27FC236}">
                <a16:creationId xmlns:a16="http://schemas.microsoft.com/office/drawing/2014/main" id="{C1FE4045-7275-74E6-6F6C-F7C42335694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381000"/>
            <a:ext cx="9144000" cy="5257800"/>
          </a:xfrm>
        </p:spPr>
      </p:pic>
    </p:spTree>
    <p:extLst>
      <p:ext uri="{BB962C8B-B14F-4D97-AF65-F5344CB8AC3E}">
        <p14:creationId xmlns:p14="http://schemas.microsoft.com/office/powerpoint/2010/main" val="200917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8E902-EA65-7925-9CB1-75D1429FB7C3}"/>
              </a:ext>
            </a:extLst>
          </p:cNvPr>
          <p:cNvSpPr>
            <a:spLocks noGrp="1"/>
          </p:cNvSpPr>
          <p:nvPr>
            <p:ph sz="quarter" idx="13"/>
          </p:nvPr>
        </p:nvSpPr>
        <p:spPr>
          <a:xfrm>
            <a:off x="76200" y="76200"/>
            <a:ext cx="8915400" cy="5638800"/>
          </a:xfrm>
        </p:spPr>
        <p:txBody>
          <a:bodyPr>
            <a:normAutofit/>
          </a:bodyPr>
          <a:lstStyle/>
          <a:p>
            <a:pPr marL="0" indent="0">
              <a:buNone/>
            </a:pPr>
            <a:endParaRPr lang="en-US" sz="2000" b="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Describe yourself with a few sentences:</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I am a hardworking, out-going and purposeful individual with a sprinkle of uniqueness. I</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work on setting goals and striving to achieve them no matter what is the cost.</a:t>
            </a:r>
          </a:p>
          <a:p>
            <a:pPr marL="0" indent="0">
              <a:buNone/>
            </a:pPr>
            <a:endParaRPr lang="en-US" sz="15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What does volleyball mean to you?</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Since the first day I set foot in the sports hall, I have had the perception of volleyball not</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only as an engaging and health-promoting activity, but also as a competitive space that</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helps me balance the rigorous school life.</a:t>
            </a:r>
          </a:p>
          <a:p>
            <a:pPr marL="0" indent="0">
              <a:buNone/>
            </a:pPr>
            <a:endParaRPr lang="en-US" sz="15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What does your education mean to you?</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In my book, education is on top of my priority list as after getting a degree in computer</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science from a renowned university in the US, I plan to start a computer science related</a:t>
            </a:r>
          </a:p>
          <a:p>
            <a:pPr marL="0" indent="0">
              <a:buNone/>
            </a:pPr>
            <a:r>
              <a:rPr lang="en-US" sz="1500" b="1" i="1" dirty="0">
                <a:solidFill>
                  <a:schemeClr val="tx2">
                    <a:lumMod val="50000"/>
                  </a:schemeClr>
                </a:solidFill>
                <a:latin typeface="Times New Roman" panose="02020603050405020304" pitchFamily="18" charset="0"/>
                <a:cs typeface="Times New Roman" panose="02020603050405020304" pitchFamily="18" charset="0"/>
              </a:rPr>
              <a:t>career.</a:t>
            </a:r>
            <a:endParaRPr lang="bg-BG" sz="1500" i="1" dirty="0"/>
          </a:p>
        </p:txBody>
      </p:sp>
    </p:spTree>
    <p:extLst>
      <p:ext uri="{BB962C8B-B14F-4D97-AF65-F5344CB8AC3E}">
        <p14:creationId xmlns:p14="http://schemas.microsoft.com/office/powerpoint/2010/main" val="244306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8E902-EA65-7925-9CB1-75D1429FB7C3}"/>
              </a:ext>
            </a:extLst>
          </p:cNvPr>
          <p:cNvSpPr>
            <a:spLocks noGrp="1"/>
          </p:cNvSpPr>
          <p:nvPr>
            <p:ph sz="quarter" idx="13"/>
          </p:nvPr>
        </p:nvSpPr>
        <p:spPr>
          <a:xfrm>
            <a:off x="76200" y="76200"/>
            <a:ext cx="8915400" cy="5638800"/>
          </a:xfrm>
        </p:spPr>
        <p:txBody>
          <a:bodyPr/>
          <a:lstStyle/>
          <a:p>
            <a:pPr marL="0" indent="0">
              <a:lnSpc>
                <a:spcPct val="150000"/>
              </a:lnSpc>
              <a:buNone/>
            </a:pPr>
            <a:endParaRPr lang="en-US" sz="2000" b="1" dirty="0">
              <a:solidFill>
                <a:schemeClr val="tx2">
                  <a:lumMod val="50000"/>
                </a:schemeClr>
              </a:solidFill>
              <a:latin typeface="Times New Roman" panose="02020603050405020304" pitchFamily="18" charset="0"/>
              <a:cs typeface="Times New Roman" panose="02020603050405020304" pitchFamily="18" charset="0"/>
            </a:endParaRPr>
          </a:p>
          <a:p>
            <a:pPr marL="0" indent="0">
              <a:lnSpc>
                <a:spcPct val="150000"/>
              </a:lnSpc>
              <a:buNone/>
            </a:pPr>
            <a:r>
              <a:rPr lang="en-US" sz="2000" b="1" dirty="0">
                <a:solidFill>
                  <a:schemeClr val="tx2">
                    <a:lumMod val="50000"/>
                  </a:schemeClr>
                </a:solidFill>
                <a:latin typeface="Times New Roman" panose="02020603050405020304" pitchFamily="18" charset="0"/>
                <a:cs typeface="Times New Roman" panose="02020603050405020304" pitchFamily="18" charset="0"/>
              </a:rPr>
              <a:t>What are your main goals as a student-athlete in the USA?</a:t>
            </a:r>
          </a:p>
          <a:p>
            <a:pPr marL="0" indent="0" algn="ctr">
              <a:lnSpc>
                <a:spcPct val="150000"/>
              </a:lnSpc>
              <a:buNone/>
            </a:pPr>
            <a:r>
              <a:rPr lang="en-US" sz="1800" i="1" dirty="0">
                <a:solidFill>
                  <a:schemeClr val="tx2">
                    <a:lumMod val="50000"/>
                  </a:schemeClr>
                </a:solidFill>
                <a:latin typeface="Times New Roman" panose="02020603050405020304" pitchFamily="18" charset="0"/>
                <a:cs typeface="Times New Roman" panose="02020603050405020304" pitchFamily="18" charset="0"/>
              </a:rPr>
              <a:t>My main goal is to taste the American dream in all its aspects, whether it is receiving education from distinguished professors, playing volleyball amongst prospective superstar athletes, exploring the enormous cities or getting acquainted with foreign cultures. This will undoubtedly broaden my horizons and become an experience to remember.</a:t>
            </a:r>
            <a:endParaRPr lang="bg-BG" dirty="0"/>
          </a:p>
        </p:txBody>
      </p:sp>
    </p:spTree>
    <p:extLst>
      <p:ext uri="{BB962C8B-B14F-4D97-AF65-F5344CB8AC3E}">
        <p14:creationId xmlns:p14="http://schemas.microsoft.com/office/powerpoint/2010/main" val="934567957"/>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26175</TotalTime>
  <Words>385</Words>
  <Application>Microsoft Office PowerPoint</Application>
  <PresentationFormat>On-screen Show (4:3)</PresentationFormat>
  <Paragraphs>57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Times New Roman</vt:lpstr>
      <vt:lpstr>Horizon</vt:lpstr>
      <vt:lpstr>Pavel Mihaylov Opposite Hitter</vt:lpstr>
      <vt:lpstr>PowerPoint Presentation</vt:lpstr>
      <vt:lpstr>PowerPoint Presentation</vt:lpstr>
      <vt:lpstr>Additional Information</vt:lpstr>
      <vt:lpstr>PowerPoint Presentation</vt:lpstr>
      <vt:lpstr>PowerPoint Presentation</vt:lpstr>
      <vt:lpstr>PowerPoint Presentation</vt:lpstr>
      <vt:lpstr>PowerPoint Presentation</vt:lpstr>
      <vt:lpstr>PowerPoint Presentation</vt:lpstr>
      <vt:lpstr>Video Analysis</vt:lpstr>
      <vt:lpstr>The presentation provides all the basic information for the student-athlete. More details and video can be provided if needed.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Popov Outside hitter</dc:title>
  <dc:creator>Radoslav Popov</dc:creator>
  <cp:lastModifiedBy>Radoslav Popov</cp:lastModifiedBy>
  <cp:revision>30</cp:revision>
  <dcterms:created xsi:type="dcterms:W3CDTF">2006-08-16T00:00:00Z</dcterms:created>
  <dcterms:modified xsi:type="dcterms:W3CDTF">2024-01-11T11:09:14Z</dcterms:modified>
</cp:coreProperties>
</file>