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1" r:id="rId6"/>
    <p:sldId id="268" r:id="rId7"/>
    <p:sldId id="260" r:id="rId8"/>
    <p:sldId id="261" r:id="rId9"/>
    <p:sldId id="270" r:id="rId10"/>
    <p:sldId id="267"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78" d="100"/>
          <a:sy n="78" d="100"/>
        </p:scale>
        <p:origin x="87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1/9/2024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VFhM5LManKc?si=oOP-T118TLojEq7s" TargetMode="External"/><Relationship Id="rId2" Type="http://schemas.openxmlformats.org/officeDocument/2006/relationships/hyperlink" Target="https://youtu.be/nA4y1sRkP1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772400" cy="1470025"/>
          </a:xfrm>
        </p:spPr>
        <p:txBody>
          <a:bodyPr/>
          <a:lstStyle/>
          <a:p>
            <a:r>
              <a:rPr lang="en-US" sz="4000" b="1" i="1" dirty="0">
                <a:solidFill>
                  <a:schemeClr val="tx2">
                    <a:lumMod val="50000"/>
                  </a:schemeClr>
                </a:solidFill>
                <a:latin typeface="Times New Roman" panose="02020603050405020304" pitchFamily="18" charset="0"/>
                <a:cs typeface="Times New Roman" panose="02020603050405020304" pitchFamily="18" charset="0"/>
              </a:rPr>
              <a:t>Konstantin </a:t>
            </a:r>
            <a:r>
              <a:rPr lang="en-US" sz="4000" b="1" i="1" dirty="0" err="1">
                <a:solidFill>
                  <a:schemeClr val="tx2">
                    <a:lumMod val="50000"/>
                  </a:schemeClr>
                </a:solidFill>
                <a:latin typeface="Times New Roman" panose="02020603050405020304" pitchFamily="18" charset="0"/>
                <a:cs typeface="Times New Roman" panose="02020603050405020304" pitchFamily="18" charset="0"/>
              </a:rPr>
              <a:t>Dinov</a:t>
            </a:r>
            <a:br>
              <a:rPr lang="en-US" sz="4000" b="1" i="1" dirty="0">
                <a:solidFill>
                  <a:schemeClr val="tx2">
                    <a:lumMod val="50000"/>
                  </a:schemeClr>
                </a:solidFill>
                <a:latin typeface="Times New Roman" panose="02020603050405020304" pitchFamily="18" charset="0"/>
                <a:cs typeface="Times New Roman" panose="02020603050405020304" pitchFamily="18" charset="0"/>
              </a:rPr>
            </a:br>
            <a:r>
              <a:rPr lang="en-US" sz="2800" b="1" i="1" dirty="0">
                <a:solidFill>
                  <a:schemeClr val="tx2">
                    <a:lumMod val="50000"/>
                  </a:schemeClr>
                </a:solidFill>
                <a:latin typeface="Times New Roman" panose="02020603050405020304" pitchFamily="18" charset="0"/>
                <a:cs typeface="Times New Roman" panose="02020603050405020304" pitchFamily="18" charset="0"/>
              </a:rPr>
              <a:t>middle blocker</a:t>
            </a:r>
            <a:endParaRPr lang="bg-BG" sz="2800" b="1" i="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400800" cy="514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93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 поле 3">
            <a:extLst>
              <a:ext uri="{FF2B5EF4-FFF2-40B4-BE49-F238E27FC236}">
                <a16:creationId xmlns:a16="http://schemas.microsoft.com/office/drawing/2014/main" id="{3AB53707-5B99-E9F5-02C4-FD4954D7155E}"/>
              </a:ext>
            </a:extLst>
          </p:cNvPr>
          <p:cNvSpPr txBox="1"/>
          <p:nvPr/>
        </p:nvSpPr>
        <p:spPr>
          <a:xfrm>
            <a:off x="152400" y="533400"/>
            <a:ext cx="8686800" cy="5305555"/>
          </a:xfrm>
          <a:prstGeom prst="rect">
            <a:avLst/>
          </a:prstGeom>
          <a:noFill/>
        </p:spPr>
        <p:txBody>
          <a:bodyPr wrap="square" rtlCol="0">
            <a:spAutoFit/>
          </a:bodyPr>
          <a:lstStyle/>
          <a:p>
            <a:endParaRPr lang="en-US" dirty="0"/>
          </a:p>
          <a:p>
            <a:r>
              <a:rPr lang="en-US" b="1" dirty="0">
                <a:solidFill>
                  <a:schemeClr val="tx2">
                    <a:lumMod val="50000"/>
                  </a:schemeClr>
                </a:solidFill>
                <a:latin typeface="Times New Roman" panose="02020603050405020304" pitchFamily="18" charset="0"/>
                <a:cs typeface="Times New Roman" panose="02020603050405020304" pitchFamily="18" charset="0"/>
              </a:rPr>
              <a:t>What does your education mean to you?</a:t>
            </a:r>
          </a:p>
          <a:p>
            <a:endParaRPr lang="en-US" b="1" dirty="0">
              <a:solidFill>
                <a:schemeClr val="tx2">
                  <a:lumMod val="50000"/>
                </a:schemeClr>
              </a:solidFill>
              <a:latin typeface="Times New Roman" panose="02020603050405020304" pitchFamily="18" charset="0"/>
              <a:cs typeface="Times New Roman" panose="02020603050405020304" pitchFamily="18" charset="0"/>
            </a:endParaRP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For me, education is the most valuable wealth. I believe that a good education is one of the most important factors in the formation of a person as a personality. Education creates the habits and culture of people. It will nurture and develop the abilities and skills in my life, as well as open doors to the future and windows to the world.</a:t>
            </a:r>
          </a:p>
          <a:p>
            <a:endParaRPr lang="en-US" b="1" dirty="0">
              <a:solidFill>
                <a:schemeClr val="tx2">
                  <a:lumMod val="50000"/>
                </a:schemeClr>
              </a:solidFill>
              <a:latin typeface="Times New Roman" panose="02020603050405020304" pitchFamily="18" charset="0"/>
              <a:cs typeface="Times New Roman" panose="02020603050405020304" pitchFamily="18" charset="0"/>
            </a:endParaRPr>
          </a:p>
          <a:p>
            <a:endParaRPr lang="en-US" b="1" dirty="0">
              <a:solidFill>
                <a:schemeClr val="tx2">
                  <a:lumMod val="50000"/>
                </a:schemeClr>
              </a:solidFill>
              <a:latin typeface="Times New Roman" panose="02020603050405020304" pitchFamily="18" charset="0"/>
              <a:cs typeface="Times New Roman" panose="02020603050405020304" pitchFamily="18" charset="0"/>
            </a:endParaRPr>
          </a:p>
          <a:p>
            <a:endParaRPr lang="en-US" b="1" dirty="0">
              <a:solidFill>
                <a:schemeClr val="tx2">
                  <a:lumMod val="50000"/>
                </a:schemeClr>
              </a:solidFill>
              <a:latin typeface="Times New Roman" panose="02020603050405020304" pitchFamily="18" charset="0"/>
              <a:cs typeface="Times New Roman" panose="02020603050405020304" pitchFamily="18" charset="0"/>
            </a:endParaRPr>
          </a:p>
          <a:p>
            <a:r>
              <a:rPr lang="en-US" b="1" dirty="0">
                <a:solidFill>
                  <a:schemeClr val="tx2">
                    <a:lumMod val="50000"/>
                  </a:schemeClr>
                </a:solidFill>
                <a:latin typeface="Times New Roman" panose="02020603050405020304" pitchFamily="18" charset="0"/>
                <a:cs typeface="Times New Roman" panose="02020603050405020304" pitchFamily="18" charset="0"/>
              </a:rPr>
              <a:t>What are your main goals as a student-athlete in the USA?</a:t>
            </a:r>
          </a:p>
          <a:p>
            <a:pPr>
              <a:lnSpc>
                <a:spcPct val="150000"/>
              </a:lnSpc>
            </a:pPr>
            <a:endParaRPr lang="en-US" b="1" i="1" dirty="0">
              <a:solidFill>
                <a:schemeClr val="tx2">
                  <a:lumMod val="50000"/>
                </a:schemeClr>
              </a:solidFill>
              <a:latin typeface="Times New Roman" panose="02020603050405020304" pitchFamily="18" charset="0"/>
              <a:cs typeface="Times New Roman" panose="02020603050405020304" pitchFamily="18" charset="0"/>
            </a:endParaRP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As a student-athlete in USA my main goals are to combine sports and education. I want to develop my skills on the highest level and become the best version of myself.</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	</a:t>
            </a:r>
            <a:endParaRPr lang="bg-BG" b="1"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88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600" b="1" dirty="0">
                <a:solidFill>
                  <a:srgbClr val="DC9E1F">
                    <a:lumMod val="50000"/>
                  </a:srgbClr>
                </a:solidFill>
                <a:latin typeface="Times New Roman" panose="02020603050405020304" pitchFamily="18" charset="0"/>
                <a:cs typeface="Times New Roman" panose="02020603050405020304" pitchFamily="18" charset="0"/>
              </a:rPr>
              <a:t>The presentation provides all the basic information for the student-athlete. More details and video can be provided if needed. Contact us. </a:t>
            </a:r>
            <a:endParaRPr lang="bg-B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4" y="1219200"/>
            <a:ext cx="2998787"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036" y="1219200"/>
            <a:ext cx="3109913"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61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304800"/>
            <a:ext cx="4038600" cy="5825836"/>
          </a:xfrm>
        </p:spPr>
        <p:txBody>
          <a:bodyPr>
            <a:normAutofit/>
          </a:bodyPr>
          <a:lstStyle/>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Status: </a:t>
            </a:r>
            <a:r>
              <a:rPr lang="en-US" sz="2000" i="1" dirty="0">
                <a:solidFill>
                  <a:srgbClr val="DC9E1F">
                    <a:lumMod val="50000"/>
                  </a:srgbClr>
                </a:solidFill>
                <a:latin typeface="Times New Roman" panose="02020603050405020304" pitchFamily="18" charset="0"/>
                <a:cs typeface="Times New Roman" panose="02020603050405020304" pitchFamily="18" charset="0"/>
              </a:rPr>
              <a:t>Available</a:t>
            </a:r>
          </a:p>
          <a:p>
            <a:pPr lvl="0">
              <a:buClr>
                <a:srgbClr val="DC9E1F"/>
              </a:buClr>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Gender: </a:t>
            </a:r>
            <a:r>
              <a:rPr lang="en-US" sz="2000" i="1" dirty="0">
                <a:solidFill>
                  <a:srgbClr val="DC9E1F">
                    <a:lumMod val="50000"/>
                  </a:srgbClr>
                </a:solidFill>
                <a:latin typeface="Times New Roman" panose="02020603050405020304" pitchFamily="18" charset="0"/>
                <a:cs typeface="Times New Roman" panose="02020603050405020304" pitchFamily="18" charset="0"/>
              </a:rPr>
              <a:t>Male</a:t>
            </a:r>
          </a:p>
          <a:p>
            <a:pPr lvl="0">
              <a:buClr>
                <a:srgbClr val="DC9E1F"/>
              </a:buClr>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Position: </a:t>
            </a:r>
            <a:r>
              <a:rPr lang="en-US" sz="2000" i="1" dirty="0">
                <a:solidFill>
                  <a:srgbClr val="DC9E1F">
                    <a:lumMod val="50000"/>
                  </a:srgbClr>
                </a:solidFill>
                <a:latin typeface="Times New Roman" panose="02020603050405020304" pitchFamily="18" charset="0"/>
                <a:cs typeface="Times New Roman" panose="02020603050405020304" pitchFamily="18" charset="0"/>
              </a:rPr>
              <a:t>Middle Blocker</a:t>
            </a:r>
          </a:p>
          <a:p>
            <a:pPr marL="0" indent="0">
              <a:buClr>
                <a:srgbClr val="DC9E1F"/>
              </a:buClr>
              <a:buNone/>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Date of Birth: </a:t>
            </a:r>
            <a:r>
              <a:rPr lang="en-US" sz="2000" i="1" dirty="0">
                <a:solidFill>
                  <a:srgbClr val="DC9E1F">
                    <a:lumMod val="50000"/>
                  </a:srgbClr>
                </a:solidFill>
                <a:latin typeface="Times New Roman" panose="02020603050405020304" pitchFamily="18" charset="0"/>
                <a:cs typeface="Times New Roman" panose="02020603050405020304" pitchFamily="18" charset="0"/>
              </a:rPr>
              <a:t>02.06.2006</a:t>
            </a:r>
          </a:p>
          <a:p>
            <a:pPr marL="0" lvl="0" indent="0">
              <a:buClr>
                <a:srgbClr val="DC9E1F"/>
              </a:buClr>
              <a:buNone/>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Graduation date</a:t>
            </a:r>
            <a:r>
              <a:rPr lang="en-US" sz="2000" b="1" i="1" dirty="0">
                <a:solidFill>
                  <a:srgbClr val="DC9E1F">
                    <a:lumMod val="50000"/>
                  </a:srgbClr>
                </a:solidFill>
                <a:latin typeface="Times New Roman" panose="02020603050405020304" pitchFamily="18" charset="0"/>
                <a:cs typeface="Times New Roman" panose="02020603050405020304" pitchFamily="18" charset="0"/>
              </a:rPr>
              <a:t>: </a:t>
            </a:r>
            <a:r>
              <a:rPr lang="en-US" sz="2000" i="1" dirty="0">
                <a:solidFill>
                  <a:srgbClr val="DC9E1F">
                    <a:lumMod val="50000"/>
                  </a:srgbClr>
                </a:solidFill>
                <a:latin typeface="Times New Roman" panose="02020603050405020304" pitchFamily="18" charset="0"/>
                <a:cs typeface="Times New Roman" panose="02020603050405020304" pitchFamily="18" charset="0"/>
              </a:rPr>
              <a:t>June, 2025</a:t>
            </a:r>
          </a:p>
          <a:p>
            <a:pPr lvl="0">
              <a:buClr>
                <a:srgbClr val="DC9E1F"/>
              </a:buClr>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Club team: </a:t>
            </a:r>
            <a:r>
              <a:rPr lang="en-US" sz="2000" i="1" dirty="0">
                <a:solidFill>
                  <a:srgbClr val="DC9E1F">
                    <a:lumMod val="50000"/>
                  </a:srgbClr>
                </a:solidFill>
                <a:latin typeface="Times New Roman" panose="02020603050405020304" pitchFamily="18" charset="0"/>
                <a:cs typeface="Times New Roman" panose="02020603050405020304" pitchFamily="18" charset="0"/>
              </a:rPr>
              <a:t>Volleyball Club Slavia, Sofia</a:t>
            </a:r>
            <a:endParaRPr lang="bg-BG" i="1" dirty="0"/>
          </a:p>
        </p:txBody>
      </p:sp>
      <p:pic>
        <p:nvPicPr>
          <p:cNvPr id="4" name="Picture 3" descr="A person in a sports uniform&#10;&#10;Description automatically generated">
            <a:extLst>
              <a:ext uri="{FF2B5EF4-FFF2-40B4-BE49-F238E27FC236}">
                <a16:creationId xmlns:a16="http://schemas.microsoft.com/office/drawing/2014/main" id="{BB7E5646-F80D-64A6-7AAA-CE8EF51A9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3431" y="-3314"/>
            <a:ext cx="5240569" cy="4651514"/>
          </a:xfrm>
          <a:prstGeom prst="rect">
            <a:avLst/>
          </a:prstGeom>
        </p:spPr>
      </p:pic>
    </p:spTree>
    <p:extLst>
      <p:ext uri="{BB962C8B-B14F-4D97-AF65-F5344CB8AC3E}">
        <p14:creationId xmlns:p14="http://schemas.microsoft.com/office/powerpoint/2010/main" val="174803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868362"/>
          </a:xfrm>
        </p:spPr>
        <p:txBody>
          <a:bodyPr/>
          <a:lstStyle/>
          <a:p>
            <a:pPr algn="ctr"/>
            <a:r>
              <a:rPr lang="en-US" b="1" dirty="0">
                <a:solidFill>
                  <a:schemeClr val="tx2">
                    <a:lumMod val="50000"/>
                  </a:schemeClr>
                </a:solidFill>
                <a:latin typeface="Times New Roman" panose="02020603050405020304" pitchFamily="18" charset="0"/>
                <a:cs typeface="Times New Roman" panose="02020603050405020304" pitchFamily="18" charset="0"/>
              </a:rPr>
              <a:t>Additional information</a:t>
            </a:r>
            <a:endParaRPr lang="bg-BG" dirty="0"/>
          </a:p>
        </p:txBody>
      </p:sp>
      <p:sp>
        <p:nvSpPr>
          <p:cNvPr id="3" name="Content Placeholder 2"/>
          <p:cNvSpPr>
            <a:spLocks noGrp="1"/>
          </p:cNvSpPr>
          <p:nvPr>
            <p:ph sz="quarter" idx="13"/>
          </p:nvPr>
        </p:nvSpPr>
        <p:spPr>
          <a:xfrm>
            <a:off x="76200" y="1219200"/>
            <a:ext cx="8915400" cy="4572000"/>
          </a:xfrm>
        </p:spPr>
        <p:txBody>
          <a:bodyPr/>
          <a:lstStyle/>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Height: </a:t>
            </a:r>
            <a:r>
              <a:rPr lang="en-US" sz="1800" i="1" dirty="0">
                <a:solidFill>
                  <a:srgbClr val="DC9E1F">
                    <a:lumMod val="50000"/>
                  </a:srgbClr>
                </a:solidFill>
                <a:latin typeface="Times New Roman" panose="02020603050405020304" pitchFamily="18" charset="0"/>
                <a:cs typeface="Times New Roman" panose="02020603050405020304" pitchFamily="18" charset="0"/>
              </a:rPr>
              <a:t>204 cm.</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Weight</a:t>
            </a:r>
            <a:r>
              <a:rPr lang="en-US" sz="1800" dirty="0">
                <a:solidFill>
                  <a:srgbClr val="DC9E1F">
                    <a:lumMod val="50000"/>
                  </a:srgbClr>
                </a:solidFill>
                <a:latin typeface="Times New Roman" panose="02020603050405020304" pitchFamily="18" charset="0"/>
                <a:cs typeface="Times New Roman" panose="02020603050405020304" pitchFamily="18" charset="0"/>
              </a:rPr>
              <a:t>: 86 </a:t>
            </a:r>
            <a:r>
              <a:rPr lang="en-US" sz="1800" i="1" dirty="0">
                <a:solidFill>
                  <a:srgbClr val="DC9E1F">
                    <a:lumMod val="50000"/>
                  </a:srgbClr>
                </a:solidFill>
                <a:latin typeface="Times New Roman" panose="02020603050405020304" pitchFamily="18" charset="0"/>
                <a:cs typeface="Times New Roman" panose="02020603050405020304" pitchFamily="18" charset="0"/>
              </a:rPr>
              <a:t>kg.</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Reach:</a:t>
            </a:r>
            <a:r>
              <a:rPr lang="en-US" sz="1800" i="1" dirty="0">
                <a:solidFill>
                  <a:srgbClr val="DC9E1F">
                    <a:lumMod val="50000"/>
                  </a:srgbClr>
                </a:solidFill>
                <a:latin typeface="Times New Roman" panose="02020603050405020304" pitchFamily="18" charset="0"/>
                <a:cs typeface="Times New Roman" panose="02020603050405020304" pitchFamily="18" charset="0"/>
              </a:rPr>
              <a:t> 255 cm.</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Approach high jump: </a:t>
            </a:r>
            <a:r>
              <a:rPr lang="en-US" sz="1800" i="1" dirty="0">
                <a:solidFill>
                  <a:srgbClr val="DC9E1F">
                    <a:lumMod val="50000"/>
                  </a:srgbClr>
                </a:solidFill>
                <a:latin typeface="Times New Roman" panose="02020603050405020304" pitchFamily="18" charset="0"/>
                <a:cs typeface="Times New Roman" panose="02020603050405020304" pitchFamily="18" charset="0"/>
              </a:rPr>
              <a:t>339 cm.</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Standing block jump</a:t>
            </a:r>
            <a:r>
              <a:rPr lang="en-US" sz="1800" dirty="0">
                <a:solidFill>
                  <a:srgbClr val="DC9E1F">
                    <a:lumMod val="50000"/>
                  </a:srgbClr>
                </a:solidFill>
                <a:latin typeface="Times New Roman" panose="02020603050405020304" pitchFamily="18" charset="0"/>
                <a:cs typeface="Times New Roman" panose="02020603050405020304" pitchFamily="18" charset="0"/>
              </a:rPr>
              <a:t>: </a:t>
            </a:r>
            <a:r>
              <a:rPr lang="en-US" sz="1800" i="1" dirty="0">
                <a:solidFill>
                  <a:srgbClr val="DC9E1F">
                    <a:lumMod val="50000"/>
                  </a:srgbClr>
                </a:solidFill>
                <a:latin typeface="Times New Roman" panose="02020603050405020304" pitchFamily="18" charset="0"/>
                <a:cs typeface="Times New Roman" panose="02020603050405020304" pitchFamily="18" charset="0"/>
              </a:rPr>
              <a:t>325 cm.</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High school: </a:t>
            </a:r>
            <a:r>
              <a:rPr lang="en-US" sz="1800" i="1" dirty="0">
                <a:solidFill>
                  <a:srgbClr val="DC9E1F">
                    <a:lumMod val="50000"/>
                  </a:srgbClr>
                </a:solidFill>
                <a:latin typeface="Times New Roman" panose="02020603050405020304" pitchFamily="18" charset="0"/>
                <a:cs typeface="Times New Roman" panose="02020603050405020304" pitchFamily="18" charset="0"/>
              </a:rPr>
              <a:t>„57 SU Saint </a:t>
            </a:r>
            <a:r>
              <a:rPr lang="en-US" sz="1800" i="1" dirty="0" err="1">
                <a:solidFill>
                  <a:srgbClr val="DC9E1F">
                    <a:lumMod val="50000"/>
                  </a:srgbClr>
                </a:solidFill>
                <a:latin typeface="Times New Roman" panose="02020603050405020304" pitchFamily="18" charset="0"/>
                <a:cs typeface="Times New Roman" panose="02020603050405020304" pitchFamily="18" charset="0"/>
              </a:rPr>
              <a:t>Naum</a:t>
            </a:r>
            <a:r>
              <a:rPr lang="en-US" sz="1800" i="1" dirty="0">
                <a:solidFill>
                  <a:srgbClr val="DC9E1F">
                    <a:lumMod val="50000"/>
                  </a:srgbClr>
                </a:solidFill>
                <a:latin typeface="Times New Roman" panose="02020603050405020304" pitchFamily="18" charset="0"/>
                <a:cs typeface="Times New Roman" panose="02020603050405020304" pitchFamily="18" charset="0"/>
              </a:rPr>
              <a:t> </a:t>
            </a:r>
            <a:r>
              <a:rPr lang="en-US" sz="1800" i="1" dirty="0" err="1">
                <a:solidFill>
                  <a:srgbClr val="DC9E1F">
                    <a:lumMod val="50000"/>
                  </a:srgbClr>
                </a:solidFill>
                <a:latin typeface="Times New Roman" panose="02020603050405020304" pitchFamily="18" charset="0"/>
                <a:cs typeface="Times New Roman" panose="02020603050405020304" pitchFamily="18" charset="0"/>
              </a:rPr>
              <a:t>Ohridski</a:t>
            </a:r>
            <a:r>
              <a:rPr lang="en-US" sz="1800" i="1" dirty="0">
                <a:solidFill>
                  <a:srgbClr val="DC9E1F">
                    <a:lumMod val="50000"/>
                  </a:srgbClr>
                </a:solidFill>
                <a:latin typeface="Times New Roman" panose="02020603050405020304" pitchFamily="18" charset="0"/>
                <a:cs typeface="Times New Roman" panose="02020603050405020304" pitchFamily="18" charset="0"/>
              </a:rPr>
              <a:t>“ Sofia</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Languages: </a:t>
            </a:r>
            <a:r>
              <a:rPr lang="en-US" sz="1800" i="1" dirty="0">
                <a:solidFill>
                  <a:srgbClr val="DC9E1F">
                    <a:lumMod val="50000"/>
                  </a:srgbClr>
                </a:solidFill>
                <a:latin typeface="Times New Roman" panose="02020603050405020304" pitchFamily="18" charset="0"/>
                <a:cs typeface="Times New Roman" panose="02020603050405020304" pitchFamily="18" charset="0"/>
              </a:rPr>
              <a:t>Bulgarian, English</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Desired degree: </a:t>
            </a:r>
            <a:r>
              <a:rPr lang="en-US" sz="1800" i="1" dirty="0">
                <a:solidFill>
                  <a:srgbClr val="DC9E1F">
                    <a:lumMod val="50000"/>
                  </a:srgbClr>
                </a:solidFill>
                <a:latin typeface="Times New Roman" panose="02020603050405020304" pitchFamily="18" charset="0"/>
                <a:cs typeface="Times New Roman" panose="02020603050405020304" pitchFamily="18" charset="0"/>
              </a:rPr>
              <a:t>TBA</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SAT grade/date: </a:t>
            </a:r>
            <a:r>
              <a:rPr lang="en-US" sz="1800" i="1" dirty="0">
                <a:solidFill>
                  <a:srgbClr val="DC9E1F">
                    <a:lumMod val="50000"/>
                  </a:srgbClr>
                </a:solidFill>
                <a:latin typeface="Times New Roman" panose="02020603050405020304" pitchFamily="18" charset="0"/>
                <a:cs typeface="Times New Roman" panose="02020603050405020304" pitchFamily="18" charset="0"/>
              </a:rPr>
              <a:t>TBA      </a:t>
            </a:r>
            <a:r>
              <a:rPr lang="en-US" sz="1800" b="1" dirty="0">
                <a:solidFill>
                  <a:srgbClr val="DC9E1F">
                    <a:lumMod val="50000"/>
                  </a:srgbClr>
                </a:solidFill>
                <a:latin typeface="Times New Roman" panose="02020603050405020304" pitchFamily="18" charset="0"/>
                <a:cs typeface="Times New Roman" panose="02020603050405020304" pitchFamily="18" charset="0"/>
              </a:rPr>
              <a:t>TOEFL grade/date: </a:t>
            </a:r>
            <a:r>
              <a:rPr lang="en-US" sz="1800" i="1" dirty="0">
                <a:solidFill>
                  <a:srgbClr val="DC9E1F">
                    <a:lumMod val="50000"/>
                  </a:srgbClr>
                </a:solidFill>
                <a:latin typeface="Times New Roman" panose="02020603050405020304" pitchFamily="18" charset="0"/>
                <a:cs typeface="Times New Roman" panose="02020603050405020304" pitchFamily="18" charset="0"/>
              </a:rPr>
              <a:t>TBA</a:t>
            </a:r>
          </a:p>
          <a:p>
            <a:pPr marL="0" indent="0">
              <a:buNone/>
            </a:pPr>
            <a:endParaRPr lang="bg-BG" dirty="0"/>
          </a:p>
        </p:txBody>
      </p:sp>
    </p:spTree>
    <p:extLst>
      <p:ext uri="{BB962C8B-B14F-4D97-AF65-F5344CB8AC3E}">
        <p14:creationId xmlns:p14="http://schemas.microsoft.com/office/powerpoint/2010/main" val="422130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191000" y="152400"/>
            <a:ext cx="4800600" cy="6172200"/>
          </a:xfrm>
        </p:spPr>
        <p:txBody>
          <a:bodyPr>
            <a:normAutofit/>
          </a:bodyPr>
          <a:lstStyle/>
          <a:p>
            <a:pPr marL="0" indent="0">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Volleyball Achievements</a:t>
            </a:r>
          </a:p>
          <a:p>
            <a:pPr marL="0" indent="0">
              <a:buNone/>
            </a:pPr>
            <a:endParaRPr lang="en-US" sz="20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sz="2000" b="1" i="1" dirty="0">
                <a:solidFill>
                  <a:schemeClr val="tx2">
                    <a:lumMod val="50000"/>
                  </a:schemeClr>
                </a:solidFill>
                <a:latin typeface="Times New Roman" panose="02020603050405020304" pitchFamily="18" charset="0"/>
                <a:cs typeface="Times New Roman" panose="02020603050405020304" pitchFamily="18" charset="0"/>
              </a:rPr>
              <a:t>Bulgarian National Championship- 2022/23- 4rd place U18; 2022/23- 6th place U20; 2022/23-6th place U18; 2021/22-4rd place U18;</a:t>
            </a:r>
          </a:p>
          <a:p>
            <a:pPr marL="0" indent="0">
              <a:buNone/>
            </a:pPr>
            <a:endParaRPr lang="en-US" sz="20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sz="2000" b="1" i="1" dirty="0">
                <a:solidFill>
                  <a:schemeClr val="tx2">
                    <a:lumMod val="50000"/>
                  </a:schemeClr>
                </a:solidFill>
                <a:latin typeface="Times New Roman" panose="02020603050405020304" pitchFamily="18" charset="0"/>
                <a:cs typeface="Times New Roman" panose="02020603050405020304" pitchFamily="18" charset="0"/>
              </a:rPr>
              <a:t>4th place in ,,Bulgaria cup” 2023</a:t>
            </a:r>
          </a:p>
          <a:p>
            <a:pPr marL="0" indent="0">
              <a:buNone/>
            </a:pPr>
            <a:endParaRPr lang="en-US" sz="20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sz="2000" b="1" i="1" dirty="0">
                <a:solidFill>
                  <a:schemeClr val="tx2">
                    <a:lumMod val="50000"/>
                  </a:schemeClr>
                </a:solidFill>
                <a:latin typeface="Times New Roman" panose="02020603050405020304" pitchFamily="18" charset="0"/>
                <a:cs typeface="Times New Roman" panose="02020603050405020304" pitchFamily="18" charset="0"/>
              </a:rPr>
              <a:t>2nd and 3rd place - ,,</a:t>
            </a:r>
            <a:r>
              <a:rPr lang="en-US" sz="2000" b="1" i="1" dirty="0" err="1">
                <a:solidFill>
                  <a:schemeClr val="tx2">
                    <a:lumMod val="50000"/>
                  </a:schemeClr>
                </a:solidFill>
                <a:latin typeface="Times New Roman" panose="02020603050405020304" pitchFamily="18" charset="0"/>
                <a:cs typeface="Times New Roman" panose="02020603050405020304" pitchFamily="18" charset="0"/>
              </a:rPr>
              <a:t>Vuzrajdane</a:t>
            </a:r>
            <a:r>
              <a:rPr lang="en-US" sz="2000" b="1" i="1" dirty="0">
                <a:solidFill>
                  <a:schemeClr val="tx2">
                    <a:lumMod val="50000"/>
                  </a:schemeClr>
                </a:solidFill>
                <a:latin typeface="Times New Roman" panose="02020603050405020304" pitchFamily="18" charset="0"/>
                <a:cs typeface="Times New Roman" panose="02020603050405020304" pitchFamily="18" charset="0"/>
              </a:rPr>
              <a:t> tournament”</a:t>
            </a:r>
          </a:p>
          <a:p>
            <a:pPr marL="0" indent="0">
              <a:buNone/>
            </a:pPr>
            <a:r>
              <a:rPr lang="en-US" sz="2000" b="1" i="1" dirty="0">
                <a:solidFill>
                  <a:schemeClr val="tx2">
                    <a:lumMod val="50000"/>
                  </a:schemeClr>
                </a:solidFill>
                <a:latin typeface="Times New Roman" panose="02020603050405020304" pitchFamily="18" charset="0"/>
                <a:cs typeface="Times New Roman" panose="02020603050405020304" pitchFamily="18" charset="0"/>
              </a:rPr>
              <a:t>2nd place - ,,Play with </a:t>
            </a:r>
            <a:r>
              <a:rPr lang="en-US" sz="2000" b="1" i="1" dirty="0" err="1">
                <a:solidFill>
                  <a:schemeClr val="tx2">
                    <a:lumMod val="50000"/>
                  </a:schemeClr>
                </a:solidFill>
                <a:latin typeface="Times New Roman" panose="02020603050405020304" pitchFamily="18" charset="0"/>
                <a:cs typeface="Times New Roman" panose="02020603050405020304" pitchFamily="18" charset="0"/>
              </a:rPr>
              <a:t>Levski</a:t>
            </a:r>
            <a:r>
              <a:rPr lang="en-US" sz="2000" b="1" i="1" dirty="0">
                <a:solidFill>
                  <a:schemeClr val="tx2">
                    <a:lumMod val="50000"/>
                  </a:schemeClr>
                </a:solidFill>
                <a:latin typeface="Times New Roman" panose="02020603050405020304" pitchFamily="18" charset="0"/>
                <a:cs typeface="Times New Roman" panose="02020603050405020304" pitchFamily="18" charset="0"/>
              </a:rPr>
              <a:t>”</a:t>
            </a:r>
          </a:p>
          <a:p>
            <a:pPr marL="0" indent="0">
              <a:buNone/>
            </a:pPr>
            <a:r>
              <a:rPr lang="en-US" sz="2000" b="1" i="1" dirty="0">
                <a:solidFill>
                  <a:schemeClr val="tx2">
                    <a:lumMod val="50000"/>
                  </a:schemeClr>
                </a:solidFill>
                <a:latin typeface="Times New Roman" panose="02020603050405020304" pitchFamily="18" charset="0"/>
                <a:cs typeface="Times New Roman" panose="02020603050405020304" pitchFamily="18" charset="0"/>
              </a:rPr>
              <a:t>National Championship in </a:t>
            </a:r>
            <a:r>
              <a:rPr lang="en-US" sz="2000" b="1" i="1" dirty="0" err="1">
                <a:solidFill>
                  <a:schemeClr val="tx2">
                    <a:lumMod val="50000"/>
                  </a:schemeClr>
                </a:solidFill>
                <a:latin typeface="Times New Roman" panose="02020603050405020304" pitchFamily="18" charset="0"/>
                <a:cs typeface="Times New Roman" panose="02020603050405020304" pitchFamily="18" charset="0"/>
              </a:rPr>
              <a:t>Dryanovo</a:t>
            </a:r>
            <a:r>
              <a:rPr lang="en-US" sz="2000" b="1" i="1" dirty="0">
                <a:solidFill>
                  <a:schemeClr val="tx2">
                    <a:lumMod val="50000"/>
                  </a:schemeClr>
                </a:solidFill>
                <a:latin typeface="Times New Roman" panose="02020603050405020304" pitchFamily="18" charset="0"/>
                <a:cs typeface="Times New Roman" panose="02020603050405020304" pitchFamily="18" charset="0"/>
              </a:rPr>
              <a:t> 3rd place</a:t>
            </a:r>
          </a:p>
        </p:txBody>
      </p:sp>
      <p:pic>
        <p:nvPicPr>
          <p:cNvPr id="4" name="Picture 3">
            <a:extLst>
              <a:ext uri="{FF2B5EF4-FFF2-40B4-BE49-F238E27FC236}">
                <a16:creationId xmlns:a16="http://schemas.microsoft.com/office/drawing/2014/main" id="{1A530D3A-19BF-6E2F-0BE6-FD11340E0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22" y="1409700"/>
            <a:ext cx="3945070" cy="3657600"/>
          </a:xfrm>
          <a:prstGeom prst="rect">
            <a:avLst/>
          </a:prstGeom>
        </p:spPr>
      </p:pic>
    </p:spTree>
    <p:extLst>
      <p:ext uri="{BB962C8B-B14F-4D97-AF65-F5344CB8AC3E}">
        <p14:creationId xmlns:p14="http://schemas.microsoft.com/office/powerpoint/2010/main" val="38103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laying volleyball&#10;&#10;Description automatically generated">
            <a:extLst>
              <a:ext uri="{FF2B5EF4-FFF2-40B4-BE49-F238E27FC236}">
                <a16:creationId xmlns:a16="http://schemas.microsoft.com/office/drawing/2014/main" id="{3CF0B9F3-EF42-4F26-857F-76DF10FFE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428" y="0"/>
            <a:ext cx="4569143" cy="6858000"/>
          </a:xfrm>
          <a:prstGeom prst="rect">
            <a:avLst/>
          </a:prstGeom>
        </p:spPr>
      </p:pic>
    </p:spTree>
    <p:extLst>
      <p:ext uri="{BB962C8B-B14F-4D97-AF65-F5344CB8AC3E}">
        <p14:creationId xmlns:p14="http://schemas.microsoft.com/office/powerpoint/2010/main" val="167926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C9E1F">
                    <a:lumMod val="50000"/>
                  </a:srgbClr>
                </a:solidFill>
                <a:latin typeface="Times New Roman" panose="02020603050405020304" pitchFamily="18" charset="0"/>
                <a:cs typeface="Times New Roman" panose="02020603050405020304" pitchFamily="18" charset="0"/>
              </a:rPr>
              <a:t>Video Analysis</a:t>
            </a:r>
            <a:endParaRPr lang="bg-BG" dirty="0"/>
          </a:p>
        </p:txBody>
      </p:sp>
      <p:sp>
        <p:nvSpPr>
          <p:cNvPr id="3" name="Content Placeholder 2"/>
          <p:cNvSpPr>
            <a:spLocks noGrp="1"/>
          </p:cNvSpPr>
          <p:nvPr>
            <p:ph sz="quarter" idx="13"/>
          </p:nvPr>
        </p:nvSpPr>
        <p:spPr/>
        <p:txBody>
          <a:bodyPr/>
          <a:lstStyle/>
          <a:p>
            <a:pPr marL="0" lvl="0" indent="0" algn="ctr">
              <a:buClr>
                <a:srgbClr val="DC9E1F"/>
              </a:buClr>
              <a:buNone/>
            </a:pPr>
            <a:endParaRPr lang="en-US" sz="2000" b="1" dirty="0">
              <a:solidFill>
                <a:srgbClr val="DC9E1F">
                  <a:lumMod val="50000"/>
                </a:srgbClr>
              </a:solidFill>
              <a:latin typeface="Times New Roman" panose="02020603050405020304" pitchFamily="18" charset="0"/>
              <a:cs typeface="Times New Roman" panose="02020603050405020304" pitchFamily="18" charset="0"/>
            </a:endParaRPr>
          </a:p>
          <a:p>
            <a:pPr marL="0" lvl="0" indent="0" algn="ctr">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Highlight Video:</a:t>
            </a:r>
          </a:p>
          <a:p>
            <a:pPr marL="0" lvl="0" indent="0" algn="ctr">
              <a:buClr>
                <a:srgbClr val="DC9E1F"/>
              </a:buClr>
              <a:buNone/>
            </a:pPr>
            <a:br>
              <a:rPr lang="en-US" sz="2000" b="1" i="1" dirty="0">
                <a:solidFill>
                  <a:srgbClr val="DC9E1F">
                    <a:lumMod val="50000"/>
                  </a:srgbClr>
                </a:solidFill>
                <a:latin typeface="Times New Roman" panose="02020603050405020304" pitchFamily="18" charset="0"/>
                <a:cs typeface="Times New Roman" panose="02020603050405020304" pitchFamily="18" charset="0"/>
              </a:rPr>
            </a:br>
            <a:r>
              <a:rPr lang="en-US" sz="2000" b="1" i="1" dirty="0">
                <a:solidFill>
                  <a:srgbClr val="DC9E1F">
                    <a:lumMod val="50000"/>
                  </a:srgbClr>
                </a:solidFill>
                <a:latin typeface="Times New Roman" panose="02020603050405020304" pitchFamily="18" charset="0"/>
                <a:cs typeface="Times New Roman" panose="02020603050405020304" pitchFamily="18" charset="0"/>
                <a:hlinkClick r:id="rId2"/>
              </a:rPr>
              <a:t>https://youtu.be/nA4y1sRkP1g</a:t>
            </a:r>
            <a:endParaRPr lang="en-US" sz="2000" b="1" i="1" dirty="0">
              <a:solidFill>
                <a:srgbClr val="DC9E1F">
                  <a:lumMod val="50000"/>
                </a:srgbClr>
              </a:solidFill>
              <a:latin typeface="Times New Roman" panose="02020603050405020304" pitchFamily="18" charset="0"/>
              <a:cs typeface="Times New Roman" panose="02020603050405020304" pitchFamily="18" charset="0"/>
            </a:endParaRPr>
          </a:p>
          <a:p>
            <a:pPr marL="0" lvl="0" indent="0" algn="ctr">
              <a:buClr>
                <a:srgbClr val="DC9E1F"/>
              </a:buClr>
              <a:buNone/>
            </a:pPr>
            <a:endParaRPr lang="en-US" sz="2000" b="1" i="1" dirty="0">
              <a:solidFill>
                <a:srgbClr val="DC9E1F">
                  <a:lumMod val="50000"/>
                </a:srgbClr>
              </a:solidFill>
              <a:latin typeface="Times New Roman" panose="02020603050405020304" pitchFamily="18" charset="0"/>
              <a:cs typeface="Times New Roman" panose="02020603050405020304" pitchFamily="18" charset="0"/>
            </a:endParaRPr>
          </a:p>
          <a:p>
            <a:pPr marL="0" lvl="0" indent="0" algn="ctr">
              <a:buClr>
                <a:srgbClr val="DC9E1F"/>
              </a:buClr>
              <a:buNone/>
            </a:pPr>
            <a:r>
              <a:rPr lang="en-US" sz="2000" b="1" i="1" dirty="0">
                <a:solidFill>
                  <a:srgbClr val="DC9E1F">
                    <a:lumMod val="50000"/>
                  </a:srgbClr>
                </a:solidFill>
                <a:latin typeface="Times New Roman" panose="02020603050405020304" pitchFamily="18" charset="0"/>
                <a:cs typeface="Times New Roman" panose="02020603050405020304" pitchFamily="18" charset="0"/>
              </a:rPr>
              <a:t>Full Matches:</a:t>
            </a:r>
          </a:p>
          <a:p>
            <a:pPr marL="0" lvl="0" indent="0" algn="ctr">
              <a:buClr>
                <a:srgbClr val="DC9E1F"/>
              </a:buClr>
              <a:buNone/>
            </a:pPr>
            <a:endParaRPr lang="en-US" sz="2000" b="1" i="1"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endParaRPr lang="en-US" sz="2000" b="1" dirty="0">
              <a:solidFill>
                <a:srgbClr val="DC9E1F">
                  <a:lumMod val="50000"/>
                </a:srgbClr>
              </a:solidFill>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233015F3-E554-A92A-870D-99552E91EB48}"/>
              </a:ext>
            </a:extLst>
          </p:cNvPr>
          <p:cNvSpPr>
            <a:spLocks noChangeArrowheads="1"/>
          </p:cNvSpPr>
          <p:nvPr/>
        </p:nvSpPr>
        <p:spPr bwMode="auto">
          <a:xfrm>
            <a:off x="1706217" y="44958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1800" b="0" u="none" strike="noStrike" cap="none" normalizeH="0" baseline="0" dirty="0">
                <a:ln>
                  <a:noFill/>
                </a:ln>
                <a:solidFill>
                  <a:srgbClr val="1155CC"/>
                </a:solidFill>
                <a:effectLst/>
                <a:latin typeface="UICTFontTextStyleBody"/>
                <a:hlinkClick r:id="rId3"/>
              </a:rPr>
              <a:t>https://youtu.be/VFhM5LManKc?si=oOP-T118TLojEq7s</a:t>
            </a:r>
            <a:r>
              <a:rPr kumimoji="0" lang="bg-BG" altLang="bg-BG" sz="1800" b="0" u="none" strike="noStrike" cap="none" normalizeH="0" baseline="0" dirty="0">
                <a:ln>
                  <a:noFill/>
                </a:ln>
                <a:effectLst/>
              </a:rPr>
              <a:t> </a:t>
            </a:r>
            <a:endParaRPr kumimoji="0" lang="bg-BG" altLang="bg-BG" sz="1800" b="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704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3B76B5-AE85-BE42-92CB-5A68E7187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55" y="0"/>
            <a:ext cx="8412690" cy="6858000"/>
          </a:xfrm>
          <a:prstGeom prst="rect">
            <a:avLst/>
          </a:prstGeom>
        </p:spPr>
      </p:pic>
    </p:spTree>
    <p:extLst>
      <p:ext uri="{BB962C8B-B14F-4D97-AF65-F5344CB8AC3E}">
        <p14:creationId xmlns:p14="http://schemas.microsoft.com/office/powerpoint/2010/main" val="208499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924800" cy="1143000"/>
          </a:xfrm>
        </p:spPr>
        <p:txBody>
          <a:bodyPr/>
          <a:lstStyle/>
          <a:p>
            <a:r>
              <a:rPr lang="en-US" b="1" dirty="0">
                <a:solidFill>
                  <a:srgbClr val="DC9E1F">
                    <a:lumMod val="50000"/>
                  </a:srgbClr>
                </a:solidFill>
                <a:latin typeface="Times New Roman" panose="02020603050405020304" pitchFamily="18" charset="0"/>
                <a:cs typeface="Times New Roman" panose="02020603050405020304" pitchFamily="18" charset="0"/>
              </a:rPr>
              <a:t>Interview questions</a:t>
            </a:r>
            <a:endParaRPr lang="bg-BG" dirty="0"/>
          </a:p>
        </p:txBody>
      </p:sp>
      <p:sp>
        <p:nvSpPr>
          <p:cNvPr id="3" name="Content Placeholder 2"/>
          <p:cNvSpPr>
            <a:spLocks noGrp="1"/>
          </p:cNvSpPr>
          <p:nvPr>
            <p:ph sz="quarter" idx="13"/>
          </p:nvPr>
        </p:nvSpPr>
        <p:spPr>
          <a:xfrm>
            <a:off x="152400" y="1447800"/>
            <a:ext cx="8382000" cy="4724400"/>
          </a:xfrm>
        </p:spPr>
        <p:txBody>
          <a:bodyPr>
            <a:normAutofit fontScale="70000" lnSpcReduction="20000"/>
          </a:bodyPr>
          <a:lstStyle/>
          <a:p>
            <a:pPr marL="0" lvl="0" indent="0">
              <a:buNone/>
            </a:pPr>
            <a:r>
              <a:rPr lang="en-US" sz="1900" b="1" dirty="0">
                <a:solidFill>
                  <a:schemeClr val="tx2">
                    <a:lumMod val="50000"/>
                  </a:schemeClr>
                </a:solidFill>
                <a:latin typeface="Times New Roman" panose="02020603050405020304" pitchFamily="18" charset="0"/>
                <a:cs typeface="Times New Roman" panose="02020603050405020304" pitchFamily="18" charset="0"/>
              </a:rPr>
              <a:t>Describe yourself with a few sentences:</a:t>
            </a:r>
          </a:p>
          <a:p>
            <a:pPr marL="0" lvl="0" indent="0">
              <a:lnSpc>
                <a:spcPct val="170000"/>
              </a:lnSpc>
              <a:buNone/>
            </a:pPr>
            <a:r>
              <a:rPr lang="en-US" sz="1900" b="1" i="1" dirty="0">
                <a:solidFill>
                  <a:schemeClr val="tx2">
                    <a:lumMod val="50000"/>
                  </a:schemeClr>
                </a:solidFill>
                <a:latin typeface="Times New Roman" panose="02020603050405020304" pitchFamily="18" charset="0"/>
                <a:cs typeface="Times New Roman" panose="02020603050405020304" pitchFamily="18" charset="0"/>
              </a:rPr>
              <a:t>I am ambitious, reliable, serious, diligent in training. I fit in quickly in an unfamiliar environment. I am creative and avoid conflicts. I would always help a friend in need and I am responsible. I am ready to give a 100% of myself to make my dreams come true. </a:t>
            </a:r>
          </a:p>
          <a:p>
            <a:pPr marL="0" lvl="0" indent="0">
              <a:buNone/>
            </a:pPr>
            <a:endParaRPr lang="en-US" sz="1900" b="1" dirty="0">
              <a:solidFill>
                <a:schemeClr val="tx2">
                  <a:lumMod val="50000"/>
                </a:schemeClr>
              </a:solidFill>
              <a:latin typeface="Times New Roman" panose="02020603050405020304" pitchFamily="18" charset="0"/>
              <a:cs typeface="Times New Roman" panose="02020603050405020304" pitchFamily="18" charset="0"/>
            </a:endParaRPr>
          </a:p>
          <a:p>
            <a:pPr marL="0" lvl="0" indent="0">
              <a:buNone/>
            </a:pPr>
            <a:r>
              <a:rPr lang="en-US" sz="1900" b="1" dirty="0">
                <a:solidFill>
                  <a:schemeClr val="tx2">
                    <a:lumMod val="50000"/>
                  </a:schemeClr>
                </a:solidFill>
                <a:latin typeface="Times New Roman" panose="02020603050405020304" pitchFamily="18" charset="0"/>
                <a:cs typeface="Times New Roman" panose="02020603050405020304" pitchFamily="18" charset="0"/>
              </a:rPr>
              <a:t>What does volleyball mean to you?</a:t>
            </a:r>
          </a:p>
          <a:p>
            <a:pPr marL="0" lvl="0" indent="0">
              <a:lnSpc>
                <a:spcPct val="160000"/>
              </a:lnSpc>
              <a:buNone/>
            </a:pPr>
            <a:r>
              <a:rPr lang="en-US" sz="1900" b="1" i="1" dirty="0">
                <a:solidFill>
                  <a:schemeClr val="tx2">
                    <a:lumMod val="50000"/>
                  </a:schemeClr>
                </a:solidFill>
                <a:latin typeface="Times New Roman" panose="02020603050405020304" pitchFamily="18" charset="0"/>
                <a:cs typeface="Times New Roman" panose="02020603050405020304" pitchFamily="18" charset="0"/>
              </a:rPr>
              <a:t>I remember my first volleyball practice. It was 6 years ago, as soon as I stepped into the hall, I fell in love with the sport. I liked the joy of the collective game, I liked being part of the collective itself. And I realized for myself that volleyball is what I want to do and earn money from it. And after that moment, I started spending more ad more time in to my training. I was the competitor who came first to training and left last. And at one point, all the work I put in paid off. In one year I progressed so much - from the reserve I started playing for U18 and U20 at the same time. But my progress didn’t stop there, I continued the hard work in training and currently I consider to be one of the best middle blockers in my country. Now Volleyball is not just a sport for me it’s a Lifestyle</a:t>
            </a:r>
            <a:endParaRPr lang="en-US" sz="1800" b="1" i="1" dirty="0">
              <a:solidFill>
                <a:schemeClr val="tx2">
                  <a:lumMod val="50000"/>
                </a:schemeClr>
              </a:solidFill>
              <a:latin typeface="Times New Roman" panose="02020603050405020304" pitchFamily="18" charset="0"/>
              <a:cs typeface="Times New Roman" panose="02020603050405020304" pitchFamily="18" charset="0"/>
            </a:endParaRPr>
          </a:p>
          <a:p>
            <a:pPr marL="0" lvl="0" indent="0">
              <a:lnSpc>
                <a:spcPct val="150000"/>
              </a:lnSpc>
              <a:buNone/>
            </a:pPr>
            <a:r>
              <a:rPr lang="bg-BG" sz="1800" i="1" dirty="0">
                <a:solidFill>
                  <a:schemeClr val="tx2">
                    <a:lumMod val="50000"/>
                  </a:schemeClr>
                </a:solidFill>
                <a:latin typeface="Times New Roman" panose="02020603050405020304" pitchFamily="18" charset="0"/>
                <a:cs typeface="Times New Roman" panose="02020603050405020304" pitchFamily="18" charset="0"/>
              </a:rPr>
              <a:t> </a:t>
            </a:r>
            <a:endParaRPr lang="bg-BG" dirty="0"/>
          </a:p>
        </p:txBody>
      </p:sp>
    </p:spTree>
    <p:extLst>
      <p:ext uri="{BB962C8B-B14F-4D97-AF65-F5344CB8AC3E}">
        <p14:creationId xmlns:p14="http://schemas.microsoft.com/office/powerpoint/2010/main" val="395474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482727-701A-FA4E-A0DA-2026D8BEA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044" y="0"/>
            <a:ext cx="5195912" cy="6869762"/>
          </a:xfrm>
          <a:prstGeom prst="rect">
            <a:avLst/>
          </a:prstGeom>
        </p:spPr>
      </p:pic>
    </p:spTree>
    <p:extLst>
      <p:ext uri="{BB962C8B-B14F-4D97-AF65-F5344CB8AC3E}">
        <p14:creationId xmlns:p14="http://schemas.microsoft.com/office/powerpoint/2010/main" val="1817323783"/>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1713</TotalTime>
  <Words>576</Words>
  <Application>Microsoft Office PowerPoint</Application>
  <PresentationFormat>On-screen Show (4:3)</PresentationFormat>
  <Paragraphs>57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Times New Roman</vt:lpstr>
      <vt:lpstr>UICTFontTextStyleBody</vt:lpstr>
      <vt:lpstr>Horizon</vt:lpstr>
      <vt:lpstr>Konstantin Dinov middle blocker</vt:lpstr>
      <vt:lpstr>PowerPoint Presentation</vt:lpstr>
      <vt:lpstr>Additional information</vt:lpstr>
      <vt:lpstr>PowerPoint Presentation</vt:lpstr>
      <vt:lpstr>PowerPoint Presentation</vt:lpstr>
      <vt:lpstr>Video Analysis</vt:lpstr>
      <vt:lpstr>PowerPoint Presentation</vt:lpstr>
      <vt:lpstr>Interview questions</vt:lpstr>
      <vt:lpstr>PowerPoint Presentation</vt:lpstr>
      <vt:lpstr>PowerPoint Presentation</vt:lpstr>
      <vt:lpstr>The presentation provides all the basic information for the student-athlete. More details and video can be provided if needed.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Siana Dobreva </dc:title>
  <dc:creator>Radoslav Popov</dc:creator>
  <cp:lastModifiedBy>Radoslav Popov</cp:lastModifiedBy>
  <cp:revision>32</cp:revision>
  <dcterms:created xsi:type="dcterms:W3CDTF">2006-08-16T00:00:00Z</dcterms:created>
  <dcterms:modified xsi:type="dcterms:W3CDTF">2024-01-09T13:41:46Z</dcterms:modified>
</cp:coreProperties>
</file>