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h/imgres?imgurl=http://i1.weltbild.ch/asset/vgw/autogenes-training-das-original-uebungsheft-072298777.jpg&amp;imgrefurl=http://www.weltbild.ch/3/16136975-1/buch/autogenes-training-das-original-uebungsheft.html&amp;docid=vqzbv9oVJG2aaM&amp;tbnid=o8OgXyhx5nXMmM:&amp;w=433&amp;h=648&amp;ei=OxM5U5fPDoaO0AX084GIDA&amp;ved=0CAIQxiAwAA&amp;iact=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Autogenes Training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199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Selbsterfahrungsteil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/>
          <a:lstStyle/>
          <a:p>
            <a:r>
              <a:rPr lang="de-CH" dirty="0">
                <a:solidFill>
                  <a:schemeClr val="tx1"/>
                </a:solidFill>
              </a:rPr>
              <a:t>Zurücknehmen</a:t>
            </a: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Arme fest ! </a:t>
            </a:r>
            <a:r>
              <a:rPr lang="de-CH" dirty="0">
                <a:solidFill>
                  <a:schemeClr val="tx1"/>
                </a:solidFill>
              </a:rPr>
              <a:t>(Der Übende beugt und streckt die Arme mit geballten Fäusten ein paar mal mit energischem Ruck)</a:t>
            </a: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Atmung tief! </a:t>
            </a:r>
            <a:r>
              <a:rPr lang="de-CH" dirty="0">
                <a:solidFill>
                  <a:schemeClr val="tx1"/>
                </a:solidFill>
              </a:rPr>
              <a:t>(Der Übende atmet tief ein und aus)</a:t>
            </a: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Augen auf! </a:t>
            </a:r>
            <a:r>
              <a:rPr lang="de-CH" dirty="0">
                <a:solidFill>
                  <a:schemeClr val="tx1"/>
                </a:solidFill>
              </a:rPr>
              <a:t>(Der Übende öffnet die Augen).</a:t>
            </a:r>
          </a:p>
          <a:p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Selbsterfahrungsteil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de-CH" dirty="0">
                <a:solidFill>
                  <a:schemeClr val="tx1"/>
                </a:solidFill>
              </a:rPr>
              <a:t>Umgang mit sich aufdrängenden störenden Gedanken: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Kinovorstellung: </a:t>
            </a:r>
            <a:r>
              <a:rPr lang="de-CH" sz="2200" dirty="0">
                <a:solidFill>
                  <a:srgbClr val="FFFF00"/>
                </a:solidFill>
              </a:rPr>
              <a:t>Ich sitze im Kino und lasse meine Gedanken an der Leinwand vorbeiziehen.</a:t>
            </a:r>
          </a:p>
          <a:p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Erfahrungsaustausch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Welche Erfahrungen wurden gemacht (körperlich, emotional,…)?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Gab es Probleme sich auf das bildliche Vorstellen einzulassen?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Was hat geholfen sich einzulassen?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98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9671" y="2413833"/>
            <a:ext cx="8534400" cy="1507067"/>
          </a:xfrm>
        </p:spPr>
        <p:txBody>
          <a:bodyPr/>
          <a:lstStyle/>
          <a:p>
            <a:r>
              <a:rPr lang="de-CH" dirty="0"/>
              <a:t>Danke für die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171949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383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/>
          <a:lstStyle/>
          <a:p>
            <a:r>
              <a:rPr lang="de-CH" dirty="0">
                <a:solidFill>
                  <a:schemeClr val="tx1"/>
                </a:solidFill>
              </a:rPr>
              <a:t>Was ist Autogenes Training?</a:t>
            </a:r>
          </a:p>
          <a:p>
            <a:r>
              <a:rPr lang="de-CH" dirty="0">
                <a:solidFill>
                  <a:schemeClr val="tx1"/>
                </a:solidFill>
              </a:rPr>
              <a:t>Wie funktioniert Autogenes Training?</a:t>
            </a:r>
          </a:p>
          <a:p>
            <a:r>
              <a:rPr lang="de-CH" dirty="0">
                <a:solidFill>
                  <a:schemeClr val="tx1"/>
                </a:solidFill>
              </a:rPr>
              <a:t>Selbsterfahrungsteil: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Passende Position (Sitzen/Liegen)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Erste Übung (Schwere/3 Min.)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Austausch über Erfahrung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6432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Was ist Autogenes Training?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/>
          <a:lstStyle/>
          <a:p>
            <a:r>
              <a:rPr lang="de-CH" dirty="0">
                <a:solidFill>
                  <a:schemeClr val="tx1"/>
                </a:solidFill>
              </a:rPr>
              <a:t>Das AT wurden von Johannes Heinrich Schultz in den 1920ern entwickelt (1932 veröffentlichte er seine Monographie «Das autogene </a:t>
            </a:r>
            <a:r>
              <a:rPr lang="de-CH" dirty="0" err="1">
                <a:solidFill>
                  <a:schemeClr val="tx1"/>
                </a:solidFill>
              </a:rPr>
              <a:t>Taining</a:t>
            </a:r>
            <a:r>
              <a:rPr lang="de-CH" dirty="0">
                <a:solidFill>
                  <a:schemeClr val="tx1"/>
                </a:solidFill>
              </a:rPr>
              <a:t>»).</a:t>
            </a:r>
          </a:p>
          <a:p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Das AT ist ein Entspannungsverfahren (Umschaltreflex/Film).</a:t>
            </a:r>
          </a:p>
          <a:p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Das AT ist ein </a:t>
            </a:r>
            <a:r>
              <a:rPr lang="de-CH" dirty="0" err="1">
                <a:solidFill>
                  <a:schemeClr val="tx1"/>
                </a:solidFill>
              </a:rPr>
              <a:t>autosugestives</a:t>
            </a:r>
            <a:r>
              <a:rPr lang="de-CH" dirty="0">
                <a:solidFill>
                  <a:schemeClr val="tx1"/>
                </a:solidFill>
              </a:rPr>
              <a:t> Verfahren (Selbsthypnose).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Ziel ist </a:t>
            </a:r>
            <a:r>
              <a:rPr lang="de-CH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konzentrative</a:t>
            </a:r>
            <a:r>
              <a:rPr lang="de-CH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Entspannung</a:t>
            </a:r>
            <a:r>
              <a:rPr lang="de-CH" dirty="0">
                <a:solidFill>
                  <a:schemeClr val="tx1"/>
                </a:solidFill>
              </a:rPr>
              <a:t>.</a:t>
            </a:r>
          </a:p>
          <a:p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944" y="1541415"/>
            <a:ext cx="1888433" cy="237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4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Wozu Autogenes Training?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CH" dirty="0">
                <a:solidFill>
                  <a:schemeClr val="tx1"/>
                </a:solidFill>
              </a:rPr>
              <a:t>Nachgewiesen ist </a:t>
            </a:r>
            <a:r>
              <a:rPr lang="de-CH" sz="1400" dirty="0">
                <a:solidFill>
                  <a:schemeClr val="tx1"/>
                </a:solidFill>
              </a:rPr>
              <a:t>(Nach Petermann und </a:t>
            </a:r>
            <a:r>
              <a:rPr lang="de-CH" sz="1400" dirty="0" err="1">
                <a:solidFill>
                  <a:schemeClr val="tx1"/>
                </a:solidFill>
              </a:rPr>
              <a:t>Vaitl</a:t>
            </a:r>
            <a:r>
              <a:rPr lang="de-CH" sz="1400" dirty="0">
                <a:solidFill>
                  <a:schemeClr val="tx1"/>
                </a:solidFill>
              </a:rPr>
              <a:t>, 2009, S. 72f)</a:t>
            </a:r>
            <a:r>
              <a:rPr lang="de-CH" dirty="0">
                <a:solidFill>
                  <a:schemeClr val="tx1"/>
                </a:solidFill>
              </a:rPr>
              <a:t>:</a:t>
            </a:r>
          </a:p>
          <a:p>
            <a:r>
              <a:rPr lang="de-CH" dirty="0">
                <a:solidFill>
                  <a:schemeClr val="tx1"/>
                </a:solidFill>
              </a:rPr>
              <a:t>Körperliche und geistige Frische (bei bis zu 66% nach 6 Wochen)</a:t>
            </a:r>
          </a:p>
          <a:p>
            <a:r>
              <a:rPr lang="de-CH" dirty="0">
                <a:solidFill>
                  <a:schemeClr val="tx1"/>
                </a:solidFill>
              </a:rPr>
              <a:t>Körperliches und seelisches Wohlbefinden nimmt zu</a:t>
            </a:r>
          </a:p>
          <a:p>
            <a:r>
              <a:rPr lang="de-CH" dirty="0">
                <a:solidFill>
                  <a:schemeClr val="tx1"/>
                </a:solidFill>
              </a:rPr>
              <a:t>Gefühle der Entspannung und Erholung</a:t>
            </a:r>
          </a:p>
          <a:p>
            <a:r>
              <a:rPr lang="de-CH" dirty="0">
                <a:solidFill>
                  <a:schemeClr val="tx1"/>
                </a:solidFill>
              </a:rPr>
              <a:t>Verbessertes Selbstkonzept</a:t>
            </a:r>
          </a:p>
          <a:p>
            <a:r>
              <a:rPr lang="de-CH" dirty="0">
                <a:solidFill>
                  <a:schemeClr val="tx1"/>
                </a:solidFill>
              </a:rPr>
              <a:t>Verstärkung der Kompetenz und Kontrollüberzeugung (Selbstwirksamkeit)</a:t>
            </a:r>
          </a:p>
          <a:p>
            <a:r>
              <a:rPr lang="de-CH" dirty="0">
                <a:solidFill>
                  <a:schemeClr val="tx1"/>
                </a:solidFill>
              </a:rPr>
              <a:t>Verbesserung der Konzentrations- und Leistungsfähigkeit</a:t>
            </a:r>
          </a:p>
          <a:p>
            <a:r>
              <a:rPr lang="de-CH" dirty="0">
                <a:solidFill>
                  <a:schemeClr val="tx1"/>
                </a:solidFill>
              </a:rPr>
              <a:t>Abnahme von Depressions-(MMPI) und </a:t>
            </a:r>
            <a:r>
              <a:rPr lang="de-CH" dirty="0" err="1">
                <a:solidFill>
                  <a:schemeClr val="tx1"/>
                </a:solidFill>
              </a:rPr>
              <a:t>Neurotizismuswerten</a:t>
            </a:r>
            <a:r>
              <a:rPr lang="de-CH" dirty="0">
                <a:solidFill>
                  <a:schemeClr val="tx1"/>
                </a:solidFill>
              </a:rPr>
              <a:t> (FPI)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0937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Wie funktioniert Autogenes Training?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/>
          <a:lstStyle/>
          <a:p>
            <a:r>
              <a:rPr lang="de-CH" dirty="0">
                <a:solidFill>
                  <a:schemeClr val="tx1"/>
                </a:solidFill>
              </a:rPr>
              <a:t>Das Autogene Training bedeutet wörtlich aus dem </a:t>
            </a:r>
            <a:r>
              <a:rPr lang="de-CH" dirty="0">
                <a:solidFill>
                  <a:srgbClr val="FFFF00"/>
                </a:solidFill>
              </a:rPr>
              <a:t>Selbst(</a:t>
            </a:r>
            <a:r>
              <a:rPr lang="de-CH" i="1" dirty="0" err="1">
                <a:solidFill>
                  <a:srgbClr val="FFFF00"/>
                </a:solidFill>
              </a:rPr>
              <a:t>autos</a:t>
            </a:r>
            <a:r>
              <a:rPr lang="de-CH" dirty="0">
                <a:solidFill>
                  <a:srgbClr val="FFFF00"/>
                </a:solidFill>
              </a:rPr>
              <a:t>) entstehendes (</a:t>
            </a:r>
            <a:r>
              <a:rPr lang="de-CH" i="1" dirty="0" err="1">
                <a:solidFill>
                  <a:srgbClr val="FFFF00"/>
                </a:solidFill>
              </a:rPr>
              <a:t>genos</a:t>
            </a:r>
            <a:r>
              <a:rPr lang="de-CH" dirty="0">
                <a:solidFill>
                  <a:srgbClr val="FFFF00"/>
                </a:solidFill>
              </a:rPr>
              <a:t>) Üben</a:t>
            </a:r>
            <a:r>
              <a:rPr lang="de-CH" dirty="0"/>
              <a:t>.</a:t>
            </a:r>
          </a:p>
          <a:p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(Bildhafte) Vorstellungen schaffen Wirklichkeit (Zitronenübung).</a:t>
            </a:r>
          </a:p>
        </p:txBody>
      </p:sp>
      <p:pic>
        <p:nvPicPr>
          <p:cNvPr id="4" name="Grafik 3" descr="https://encrypted-tbn0.gstatic.com/images?q=tbn:ANd9GcQ1mmY4swYNSwIYBQcXF_OfQA8PfrcxR4AeAcKrX-pEhS1JMGyl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338" y="141667"/>
            <a:ext cx="2296800" cy="31852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2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Wie funktioniert Autogenes Training?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de-CH" dirty="0">
                <a:solidFill>
                  <a:schemeClr val="tx1"/>
                </a:solidFill>
              </a:rPr>
              <a:t>Eine Übungseinheit bestehet aus 3 Teilen:</a:t>
            </a:r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Eine Übungseinheit dauert </a:t>
            </a:r>
            <a:r>
              <a:rPr lang="de-CH" dirty="0" err="1">
                <a:solidFill>
                  <a:schemeClr val="tx1"/>
                </a:solidFill>
              </a:rPr>
              <a:t>ca</a:t>
            </a:r>
            <a:r>
              <a:rPr lang="de-CH" dirty="0">
                <a:solidFill>
                  <a:schemeClr val="tx1"/>
                </a:solidFill>
              </a:rPr>
              <a:t> 3 Min. / bis zu 3 mal täglich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84212" y="3081086"/>
            <a:ext cx="32841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Einleitung: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Ich bin ganz ruhig und gelöst.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Umgebung ist jetzt nebensächlich und unwichtig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Geräusche sind jetzt nebensächlich und unwichtig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417455" y="3081086"/>
            <a:ext cx="182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Übung: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Schwere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Wärme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Atmung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Sonnen-geflecht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Stirnkühle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Herz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90198" y="3081086"/>
            <a:ext cx="19017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Zurücknehmen: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Arme fest!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Atmung tief!</a:t>
            </a:r>
          </a:p>
          <a:p>
            <a:pPr marL="285750" indent="-285750">
              <a:buFontTx/>
              <a:buChar char="-"/>
            </a:pPr>
            <a:r>
              <a:rPr lang="de-CH" dirty="0">
                <a:solidFill>
                  <a:srgbClr val="FFFF00"/>
                </a:solidFill>
              </a:rPr>
              <a:t>Augen auf!</a:t>
            </a:r>
          </a:p>
          <a:p>
            <a:endParaRPr lang="de-CH" dirty="0">
              <a:solidFill>
                <a:srgbClr val="FFFF00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de-CH" dirty="0"/>
              <a:t>Rapport zur Wirklichkeit</a:t>
            </a:r>
          </a:p>
        </p:txBody>
      </p:sp>
      <p:sp>
        <p:nvSpPr>
          <p:cNvPr id="7" name="Pfeil nach rechts 6"/>
          <p:cNvSpPr/>
          <p:nvPr/>
        </p:nvSpPr>
        <p:spPr>
          <a:xfrm>
            <a:off x="3515932" y="4096748"/>
            <a:ext cx="656823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Pfeil nach rechts 7"/>
          <p:cNvSpPr/>
          <p:nvPr/>
        </p:nvSpPr>
        <p:spPr>
          <a:xfrm>
            <a:off x="6000739" y="4096748"/>
            <a:ext cx="656823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22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85033"/>
            <a:ext cx="8534400" cy="1507067"/>
          </a:xfrm>
        </p:spPr>
        <p:txBody>
          <a:bodyPr/>
          <a:lstStyle/>
          <a:p>
            <a:r>
              <a:rPr lang="de-CH" dirty="0"/>
              <a:t>Selbsterfahrungsteil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/>
          <a:lstStyle/>
          <a:p>
            <a:r>
              <a:rPr lang="de-CH" dirty="0">
                <a:solidFill>
                  <a:schemeClr val="tx1"/>
                </a:solidFill>
              </a:rPr>
              <a:t>Die Haltung: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Liegend: </a:t>
            </a:r>
          </a:p>
          <a:p>
            <a:pPr marL="457200" lvl="1" indent="0">
              <a:buNone/>
            </a:pPr>
            <a:endParaRPr lang="de-CH" dirty="0">
              <a:solidFill>
                <a:schemeClr val="tx1"/>
              </a:solidFill>
            </a:endParaRPr>
          </a:p>
          <a:p>
            <a:pPr lvl="1"/>
            <a:r>
              <a:rPr lang="de-CH" dirty="0">
                <a:solidFill>
                  <a:schemeClr val="tx1"/>
                </a:solidFill>
              </a:rPr>
              <a:t>Aufrechtsitzend:</a:t>
            </a:r>
          </a:p>
          <a:p>
            <a:pPr lvl="1"/>
            <a:endParaRPr lang="de-CH" dirty="0">
              <a:solidFill>
                <a:schemeClr val="tx1"/>
              </a:solidFill>
            </a:endParaRPr>
          </a:p>
          <a:p>
            <a:pPr lvl="1"/>
            <a:r>
              <a:rPr lang="de-CH" dirty="0">
                <a:solidFill>
                  <a:schemeClr val="tx1"/>
                </a:solidFill>
              </a:rPr>
              <a:t>Droschkenkutschersitz: </a:t>
            </a:r>
          </a:p>
          <a:p>
            <a:pPr marL="457200" lvl="1" indent="0">
              <a:buNone/>
            </a:pPr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537" y="5063246"/>
            <a:ext cx="904875" cy="17526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2537" y="3286259"/>
            <a:ext cx="1162050" cy="1676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537" y="1647246"/>
            <a:ext cx="2098117" cy="155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72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1331" y="193147"/>
            <a:ext cx="8534400" cy="1507067"/>
          </a:xfrm>
        </p:spPr>
        <p:txBody>
          <a:bodyPr/>
          <a:lstStyle/>
          <a:p>
            <a:r>
              <a:rPr lang="de-CH" dirty="0"/>
              <a:t>Selbsterfahrungsteil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1331" y="1568002"/>
            <a:ext cx="8534400" cy="5289998"/>
          </a:xfrm>
        </p:spPr>
        <p:txBody>
          <a:bodyPr>
            <a:normAutofit fontScale="92500" lnSpcReduction="10000"/>
          </a:bodyPr>
          <a:lstStyle/>
          <a:p>
            <a:r>
              <a:rPr lang="de-CH" dirty="0">
                <a:solidFill>
                  <a:schemeClr val="tx1"/>
                </a:solidFill>
              </a:rPr>
              <a:t>Einleitung (Ziel: Fokus auf inneres Erleben richten und äussere Reize ausblenden)</a:t>
            </a: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Ich bin ganz ruhig und gelöst</a:t>
            </a:r>
          </a:p>
          <a:p>
            <a:pPr lvl="1"/>
            <a:endParaRPr lang="de-CH" sz="2200" dirty="0">
              <a:solidFill>
                <a:srgbClr val="FFFF00"/>
              </a:solidFill>
            </a:endParaRP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Umwelt ist jetzt nebensächlich und unwichtig</a:t>
            </a:r>
          </a:p>
          <a:p>
            <a:pPr lvl="1"/>
            <a:endParaRPr lang="de-CH" sz="2200" dirty="0">
              <a:solidFill>
                <a:srgbClr val="FFFF00"/>
              </a:solidFill>
            </a:endParaRP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Geräusche sind jetzt nebensächlich und unwichtig</a:t>
            </a:r>
          </a:p>
          <a:p>
            <a:pPr lvl="1"/>
            <a:endParaRPr lang="de-CH" sz="2200" dirty="0">
              <a:solidFill>
                <a:srgbClr val="FFFF00"/>
              </a:solidFill>
            </a:endParaRP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Ich bin ganz ruhig und gelöst</a:t>
            </a:r>
          </a:p>
          <a:p>
            <a:pPr lvl="1"/>
            <a:endParaRPr lang="de-CH" sz="2200" dirty="0">
              <a:solidFill>
                <a:srgbClr val="FFFF00"/>
              </a:solidFill>
            </a:endParaRP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Ich lasse mich tief in die Übung fallen.</a:t>
            </a:r>
          </a:p>
          <a:p>
            <a:pPr lvl="1"/>
            <a:endParaRPr lang="de-CH" sz="2200" dirty="0">
              <a:solidFill>
                <a:srgbClr val="FFFF00"/>
              </a:solidFill>
            </a:endParaRPr>
          </a:p>
          <a:p>
            <a:pPr lvl="1"/>
            <a:r>
              <a:rPr lang="de-CH" sz="2200" dirty="0">
                <a:solidFill>
                  <a:srgbClr val="FFFF00"/>
                </a:solidFill>
              </a:rPr>
              <a:t>Ich lasse mich einfach fallen</a:t>
            </a:r>
          </a:p>
          <a:p>
            <a:pPr lvl="1"/>
            <a:endParaRPr lang="de-CH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48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10791"/>
            <a:ext cx="8534400" cy="1507067"/>
          </a:xfrm>
        </p:spPr>
        <p:txBody>
          <a:bodyPr/>
          <a:lstStyle/>
          <a:p>
            <a:r>
              <a:rPr lang="de-CH" dirty="0"/>
              <a:t>Selbsterfahrungsteil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566115"/>
            <a:ext cx="8534400" cy="3615267"/>
          </a:xfrm>
        </p:spPr>
        <p:txBody>
          <a:bodyPr>
            <a:normAutofit fontScale="92500" lnSpcReduction="20000"/>
          </a:bodyPr>
          <a:lstStyle/>
          <a:p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Hintergrund der schwere Übung:</a:t>
            </a:r>
          </a:p>
          <a:p>
            <a:pPr lvl="1"/>
            <a:r>
              <a:rPr lang="de-CH" dirty="0">
                <a:solidFill>
                  <a:schemeClr val="tx1"/>
                </a:solidFill>
              </a:rPr>
              <a:t>Durch Entspannung der Muskelpartien kommt es zu einem schwere </a:t>
            </a:r>
            <a:r>
              <a:rPr lang="de-CH" dirty="0" err="1">
                <a:solidFill>
                  <a:schemeClr val="tx1"/>
                </a:solidFill>
              </a:rPr>
              <a:t>Emfpinden</a:t>
            </a:r>
            <a:r>
              <a:rPr lang="de-CH" dirty="0">
                <a:solidFill>
                  <a:schemeClr val="tx1"/>
                </a:solidFill>
              </a:rPr>
              <a:t> v.a. in den Armen und Beinen</a:t>
            </a:r>
          </a:p>
          <a:p>
            <a:pPr lvl="1"/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Übung (bildhaftes Vorstellen folgenden Inhalts)</a:t>
            </a:r>
          </a:p>
          <a:p>
            <a:endParaRPr lang="de-CH" dirty="0">
              <a:solidFill>
                <a:schemeClr val="tx1"/>
              </a:solidFill>
            </a:endParaRPr>
          </a:p>
          <a:p>
            <a:pPr lvl="1"/>
            <a:r>
              <a:rPr lang="de-CH" sz="2400" dirty="0">
                <a:solidFill>
                  <a:srgbClr val="FFFF00"/>
                </a:solidFill>
              </a:rPr>
              <a:t>Mein rechter Arm ist angenehm schwer</a:t>
            </a:r>
            <a:r>
              <a:rPr lang="de-CH" sz="2200" dirty="0">
                <a:solidFill>
                  <a:srgbClr val="FFFF00"/>
                </a:solidFill>
              </a:rPr>
              <a:t> </a:t>
            </a:r>
            <a:r>
              <a:rPr lang="de-CH" dirty="0">
                <a:solidFill>
                  <a:schemeClr val="tx1"/>
                </a:solidFill>
              </a:rPr>
              <a:t>(ca. 5 mal)</a:t>
            </a:r>
          </a:p>
          <a:p>
            <a:pPr lvl="1"/>
            <a:endParaRPr lang="de-CH" dirty="0">
              <a:solidFill>
                <a:schemeClr val="tx1"/>
              </a:solidFill>
            </a:endParaRPr>
          </a:p>
          <a:p>
            <a:pPr lvl="1"/>
            <a:r>
              <a:rPr lang="de-CH" sz="2400" dirty="0">
                <a:solidFill>
                  <a:srgbClr val="FFFF00"/>
                </a:solidFill>
              </a:rPr>
              <a:t>Ich bin ganz ruhig und gelöst</a:t>
            </a:r>
          </a:p>
          <a:p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63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464</Words>
  <Application>Microsoft Office PowerPoint</Application>
  <PresentationFormat>Breitbild</PresentationFormat>
  <Paragraphs>100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Century Gothic</vt:lpstr>
      <vt:lpstr>Symbol</vt:lpstr>
      <vt:lpstr>Wingdings 3</vt:lpstr>
      <vt:lpstr>Segment</vt:lpstr>
      <vt:lpstr>Autogenes Training</vt:lpstr>
      <vt:lpstr>Übersicht</vt:lpstr>
      <vt:lpstr>Was ist Autogenes Training?</vt:lpstr>
      <vt:lpstr>Wozu Autogenes Training?</vt:lpstr>
      <vt:lpstr>Wie funktioniert Autogenes Training?</vt:lpstr>
      <vt:lpstr>Wie funktioniert Autogenes Training?</vt:lpstr>
      <vt:lpstr>Selbsterfahrungsteil</vt:lpstr>
      <vt:lpstr>Selbsterfahrungsteil</vt:lpstr>
      <vt:lpstr>Selbsterfahrungsteil</vt:lpstr>
      <vt:lpstr>Selbsterfahrungsteil</vt:lpstr>
      <vt:lpstr>Selbsterfahrungsteil</vt:lpstr>
      <vt:lpstr>Danke für die Aufmerksamkeit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Autogenes Training</dc:title>
  <dc:creator>Patrick Schelch</dc:creator>
  <cp:lastModifiedBy>Patrick</cp:lastModifiedBy>
  <cp:revision>42</cp:revision>
  <dcterms:created xsi:type="dcterms:W3CDTF">2014-03-31T07:04:25Z</dcterms:created>
  <dcterms:modified xsi:type="dcterms:W3CDTF">2021-08-06T15:32:26Z</dcterms:modified>
</cp:coreProperties>
</file>