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70" r:id="rId2"/>
    <p:sldId id="256" r:id="rId3"/>
    <p:sldId id="264" r:id="rId4"/>
    <p:sldId id="267" r:id="rId5"/>
    <p:sldId id="268" r:id="rId6"/>
    <p:sldId id="257" r:id="rId7"/>
    <p:sldId id="272" r:id="rId8"/>
    <p:sldId id="271" r:id="rId9"/>
    <p:sldId id="258" r:id="rId10"/>
    <p:sldId id="273" r:id="rId11"/>
  </p:sldIdLst>
  <p:sldSz cx="12192000" cy="8280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3961" autoAdjust="0"/>
  </p:normalViewPr>
  <p:slideViewPr>
    <p:cSldViewPr snapToGrid="0">
      <p:cViewPr varScale="1">
        <p:scale>
          <a:sx n="89" d="100"/>
          <a:sy n="89" d="100"/>
        </p:scale>
        <p:origin x="12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A8FC27D8-891C-4116-85DF-C880C2B3FA88}" type="datetimeFigureOut">
              <a:rPr kumimoji="1" lang="ja-JP" altLang="en-US" smtClean="0"/>
              <a:t>2025/3/17</a:t>
            </a:fld>
            <a:endParaRPr kumimoji="1" lang="ja-JP" altLang="en-US"/>
          </a:p>
        </p:txBody>
      </p:sp>
      <p:sp>
        <p:nvSpPr>
          <p:cNvPr id="4" name="スライド イメージ プレースホルダー 3"/>
          <p:cNvSpPr>
            <a:spLocks noGrp="1" noRot="1" noChangeAspect="1"/>
          </p:cNvSpPr>
          <p:nvPr>
            <p:ph type="sldImg" idx="2"/>
          </p:nvPr>
        </p:nvSpPr>
        <p:spPr>
          <a:xfrm>
            <a:off x="917575" y="1233488"/>
            <a:ext cx="4900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D5BF326A-C843-4EB5-AFFB-60A6B4D614FA}" type="slidenum">
              <a:rPr kumimoji="1" lang="ja-JP" altLang="en-US" smtClean="0"/>
              <a:t>‹#›</a:t>
            </a:fld>
            <a:endParaRPr kumimoji="1" lang="ja-JP" altLang="en-US"/>
          </a:p>
        </p:txBody>
      </p:sp>
    </p:spTree>
    <p:extLst>
      <p:ext uri="{BB962C8B-B14F-4D97-AF65-F5344CB8AC3E}">
        <p14:creationId xmlns:p14="http://schemas.microsoft.com/office/powerpoint/2010/main" val="2989203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BF326A-C843-4EB5-AFFB-60A6B4D614FA}" type="slidenum">
              <a:rPr kumimoji="1" lang="ja-JP" altLang="en-US" smtClean="0"/>
              <a:t>2</a:t>
            </a:fld>
            <a:endParaRPr kumimoji="1" lang="ja-JP" altLang="en-US"/>
          </a:p>
        </p:txBody>
      </p:sp>
    </p:spTree>
    <p:extLst>
      <p:ext uri="{BB962C8B-B14F-4D97-AF65-F5344CB8AC3E}">
        <p14:creationId xmlns:p14="http://schemas.microsoft.com/office/powerpoint/2010/main" val="368576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5BF326A-C843-4EB5-AFFB-60A6B4D614FA}" type="slidenum">
              <a:rPr kumimoji="1" lang="ja-JP" altLang="en-US" smtClean="0"/>
              <a:t>3</a:t>
            </a:fld>
            <a:endParaRPr kumimoji="1" lang="ja-JP" altLang="en-US"/>
          </a:p>
        </p:txBody>
      </p:sp>
    </p:spTree>
    <p:extLst>
      <p:ext uri="{BB962C8B-B14F-4D97-AF65-F5344CB8AC3E}">
        <p14:creationId xmlns:p14="http://schemas.microsoft.com/office/powerpoint/2010/main" val="224725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D5BF326A-C843-4EB5-AFFB-60A6B4D614FA}" type="slidenum">
              <a:rPr kumimoji="1" lang="ja-JP" altLang="en-US" smtClean="0"/>
              <a:t>10</a:t>
            </a:fld>
            <a:endParaRPr kumimoji="1" lang="ja-JP" altLang="en-US"/>
          </a:p>
        </p:txBody>
      </p:sp>
    </p:spTree>
    <p:extLst>
      <p:ext uri="{BB962C8B-B14F-4D97-AF65-F5344CB8AC3E}">
        <p14:creationId xmlns:p14="http://schemas.microsoft.com/office/powerpoint/2010/main" val="404733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55149"/>
            <a:ext cx="10363200" cy="2882806"/>
          </a:xfrm>
        </p:spPr>
        <p:txBody>
          <a:bodyPr anchor="b"/>
          <a:lstStyle>
            <a:lvl1pPr algn="ctr">
              <a:defRPr sz="7243"/>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1" y="4349130"/>
            <a:ext cx="9144000" cy="1999179"/>
          </a:xfrm>
        </p:spPr>
        <p:txBody>
          <a:bodyPr/>
          <a:lstStyle>
            <a:lvl1pPr marL="0" indent="0" algn="ctr">
              <a:buNone/>
              <a:defRPr sz="2898"/>
            </a:lvl1pPr>
            <a:lvl2pPr marL="552003" indent="0" algn="ctr">
              <a:buNone/>
              <a:defRPr sz="2415"/>
            </a:lvl2pPr>
            <a:lvl3pPr marL="1104007" indent="0" algn="ctr">
              <a:buNone/>
              <a:defRPr sz="2173"/>
            </a:lvl3pPr>
            <a:lvl4pPr marL="1656010" indent="0" algn="ctr">
              <a:buNone/>
              <a:defRPr sz="1932"/>
            </a:lvl4pPr>
            <a:lvl5pPr marL="2208014" indent="0" algn="ctr">
              <a:buNone/>
              <a:defRPr sz="1932"/>
            </a:lvl5pPr>
            <a:lvl6pPr marL="2760017" indent="0" algn="ctr">
              <a:buNone/>
              <a:defRPr sz="1932"/>
            </a:lvl6pPr>
            <a:lvl7pPr marL="3312021" indent="0" algn="ctr">
              <a:buNone/>
              <a:defRPr sz="1932"/>
            </a:lvl7pPr>
            <a:lvl8pPr marL="3864024" indent="0" algn="ctr">
              <a:buNone/>
              <a:defRPr sz="1932"/>
            </a:lvl8pPr>
            <a:lvl9pPr marL="4416028" indent="0" algn="ctr">
              <a:buNone/>
              <a:defRPr sz="1932"/>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355D74F-EF2F-41C5-9284-9F5D25EB97D5}" type="datetime1">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182677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B20C206-DE1A-45A7-8DE2-B52EAC8BABF1}" type="datetime1">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7883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440855"/>
            <a:ext cx="2628900" cy="7017256"/>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440855"/>
            <a:ext cx="7734300" cy="701725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626C07-0FF1-433B-9031-87235A959B88}" type="datetime1">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236142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382EBEC-71A0-483C-9B8F-FA8FCD246DC9}" type="datetime1">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185767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2064352"/>
            <a:ext cx="10515600" cy="3444416"/>
          </a:xfrm>
        </p:spPr>
        <p:txBody>
          <a:bodyPr anchor="b"/>
          <a:lstStyle>
            <a:lvl1pPr>
              <a:defRPr sz="7243"/>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5541355"/>
            <a:ext cx="10515600" cy="1811337"/>
          </a:xfrm>
        </p:spPr>
        <p:txBody>
          <a:bodyPr/>
          <a:lstStyle>
            <a:lvl1pPr marL="0" indent="0">
              <a:buNone/>
              <a:defRPr sz="2898">
                <a:solidFill>
                  <a:schemeClr val="tx1"/>
                </a:solidFill>
              </a:defRPr>
            </a:lvl1pPr>
            <a:lvl2pPr marL="552003" indent="0">
              <a:buNone/>
              <a:defRPr sz="2415">
                <a:solidFill>
                  <a:schemeClr val="tx1">
                    <a:tint val="75000"/>
                  </a:schemeClr>
                </a:solidFill>
              </a:defRPr>
            </a:lvl2pPr>
            <a:lvl3pPr marL="1104007" indent="0">
              <a:buNone/>
              <a:defRPr sz="2173">
                <a:solidFill>
                  <a:schemeClr val="tx1">
                    <a:tint val="75000"/>
                  </a:schemeClr>
                </a:solidFill>
              </a:defRPr>
            </a:lvl3pPr>
            <a:lvl4pPr marL="1656010" indent="0">
              <a:buNone/>
              <a:defRPr sz="1932">
                <a:solidFill>
                  <a:schemeClr val="tx1">
                    <a:tint val="75000"/>
                  </a:schemeClr>
                </a:solidFill>
              </a:defRPr>
            </a:lvl4pPr>
            <a:lvl5pPr marL="2208014" indent="0">
              <a:buNone/>
              <a:defRPr sz="1932">
                <a:solidFill>
                  <a:schemeClr val="tx1">
                    <a:tint val="75000"/>
                  </a:schemeClr>
                </a:solidFill>
              </a:defRPr>
            </a:lvl5pPr>
            <a:lvl6pPr marL="2760017" indent="0">
              <a:buNone/>
              <a:defRPr sz="1932">
                <a:solidFill>
                  <a:schemeClr val="tx1">
                    <a:tint val="75000"/>
                  </a:schemeClr>
                </a:solidFill>
              </a:defRPr>
            </a:lvl6pPr>
            <a:lvl7pPr marL="3312021" indent="0">
              <a:buNone/>
              <a:defRPr sz="1932">
                <a:solidFill>
                  <a:schemeClr val="tx1">
                    <a:tint val="75000"/>
                  </a:schemeClr>
                </a:solidFill>
              </a:defRPr>
            </a:lvl7pPr>
            <a:lvl8pPr marL="3864024" indent="0">
              <a:buNone/>
              <a:defRPr sz="1932">
                <a:solidFill>
                  <a:schemeClr val="tx1">
                    <a:tint val="75000"/>
                  </a:schemeClr>
                </a:solidFill>
              </a:defRPr>
            </a:lvl8pPr>
            <a:lvl9pPr marL="4416028" indent="0">
              <a:buNone/>
              <a:defRPr sz="1932">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C6ABD36-5838-4423-9ABF-4541EA414B64}" type="datetime1">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390835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1" y="2204273"/>
            <a:ext cx="5181600" cy="525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2204273"/>
            <a:ext cx="5181600" cy="525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3D03400-917B-46A1-9956-64BC022A9C74}" type="datetime1">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299364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440858"/>
            <a:ext cx="10515600" cy="160049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90" y="2029851"/>
            <a:ext cx="5157787" cy="994797"/>
          </a:xfrm>
        </p:spPr>
        <p:txBody>
          <a:bodyPr anchor="b"/>
          <a:lstStyle>
            <a:lvl1pPr marL="0" indent="0">
              <a:buNone/>
              <a:defRPr sz="2898" b="1"/>
            </a:lvl1pPr>
            <a:lvl2pPr marL="552003" indent="0">
              <a:buNone/>
              <a:defRPr sz="2415" b="1"/>
            </a:lvl2pPr>
            <a:lvl3pPr marL="1104007" indent="0">
              <a:buNone/>
              <a:defRPr sz="2173" b="1"/>
            </a:lvl3pPr>
            <a:lvl4pPr marL="1656010" indent="0">
              <a:buNone/>
              <a:defRPr sz="1932" b="1"/>
            </a:lvl4pPr>
            <a:lvl5pPr marL="2208014" indent="0">
              <a:buNone/>
              <a:defRPr sz="1932" b="1"/>
            </a:lvl5pPr>
            <a:lvl6pPr marL="2760017" indent="0">
              <a:buNone/>
              <a:defRPr sz="1932" b="1"/>
            </a:lvl6pPr>
            <a:lvl7pPr marL="3312021" indent="0">
              <a:buNone/>
              <a:defRPr sz="1932" b="1"/>
            </a:lvl7pPr>
            <a:lvl8pPr marL="3864024" indent="0">
              <a:buNone/>
              <a:defRPr sz="1932" b="1"/>
            </a:lvl8pPr>
            <a:lvl9pPr marL="4416028" indent="0">
              <a:buNone/>
              <a:defRPr sz="1932" b="1"/>
            </a:lvl9pPr>
          </a:lstStyle>
          <a:p>
            <a:pPr lvl="0"/>
            <a:r>
              <a:rPr lang="ja-JP" altLang="en-US" smtClean="0"/>
              <a:t>マスター テキストの書式設定</a:t>
            </a:r>
          </a:p>
        </p:txBody>
      </p:sp>
      <p:sp>
        <p:nvSpPr>
          <p:cNvPr id="4" name="Content Placeholder 3"/>
          <p:cNvSpPr>
            <a:spLocks noGrp="1"/>
          </p:cNvSpPr>
          <p:nvPr>
            <p:ph sz="half" idx="2"/>
          </p:nvPr>
        </p:nvSpPr>
        <p:spPr>
          <a:xfrm>
            <a:off x="839790" y="3024648"/>
            <a:ext cx="5157787" cy="44487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2029851"/>
            <a:ext cx="5183188" cy="994797"/>
          </a:xfrm>
        </p:spPr>
        <p:txBody>
          <a:bodyPr anchor="b"/>
          <a:lstStyle>
            <a:lvl1pPr marL="0" indent="0">
              <a:buNone/>
              <a:defRPr sz="2898" b="1"/>
            </a:lvl1pPr>
            <a:lvl2pPr marL="552003" indent="0">
              <a:buNone/>
              <a:defRPr sz="2415" b="1"/>
            </a:lvl2pPr>
            <a:lvl3pPr marL="1104007" indent="0">
              <a:buNone/>
              <a:defRPr sz="2173" b="1"/>
            </a:lvl3pPr>
            <a:lvl4pPr marL="1656010" indent="0">
              <a:buNone/>
              <a:defRPr sz="1932" b="1"/>
            </a:lvl4pPr>
            <a:lvl5pPr marL="2208014" indent="0">
              <a:buNone/>
              <a:defRPr sz="1932" b="1"/>
            </a:lvl5pPr>
            <a:lvl6pPr marL="2760017" indent="0">
              <a:buNone/>
              <a:defRPr sz="1932" b="1"/>
            </a:lvl6pPr>
            <a:lvl7pPr marL="3312021" indent="0">
              <a:buNone/>
              <a:defRPr sz="1932" b="1"/>
            </a:lvl7pPr>
            <a:lvl8pPr marL="3864024" indent="0">
              <a:buNone/>
              <a:defRPr sz="1932" b="1"/>
            </a:lvl8pPr>
            <a:lvl9pPr marL="4416028" indent="0">
              <a:buNone/>
              <a:defRPr sz="1932"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3024648"/>
            <a:ext cx="5183188" cy="444879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977E34E-971C-4537-AFA3-BB1E56C316CE}" type="datetime1">
              <a:rPr kumimoji="1" lang="ja-JP" altLang="en-US" smtClean="0"/>
              <a:t>2025/3/17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91056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A75DBA5-0CE2-46E2-80EC-E4085C39A46F}" type="datetime1">
              <a:rPr kumimoji="1" lang="ja-JP" altLang="en-US" smtClean="0"/>
              <a:t>2025/3/17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424278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A5E7-03EF-4547-AFDE-6F85DE1FA7D3}" type="datetime1">
              <a:rPr kumimoji="1" lang="ja-JP" altLang="en-US" smtClean="0"/>
              <a:t>2025/3/17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247100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552029"/>
            <a:ext cx="3932237" cy="1932093"/>
          </a:xfrm>
        </p:spPr>
        <p:txBody>
          <a:bodyPr anchor="b"/>
          <a:lstStyle>
            <a:lvl1pPr>
              <a:defRPr sz="3863"/>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9" y="1192228"/>
            <a:ext cx="6172200" cy="5884451"/>
          </a:xfrm>
        </p:spPr>
        <p:txBody>
          <a:bodyPr/>
          <a:lstStyle>
            <a:lvl1pPr>
              <a:defRPr sz="3863"/>
            </a:lvl1pPr>
            <a:lvl2pPr>
              <a:defRPr sz="3381"/>
            </a:lvl2pPr>
            <a:lvl3pPr>
              <a:defRPr sz="2898"/>
            </a:lvl3pPr>
            <a:lvl4pPr>
              <a:defRPr sz="2415"/>
            </a:lvl4pPr>
            <a:lvl5pPr>
              <a:defRPr sz="2415"/>
            </a:lvl5pPr>
            <a:lvl6pPr>
              <a:defRPr sz="2415"/>
            </a:lvl6pPr>
            <a:lvl7pPr>
              <a:defRPr sz="2415"/>
            </a:lvl7pPr>
            <a:lvl8pPr>
              <a:defRPr sz="2415"/>
            </a:lvl8pPr>
            <a:lvl9pPr>
              <a:defRPr sz="241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9" y="2484120"/>
            <a:ext cx="3932237" cy="4602140"/>
          </a:xfrm>
        </p:spPr>
        <p:txBody>
          <a:bodyPr/>
          <a:lstStyle>
            <a:lvl1pPr marL="0" indent="0">
              <a:buNone/>
              <a:defRPr sz="1932"/>
            </a:lvl1pPr>
            <a:lvl2pPr marL="552003" indent="0">
              <a:buNone/>
              <a:defRPr sz="1689"/>
            </a:lvl2pPr>
            <a:lvl3pPr marL="1104007" indent="0">
              <a:buNone/>
              <a:defRPr sz="1449"/>
            </a:lvl3pPr>
            <a:lvl4pPr marL="1656010" indent="0">
              <a:buNone/>
              <a:defRPr sz="1207"/>
            </a:lvl4pPr>
            <a:lvl5pPr marL="2208014" indent="0">
              <a:buNone/>
              <a:defRPr sz="1207"/>
            </a:lvl5pPr>
            <a:lvl6pPr marL="2760017" indent="0">
              <a:buNone/>
              <a:defRPr sz="1207"/>
            </a:lvl6pPr>
            <a:lvl7pPr marL="3312021" indent="0">
              <a:buNone/>
              <a:defRPr sz="1207"/>
            </a:lvl7pPr>
            <a:lvl8pPr marL="3864024" indent="0">
              <a:buNone/>
              <a:defRPr sz="1207"/>
            </a:lvl8pPr>
            <a:lvl9pPr marL="4416028" indent="0">
              <a:buNone/>
              <a:defRPr sz="120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23F6A7D-1C58-43EA-9985-96A364C544C1}" type="datetime1">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181381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552029"/>
            <a:ext cx="3932237" cy="1932093"/>
          </a:xfrm>
        </p:spPr>
        <p:txBody>
          <a:bodyPr anchor="b"/>
          <a:lstStyle>
            <a:lvl1pPr>
              <a:defRPr sz="3863"/>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9" y="1192228"/>
            <a:ext cx="6172200" cy="5884451"/>
          </a:xfrm>
        </p:spPr>
        <p:txBody>
          <a:bodyPr anchor="t"/>
          <a:lstStyle>
            <a:lvl1pPr marL="0" indent="0">
              <a:buNone/>
              <a:defRPr sz="3863"/>
            </a:lvl1pPr>
            <a:lvl2pPr marL="552003" indent="0">
              <a:buNone/>
              <a:defRPr sz="3381"/>
            </a:lvl2pPr>
            <a:lvl3pPr marL="1104007" indent="0">
              <a:buNone/>
              <a:defRPr sz="2898"/>
            </a:lvl3pPr>
            <a:lvl4pPr marL="1656010" indent="0">
              <a:buNone/>
              <a:defRPr sz="2415"/>
            </a:lvl4pPr>
            <a:lvl5pPr marL="2208014" indent="0">
              <a:buNone/>
              <a:defRPr sz="2415"/>
            </a:lvl5pPr>
            <a:lvl6pPr marL="2760017" indent="0">
              <a:buNone/>
              <a:defRPr sz="2415"/>
            </a:lvl6pPr>
            <a:lvl7pPr marL="3312021" indent="0">
              <a:buNone/>
              <a:defRPr sz="2415"/>
            </a:lvl7pPr>
            <a:lvl8pPr marL="3864024" indent="0">
              <a:buNone/>
              <a:defRPr sz="2415"/>
            </a:lvl8pPr>
            <a:lvl9pPr marL="4416028" indent="0">
              <a:buNone/>
              <a:defRPr sz="2415"/>
            </a:lvl9pPr>
          </a:lstStyle>
          <a:p>
            <a:r>
              <a:rPr lang="ja-JP" altLang="en-US" smtClean="0"/>
              <a:t>図を追加</a:t>
            </a:r>
            <a:endParaRPr lang="en-US" dirty="0"/>
          </a:p>
        </p:txBody>
      </p:sp>
      <p:sp>
        <p:nvSpPr>
          <p:cNvPr id="4" name="Text Placeholder 3"/>
          <p:cNvSpPr>
            <a:spLocks noGrp="1"/>
          </p:cNvSpPr>
          <p:nvPr>
            <p:ph type="body" sz="half" idx="2"/>
          </p:nvPr>
        </p:nvSpPr>
        <p:spPr>
          <a:xfrm>
            <a:off x="839789" y="2484120"/>
            <a:ext cx="3932237" cy="4602140"/>
          </a:xfrm>
        </p:spPr>
        <p:txBody>
          <a:bodyPr/>
          <a:lstStyle>
            <a:lvl1pPr marL="0" indent="0">
              <a:buNone/>
              <a:defRPr sz="1932"/>
            </a:lvl1pPr>
            <a:lvl2pPr marL="552003" indent="0">
              <a:buNone/>
              <a:defRPr sz="1689"/>
            </a:lvl2pPr>
            <a:lvl3pPr marL="1104007" indent="0">
              <a:buNone/>
              <a:defRPr sz="1449"/>
            </a:lvl3pPr>
            <a:lvl4pPr marL="1656010" indent="0">
              <a:buNone/>
              <a:defRPr sz="1207"/>
            </a:lvl4pPr>
            <a:lvl5pPr marL="2208014" indent="0">
              <a:buNone/>
              <a:defRPr sz="1207"/>
            </a:lvl5pPr>
            <a:lvl6pPr marL="2760017" indent="0">
              <a:buNone/>
              <a:defRPr sz="1207"/>
            </a:lvl6pPr>
            <a:lvl7pPr marL="3312021" indent="0">
              <a:buNone/>
              <a:defRPr sz="1207"/>
            </a:lvl7pPr>
            <a:lvl8pPr marL="3864024" indent="0">
              <a:buNone/>
              <a:defRPr sz="1207"/>
            </a:lvl8pPr>
            <a:lvl9pPr marL="4416028" indent="0">
              <a:buNone/>
              <a:defRPr sz="120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B103549-8806-4391-BD05-63CC86FBC826}" type="datetime1">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156230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0858"/>
            <a:ext cx="10515600" cy="160049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2204273"/>
            <a:ext cx="10515600" cy="52538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1" y="7674708"/>
            <a:ext cx="2743200" cy="440855"/>
          </a:xfrm>
          <a:prstGeom prst="rect">
            <a:avLst/>
          </a:prstGeom>
        </p:spPr>
        <p:txBody>
          <a:bodyPr vert="horz" lIns="91440" tIns="45720" rIns="91440" bIns="45720" rtlCol="0" anchor="ctr"/>
          <a:lstStyle>
            <a:lvl1pPr algn="l">
              <a:defRPr sz="1449">
                <a:solidFill>
                  <a:schemeClr val="tx1">
                    <a:tint val="75000"/>
                  </a:schemeClr>
                </a:solidFill>
              </a:defRPr>
            </a:lvl1pPr>
          </a:lstStyle>
          <a:p>
            <a:fld id="{DDC58741-0D70-4F47-85A9-1AB70DA3926C}" type="datetime1">
              <a:rPr kumimoji="1" lang="ja-JP" altLang="en-US" smtClean="0"/>
              <a:t>2025/3/17</a:t>
            </a:fld>
            <a:endParaRPr kumimoji="1" lang="ja-JP" altLang="en-US"/>
          </a:p>
        </p:txBody>
      </p:sp>
      <p:sp>
        <p:nvSpPr>
          <p:cNvPr id="5" name="Footer Placeholder 4"/>
          <p:cNvSpPr>
            <a:spLocks noGrp="1"/>
          </p:cNvSpPr>
          <p:nvPr>
            <p:ph type="ftr" sz="quarter" idx="3"/>
          </p:nvPr>
        </p:nvSpPr>
        <p:spPr>
          <a:xfrm>
            <a:off x="4038600" y="7674708"/>
            <a:ext cx="4114800" cy="440855"/>
          </a:xfrm>
          <a:prstGeom prst="rect">
            <a:avLst/>
          </a:prstGeom>
        </p:spPr>
        <p:txBody>
          <a:bodyPr vert="horz" lIns="91440" tIns="45720" rIns="91440" bIns="45720" rtlCol="0" anchor="ctr"/>
          <a:lstStyle>
            <a:lvl1pPr algn="ctr">
              <a:defRPr sz="144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7674708"/>
            <a:ext cx="2743200" cy="440855"/>
          </a:xfrm>
          <a:prstGeom prst="rect">
            <a:avLst/>
          </a:prstGeom>
        </p:spPr>
        <p:txBody>
          <a:bodyPr vert="horz" lIns="91440" tIns="45720" rIns="91440" bIns="45720" rtlCol="0" anchor="ctr"/>
          <a:lstStyle>
            <a:lvl1pPr algn="r">
              <a:defRPr sz="1449">
                <a:solidFill>
                  <a:schemeClr val="tx1">
                    <a:tint val="75000"/>
                  </a:schemeClr>
                </a:solidFill>
              </a:defRPr>
            </a:lvl1pPr>
          </a:lstStyle>
          <a:p>
            <a:fld id="{9AEF56C4-F968-461E-B9D8-3FD2096FBC00}" type="slidenum">
              <a:rPr kumimoji="1" lang="ja-JP" altLang="en-US" smtClean="0"/>
              <a:t>‹#›</a:t>
            </a:fld>
            <a:endParaRPr kumimoji="1" lang="ja-JP" altLang="en-US"/>
          </a:p>
        </p:txBody>
      </p:sp>
    </p:spTree>
    <p:extLst>
      <p:ext uri="{BB962C8B-B14F-4D97-AF65-F5344CB8AC3E}">
        <p14:creationId xmlns:p14="http://schemas.microsoft.com/office/powerpoint/2010/main" val="7590533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1104007" rtl="0" eaLnBrk="1" latinLnBrk="0" hangingPunct="1">
        <a:lnSpc>
          <a:spcPct val="90000"/>
        </a:lnSpc>
        <a:spcBef>
          <a:spcPct val="0"/>
        </a:spcBef>
        <a:buNone/>
        <a:defRPr kumimoji="1" sz="5313" kern="1200">
          <a:solidFill>
            <a:schemeClr val="tx1"/>
          </a:solidFill>
          <a:latin typeface="+mj-lt"/>
          <a:ea typeface="+mj-ea"/>
          <a:cs typeface="+mj-cs"/>
        </a:defRPr>
      </a:lvl1pPr>
    </p:titleStyle>
    <p:bodyStyle>
      <a:lvl1pPr marL="276002" indent="-276002" algn="l" defTabSz="1104007" rtl="0" eaLnBrk="1" latinLnBrk="0" hangingPunct="1">
        <a:lnSpc>
          <a:spcPct val="90000"/>
        </a:lnSpc>
        <a:spcBef>
          <a:spcPts val="1207"/>
        </a:spcBef>
        <a:buFont typeface="Arial" panose="020B0604020202020204" pitchFamily="34" charset="0"/>
        <a:buChar char="•"/>
        <a:defRPr kumimoji="1" sz="3381" kern="1200">
          <a:solidFill>
            <a:schemeClr val="tx1"/>
          </a:solidFill>
          <a:latin typeface="+mn-lt"/>
          <a:ea typeface="+mn-ea"/>
          <a:cs typeface="+mn-cs"/>
        </a:defRPr>
      </a:lvl1pPr>
      <a:lvl2pPr marL="828005" indent="-276002" algn="l" defTabSz="1104007" rtl="0" eaLnBrk="1" latinLnBrk="0" hangingPunct="1">
        <a:lnSpc>
          <a:spcPct val="90000"/>
        </a:lnSpc>
        <a:spcBef>
          <a:spcPts val="604"/>
        </a:spcBef>
        <a:buFont typeface="Arial" panose="020B0604020202020204" pitchFamily="34" charset="0"/>
        <a:buChar char="•"/>
        <a:defRPr kumimoji="1" sz="2898" kern="1200">
          <a:solidFill>
            <a:schemeClr val="tx1"/>
          </a:solidFill>
          <a:latin typeface="+mn-lt"/>
          <a:ea typeface="+mn-ea"/>
          <a:cs typeface="+mn-cs"/>
        </a:defRPr>
      </a:lvl2pPr>
      <a:lvl3pPr marL="1380009" indent="-276002" algn="l" defTabSz="1104007" rtl="0" eaLnBrk="1" latinLnBrk="0" hangingPunct="1">
        <a:lnSpc>
          <a:spcPct val="90000"/>
        </a:lnSpc>
        <a:spcBef>
          <a:spcPts val="604"/>
        </a:spcBef>
        <a:buFont typeface="Arial" panose="020B0604020202020204" pitchFamily="34" charset="0"/>
        <a:buChar char="•"/>
        <a:defRPr kumimoji="1" sz="2415" kern="1200">
          <a:solidFill>
            <a:schemeClr val="tx1"/>
          </a:solidFill>
          <a:latin typeface="+mn-lt"/>
          <a:ea typeface="+mn-ea"/>
          <a:cs typeface="+mn-cs"/>
        </a:defRPr>
      </a:lvl3pPr>
      <a:lvl4pPr marL="1932012" indent="-276002" algn="l" defTabSz="110400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4pPr>
      <a:lvl5pPr marL="2484016" indent="-276002" algn="l" defTabSz="110400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5pPr>
      <a:lvl6pPr marL="3036019" indent="-276002" algn="l" defTabSz="110400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6pPr>
      <a:lvl7pPr marL="3588023" indent="-276002" algn="l" defTabSz="110400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7pPr>
      <a:lvl8pPr marL="4140026" indent="-276002" algn="l" defTabSz="110400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8pPr>
      <a:lvl9pPr marL="4692029" indent="-276002" algn="l" defTabSz="1104007" rtl="0" eaLnBrk="1" latinLnBrk="0" hangingPunct="1">
        <a:lnSpc>
          <a:spcPct val="90000"/>
        </a:lnSpc>
        <a:spcBef>
          <a:spcPts val="604"/>
        </a:spcBef>
        <a:buFont typeface="Arial" panose="020B0604020202020204" pitchFamily="34" charset="0"/>
        <a:buChar char="•"/>
        <a:defRPr kumimoji="1" sz="2173" kern="1200">
          <a:solidFill>
            <a:schemeClr val="tx1"/>
          </a:solidFill>
          <a:latin typeface="+mn-lt"/>
          <a:ea typeface="+mn-ea"/>
          <a:cs typeface="+mn-cs"/>
        </a:defRPr>
      </a:lvl9pPr>
    </p:bodyStyle>
    <p:otherStyle>
      <a:defPPr>
        <a:defRPr lang="en-US"/>
      </a:defPPr>
      <a:lvl1pPr marL="0" algn="l" defTabSz="1104007" rtl="0" eaLnBrk="1" latinLnBrk="0" hangingPunct="1">
        <a:defRPr kumimoji="1" sz="2173" kern="1200">
          <a:solidFill>
            <a:schemeClr val="tx1"/>
          </a:solidFill>
          <a:latin typeface="+mn-lt"/>
          <a:ea typeface="+mn-ea"/>
          <a:cs typeface="+mn-cs"/>
        </a:defRPr>
      </a:lvl1pPr>
      <a:lvl2pPr marL="552003" algn="l" defTabSz="1104007" rtl="0" eaLnBrk="1" latinLnBrk="0" hangingPunct="1">
        <a:defRPr kumimoji="1" sz="2173" kern="1200">
          <a:solidFill>
            <a:schemeClr val="tx1"/>
          </a:solidFill>
          <a:latin typeface="+mn-lt"/>
          <a:ea typeface="+mn-ea"/>
          <a:cs typeface="+mn-cs"/>
        </a:defRPr>
      </a:lvl2pPr>
      <a:lvl3pPr marL="1104007" algn="l" defTabSz="1104007" rtl="0" eaLnBrk="1" latinLnBrk="0" hangingPunct="1">
        <a:defRPr kumimoji="1" sz="2173" kern="1200">
          <a:solidFill>
            <a:schemeClr val="tx1"/>
          </a:solidFill>
          <a:latin typeface="+mn-lt"/>
          <a:ea typeface="+mn-ea"/>
          <a:cs typeface="+mn-cs"/>
        </a:defRPr>
      </a:lvl3pPr>
      <a:lvl4pPr marL="1656010" algn="l" defTabSz="1104007" rtl="0" eaLnBrk="1" latinLnBrk="0" hangingPunct="1">
        <a:defRPr kumimoji="1" sz="2173" kern="1200">
          <a:solidFill>
            <a:schemeClr val="tx1"/>
          </a:solidFill>
          <a:latin typeface="+mn-lt"/>
          <a:ea typeface="+mn-ea"/>
          <a:cs typeface="+mn-cs"/>
        </a:defRPr>
      </a:lvl4pPr>
      <a:lvl5pPr marL="2208014" algn="l" defTabSz="1104007" rtl="0" eaLnBrk="1" latinLnBrk="0" hangingPunct="1">
        <a:defRPr kumimoji="1" sz="2173" kern="1200">
          <a:solidFill>
            <a:schemeClr val="tx1"/>
          </a:solidFill>
          <a:latin typeface="+mn-lt"/>
          <a:ea typeface="+mn-ea"/>
          <a:cs typeface="+mn-cs"/>
        </a:defRPr>
      </a:lvl5pPr>
      <a:lvl6pPr marL="2760017" algn="l" defTabSz="1104007" rtl="0" eaLnBrk="1" latinLnBrk="0" hangingPunct="1">
        <a:defRPr kumimoji="1" sz="2173" kern="1200">
          <a:solidFill>
            <a:schemeClr val="tx1"/>
          </a:solidFill>
          <a:latin typeface="+mn-lt"/>
          <a:ea typeface="+mn-ea"/>
          <a:cs typeface="+mn-cs"/>
        </a:defRPr>
      </a:lvl6pPr>
      <a:lvl7pPr marL="3312021" algn="l" defTabSz="1104007" rtl="0" eaLnBrk="1" latinLnBrk="0" hangingPunct="1">
        <a:defRPr kumimoji="1" sz="2173" kern="1200">
          <a:solidFill>
            <a:schemeClr val="tx1"/>
          </a:solidFill>
          <a:latin typeface="+mn-lt"/>
          <a:ea typeface="+mn-ea"/>
          <a:cs typeface="+mn-cs"/>
        </a:defRPr>
      </a:lvl7pPr>
      <a:lvl8pPr marL="3864024" algn="l" defTabSz="1104007" rtl="0" eaLnBrk="1" latinLnBrk="0" hangingPunct="1">
        <a:defRPr kumimoji="1" sz="2173" kern="1200">
          <a:solidFill>
            <a:schemeClr val="tx1"/>
          </a:solidFill>
          <a:latin typeface="+mn-lt"/>
          <a:ea typeface="+mn-ea"/>
          <a:cs typeface="+mn-cs"/>
        </a:defRPr>
      </a:lvl8pPr>
      <a:lvl9pPr marL="4416028" algn="l" defTabSz="1104007" rtl="0" eaLnBrk="1" latinLnBrk="0" hangingPunct="1">
        <a:defRPr kumimoji="1" sz="21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4.emf"/><Relationship Id="rId10" Type="http://schemas.openxmlformats.org/officeDocument/2006/relationships/image" Target="../media/image11.jpeg"/><Relationship Id="rId4" Type="http://schemas.openxmlformats.org/officeDocument/2006/relationships/image" Target="../media/image1.jpeg"/><Relationship Id="rId9" Type="http://schemas.openxmlformats.org/officeDocument/2006/relationships/image" Target="../media/image10.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742278"/>
            <a:ext cx="12192000" cy="665482"/>
          </a:xfrm>
          <a:prstGeom prst="rect">
            <a:avLst/>
          </a:prstGeom>
          <a:noFill/>
        </p:spPr>
        <p:txBody>
          <a:bodyPr wrap="square" lIns="110406" tIns="55203" rIns="110406" bIns="55203">
            <a:spAutoFit/>
          </a:bodyPr>
          <a:lstStyle/>
          <a:p>
            <a:pPr algn="ctr"/>
            <a:r>
              <a:rPr lang="ja-JP" altLang="en-US" sz="360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富岡町</a:t>
            </a:r>
            <a:r>
              <a:rPr lang="en-US" altLang="ja-JP" sz="360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TWB</a:t>
            </a:r>
            <a:r>
              <a:rPr lang="ja-JP" altLang="en-US" sz="360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シンポジウム</a:t>
            </a:r>
            <a:r>
              <a:rPr lang="en-US" altLang="ja-JP" sz="360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2024</a:t>
            </a:r>
            <a:endParaRPr lang="ja-JP" altLang="en-US" sz="3600" b="1" dirty="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endParaRPr>
          </a:p>
        </p:txBody>
      </p:sp>
      <p:sp>
        <p:nvSpPr>
          <p:cNvPr id="7" name="正方形/長方形 6"/>
          <p:cNvSpPr/>
          <p:nvPr/>
        </p:nvSpPr>
        <p:spPr>
          <a:xfrm>
            <a:off x="0" y="2766509"/>
            <a:ext cx="12192000" cy="942481"/>
          </a:xfrm>
          <a:prstGeom prst="rect">
            <a:avLst/>
          </a:prstGeom>
          <a:solidFill>
            <a:schemeClr val="accent1">
              <a:lumMod val="20000"/>
              <a:lumOff val="80000"/>
            </a:schemeClr>
          </a:solidFill>
        </p:spPr>
        <p:txBody>
          <a:bodyPr wrap="square" lIns="110406" tIns="55203" rIns="110406" bIns="55203">
            <a:spAutoFit/>
          </a:bodyPr>
          <a:lstStyle/>
          <a:p>
            <a:pPr algn="ctr"/>
            <a:r>
              <a:rPr lang="ja-JP" altLang="en-US" sz="540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とみおかワーキングベース（</a:t>
            </a:r>
            <a:r>
              <a:rPr lang="en-US" altLang="ja-JP" sz="540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TWB</a:t>
            </a:r>
            <a:r>
              <a:rPr lang="ja-JP" altLang="en-US" sz="540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）の紹介</a:t>
            </a:r>
            <a:endParaRPr lang="ja-JP" altLang="en-US" sz="5400" b="1" dirty="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endParaRPr>
          </a:p>
        </p:txBody>
      </p:sp>
      <p:sp>
        <p:nvSpPr>
          <p:cNvPr id="8" name="正方形/長方形 7"/>
          <p:cNvSpPr/>
          <p:nvPr/>
        </p:nvSpPr>
        <p:spPr>
          <a:xfrm>
            <a:off x="6230471" y="7080326"/>
            <a:ext cx="5689002" cy="603927"/>
          </a:xfrm>
          <a:prstGeom prst="rect">
            <a:avLst/>
          </a:prstGeom>
          <a:noFill/>
        </p:spPr>
        <p:txBody>
          <a:bodyPr wrap="square" lIns="110406" tIns="55203" rIns="110406" bIns="55203">
            <a:spAutoFit/>
          </a:bodyPr>
          <a:lstStyle/>
          <a:p>
            <a:pPr algn="ctr"/>
            <a:r>
              <a:rPr lang="ja-JP" altLang="en-US" sz="320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富岡町　企画課　企画政策係</a:t>
            </a:r>
            <a:endParaRPr lang="ja-JP" altLang="en-US" sz="3200" b="1" dirty="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9305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3625326"/>
            <a:ext cx="12192000" cy="665482"/>
          </a:xfrm>
          <a:prstGeom prst="rect">
            <a:avLst/>
          </a:prstGeom>
          <a:noFill/>
        </p:spPr>
        <p:txBody>
          <a:bodyPr wrap="square" lIns="110406" tIns="55203" rIns="110406" bIns="55203">
            <a:spAutoFit/>
          </a:bodyPr>
          <a:lstStyle/>
          <a:p>
            <a:pPr algn="ctr"/>
            <a:r>
              <a:rPr lang="ja-JP" altLang="en-US" sz="3600" b="1" dirty="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ご清聴ありがとう</a:t>
            </a:r>
            <a:r>
              <a:rPr lang="ja-JP" altLang="en-US" sz="360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ございました。</a:t>
            </a:r>
            <a:endParaRPr lang="ja-JP" altLang="en-US" sz="3600" b="1" dirty="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285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片側の 2 つの角を丸めた四角形 33"/>
          <p:cNvSpPr/>
          <p:nvPr/>
        </p:nvSpPr>
        <p:spPr>
          <a:xfrm>
            <a:off x="5608558" y="1008993"/>
            <a:ext cx="6383010" cy="7168055"/>
          </a:xfrm>
          <a:prstGeom prst="round2SameRect">
            <a:avLst/>
          </a:prstGeom>
          <a:solidFill>
            <a:schemeClr val="accent6">
              <a:lumMod val="60000"/>
              <a:lumOff val="4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片側の 2 つの角を丸めた四角形 1"/>
          <p:cNvSpPr/>
          <p:nvPr/>
        </p:nvSpPr>
        <p:spPr>
          <a:xfrm>
            <a:off x="178676" y="1008993"/>
            <a:ext cx="3815255" cy="7168055"/>
          </a:xfrm>
          <a:prstGeom prst="round2Same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 y="1"/>
            <a:ext cx="12192000" cy="631627"/>
          </a:xfrm>
          <a:prstGeom prst="rect">
            <a:avLst/>
          </a:prstGeom>
          <a:noFill/>
        </p:spPr>
        <p:txBody>
          <a:bodyPr wrap="square" lIns="110406" tIns="55203" rIns="110406" bIns="55203">
            <a:spAutoFit/>
          </a:bodyPr>
          <a:lstStyle/>
          <a:p>
            <a:pPr algn="ctr"/>
            <a:r>
              <a:rPr lang="ja-JP" altLang="en-US" sz="338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整備概要</a:t>
            </a:r>
            <a:endParaRPr lang="ja-JP" altLang="en-US" sz="3380" b="1" dirty="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9A919CE-DD03-6ED4-0C75-1B77E7385A24}"/>
              </a:ext>
            </a:extLst>
          </p:cNvPr>
          <p:cNvSpPr txBox="1"/>
          <p:nvPr/>
        </p:nvSpPr>
        <p:spPr>
          <a:xfrm>
            <a:off x="665718" y="1020852"/>
            <a:ext cx="2861113" cy="307777"/>
          </a:xfrm>
          <a:prstGeom prst="rect">
            <a:avLst/>
          </a:prstGeom>
          <a:noFill/>
        </p:spPr>
        <p:txBody>
          <a:bodyPr wrap="square">
            <a:spAutoFit/>
          </a:bodyPr>
          <a:lstStyle/>
          <a:p>
            <a:r>
              <a:rPr lang="ja-JP" altLang="en-US" sz="1400"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400" b="1" dirty="0">
                <a:effectLst/>
                <a:latin typeface="BIZ UDPゴシック" panose="020B0400000000000000" pitchFamily="50" charset="-128"/>
                <a:ea typeface="BIZ UDPゴシック" panose="020B0400000000000000" pitchFamily="50" charset="-128"/>
                <a:cs typeface="Times New Roman" panose="02020603050405020304" pitchFamily="18" charset="0"/>
              </a:rPr>
              <a:t>サテライトオフィス整備事業</a:t>
            </a:r>
            <a:r>
              <a:rPr lang="ja-JP" altLang="en-US" sz="1400" b="1"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14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32C03FE-B0A1-2EE8-4C9D-63A41E7F2EB3}"/>
              </a:ext>
            </a:extLst>
          </p:cNvPr>
          <p:cNvSpPr txBox="1"/>
          <p:nvPr/>
        </p:nvSpPr>
        <p:spPr>
          <a:xfrm>
            <a:off x="7186315" y="1017977"/>
            <a:ext cx="3638178" cy="307777"/>
          </a:xfrm>
          <a:prstGeom prst="rect">
            <a:avLst/>
          </a:prstGeom>
          <a:noFill/>
        </p:spPr>
        <p:txBody>
          <a:bodyPr wrap="square">
            <a:spAutoFit/>
          </a:bodyPr>
          <a:lstStyle/>
          <a:p>
            <a:pPr algn="ctr"/>
            <a:r>
              <a:rPr lang="ja-JP" altLang="en-US" sz="1400" b="1" dirty="0">
                <a:latin typeface="BIZ UDPゴシック" panose="020B0400000000000000" pitchFamily="50" charset="-128"/>
                <a:ea typeface="BIZ UDPゴシック" panose="020B0400000000000000" pitchFamily="50" charset="-128"/>
              </a:rPr>
              <a:t>＜連携協</a:t>
            </a:r>
            <a:r>
              <a:rPr lang="ja-JP" altLang="en-US" sz="1400" b="1" dirty="0" smtClean="0">
                <a:latin typeface="BIZ UDPゴシック" panose="020B0400000000000000" pitchFamily="50" charset="-128"/>
                <a:ea typeface="BIZ UDPゴシック" panose="020B0400000000000000" pitchFamily="50" charset="-128"/>
              </a:rPr>
              <a:t>創アプリ導入事業</a:t>
            </a:r>
            <a:r>
              <a:rPr lang="ja-JP" altLang="en-US" sz="1400" b="1" dirty="0">
                <a:latin typeface="BIZ UDPゴシック" panose="020B0400000000000000" pitchFamily="50" charset="-128"/>
                <a:ea typeface="BIZ UDPゴシック" panose="020B0400000000000000" pitchFamily="50" charset="-128"/>
              </a:rPr>
              <a:t>＞</a:t>
            </a:r>
          </a:p>
        </p:txBody>
      </p:sp>
      <p:grpSp>
        <p:nvGrpSpPr>
          <p:cNvPr id="7" name="グループ化 6">
            <a:extLst>
              <a:ext uri="{FF2B5EF4-FFF2-40B4-BE49-F238E27FC236}">
                <a16:creationId xmlns:a16="http://schemas.microsoft.com/office/drawing/2014/main" id="{E9977FDC-0DF0-AC3B-A746-BA94F43EE53A}"/>
              </a:ext>
            </a:extLst>
          </p:cNvPr>
          <p:cNvGrpSpPr/>
          <p:nvPr/>
        </p:nvGrpSpPr>
        <p:grpSpPr>
          <a:xfrm>
            <a:off x="5755368" y="2047582"/>
            <a:ext cx="3170732" cy="2907769"/>
            <a:chOff x="5097544" y="1750567"/>
            <a:chExt cx="2616439" cy="2395249"/>
          </a:xfrm>
        </p:grpSpPr>
        <p:sp>
          <p:nvSpPr>
            <p:cNvPr id="8" name="楕円 7">
              <a:extLst>
                <a:ext uri="{FF2B5EF4-FFF2-40B4-BE49-F238E27FC236}">
                  <a16:creationId xmlns:a16="http://schemas.microsoft.com/office/drawing/2014/main" id="{03C91FBA-3C24-5BC7-B8CB-80491F21B4CE}"/>
                </a:ext>
              </a:extLst>
            </p:cNvPr>
            <p:cNvSpPr/>
            <p:nvPr/>
          </p:nvSpPr>
          <p:spPr>
            <a:xfrm>
              <a:off x="5260027" y="1883870"/>
              <a:ext cx="2318382" cy="2261946"/>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a:extLst>
                <a:ext uri="{FF2B5EF4-FFF2-40B4-BE49-F238E27FC236}">
                  <a16:creationId xmlns:a16="http://schemas.microsoft.com/office/drawing/2014/main" id="{75402C49-C9D0-7B43-A2FE-0EC361231B40}"/>
                </a:ext>
              </a:extLst>
            </p:cNvPr>
            <p:cNvSpPr/>
            <p:nvPr/>
          </p:nvSpPr>
          <p:spPr>
            <a:xfrm>
              <a:off x="5487815" y="1943314"/>
              <a:ext cx="1862806" cy="1648496"/>
            </a:xfrm>
            <a:prstGeom prst="triangle">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F2C412FF-5D80-CBD3-E661-126478C3164D}"/>
                </a:ext>
              </a:extLst>
            </p:cNvPr>
            <p:cNvGrpSpPr/>
            <p:nvPr/>
          </p:nvGrpSpPr>
          <p:grpSpPr>
            <a:xfrm>
              <a:off x="6743827" y="3077865"/>
              <a:ext cx="970156" cy="864218"/>
              <a:chOff x="6200078" y="4627756"/>
              <a:chExt cx="970156" cy="864218"/>
            </a:xfrm>
          </p:grpSpPr>
          <p:sp>
            <p:nvSpPr>
              <p:cNvPr id="21" name="楕円 20">
                <a:extLst>
                  <a:ext uri="{FF2B5EF4-FFF2-40B4-BE49-F238E27FC236}">
                    <a16:creationId xmlns:a16="http://schemas.microsoft.com/office/drawing/2014/main" id="{F5FF40BF-C937-2960-8F50-2C371DE93B8B}"/>
                  </a:ext>
                </a:extLst>
              </p:cNvPr>
              <p:cNvSpPr/>
              <p:nvPr/>
            </p:nvSpPr>
            <p:spPr>
              <a:xfrm>
                <a:off x="6244683" y="4627756"/>
                <a:ext cx="880945" cy="864218"/>
              </a:xfrm>
              <a:prstGeom prst="ellipse">
                <a:avLst/>
              </a:prstGeom>
              <a:solidFill>
                <a:schemeClr val="accent6">
                  <a:lumMod val="20000"/>
                  <a:lumOff val="80000"/>
                </a:schemeClr>
              </a:solid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F21D49E9-DC49-BCF4-F41E-7C20CC503FE9}"/>
                  </a:ext>
                </a:extLst>
              </p:cNvPr>
              <p:cNvSpPr txBox="1"/>
              <p:nvPr/>
            </p:nvSpPr>
            <p:spPr>
              <a:xfrm>
                <a:off x="6200078" y="4882757"/>
                <a:ext cx="970156" cy="392969"/>
              </a:xfrm>
              <a:prstGeom prst="rect">
                <a:avLst/>
              </a:prstGeom>
              <a:noFill/>
            </p:spPr>
            <p:txBody>
              <a:bodyPr wrap="square">
                <a:spAutoFit/>
              </a:bodyPr>
              <a:lstStyle/>
              <a:p>
                <a:pPr algn="ctr"/>
                <a:r>
                  <a:rPr lang="ja-JP" altLang="en-US" sz="800" b="1" dirty="0" smtClean="0">
                    <a:latin typeface="BIZ UDPゴシック" panose="020B0400000000000000" pitchFamily="50" charset="-128"/>
                    <a:ea typeface="BIZ UDPゴシック" panose="020B0400000000000000" pitchFamily="50" charset="-128"/>
                  </a:rPr>
                  <a:t>ベンチャー</a:t>
                </a:r>
                <a:r>
                  <a:rPr lang="ja-JP" altLang="en-US" sz="800" b="1" dirty="0">
                    <a:latin typeface="BIZ UDPゴシック" panose="020B0400000000000000" pitchFamily="50" charset="-128"/>
                    <a:ea typeface="BIZ UDPゴシック" panose="020B0400000000000000" pitchFamily="50" charset="-128"/>
                  </a:rPr>
                  <a:t>企業・地域企業・大学</a:t>
                </a:r>
                <a:endParaRPr lang="en-US" altLang="ja-JP" sz="800" b="1" dirty="0">
                  <a:latin typeface="BIZ UDPゴシック" panose="020B0400000000000000" pitchFamily="50" charset="-128"/>
                  <a:ea typeface="BIZ UDPゴシック" panose="020B0400000000000000" pitchFamily="50" charset="-128"/>
                </a:endParaRPr>
              </a:p>
              <a:p>
                <a:pPr algn="ctr"/>
                <a:r>
                  <a:rPr lang="ja-JP" altLang="en-US" sz="800" b="1" dirty="0">
                    <a:latin typeface="BIZ UDPゴシック" panose="020B0400000000000000" pitchFamily="50" charset="-128"/>
                    <a:ea typeface="BIZ UDPゴシック" panose="020B0400000000000000" pitchFamily="50" charset="-128"/>
                  </a:rPr>
                  <a:t>など</a:t>
                </a:r>
              </a:p>
            </p:txBody>
          </p:sp>
        </p:grpSp>
        <p:grpSp>
          <p:nvGrpSpPr>
            <p:cNvPr id="11" name="グループ化 10">
              <a:extLst>
                <a:ext uri="{FF2B5EF4-FFF2-40B4-BE49-F238E27FC236}">
                  <a16:creationId xmlns:a16="http://schemas.microsoft.com/office/drawing/2014/main" id="{41217980-67E4-67BD-A04D-0DA8BA8E80FB}"/>
                </a:ext>
              </a:extLst>
            </p:cNvPr>
            <p:cNvGrpSpPr/>
            <p:nvPr/>
          </p:nvGrpSpPr>
          <p:grpSpPr>
            <a:xfrm>
              <a:off x="5097544" y="3077865"/>
              <a:ext cx="970156" cy="864218"/>
              <a:chOff x="2243452" y="4705731"/>
              <a:chExt cx="970156" cy="864218"/>
            </a:xfrm>
          </p:grpSpPr>
          <p:sp>
            <p:nvSpPr>
              <p:cNvPr id="19" name="楕円 18">
                <a:extLst>
                  <a:ext uri="{FF2B5EF4-FFF2-40B4-BE49-F238E27FC236}">
                    <a16:creationId xmlns:a16="http://schemas.microsoft.com/office/drawing/2014/main" id="{496F200A-53BE-C3A9-ACAD-2ED355EAD72C}"/>
                  </a:ext>
                </a:extLst>
              </p:cNvPr>
              <p:cNvSpPr/>
              <p:nvPr/>
            </p:nvSpPr>
            <p:spPr>
              <a:xfrm>
                <a:off x="2293512" y="4705731"/>
                <a:ext cx="880945" cy="864218"/>
              </a:xfrm>
              <a:prstGeom prst="ellipse">
                <a:avLst/>
              </a:prstGeom>
              <a:solidFill>
                <a:schemeClr val="accent4">
                  <a:lumMod val="20000"/>
                  <a:lumOff val="80000"/>
                </a:schemeClr>
              </a:solidFill>
              <a:ln w="1905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159FA7D2-4013-C996-2D9A-1DC5BD14CBE0}"/>
                  </a:ext>
                </a:extLst>
              </p:cNvPr>
              <p:cNvSpPr txBox="1"/>
              <p:nvPr/>
            </p:nvSpPr>
            <p:spPr>
              <a:xfrm>
                <a:off x="2243452" y="5024694"/>
                <a:ext cx="970156" cy="278881"/>
              </a:xfrm>
              <a:prstGeom prst="rect">
                <a:avLst/>
              </a:prstGeom>
              <a:noFill/>
              <a:ln>
                <a:noFill/>
              </a:ln>
            </p:spPr>
            <p:txBody>
              <a:bodyPr wrap="square">
                <a:spAutoFit/>
              </a:bodyPr>
              <a:lstStyle/>
              <a:p>
                <a:pPr algn="ctr"/>
                <a:r>
                  <a:rPr lang="ja-JP" altLang="en-US" sz="800" b="1" dirty="0" smtClean="0">
                    <a:latin typeface="BIZ UDPゴシック" panose="020B0400000000000000" pitchFamily="50" charset="-128"/>
                    <a:ea typeface="BIZ UDPゴシック" panose="020B0400000000000000" pitchFamily="50" charset="-128"/>
                  </a:rPr>
                  <a:t>地域</a:t>
                </a:r>
                <a:r>
                  <a:rPr lang="ja-JP" altLang="en-US" sz="800" b="1" dirty="0">
                    <a:latin typeface="BIZ UDPゴシック" panose="020B0400000000000000" pitchFamily="50" charset="-128"/>
                    <a:ea typeface="BIZ UDPゴシック" panose="020B0400000000000000" pitchFamily="50" charset="-128"/>
                  </a:rPr>
                  <a:t>課題に取り組む大企業など</a:t>
                </a:r>
                <a:endParaRPr lang="en-US" altLang="ja-JP" sz="800" b="1" dirty="0">
                  <a:latin typeface="BIZ UDPゴシック" panose="020B0400000000000000" pitchFamily="50" charset="-128"/>
                  <a:ea typeface="BIZ UDPゴシック" panose="020B0400000000000000" pitchFamily="50" charset="-128"/>
                </a:endParaRPr>
              </a:p>
            </p:txBody>
          </p:sp>
        </p:grpSp>
        <p:grpSp>
          <p:nvGrpSpPr>
            <p:cNvPr id="12" name="グループ化 11">
              <a:extLst>
                <a:ext uri="{FF2B5EF4-FFF2-40B4-BE49-F238E27FC236}">
                  <a16:creationId xmlns:a16="http://schemas.microsoft.com/office/drawing/2014/main" id="{5323ED54-8ECB-4A44-077E-573DC3082D2B}"/>
                </a:ext>
              </a:extLst>
            </p:cNvPr>
            <p:cNvGrpSpPr/>
            <p:nvPr/>
          </p:nvGrpSpPr>
          <p:grpSpPr>
            <a:xfrm>
              <a:off x="5934140" y="1750567"/>
              <a:ext cx="970156" cy="864218"/>
              <a:chOff x="5313712" y="3977018"/>
              <a:chExt cx="970156" cy="864218"/>
            </a:xfrm>
          </p:grpSpPr>
          <p:sp>
            <p:nvSpPr>
              <p:cNvPr id="17" name="楕円 16">
                <a:extLst>
                  <a:ext uri="{FF2B5EF4-FFF2-40B4-BE49-F238E27FC236}">
                    <a16:creationId xmlns:a16="http://schemas.microsoft.com/office/drawing/2014/main" id="{CF66D18C-C6FE-37E2-28DF-E06C4B1DDAD3}"/>
                  </a:ext>
                </a:extLst>
              </p:cNvPr>
              <p:cNvSpPr/>
              <p:nvPr/>
            </p:nvSpPr>
            <p:spPr>
              <a:xfrm>
                <a:off x="5358318" y="3977018"/>
                <a:ext cx="880945" cy="864218"/>
              </a:xfrm>
              <a:prstGeom prst="ellipse">
                <a:avLst/>
              </a:prstGeom>
              <a:solidFill>
                <a:schemeClr val="accent5">
                  <a:lumMod val="20000"/>
                  <a:lumOff val="80000"/>
                </a:schemeClr>
              </a:solid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FF3B3619-19D3-C9DB-DE76-6E45BA176366}"/>
                  </a:ext>
                </a:extLst>
              </p:cNvPr>
              <p:cNvSpPr txBox="1"/>
              <p:nvPr/>
            </p:nvSpPr>
            <p:spPr>
              <a:xfrm>
                <a:off x="5313712" y="4210606"/>
                <a:ext cx="970156" cy="392969"/>
              </a:xfrm>
              <a:prstGeom prst="rect">
                <a:avLst/>
              </a:prstGeom>
              <a:noFill/>
              <a:ln>
                <a:noFill/>
              </a:ln>
            </p:spPr>
            <p:txBody>
              <a:bodyPr wrap="square">
                <a:spAutoFit/>
              </a:bodyPr>
              <a:lstStyle/>
              <a:p>
                <a:pPr algn="ctr"/>
                <a:r>
                  <a:rPr lang="ja-JP" altLang="en-US" sz="800" b="1" dirty="0" smtClean="0">
                    <a:latin typeface="BIZ UDPゴシック" panose="020B0400000000000000" pitchFamily="50" charset="-128"/>
                    <a:ea typeface="BIZ UDPゴシック" panose="020B0400000000000000" pitchFamily="50" charset="-128"/>
                  </a:rPr>
                  <a:t>地方</a:t>
                </a:r>
                <a:r>
                  <a:rPr lang="ja-JP" altLang="en-US" sz="800" b="1" dirty="0">
                    <a:latin typeface="BIZ UDPゴシック" panose="020B0400000000000000" pitchFamily="50" charset="-128"/>
                    <a:ea typeface="BIZ UDPゴシック" panose="020B0400000000000000" pitchFamily="50" charset="-128"/>
                  </a:rPr>
                  <a:t>自治体・</a:t>
                </a:r>
                <a:endParaRPr lang="en-US" altLang="ja-JP" sz="800" b="1" dirty="0">
                  <a:latin typeface="BIZ UDPゴシック" panose="020B0400000000000000" pitchFamily="50" charset="-128"/>
                  <a:ea typeface="BIZ UDPゴシック" panose="020B0400000000000000" pitchFamily="50" charset="-128"/>
                </a:endParaRPr>
              </a:p>
              <a:p>
                <a:pPr algn="ctr"/>
                <a:r>
                  <a:rPr lang="ja-JP" altLang="en-US" sz="800" b="1" dirty="0">
                    <a:latin typeface="BIZ UDPゴシック" panose="020B0400000000000000" pitchFamily="50" charset="-128"/>
                    <a:ea typeface="BIZ UDPゴシック" panose="020B0400000000000000" pitchFamily="50" charset="-128"/>
                  </a:rPr>
                  <a:t>金融機関・経済団体・コンサル</a:t>
                </a:r>
              </a:p>
            </p:txBody>
          </p:sp>
        </p:grpSp>
        <p:sp>
          <p:nvSpPr>
            <p:cNvPr id="13" name="テキスト ボックス 12">
              <a:extLst>
                <a:ext uri="{FF2B5EF4-FFF2-40B4-BE49-F238E27FC236}">
                  <a16:creationId xmlns:a16="http://schemas.microsoft.com/office/drawing/2014/main" id="{26EE11ED-15E6-470E-0824-F30EC6D4C940}"/>
                </a:ext>
              </a:extLst>
            </p:cNvPr>
            <p:cNvSpPr txBox="1"/>
            <p:nvPr/>
          </p:nvSpPr>
          <p:spPr>
            <a:xfrm>
              <a:off x="5834900" y="3691968"/>
              <a:ext cx="1106383" cy="329587"/>
            </a:xfrm>
            <a:prstGeom prst="rect">
              <a:avLst/>
            </a:prstGeom>
            <a:noFill/>
          </p:spPr>
          <p:txBody>
            <a:bodyPr wrap="square">
              <a:spAutoFit/>
            </a:bodyPr>
            <a:lstStyle/>
            <a:p>
              <a:pPr algn="ctr"/>
              <a:r>
                <a:rPr lang="ja-JP" altLang="en-US" sz="1000" dirty="0" smtClean="0">
                  <a:solidFill>
                    <a:schemeClr val="bg1"/>
                  </a:solidFill>
                  <a:latin typeface="BIZ UDPゴシック" panose="020B0400000000000000" pitchFamily="50" charset="-128"/>
                  <a:ea typeface="BIZ UDPゴシック" panose="020B0400000000000000" pitchFamily="50" charset="-128"/>
                </a:rPr>
                <a:t>とみおか</a:t>
              </a:r>
              <a:endParaRPr lang="en-US" altLang="ja-JP" sz="1000" dirty="0" smtClean="0">
                <a:solidFill>
                  <a:schemeClr val="bg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bg1"/>
                  </a:solidFill>
                  <a:latin typeface="BIZ UDPゴシック" panose="020B0400000000000000" pitchFamily="50" charset="-128"/>
                  <a:ea typeface="BIZ UDPゴシック" panose="020B0400000000000000" pitchFamily="50" charset="-128"/>
                </a:rPr>
                <a:t>ワーキングアプリ</a:t>
              </a:r>
              <a:endParaRPr lang="en-US" altLang="ja-JP" sz="1000" dirty="0" smtClean="0">
                <a:solidFill>
                  <a:schemeClr val="bg1"/>
                </a:solidFill>
                <a:latin typeface="BIZ UDPゴシック" panose="020B0400000000000000" pitchFamily="50" charset="-128"/>
                <a:ea typeface="BIZ UDPゴシック" panose="020B0400000000000000" pitchFamily="50" charset="-128"/>
              </a:endParaRPr>
            </a:p>
          </p:txBody>
        </p:sp>
        <p:sp>
          <p:nvSpPr>
            <p:cNvPr id="14" name="四角形: 角を丸くする 26">
              <a:extLst>
                <a:ext uri="{FF2B5EF4-FFF2-40B4-BE49-F238E27FC236}">
                  <a16:creationId xmlns:a16="http://schemas.microsoft.com/office/drawing/2014/main" id="{28872D2A-DC66-BA3D-F4A8-108B5FA1D324}"/>
                </a:ext>
              </a:extLst>
            </p:cNvPr>
            <p:cNvSpPr/>
            <p:nvPr/>
          </p:nvSpPr>
          <p:spPr>
            <a:xfrm>
              <a:off x="6572345" y="2631221"/>
              <a:ext cx="725043" cy="332640"/>
            </a:xfrm>
            <a:prstGeom prst="roundRect">
              <a:avLst/>
            </a:prstGeom>
            <a:solidFill>
              <a:schemeClr val="accent3">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③知見共有</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p:txBody>
        </p:sp>
        <p:sp>
          <p:nvSpPr>
            <p:cNvPr id="15" name="四角形: 角を丸くする 27">
              <a:extLst>
                <a:ext uri="{FF2B5EF4-FFF2-40B4-BE49-F238E27FC236}">
                  <a16:creationId xmlns:a16="http://schemas.microsoft.com/office/drawing/2014/main" id="{5076821B-41FA-ECF5-4F97-0B3E7652F687}"/>
                </a:ext>
              </a:extLst>
            </p:cNvPr>
            <p:cNvSpPr/>
            <p:nvPr/>
          </p:nvSpPr>
          <p:spPr>
            <a:xfrm>
              <a:off x="5547124" y="2631221"/>
              <a:ext cx="725042" cy="332640"/>
            </a:xfrm>
            <a:prstGeom prst="roundRect">
              <a:avLst/>
            </a:prstGeom>
            <a:solidFill>
              <a:schemeClr val="accent3">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②アクセス</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支援</a:t>
              </a:r>
            </a:p>
          </p:txBody>
        </p:sp>
        <p:sp>
          <p:nvSpPr>
            <p:cNvPr id="16" name="四角形: 角を丸くする 28">
              <a:extLst>
                <a:ext uri="{FF2B5EF4-FFF2-40B4-BE49-F238E27FC236}">
                  <a16:creationId xmlns:a16="http://schemas.microsoft.com/office/drawing/2014/main" id="{D68F4EC5-6208-CFF5-76A4-F5F06FBBFB3B}"/>
                </a:ext>
              </a:extLst>
            </p:cNvPr>
            <p:cNvSpPr/>
            <p:nvPr/>
          </p:nvSpPr>
          <p:spPr>
            <a:xfrm>
              <a:off x="6046168" y="3083745"/>
              <a:ext cx="725043" cy="332640"/>
            </a:xfrm>
            <a:prstGeom prst="roundRect">
              <a:avLst/>
            </a:prstGeom>
            <a:solidFill>
              <a:schemeClr val="accent3">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①</a:t>
              </a:r>
              <a:r>
                <a:rPr lang="ja-JP" altLang="en-US" sz="800" b="1" dirty="0" smtClean="0">
                  <a:solidFill>
                    <a:schemeClr val="tx1"/>
                  </a:solidFill>
                  <a:latin typeface="BIZ UDPゴシック" panose="020B0400000000000000" pitchFamily="50" charset="-128"/>
                  <a:ea typeface="BIZ UDPゴシック" panose="020B0400000000000000" pitchFamily="50" charset="-128"/>
                </a:rPr>
                <a:t>協業</a:t>
              </a:r>
              <a:r>
                <a:rPr kumimoji="1" lang="ja-JP" altLang="en-US" sz="800" b="1" dirty="0" smtClean="0">
                  <a:solidFill>
                    <a:schemeClr val="tx1"/>
                  </a:solidFill>
                  <a:latin typeface="BIZ UDPゴシック" panose="020B0400000000000000" pitchFamily="50" charset="-128"/>
                  <a:ea typeface="BIZ UDPゴシック" panose="020B0400000000000000" pitchFamily="50" charset="-128"/>
                </a:rPr>
                <a:t>支援</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p:txBody>
        </p:sp>
      </p:grpSp>
      <p:pic>
        <p:nvPicPr>
          <p:cNvPr id="23" name="図 22">
            <a:extLst>
              <a:ext uri="{FF2B5EF4-FFF2-40B4-BE49-F238E27FC236}">
                <a16:creationId xmlns:a16="http://schemas.microsoft.com/office/drawing/2014/main" id="{12C3B019-AF3B-4472-1086-3A48EA52E1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160" y="1978495"/>
            <a:ext cx="3441843" cy="2581381"/>
          </a:xfrm>
          <a:prstGeom prst="rect">
            <a:avLst/>
          </a:prstGeom>
        </p:spPr>
      </p:pic>
      <p:sp>
        <p:nvSpPr>
          <p:cNvPr id="24" name="テキスト ボックス 23">
            <a:extLst>
              <a:ext uri="{FF2B5EF4-FFF2-40B4-BE49-F238E27FC236}">
                <a16:creationId xmlns:a16="http://schemas.microsoft.com/office/drawing/2014/main" id="{88B02029-0509-70A1-6AE1-B277F2358E78}"/>
              </a:ext>
            </a:extLst>
          </p:cNvPr>
          <p:cNvSpPr txBox="1"/>
          <p:nvPr/>
        </p:nvSpPr>
        <p:spPr>
          <a:xfrm>
            <a:off x="253179" y="4715853"/>
            <a:ext cx="3669186" cy="646331"/>
          </a:xfrm>
          <a:prstGeom prst="rect">
            <a:avLst/>
          </a:prstGeom>
          <a:solidFill>
            <a:schemeClr val="bg1"/>
          </a:solid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cs typeface="Times New Roman" panose="02020603050405020304" pitchFamily="18" charset="0"/>
              </a:rPr>
              <a:t>施設（ハード）の機能</a:t>
            </a:r>
            <a:endParaRPr lang="en-US" altLang="ja-JP" sz="1200" b="1"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dirty="0" smtClean="0">
                <a:latin typeface="BIZ UDPゴシック" panose="020B0400000000000000" pitchFamily="50" charset="-128"/>
                <a:ea typeface="BIZ UDPゴシック" panose="020B0400000000000000" pitchFamily="50" charset="-128"/>
                <a:cs typeface="Times New Roman" panose="02020603050405020304" pitchFamily="18" charset="0"/>
              </a:rPr>
              <a:t>コワーキングスペース（１階）</a:t>
            </a:r>
            <a:r>
              <a:rPr lang="en-US" altLang="ja-JP" sz="1200" dirty="0" smtClean="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専用個室</a:t>
            </a:r>
            <a:r>
              <a:rPr lang="ja-JP" altLang="en-US" sz="1200" dirty="0" smtClean="0">
                <a:latin typeface="BIZ UDPゴシック" panose="020B0400000000000000" pitchFamily="50" charset="-128"/>
                <a:ea typeface="BIZ UDPゴシック" panose="020B0400000000000000" pitchFamily="50" charset="-128"/>
                <a:cs typeface="Times New Roman" panose="02020603050405020304" pitchFamily="18" charset="0"/>
              </a:rPr>
              <a:t>（２階）</a:t>
            </a:r>
            <a:endParaRPr lang="en-US"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0F03ED87-CB75-EBD7-3DAC-5A64D6CCA2D6}"/>
              </a:ext>
            </a:extLst>
          </p:cNvPr>
          <p:cNvSpPr txBox="1"/>
          <p:nvPr/>
        </p:nvSpPr>
        <p:spPr>
          <a:xfrm>
            <a:off x="261681" y="5436586"/>
            <a:ext cx="3669186" cy="830997"/>
          </a:xfrm>
          <a:prstGeom prst="rect">
            <a:avLst/>
          </a:prstGeom>
          <a:noFill/>
        </p:spPr>
        <p:txBody>
          <a:bodyPr wrap="square">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コワーキングスペースと</a:t>
            </a:r>
            <a:r>
              <a:rPr lang="ja-JP" altLang="en-US" sz="1200" dirty="0" smtClean="0">
                <a:latin typeface="BIZ UDPゴシック" panose="020B0400000000000000" pitchFamily="50" charset="-128"/>
                <a:ea typeface="BIZ UDPゴシック" panose="020B0400000000000000" pitchFamily="50" charset="-128"/>
              </a:rPr>
              <a:t>は？</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事務所</a:t>
            </a:r>
            <a:r>
              <a:rPr lang="ja-JP" altLang="en-US" sz="1200" dirty="0">
                <a:latin typeface="BIZ UDPゴシック" panose="020B0400000000000000" pitchFamily="50" charset="-128"/>
                <a:ea typeface="BIZ UDPゴシック" panose="020B0400000000000000" pitchFamily="50" charset="-128"/>
              </a:rPr>
              <a:t>スペース、</a:t>
            </a:r>
            <a:r>
              <a:rPr lang="ja-JP" altLang="en-US" sz="1200" dirty="0" smtClean="0">
                <a:latin typeface="BIZ UDPゴシック" panose="020B0400000000000000" pitchFamily="50" charset="-128"/>
                <a:ea typeface="BIZ UDPゴシック" panose="020B0400000000000000" pitchFamily="50" charset="-128"/>
              </a:rPr>
              <a:t>会議室、打ち合わせ</a:t>
            </a:r>
            <a:r>
              <a:rPr lang="ja-JP" altLang="en-US" sz="1200" dirty="0">
                <a:latin typeface="BIZ UDPゴシック" panose="020B0400000000000000" pitchFamily="50" charset="-128"/>
                <a:ea typeface="BIZ UDPゴシック" panose="020B0400000000000000" pitchFamily="50" charset="-128"/>
              </a:rPr>
              <a:t>スペース</a:t>
            </a:r>
            <a:r>
              <a:rPr lang="ja-JP" altLang="en-US" sz="1200" dirty="0" smtClean="0">
                <a:latin typeface="BIZ UDPゴシック" panose="020B0400000000000000" pitchFamily="50" charset="-128"/>
                <a:ea typeface="BIZ UDPゴシック" panose="020B0400000000000000" pitchFamily="50" charset="-128"/>
              </a:rPr>
              <a:t>など</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 を</a:t>
            </a:r>
            <a:r>
              <a:rPr lang="ja-JP" altLang="en-US" sz="1200" dirty="0">
                <a:latin typeface="BIZ UDPゴシック" panose="020B0400000000000000" pitchFamily="50" charset="-128"/>
                <a:ea typeface="BIZ UDPゴシック" panose="020B0400000000000000" pitchFamily="50" charset="-128"/>
              </a:rPr>
              <a:t>共有しながら</a:t>
            </a:r>
            <a:r>
              <a:rPr lang="ja-JP" altLang="en-US" sz="1200" dirty="0" smtClean="0">
                <a:latin typeface="BIZ UDPゴシック" panose="020B0400000000000000" pitchFamily="50" charset="-128"/>
                <a:ea typeface="BIZ UDPゴシック" panose="020B0400000000000000" pitchFamily="50" charset="-128"/>
              </a:rPr>
              <a:t>独立した仕事を</a:t>
            </a:r>
            <a:r>
              <a:rPr lang="ja-JP" altLang="en-US" sz="1200" dirty="0">
                <a:latin typeface="BIZ UDPゴシック" panose="020B0400000000000000" pitchFamily="50" charset="-128"/>
                <a:ea typeface="BIZ UDPゴシック" panose="020B0400000000000000" pitchFamily="50" charset="-128"/>
              </a:rPr>
              <a:t>共働で行う場</a:t>
            </a:r>
            <a:r>
              <a:rPr lang="ja-JP" altLang="en-US" sz="1200" dirty="0" smtClean="0">
                <a:latin typeface="BIZ UDPゴシック" panose="020B0400000000000000" pitchFamily="50" charset="-128"/>
                <a:ea typeface="BIZ UDPゴシック" panose="020B0400000000000000" pitchFamily="50" charset="-128"/>
              </a:rPr>
              <a:t>（環　</a:t>
            </a:r>
            <a:endParaRPr lang="en-US" altLang="ja-JP" sz="1200" dirty="0" smtClean="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 境</a:t>
            </a:r>
            <a:r>
              <a:rPr lang="ja-JP" altLang="en-US" sz="1200" dirty="0">
                <a:latin typeface="BIZ UDPゴシック" panose="020B0400000000000000" pitchFamily="50" charset="-128"/>
                <a:ea typeface="BIZ UDPゴシック" panose="020B0400000000000000" pitchFamily="50" charset="-128"/>
              </a:rPr>
              <a:t>）。</a:t>
            </a:r>
          </a:p>
        </p:txBody>
      </p:sp>
      <p:sp>
        <p:nvSpPr>
          <p:cNvPr id="27" name="テキスト ボックス 26">
            <a:extLst>
              <a:ext uri="{FF2B5EF4-FFF2-40B4-BE49-F238E27FC236}">
                <a16:creationId xmlns:a16="http://schemas.microsoft.com/office/drawing/2014/main" id="{951FFE55-1CB5-D494-8DCF-6F39C7B9D63D}"/>
              </a:ext>
            </a:extLst>
          </p:cNvPr>
          <p:cNvSpPr txBox="1"/>
          <p:nvPr/>
        </p:nvSpPr>
        <p:spPr>
          <a:xfrm>
            <a:off x="8736285" y="2454598"/>
            <a:ext cx="3489271" cy="2169825"/>
          </a:xfrm>
          <a:prstGeom prst="rect">
            <a:avLst/>
          </a:prstGeom>
          <a:noFill/>
        </p:spPr>
        <p:txBody>
          <a:bodyPr wrap="square">
            <a:spAutoFit/>
          </a:bodyPr>
          <a:lstStyle/>
          <a:p>
            <a:r>
              <a:rPr lang="ja-JP" altLang="en-US" sz="1600" b="1" dirty="0" smtClean="0">
                <a:latin typeface="BIZ UDPゴシック" panose="020B0400000000000000" pitchFamily="50" charset="-128"/>
                <a:ea typeface="BIZ UDPゴシック" panose="020B0400000000000000" pitchFamily="50" charset="-128"/>
              </a:rPr>
              <a:t>アプリの</a:t>
            </a:r>
            <a:r>
              <a:rPr lang="ja-JP" altLang="en-US" sz="1600" b="1" dirty="0">
                <a:latin typeface="BIZ UDPゴシック" panose="020B0400000000000000" pitchFamily="50" charset="-128"/>
                <a:ea typeface="BIZ UDPゴシック" panose="020B0400000000000000" pitchFamily="50" charset="-128"/>
              </a:rPr>
              <a:t>機能</a:t>
            </a:r>
            <a:endParaRPr lang="en-US" altLang="ja-JP" sz="1400" b="1"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①</a:t>
            </a:r>
            <a:r>
              <a:rPr lang="ja-JP" altLang="en-US" sz="1400" dirty="0">
                <a:latin typeface="BIZ UDPゴシック" panose="020B0400000000000000" pitchFamily="50" charset="-128"/>
                <a:ea typeface="BIZ UDPゴシック" panose="020B0400000000000000" pitchFamily="50" charset="-128"/>
              </a:rPr>
              <a:t>協業</a:t>
            </a:r>
            <a:r>
              <a:rPr lang="ja-JP" altLang="en-US" sz="1400" dirty="0" smtClean="0">
                <a:latin typeface="BIZ UDPゴシック" panose="020B0400000000000000" pitchFamily="50" charset="-128"/>
                <a:ea typeface="BIZ UDPゴシック" panose="020B0400000000000000" pitchFamily="50" charset="-128"/>
              </a:rPr>
              <a:t>支援</a:t>
            </a:r>
            <a:endParaRPr lang="en-US" altLang="ja-JP" sz="120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・ベンチャー企業・大学等、大企業等の</a:t>
            </a:r>
            <a:r>
              <a:rPr lang="ja-JP" altLang="en-US" sz="1100" dirty="0">
                <a:latin typeface="BIZ UDPゴシック" panose="020B0400000000000000" pitchFamily="50" charset="-128"/>
                <a:ea typeface="BIZ UDPゴシック" panose="020B0400000000000000" pitchFamily="50" charset="-128"/>
              </a:rPr>
              <a:t>マッチング</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・テレワークに関する情報提供</a:t>
            </a:r>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②アクセス支援</a:t>
            </a:r>
            <a:endParaRPr lang="en-US" altLang="ja-JP" sz="1100" dirty="0">
              <a:latin typeface="BIZ UDPゴシック" panose="020B0400000000000000" pitchFamily="50" charset="-128"/>
              <a:ea typeface="BIZ UDPゴシック" panose="020B0400000000000000" pitchFamily="50" charset="-128"/>
            </a:endParaRPr>
          </a:p>
          <a:p>
            <a:r>
              <a:rPr lang="ja-JP" altLang="en-US" sz="1200" dirty="0" smtClean="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・町内各種施設の利用情報や暮らしの情報提供</a:t>
            </a:r>
            <a:endParaRPr lang="en-US" altLang="ja-JP" sz="1100" dirty="0">
              <a:latin typeface="BIZ UDPゴシック" panose="020B0400000000000000" pitchFamily="50" charset="-128"/>
              <a:ea typeface="BIZ UDPゴシック" panose="020B0400000000000000" pitchFamily="50" charset="-128"/>
            </a:endParaRPr>
          </a:p>
          <a:p>
            <a:r>
              <a:rPr lang="ja-JP" altLang="en-US" sz="1200" dirty="0" smtClean="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・災害時の情報などを共有</a:t>
            </a:r>
            <a:endParaRPr lang="en-US" altLang="ja-JP" sz="1100" dirty="0" smtClean="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③知見共有</a:t>
            </a:r>
            <a:endParaRPr lang="en-US" altLang="ja-JP" sz="120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　　</a:t>
            </a:r>
            <a:r>
              <a:rPr lang="ja-JP" altLang="en-US" sz="1100" dirty="0" smtClean="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アイデアや新技術の</a:t>
            </a:r>
            <a:r>
              <a:rPr lang="ja-JP" altLang="en-US" sz="1050" dirty="0" smtClean="0">
                <a:latin typeface="BIZ UDPゴシック" panose="020B0400000000000000" pitchFamily="50" charset="-128"/>
                <a:ea typeface="BIZ UDPゴシック" panose="020B0400000000000000" pitchFamily="50" charset="-128"/>
              </a:rPr>
              <a:t>共有化（見える化）</a:t>
            </a:r>
            <a:endParaRPr lang="en-US" altLang="ja-JP" sz="105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9390CC98-0711-DBC0-D07B-180F4BDA1368}"/>
              </a:ext>
            </a:extLst>
          </p:cNvPr>
          <p:cNvSpPr txBox="1"/>
          <p:nvPr/>
        </p:nvSpPr>
        <p:spPr>
          <a:xfrm>
            <a:off x="7044771" y="1332553"/>
            <a:ext cx="3638177" cy="246221"/>
          </a:xfrm>
          <a:prstGeom prst="rect">
            <a:avLst/>
          </a:prstGeom>
          <a:noFill/>
        </p:spPr>
        <p:txBody>
          <a:bodyPr wrap="square">
            <a:spAutoFit/>
          </a:bodyPr>
          <a:lstStyle/>
          <a:p>
            <a:pPr algn="ctr"/>
            <a:r>
              <a:rPr lang="ja-JP" altLang="en-US" sz="1000" dirty="0">
                <a:latin typeface="BIZ UDPゴシック" panose="020B0400000000000000" pitchFamily="50" charset="-128"/>
                <a:ea typeface="BIZ UDPゴシック" panose="020B0400000000000000" pitchFamily="50" charset="-128"/>
              </a:rPr>
              <a:t>デジタル田園都市国家構想推進交付金デジタル実装タイプ</a:t>
            </a:r>
            <a:endParaRPr lang="en-US" altLang="ja-JP" sz="10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FE888703-5FAA-7E4F-A6C1-B341CC90F412}"/>
              </a:ext>
            </a:extLst>
          </p:cNvPr>
          <p:cNvSpPr txBox="1"/>
          <p:nvPr/>
        </p:nvSpPr>
        <p:spPr>
          <a:xfrm>
            <a:off x="85304" y="1331580"/>
            <a:ext cx="4001995" cy="400110"/>
          </a:xfrm>
          <a:prstGeom prst="rect">
            <a:avLst/>
          </a:prstGeom>
          <a:noFill/>
        </p:spPr>
        <p:txBody>
          <a:bodyPr wrap="square">
            <a:spAutoFit/>
          </a:bodyPr>
          <a:lstStyle/>
          <a:p>
            <a:pPr algn="ctr"/>
            <a:r>
              <a:rPr lang="ja-JP" altLang="en-US" sz="1000" dirty="0">
                <a:latin typeface="BIZ UDPゴシック" panose="020B0400000000000000" pitchFamily="50" charset="-128"/>
                <a:ea typeface="BIZ UDPゴシック" panose="020B0400000000000000" pitchFamily="50" charset="-128"/>
              </a:rPr>
              <a:t>デジタル田園都市国家構想推進交付金地方創生テレワークタイプ</a:t>
            </a:r>
            <a:endParaRPr lang="en-US" altLang="ja-JP" sz="1000" dirty="0">
              <a:latin typeface="BIZ UDPゴシック" panose="020B0400000000000000" pitchFamily="50" charset="-128"/>
              <a:ea typeface="BIZ UDPゴシック" panose="020B0400000000000000" pitchFamily="50" charset="-128"/>
            </a:endParaRPr>
          </a:p>
        </p:txBody>
      </p:sp>
      <p:sp>
        <p:nvSpPr>
          <p:cNvPr id="31" name="十字形 30">
            <a:extLst>
              <a:ext uri="{FF2B5EF4-FFF2-40B4-BE49-F238E27FC236}">
                <a16:creationId xmlns:a16="http://schemas.microsoft.com/office/drawing/2014/main" id="{943473A8-6C74-9A64-B96D-0DD256602D11}"/>
              </a:ext>
            </a:extLst>
          </p:cNvPr>
          <p:cNvSpPr/>
          <p:nvPr/>
        </p:nvSpPr>
        <p:spPr>
          <a:xfrm>
            <a:off x="4455236" y="3482018"/>
            <a:ext cx="768306" cy="771830"/>
          </a:xfrm>
          <a:prstGeom prst="plus">
            <a:avLst>
              <a:gd name="adj" fmla="val 4419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7B397B8F-CEC4-B106-6436-2CDE0C5B8E5C}"/>
              </a:ext>
            </a:extLst>
          </p:cNvPr>
          <p:cNvSpPr txBox="1"/>
          <p:nvPr/>
        </p:nvSpPr>
        <p:spPr>
          <a:xfrm>
            <a:off x="1006518" y="1577801"/>
            <a:ext cx="2159566" cy="307777"/>
          </a:xfrm>
          <a:prstGeom prst="rect">
            <a:avLst/>
          </a:prstGeom>
          <a:noFill/>
        </p:spPr>
        <p:txBody>
          <a:bodyPr wrap="none" rtlCol="0">
            <a:spAutoFit/>
          </a:bodyPr>
          <a:lstStyle/>
          <a:p>
            <a:r>
              <a:rPr kumimoji="1" lang="ja-JP" altLang="en-US" sz="1400" b="1" dirty="0">
                <a:solidFill>
                  <a:schemeClr val="bg1"/>
                </a:solidFill>
                <a:latin typeface="HG丸ｺﾞｼｯｸM-PRO" panose="020F0600000000000000" pitchFamily="50" charset="-128"/>
                <a:ea typeface="HG丸ｺﾞｼｯｸM-PRO" panose="020F0600000000000000" pitchFamily="50" charset="-128"/>
              </a:rPr>
              <a:t>施設整備（ハード）事業</a:t>
            </a:r>
          </a:p>
        </p:txBody>
      </p:sp>
      <p:sp>
        <p:nvSpPr>
          <p:cNvPr id="33" name="テキスト ボックス 32">
            <a:extLst>
              <a:ext uri="{FF2B5EF4-FFF2-40B4-BE49-F238E27FC236}">
                <a16:creationId xmlns:a16="http://schemas.microsoft.com/office/drawing/2014/main" id="{14479211-058C-0929-CE30-0CA0F501EE6D}"/>
              </a:ext>
            </a:extLst>
          </p:cNvPr>
          <p:cNvSpPr txBox="1"/>
          <p:nvPr/>
        </p:nvSpPr>
        <p:spPr>
          <a:xfrm>
            <a:off x="7429812" y="1568979"/>
            <a:ext cx="2868093" cy="307777"/>
          </a:xfrm>
          <a:prstGeom prst="rect">
            <a:avLst/>
          </a:prstGeom>
          <a:noFill/>
        </p:spPr>
        <p:txBody>
          <a:bodyPr wrap="none" rtlCol="0">
            <a:spAutoFit/>
          </a:bodyPr>
          <a:lstStyle/>
          <a:p>
            <a:r>
              <a:rPr lang="ja-JP" altLang="en-US" sz="1400" b="1" dirty="0">
                <a:solidFill>
                  <a:schemeClr val="bg1"/>
                </a:solidFill>
                <a:latin typeface="BIZ UDPゴシック" panose="020B0400000000000000" pitchFamily="50" charset="-128"/>
                <a:ea typeface="BIZ UDPゴシック" panose="020B0400000000000000" pitchFamily="50" charset="-128"/>
              </a:rPr>
              <a:t>アプリケーション</a:t>
            </a:r>
            <a:r>
              <a:rPr kumimoji="1" lang="ja-JP" altLang="en-US" sz="1400" b="1" dirty="0" smtClean="0">
                <a:solidFill>
                  <a:schemeClr val="bg1"/>
                </a:solidFill>
                <a:latin typeface="BIZ UDPゴシック" panose="020B0400000000000000" pitchFamily="50" charset="-128"/>
                <a:ea typeface="BIZ UDPゴシック" panose="020B0400000000000000" pitchFamily="50" charset="-128"/>
              </a:rPr>
              <a:t>整備</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（ソフト）事業</a:t>
            </a:r>
          </a:p>
        </p:txBody>
      </p:sp>
      <p:sp>
        <p:nvSpPr>
          <p:cNvPr id="25" name="テキスト ボックス 24">
            <a:extLst>
              <a:ext uri="{FF2B5EF4-FFF2-40B4-BE49-F238E27FC236}">
                <a16:creationId xmlns:a16="http://schemas.microsoft.com/office/drawing/2014/main" id="{544A76C1-F11E-4DCB-A8DD-5C25C47745AC}"/>
              </a:ext>
            </a:extLst>
          </p:cNvPr>
          <p:cNvSpPr txBox="1"/>
          <p:nvPr/>
        </p:nvSpPr>
        <p:spPr>
          <a:xfrm>
            <a:off x="4087299" y="5033431"/>
            <a:ext cx="7839146" cy="1815882"/>
          </a:xfrm>
          <a:prstGeom prst="rect">
            <a:avLst/>
          </a:prstGeom>
          <a:solidFill>
            <a:schemeClr val="bg1"/>
          </a:solidFill>
          <a:ln w="19050">
            <a:solidFill>
              <a:srgbClr val="FF0000"/>
            </a:solidFill>
          </a:ln>
        </p:spPr>
        <p:txBody>
          <a:bodyPr wrap="square">
            <a:spAutoFit/>
          </a:bodyPr>
          <a:lstStyle/>
          <a:p>
            <a:r>
              <a:rPr kumimoji="1" lang="ja-JP" altLang="en-US" sz="1600" b="1" dirty="0">
                <a:solidFill>
                  <a:srgbClr val="FF0000"/>
                </a:solidFill>
                <a:latin typeface="BIZ UDPゴシック" panose="020B0400000000000000" pitchFamily="50" charset="-128"/>
                <a:ea typeface="BIZ UDPゴシック" panose="020B0400000000000000" pitchFamily="50" charset="-128"/>
              </a:rPr>
              <a:t>ハード＋ソフト事業実施の相乗効果</a:t>
            </a:r>
            <a:endParaRPr kumimoji="1" lang="en-US" altLang="ja-JP" sz="1600" b="1"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3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事業（地域課題の解決）に繋がる可能性のある協業を促す環境の整備及び</a:t>
            </a:r>
            <a:r>
              <a:rPr lang="ja-JP" altLang="en-US" sz="1400" dirty="0" smtClean="0">
                <a:solidFill>
                  <a:srgbClr val="FF0000"/>
                </a:solidFill>
                <a:latin typeface="BIZ UDPゴシック" panose="020B0400000000000000" pitchFamily="50" charset="-128"/>
                <a:ea typeface="BIZ UDPゴシック" panose="020B0400000000000000" pitchFamily="50" charset="-128"/>
              </a:rPr>
              <a:t>動機付け</a:t>
            </a:r>
            <a:endParaRPr kumimoji="1" lang="en-US" altLang="ja-JP" sz="1400" dirty="0" smtClean="0">
              <a:solidFill>
                <a:srgbClr val="FF0000"/>
              </a:solidFill>
              <a:latin typeface="BIZ UDPゴシック" panose="020B0400000000000000" pitchFamily="50" charset="-128"/>
              <a:ea typeface="BIZ UDPゴシック" panose="020B0400000000000000" pitchFamily="50" charset="-128"/>
            </a:endParaRPr>
          </a:p>
          <a:p>
            <a:endParaRPr lang="en-US" altLang="ja-JP" sz="300" dirty="0">
              <a:solidFill>
                <a:srgbClr val="FF0000"/>
              </a:solidFill>
              <a:latin typeface="BIZ UDPゴシック" panose="020B0400000000000000" pitchFamily="50" charset="-128"/>
              <a:ea typeface="BIZ UDPゴシック" panose="020B0400000000000000" pitchFamily="50" charset="-128"/>
            </a:endParaRPr>
          </a:p>
          <a:p>
            <a:r>
              <a:rPr lang="ja-JP" altLang="en-US" sz="1400" dirty="0">
                <a:solidFill>
                  <a:srgbClr val="FF0000"/>
                </a:solidFill>
                <a:latin typeface="BIZ UDPゴシック" panose="020B0400000000000000" pitchFamily="50" charset="-128"/>
                <a:ea typeface="BIZ UDPゴシック" panose="020B0400000000000000" pitchFamily="50" charset="-128"/>
              </a:rPr>
              <a:t>●ベンチャー企業・大学等が大企業等と協業することで、よりスピーディーかつ効果的な事業展開</a:t>
            </a:r>
            <a:r>
              <a:rPr lang="ja-JP" altLang="en-US" sz="1400" dirty="0" smtClean="0">
                <a:solidFill>
                  <a:srgbClr val="FF0000"/>
                </a:solidFill>
                <a:latin typeface="BIZ UDPゴシック" panose="020B0400000000000000" pitchFamily="50" charset="-128"/>
                <a:ea typeface="BIZ UDPゴシック" panose="020B0400000000000000" pitchFamily="50" charset="-128"/>
              </a:rPr>
              <a:t>に</a:t>
            </a:r>
            <a:endParaRPr lang="en-US" altLang="ja-JP" sz="1400" dirty="0" smtClean="0">
              <a:solidFill>
                <a:srgbClr val="FF0000"/>
              </a:solidFill>
              <a:latin typeface="BIZ UDPゴシック" panose="020B0400000000000000" pitchFamily="50" charset="-128"/>
              <a:ea typeface="BIZ UDPゴシック" panose="020B0400000000000000" pitchFamily="50" charset="-128"/>
            </a:endParaRPr>
          </a:p>
          <a:p>
            <a:r>
              <a:rPr lang="ja-JP" altLang="en-US" sz="1400" dirty="0">
                <a:solidFill>
                  <a:srgbClr val="FF0000"/>
                </a:solidFill>
                <a:latin typeface="BIZ UDPゴシック" panose="020B0400000000000000" pitchFamily="50" charset="-128"/>
                <a:ea typeface="BIZ UDPゴシック" panose="020B0400000000000000" pitchFamily="50" charset="-128"/>
              </a:rPr>
              <a:t>　 </a:t>
            </a:r>
            <a:r>
              <a:rPr lang="ja-JP" altLang="en-US" sz="1400" dirty="0" smtClean="0">
                <a:solidFill>
                  <a:srgbClr val="FF0000"/>
                </a:solidFill>
                <a:latin typeface="BIZ UDPゴシック" panose="020B0400000000000000" pitchFamily="50" charset="-128"/>
                <a:ea typeface="BIZ UDPゴシック" panose="020B0400000000000000" pitchFamily="50" charset="-128"/>
              </a:rPr>
              <a:t>繋がる</a:t>
            </a:r>
            <a:endParaRPr kumimoji="1" lang="en-US" altLang="ja-JP" sz="1400" dirty="0" smtClean="0">
              <a:solidFill>
                <a:srgbClr val="FF0000"/>
              </a:solidFill>
              <a:latin typeface="BIZ UDPゴシック" panose="020B0400000000000000" pitchFamily="50" charset="-128"/>
              <a:ea typeface="BIZ UDPゴシック" panose="020B0400000000000000" pitchFamily="50" charset="-128"/>
            </a:endParaRPr>
          </a:p>
          <a:p>
            <a:endParaRPr lang="en-US" altLang="ja-JP" sz="300" dirty="0" smtClean="0">
              <a:solidFill>
                <a:srgbClr val="FF0000"/>
              </a:solidFill>
              <a:latin typeface="BIZ UDPゴシック" panose="020B0400000000000000" pitchFamily="50" charset="-128"/>
              <a:ea typeface="BIZ UDPゴシック" panose="020B0400000000000000" pitchFamily="50" charset="-128"/>
            </a:endParaRPr>
          </a:p>
          <a:p>
            <a:r>
              <a:rPr kumimoji="1" lang="ja-JP" altLang="en-US" sz="1400" dirty="0" smtClean="0">
                <a:solidFill>
                  <a:srgbClr val="FF0000"/>
                </a:solidFill>
                <a:latin typeface="BIZ UDPゴシック" panose="020B0400000000000000" pitchFamily="50" charset="-128"/>
                <a:ea typeface="BIZ UDPゴシック" panose="020B0400000000000000" pitchFamily="50" charset="-128"/>
              </a:rPr>
              <a:t>●</a:t>
            </a:r>
            <a:r>
              <a:rPr lang="ja-JP" altLang="en-US" sz="1400" dirty="0">
                <a:solidFill>
                  <a:srgbClr val="FF0000"/>
                </a:solidFill>
                <a:latin typeface="BIZ UDPゴシック" panose="020B0400000000000000" pitchFamily="50" charset="-128"/>
                <a:ea typeface="BIZ UDPゴシック" panose="020B0400000000000000" pitchFamily="50" charset="-128"/>
              </a:rPr>
              <a:t>ベンチャー企業・大学等と大企業等を繋ぐ拠点として継続的な関わりが生まれ、より多くの参画</a:t>
            </a:r>
            <a:r>
              <a:rPr lang="ja-JP" altLang="en-US" sz="1400" dirty="0" smtClean="0">
                <a:solidFill>
                  <a:srgbClr val="FF0000"/>
                </a:solidFill>
                <a:latin typeface="BIZ UDPゴシック" panose="020B0400000000000000" pitchFamily="50" charset="-128"/>
                <a:ea typeface="BIZ UDPゴシック" panose="020B0400000000000000" pitchFamily="50" charset="-128"/>
              </a:rPr>
              <a:t>が</a:t>
            </a:r>
            <a:endParaRPr lang="en-US" altLang="ja-JP" sz="1400" dirty="0" smtClean="0">
              <a:solidFill>
                <a:srgbClr val="FF0000"/>
              </a:solidFill>
              <a:latin typeface="BIZ UDPゴシック" panose="020B0400000000000000" pitchFamily="50" charset="-128"/>
              <a:ea typeface="BIZ UDPゴシック" panose="020B0400000000000000" pitchFamily="50" charset="-128"/>
            </a:endParaRPr>
          </a:p>
          <a:p>
            <a:r>
              <a:rPr lang="ja-JP" altLang="en-US" sz="1400" dirty="0">
                <a:solidFill>
                  <a:srgbClr val="FF0000"/>
                </a:solidFill>
                <a:latin typeface="BIZ UDPゴシック" panose="020B0400000000000000" pitchFamily="50" charset="-128"/>
                <a:ea typeface="BIZ UDPゴシック" panose="020B0400000000000000" pitchFamily="50" charset="-128"/>
              </a:rPr>
              <a:t>　</a:t>
            </a:r>
            <a:r>
              <a:rPr lang="ja-JP" altLang="en-US" sz="1400" dirty="0" smtClean="0">
                <a:solidFill>
                  <a:srgbClr val="FF0000"/>
                </a:solidFill>
                <a:latin typeface="BIZ UDPゴシック" panose="020B0400000000000000" pitchFamily="50" charset="-128"/>
                <a:ea typeface="BIZ UDPゴシック" panose="020B0400000000000000" pitchFamily="50" charset="-128"/>
              </a:rPr>
              <a:t> 期待</a:t>
            </a:r>
            <a:r>
              <a:rPr lang="ja-JP" altLang="en-US" sz="1400" dirty="0">
                <a:solidFill>
                  <a:srgbClr val="FF0000"/>
                </a:solidFill>
                <a:latin typeface="BIZ UDPゴシック" panose="020B0400000000000000" pitchFamily="50" charset="-128"/>
                <a:ea typeface="BIZ UDPゴシック" panose="020B0400000000000000" pitchFamily="50" charset="-128"/>
              </a:rPr>
              <a:t>できる</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300" dirty="0">
              <a:solidFill>
                <a:srgbClr val="FF0000"/>
              </a:solidFill>
              <a:latin typeface="BIZ UDPゴシック" panose="020B0400000000000000" pitchFamily="50" charset="-128"/>
              <a:ea typeface="BIZ UDPゴシック" panose="020B0400000000000000" pitchFamily="50" charset="-128"/>
            </a:endParaRPr>
          </a:p>
          <a:p>
            <a:r>
              <a:rPr lang="ja-JP" altLang="en-US" sz="1400" dirty="0">
                <a:solidFill>
                  <a:srgbClr val="FF0000"/>
                </a:solidFill>
                <a:latin typeface="BIZ UDPゴシック" panose="020B0400000000000000" pitchFamily="50" charset="-128"/>
                <a:ea typeface="BIZ UDPゴシック" panose="020B0400000000000000" pitchFamily="50" charset="-128"/>
              </a:rPr>
              <a:t>●サテライトオフィスが、プロジェクトの推進過程の中で現地作業の拠点や窓口として利用</a:t>
            </a:r>
            <a:r>
              <a:rPr lang="ja-JP" altLang="en-US" sz="1400" dirty="0" smtClean="0">
                <a:solidFill>
                  <a:srgbClr val="FF0000"/>
                </a:solidFill>
                <a:latin typeface="BIZ UDPゴシック" panose="020B0400000000000000" pitchFamily="50" charset="-128"/>
                <a:ea typeface="BIZ UDPゴシック" panose="020B0400000000000000" pitchFamily="50" charset="-128"/>
              </a:rPr>
              <a:t>される</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3901197" y="744575"/>
            <a:ext cx="2889019" cy="1938992"/>
          </a:xfrm>
          <a:prstGeom prst="rect">
            <a:avLst/>
          </a:prstGeom>
          <a:solidFill>
            <a:schemeClr val="bg1"/>
          </a:solidFill>
          <a:ln w="28575">
            <a:solidFill>
              <a:srgbClr val="FFC000"/>
            </a:solidFill>
            <a:prstDash val="dash"/>
          </a:ln>
        </p:spPr>
        <p:txBody>
          <a:bodyPr wrap="square" rtlCol="0">
            <a:spAutoFit/>
          </a:bodyPr>
          <a:lstStyle/>
          <a:p>
            <a:r>
              <a:rPr lang="en-US" altLang="ja-JP" sz="1400" b="1" dirty="0" smtClean="0"/>
              <a:t>【</a:t>
            </a:r>
            <a:r>
              <a:rPr lang="ja-JP" altLang="en-US" sz="1400" b="1" dirty="0"/>
              <a:t>整備</a:t>
            </a:r>
            <a:r>
              <a:rPr lang="ja-JP" altLang="en-US" sz="1400" b="1" dirty="0" smtClean="0"/>
              <a:t>の目的</a:t>
            </a:r>
            <a:r>
              <a:rPr lang="en-US" altLang="ja-JP" sz="1400" b="1" dirty="0" smtClean="0"/>
              <a:t>】</a:t>
            </a:r>
          </a:p>
          <a:p>
            <a:r>
              <a:rPr lang="ja-JP" altLang="en-US" sz="1400" b="1" dirty="0" smtClean="0"/>
              <a:t>　◎</a:t>
            </a:r>
            <a:r>
              <a:rPr kumimoji="1" lang="ja-JP" altLang="en-US" sz="1200" b="1" dirty="0" smtClean="0"/>
              <a:t>大企業、ベンチャー企業・大学等、</a:t>
            </a:r>
            <a:endParaRPr kumimoji="1" lang="en-US" altLang="ja-JP" sz="1200" b="1" dirty="0" smtClean="0"/>
          </a:p>
          <a:p>
            <a:r>
              <a:rPr lang="ja-JP" altLang="en-US" sz="1200" b="1" dirty="0"/>
              <a:t>　</a:t>
            </a:r>
            <a:r>
              <a:rPr lang="ja-JP" altLang="en-US" sz="1200" b="1" dirty="0" smtClean="0"/>
              <a:t>　 </a:t>
            </a:r>
            <a:r>
              <a:rPr kumimoji="1" lang="ja-JP" altLang="en-US" sz="1200" b="1" dirty="0" smtClean="0"/>
              <a:t>自治体等が協業により地域課題の</a:t>
            </a:r>
            <a:endParaRPr kumimoji="1" lang="en-US" altLang="ja-JP" sz="1200" b="1" dirty="0" smtClean="0"/>
          </a:p>
          <a:p>
            <a:r>
              <a:rPr lang="ja-JP" altLang="en-US" sz="1200" b="1" dirty="0"/>
              <a:t>　</a:t>
            </a:r>
            <a:r>
              <a:rPr lang="ja-JP" altLang="en-US" sz="1200" b="1" dirty="0" smtClean="0"/>
              <a:t>　 </a:t>
            </a:r>
            <a:r>
              <a:rPr kumimoji="1" lang="ja-JP" altLang="en-US" sz="1200" b="1" dirty="0" smtClean="0"/>
              <a:t>解決</a:t>
            </a:r>
            <a:r>
              <a:rPr lang="ja-JP" altLang="en-US" sz="1200" b="1" dirty="0" smtClean="0"/>
              <a:t>に取り組むことを推進する</a:t>
            </a:r>
            <a:r>
              <a:rPr lang="ja-JP" altLang="en-US" sz="1200" b="1" dirty="0" err="1" smtClean="0"/>
              <a:t>た</a:t>
            </a:r>
            <a:endParaRPr lang="en-US" altLang="ja-JP" sz="1200" b="1" dirty="0" smtClean="0"/>
          </a:p>
          <a:p>
            <a:r>
              <a:rPr lang="ja-JP" altLang="en-US" sz="1200" b="1" dirty="0"/>
              <a:t>　</a:t>
            </a:r>
            <a:r>
              <a:rPr lang="ja-JP" altLang="en-US" sz="1200" b="1" dirty="0" smtClean="0"/>
              <a:t>　 </a:t>
            </a:r>
            <a:r>
              <a:rPr lang="ja-JP" altLang="en-US" sz="1200" b="1" dirty="0" err="1" smtClean="0"/>
              <a:t>めの</a:t>
            </a:r>
            <a:r>
              <a:rPr kumimoji="1" lang="ja-JP" altLang="en-US" sz="1200" b="1" dirty="0" smtClean="0"/>
              <a:t>仕組み</a:t>
            </a:r>
            <a:r>
              <a:rPr kumimoji="1" lang="ja-JP" altLang="en-US" sz="1200" dirty="0" smtClean="0"/>
              <a:t>をつくる</a:t>
            </a:r>
            <a:endParaRPr kumimoji="1" lang="en-US" altLang="ja-JP" sz="1200" dirty="0" smtClean="0"/>
          </a:p>
          <a:p>
            <a:endParaRPr kumimoji="1" lang="en-US" altLang="ja-JP" sz="600" dirty="0" smtClean="0"/>
          </a:p>
          <a:p>
            <a:r>
              <a:rPr lang="ja-JP" altLang="en-US" sz="1400" dirty="0" smtClean="0"/>
              <a:t>　◎</a:t>
            </a:r>
            <a:r>
              <a:rPr lang="ja-JP" altLang="en-US" sz="1200" b="1" dirty="0" smtClean="0"/>
              <a:t>プロジェクト推進過程における現</a:t>
            </a:r>
            <a:endParaRPr lang="en-US" altLang="ja-JP" sz="1200" b="1" dirty="0" smtClean="0"/>
          </a:p>
          <a:p>
            <a:r>
              <a:rPr lang="ja-JP" altLang="en-US" sz="1200" b="1" dirty="0"/>
              <a:t>　</a:t>
            </a:r>
            <a:r>
              <a:rPr lang="ja-JP" altLang="en-US" sz="1200" b="1" dirty="0" smtClean="0"/>
              <a:t>　 地拠点・作業場としてサテライト</a:t>
            </a:r>
            <a:endParaRPr lang="en-US" altLang="ja-JP" sz="1200" b="1" dirty="0" smtClean="0"/>
          </a:p>
          <a:p>
            <a:r>
              <a:rPr lang="ja-JP" altLang="en-US" sz="1200" b="1" dirty="0"/>
              <a:t>　</a:t>
            </a:r>
            <a:r>
              <a:rPr lang="ja-JP" altLang="en-US" sz="1200" b="1" dirty="0" smtClean="0"/>
              <a:t>　 オフィスを活用してもらう仕組み</a:t>
            </a:r>
            <a:endParaRPr lang="en-US" altLang="ja-JP" sz="1200" b="1" dirty="0" smtClean="0"/>
          </a:p>
          <a:p>
            <a:r>
              <a:rPr lang="ja-JP" altLang="en-US" sz="1200" b="1" dirty="0"/>
              <a:t>　</a:t>
            </a:r>
            <a:r>
              <a:rPr lang="ja-JP" altLang="en-US" sz="1200" b="1" dirty="0" smtClean="0"/>
              <a:t>　 </a:t>
            </a:r>
            <a:r>
              <a:rPr lang="ja-JP" altLang="en-US" sz="1200" dirty="0" smtClean="0"/>
              <a:t>をつくる</a:t>
            </a:r>
            <a:endParaRPr kumimoji="1" lang="ja-JP" altLang="en-US" sz="1200" dirty="0"/>
          </a:p>
        </p:txBody>
      </p:sp>
      <p:sp>
        <p:nvSpPr>
          <p:cNvPr id="38" name="正方形/長方形 37"/>
          <p:cNvSpPr/>
          <p:nvPr/>
        </p:nvSpPr>
        <p:spPr>
          <a:xfrm>
            <a:off x="261682" y="6914199"/>
            <a:ext cx="5876360" cy="1337251"/>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bg1">
                    <a:lumMod val="50000"/>
                  </a:schemeClr>
                </a:solidFill>
                <a:latin typeface="BIZ UDPゴシック" panose="020B0400000000000000" pitchFamily="50" charset="-128"/>
                <a:ea typeface="BIZ UDPゴシック" panose="020B0400000000000000" pitchFamily="50" charset="-128"/>
              </a:rPr>
              <a:t>ハードのみ整備した場合の懸念事項</a:t>
            </a:r>
            <a:endParaRPr lang="en-US" altLang="ja-JP" sz="1600" b="1" dirty="0" smtClean="0">
              <a:solidFill>
                <a:schemeClr val="bg1">
                  <a:lumMod val="50000"/>
                </a:schemeClr>
              </a:solidFill>
              <a:latin typeface="BIZ UDPゴシック" panose="020B0400000000000000" pitchFamily="50" charset="-128"/>
              <a:ea typeface="BIZ UDPゴシック" panose="020B0400000000000000" pitchFamily="50" charset="-128"/>
            </a:endParaRPr>
          </a:p>
          <a:p>
            <a:endParaRPr lang="en-US" altLang="ja-JP" sz="300" dirty="0" smtClean="0">
              <a:solidFill>
                <a:schemeClr val="bg1">
                  <a:lumMod val="50000"/>
                </a:schemeClr>
              </a:solidFill>
              <a:latin typeface="BIZ UDPゴシック" panose="020B0400000000000000" pitchFamily="50" charset="-128"/>
              <a:ea typeface="BIZ UDPゴシック" panose="020B0400000000000000" pitchFamily="50" charset="-128"/>
            </a:endParaRPr>
          </a:p>
          <a:p>
            <a:r>
              <a:rPr lang="ja-JP" altLang="en-US" sz="1200" dirty="0" smtClean="0">
                <a:solidFill>
                  <a:schemeClr val="bg1">
                    <a:lumMod val="50000"/>
                  </a:schemeClr>
                </a:solidFill>
                <a:latin typeface="BIZ UDPゴシック" panose="020B0400000000000000" pitchFamily="50" charset="-128"/>
                <a:ea typeface="BIZ UDPゴシック" panose="020B0400000000000000" pitchFamily="50" charset="-128"/>
              </a:rPr>
              <a:t>●企業の利用を見込むことが難しい</a:t>
            </a:r>
            <a:endParaRPr lang="en-US" altLang="ja-JP" sz="1200" dirty="0" smtClean="0">
              <a:solidFill>
                <a:schemeClr val="bg1">
                  <a:lumMod val="50000"/>
                </a:schemeClr>
              </a:solidFill>
              <a:latin typeface="BIZ UDPゴシック" panose="020B0400000000000000" pitchFamily="50" charset="-128"/>
              <a:ea typeface="BIZ UDPゴシック" panose="020B0400000000000000" pitchFamily="50" charset="-128"/>
            </a:endParaRPr>
          </a:p>
          <a:p>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　 </a:t>
            </a:r>
            <a:r>
              <a:rPr lang="ja-JP" altLang="en-US" sz="1200" dirty="0" smtClean="0">
                <a:solidFill>
                  <a:schemeClr val="bg1">
                    <a:lumMod val="50000"/>
                  </a:schemeClr>
                </a:solidFill>
                <a:latin typeface="BIZ UDPゴシック" panose="020B0400000000000000" pitchFamily="50" charset="-128"/>
                <a:ea typeface="BIZ UDPゴシック" panose="020B0400000000000000" pitchFamily="50" charset="-128"/>
              </a:rPr>
              <a:t>⇒事業（ビジネス）に繋がる動機付けが必要。</a:t>
            </a:r>
            <a:endPar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endParaRPr>
          </a:p>
          <a:p>
            <a:endParaRPr lang="en-US" altLang="ja-JP" sz="300" dirty="0">
              <a:solidFill>
                <a:schemeClr val="bg1">
                  <a:lumMod val="50000"/>
                </a:schemeClr>
              </a:solidFill>
              <a:latin typeface="BIZ UDPゴシック" panose="020B0400000000000000" pitchFamily="50" charset="-128"/>
              <a:ea typeface="BIZ UDPゴシック" panose="020B0400000000000000" pitchFamily="50" charset="-128"/>
            </a:endParaRPr>
          </a:p>
          <a:p>
            <a:r>
              <a:rPr lang="ja-JP" altLang="en-US" sz="1200" dirty="0" smtClean="0">
                <a:solidFill>
                  <a:schemeClr val="bg1">
                    <a:lumMod val="50000"/>
                  </a:schemeClr>
                </a:solidFill>
                <a:latin typeface="BIZ UDPゴシック" panose="020B0400000000000000" pitchFamily="50" charset="-128"/>
                <a:ea typeface="BIZ UDPゴシック" panose="020B0400000000000000" pitchFamily="50" charset="-128"/>
              </a:rPr>
              <a:t>●自社のみ（特にベンチャー企業・大学等）では解決できない問題がある場合、事業の</a:t>
            </a:r>
            <a:endParaRPr lang="en-US" altLang="ja-JP" sz="1200" dirty="0" smtClean="0">
              <a:solidFill>
                <a:schemeClr val="bg1">
                  <a:lumMod val="50000"/>
                </a:schemeClr>
              </a:solidFill>
              <a:latin typeface="BIZ UDPゴシック" panose="020B0400000000000000" pitchFamily="50" charset="-128"/>
              <a:ea typeface="BIZ UDPゴシック" panose="020B0400000000000000" pitchFamily="50" charset="-128"/>
            </a:endParaRPr>
          </a:p>
          <a:p>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　</a:t>
            </a:r>
            <a:r>
              <a:rPr lang="ja-JP" altLang="en-US" sz="1200" dirty="0" smtClean="0">
                <a:solidFill>
                  <a:schemeClr val="bg1">
                    <a:lumMod val="50000"/>
                  </a:schemeClr>
                </a:solidFill>
                <a:latin typeface="BIZ UDPゴシック" panose="020B0400000000000000" pitchFamily="50" charset="-128"/>
                <a:ea typeface="BIZ UDPゴシック" panose="020B0400000000000000" pitchFamily="50" charset="-128"/>
              </a:rPr>
              <a:t> 推進が難しい</a:t>
            </a:r>
            <a:endParaRPr lang="en-US" altLang="ja-JP" sz="1200" dirty="0" smtClean="0">
              <a:solidFill>
                <a:schemeClr val="bg1">
                  <a:lumMod val="50000"/>
                </a:schemeClr>
              </a:solidFill>
              <a:latin typeface="BIZ UDPゴシック" panose="020B0400000000000000" pitchFamily="50" charset="-128"/>
              <a:ea typeface="BIZ UDPゴシック" panose="020B0400000000000000" pitchFamily="50" charset="-128"/>
            </a:endParaRPr>
          </a:p>
          <a:p>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　</a:t>
            </a:r>
            <a:r>
              <a:rPr lang="ja-JP" altLang="en-US" sz="1200" dirty="0" smtClean="0">
                <a:solidFill>
                  <a:schemeClr val="bg1">
                    <a:lumMod val="50000"/>
                  </a:schemeClr>
                </a:solidFill>
                <a:latin typeface="BIZ UDPゴシック" panose="020B0400000000000000" pitchFamily="50" charset="-128"/>
                <a:ea typeface="BIZ UDPゴシック" panose="020B0400000000000000" pitchFamily="50" charset="-128"/>
              </a:rPr>
              <a:t> ⇒</a:t>
            </a: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 （地域</a:t>
            </a:r>
            <a:r>
              <a:rPr lang="ja-JP" altLang="en-US" sz="1200" dirty="0" smtClean="0">
                <a:solidFill>
                  <a:schemeClr val="bg1">
                    <a:lumMod val="50000"/>
                  </a:schemeClr>
                </a:solidFill>
                <a:latin typeface="BIZ UDPゴシック" panose="020B0400000000000000" pitchFamily="50" charset="-128"/>
                <a:ea typeface="BIZ UDPゴシック" panose="020B0400000000000000" pitchFamily="50" charset="-128"/>
              </a:rPr>
              <a:t>課題の解決に向けて）実施したい事業はあるが、資金や技術がない。</a:t>
            </a:r>
            <a:endPar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endParaRPr>
          </a:p>
        </p:txBody>
      </p:sp>
      <p:sp>
        <p:nvSpPr>
          <p:cNvPr id="48" name="曲折矢印 47"/>
          <p:cNvSpPr/>
          <p:nvPr/>
        </p:nvSpPr>
        <p:spPr>
          <a:xfrm rot="16200000" flipV="1">
            <a:off x="6103924" y="6699626"/>
            <a:ext cx="740369" cy="1022408"/>
          </a:xfrm>
          <a:prstGeom prst="bentArrow">
            <a:avLst>
              <a:gd name="adj1" fmla="val 32221"/>
              <a:gd name="adj2" fmla="val 36434"/>
              <a:gd name="adj3" fmla="val 35832"/>
              <a:gd name="adj4" fmla="val 4375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solidFill>
                <a:schemeClr val="tx1"/>
              </a:solidFill>
            </a:endParaRPr>
          </a:p>
        </p:txBody>
      </p:sp>
      <p:sp>
        <p:nvSpPr>
          <p:cNvPr id="45" name="雲形吹き出し 44"/>
          <p:cNvSpPr/>
          <p:nvPr/>
        </p:nvSpPr>
        <p:spPr>
          <a:xfrm>
            <a:off x="8129650" y="6994732"/>
            <a:ext cx="3749221" cy="1095764"/>
          </a:xfrm>
          <a:prstGeom prst="cloudCallout">
            <a:avLst>
              <a:gd name="adj1" fmla="val -59123"/>
              <a:gd name="adj2" fmla="val -60159"/>
            </a:avLst>
          </a:prstGeom>
          <a:solidFill>
            <a:srgbClr val="FFFF00"/>
          </a:solidFill>
          <a:ln w="38100">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smtClean="0">
                <a:solidFill>
                  <a:srgbClr val="FF0000"/>
                </a:solidFill>
              </a:rPr>
              <a:t>サテライトオフィス活用の促進</a:t>
            </a:r>
            <a:endParaRPr kumimoji="1" lang="ja-JP" altLang="en-US" b="1" dirty="0">
              <a:solidFill>
                <a:srgbClr val="FF0000"/>
              </a:solidFill>
            </a:endParaRPr>
          </a:p>
        </p:txBody>
      </p:sp>
      <p:sp>
        <p:nvSpPr>
          <p:cNvPr id="50" name="テキスト ボックス 49"/>
          <p:cNvSpPr txBox="1"/>
          <p:nvPr/>
        </p:nvSpPr>
        <p:spPr>
          <a:xfrm>
            <a:off x="11945677" y="8030459"/>
            <a:ext cx="244549" cy="246221"/>
          </a:xfrm>
          <a:prstGeom prst="rect">
            <a:avLst/>
          </a:prstGeom>
          <a:noFill/>
        </p:spPr>
        <p:txBody>
          <a:bodyPr wrap="square" rtlCol="0">
            <a:spAutoFit/>
          </a:bodyPr>
          <a:lstStyle/>
          <a:p>
            <a:r>
              <a:rPr lang="en-US" altLang="ja-JP" sz="1000" dirty="0"/>
              <a:t>1</a:t>
            </a:r>
            <a:endParaRPr kumimoji="1" lang="en-US" altLang="ja-JP" sz="1000" dirty="0" smtClean="0"/>
          </a:p>
        </p:txBody>
      </p:sp>
      <p:pic>
        <p:nvPicPr>
          <p:cNvPr id="40" name="図 39"/>
          <p:cNvPicPr>
            <a:picLocks noChangeAspect="1"/>
          </p:cNvPicPr>
          <p:nvPr/>
        </p:nvPicPr>
        <p:blipFill>
          <a:blip r:embed="rId4"/>
          <a:stretch>
            <a:fillRect/>
          </a:stretch>
        </p:blipFill>
        <p:spPr>
          <a:xfrm>
            <a:off x="8763460" y="1939522"/>
            <a:ext cx="2989570" cy="493597"/>
          </a:xfrm>
          <a:prstGeom prst="rect">
            <a:avLst/>
          </a:prstGeom>
        </p:spPr>
      </p:pic>
      <p:pic>
        <p:nvPicPr>
          <p:cNvPr id="41" name="図 40"/>
          <p:cNvPicPr>
            <a:picLocks noChangeAspect="1"/>
          </p:cNvPicPr>
          <p:nvPr/>
        </p:nvPicPr>
        <p:blipFill>
          <a:blip r:embed="rId5"/>
          <a:stretch>
            <a:fillRect/>
          </a:stretch>
        </p:blipFill>
        <p:spPr>
          <a:xfrm>
            <a:off x="10566743" y="1105607"/>
            <a:ext cx="622995" cy="545553"/>
          </a:xfrm>
          <a:prstGeom prst="rect">
            <a:avLst/>
          </a:prstGeom>
        </p:spPr>
      </p:pic>
      <p:pic>
        <p:nvPicPr>
          <p:cNvPr id="42" name="図 41"/>
          <p:cNvPicPr>
            <a:picLocks noChangeAspect="1"/>
          </p:cNvPicPr>
          <p:nvPr/>
        </p:nvPicPr>
        <p:blipFill rotWithShape="1">
          <a:blip r:embed="rId6"/>
          <a:srcRect b="69414"/>
          <a:stretch/>
        </p:blipFill>
        <p:spPr>
          <a:xfrm>
            <a:off x="9827092" y="47048"/>
            <a:ext cx="2135650" cy="263002"/>
          </a:xfrm>
          <a:prstGeom prst="rect">
            <a:avLst/>
          </a:prstGeom>
        </p:spPr>
      </p:pic>
    </p:spTree>
    <p:extLst>
      <p:ext uri="{BB962C8B-B14F-4D97-AF65-F5344CB8AC3E}">
        <p14:creationId xmlns:p14="http://schemas.microsoft.com/office/powerpoint/2010/main" val="4110774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47019" y="3846824"/>
            <a:ext cx="11952832" cy="4374320"/>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50" dirty="0" smtClean="0">
              <a:solidFill>
                <a:schemeClr val="tx1"/>
              </a:solidFill>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147019" y="1020692"/>
            <a:ext cx="11963465" cy="240299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ts val="2400"/>
              </a:lnSpc>
              <a:buFont typeface="Wingdings" panose="05000000000000000000" pitchFamily="2" charset="2"/>
              <a:buChar char="l"/>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所在地</a:t>
            </a:r>
            <a:r>
              <a:rPr lang="en-US" altLang="ja-JP" sz="1600" dirty="0" smtClean="0">
                <a:solidFill>
                  <a:schemeClr val="tx1"/>
                </a:solidFill>
                <a:latin typeface="BIZ UDPゴシック" panose="020B0400000000000000" pitchFamily="50" charset="-128"/>
                <a:ea typeface="BIZ UDPゴシック" panose="020B0400000000000000" pitchFamily="50" charset="-128"/>
              </a:rPr>
              <a:t/>
            </a:r>
            <a:br>
              <a:rPr lang="en-US" altLang="ja-JP" sz="1600" dirty="0" smtClean="0">
                <a:solidFill>
                  <a:schemeClr val="tx1"/>
                </a:solidFill>
                <a:latin typeface="BIZ UDPゴシック" panose="020B0400000000000000" pitchFamily="50" charset="-128"/>
                <a:ea typeface="BIZ UDPゴシック" panose="020B0400000000000000" pitchFamily="50" charset="-128"/>
              </a:rPr>
            </a:br>
            <a:r>
              <a:rPr lang="ja-JP" altLang="en-US" sz="1400" dirty="0" smtClean="0">
                <a:solidFill>
                  <a:schemeClr val="tx1"/>
                </a:solidFill>
                <a:latin typeface="BIZ UDPゴシック" panose="020B0400000000000000" pitchFamily="50" charset="-128"/>
                <a:ea typeface="BIZ UDPゴシック" panose="020B0400000000000000" pitchFamily="50" charset="-128"/>
              </a:rPr>
              <a:t>福島県双葉郡富岡町中央２丁目８３（</a:t>
            </a:r>
            <a:r>
              <a:rPr lang="en-US" altLang="ja-JP" sz="1400" dirty="0" smtClean="0">
                <a:solidFill>
                  <a:schemeClr val="tx1"/>
                </a:solidFill>
                <a:latin typeface="BIZ UDPゴシック" panose="020B0400000000000000" pitchFamily="50" charset="-128"/>
                <a:ea typeface="BIZ UDPゴシック" panose="020B0400000000000000" pitchFamily="50" charset="-128"/>
              </a:rPr>
              <a:t>JR</a:t>
            </a:r>
            <a:r>
              <a:rPr lang="ja-JP" altLang="en-US" sz="1400" dirty="0" smtClean="0">
                <a:solidFill>
                  <a:schemeClr val="tx1"/>
                </a:solidFill>
                <a:latin typeface="BIZ UDPゴシック" panose="020B0400000000000000" pitchFamily="50" charset="-128"/>
                <a:ea typeface="BIZ UDPゴシック" panose="020B0400000000000000" pitchFamily="50" charset="-128"/>
              </a:rPr>
              <a:t>常磐富岡駅より徒歩１０分）</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285750" indent="-285750">
              <a:lnSpc>
                <a:spcPts val="2400"/>
              </a:lnSpc>
              <a:buFont typeface="Wingdings" panose="05000000000000000000" pitchFamily="2" charset="2"/>
              <a:buChar char="l"/>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名称</a:t>
            </a:r>
            <a:r>
              <a:rPr lang="en-US" altLang="ja-JP" sz="1600" dirty="0" smtClean="0">
                <a:solidFill>
                  <a:schemeClr val="tx1"/>
                </a:solidFill>
                <a:latin typeface="BIZ UDPゴシック" panose="020B0400000000000000" pitchFamily="50" charset="-128"/>
                <a:ea typeface="BIZ UDPゴシック" panose="020B0400000000000000" pitchFamily="50" charset="-128"/>
              </a:rPr>
              <a:t/>
            </a:r>
            <a:br>
              <a:rPr lang="en-US" altLang="ja-JP" sz="1600" dirty="0" smtClean="0">
                <a:solidFill>
                  <a:schemeClr val="tx1"/>
                </a:solidFill>
                <a:latin typeface="BIZ UDPゴシック" panose="020B0400000000000000" pitchFamily="50" charset="-128"/>
                <a:ea typeface="BIZ UDPゴシック" panose="020B0400000000000000" pitchFamily="50" charset="-128"/>
              </a:rPr>
            </a:br>
            <a:r>
              <a:rPr lang="en-US" altLang="ja-JP" sz="1400" dirty="0" smtClean="0">
                <a:solidFill>
                  <a:schemeClr val="tx1"/>
                </a:solidFill>
                <a:latin typeface="BIZ UDPゴシック" panose="020B0400000000000000" pitchFamily="50" charset="-128"/>
                <a:ea typeface="BIZ UDPゴシック" panose="020B0400000000000000" pitchFamily="50" charset="-128"/>
              </a:rPr>
              <a:t>NTT</a:t>
            </a:r>
            <a:r>
              <a:rPr lang="ja-JP" altLang="en-US" sz="1400" dirty="0" smtClean="0">
                <a:solidFill>
                  <a:schemeClr val="tx1"/>
                </a:solidFill>
                <a:latin typeface="BIZ UDPゴシック" panose="020B0400000000000000" pitchFamily="50" charset="-128"/>
                <a:ea typeface="BIZ UDPゴシック" panose="020B0400000000000000" pitchFamily="50" charset="-128"/>
              </a:rPr>
              <a:t>東日本磐城富岡ビル</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a:p>
            <a:pPr marL="285750" indent="-285750">
              <a:lnSpc>
                <a:spcPts val="2400"/>
              </a:lnSpc>
              <a:buFont typeface="Wingdings" panose="05000000000000000000" pitchFamily="2" charset="2"/>
              <a:buChar char="l"/>
            </a:pPr>
            <a:r>
              <a:rPr lang="ja-JP" altLang="en-US" sz="1600" b="1" dirty="0" smtClean="0">
                <a:solidFill>
                  <a:schemeClr val="tx1"/>
                </a:solidFill>
                <a:latin typeface="BIZ UDPゴシック" panose="020B0400000000000000" pitchFamily="50" charset="-128"/>
                <a:ea typeface="BIZ UDPゴシック" panose="020B0400000000000000" pitchFamily="50" charset="-128"/>
              </a:rPr>
              <a:t>面積</a:t>
            </a:r>
            <a:r>
              <a:rPr lang="en-US" altLang="ja-JP" sz="1600" dirty="0" smtClean="0">
                <a:solidFill>
                  <a:schemeClr val="tx1"/>
                </a:solidFill>
                <a:latin typeface="BIZ UDPゴシック" panose="020B0400000000000000" pitchFamily="50" charset="-128"/>
                <a:ea typeface="BIZ UDPゴシック" panose="020B0400000000000000" pitchFamily="50" charset="-128"/>
              </a:rPr>
              <a:t/>
            </a:r>
            <a:br>
              <a:rPr lang="en-US" altLang="ja-JP" sz="1600" dirty="0" smtClean="0">
                <a:solidFill>
                  <a:schemeClr val="tx1"/>
                </a:solidFill>
                <a:latin typeface="BIZ UDPゴシック" panose="020B0400000000000000" pitchFamily="50" charset="-128"/>
                <a:ea typeface="BIZ UDPゴシック" panose="020B0400000000000000" pitchFamily="50" charset="-128"/>
              </a:rPr>
            </a:br>
            <a:r>
              <a:rPr lang="ja-JP" altLang="en-US" sz="1400" dirty="0" smtClean="0">
                <a:solidFill>
                  <a:schemeClr val="tx1"/>
                </a:solidFill>
                <a:latin typeface="BIZ UDPゴシック" panose="020B0400000000000000" pitchFamily="50" charset="-128"/>
                <a:ea typeface="BIZ UDPゴシック" panose="020B0400000000000000" pitchFamily="50" charset="-128"/>
              </a:rPr>
              <a:t>１階部分　１９２．５２㎡</a:t>
            </a:r>
            <a:r>
              <a:rPr lang="en-US" altLang="ja-JP" sz="1400" dirty="0" smtClean="0">
                <a:solidFill>
                  <a:schemeClr val="tx1"/>
                </a:solidFill>
                <a:latin typeface="BIZ UDPゴシック" panose="020B0400000000000000" pitchFamily="50" charset="-128"/>
                <a:ea typeface="BIZ UDPゴシック" panose="020B0400000000000000" pitchFamily="50" charset="-128"/>
              </a:rPr>
              <a:t/>
            </a:r>
            <a:br>
              <a:rPr lang="en-US" altLang="ja-JP" sz="1400" dirty="0" smtClean="0">
                <a:solidFill>
                  <a:schemeClr val="tx1"/>
                </a:solidFill>
                <a:latin typeface="BIZ UDPゴシック" panose="020B0400000000000000" pitchFamily="50" charset="-128"/>
                <a:ea typeface="BIZ UDPゴシック" panose="020B0400000000000000" pitchFamily="50" charset="-128"/>
              </a:rPr>
            </a:br>
            <a:r>
              <a:rPr lang="ja-JP" altLang="en-US" sz="1400" dirty="0" smtClean="0">
                <a:solidFill>
                  <a:schemeClr val="tx1"/>
                </a:solidFill>
                <a:latin typeface="BIZ UDPゴシック" panose="020B0400000000000000" pitchFamily="50" charset="-128"/>
                <a:ea typeface="BIZ UDPゴシック" panose="020B0400000000000000" pitchFamily="50" charset="-128"/>
              </a:rPr>
              <a:t>２階部分　１８７．６５㎡　　　　　　計　３８０．１７㎡（１１５．０３坪）</a:t>
            </a: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 y="1"/>
            <a:ext cx="12192000" cy="631627"/>
          </a:xfrm>
          <a:prstGeom prst="rect">
            <a:avLst/>
          </a:prstGeom>
          <a:noFill/>
        </p:spPr>
        <p:txBody>
          <a:bodyPr wrap="square" lIns="110406" tIns="55203" rIns="110406" bIns="55203">
            <a:spAutoFit/>
          </a:bodyPr>
          <a:lstStyle/>
          <a:p>
            <a:pPr algn="ctr"/>
            <a:r>
              <a:rPr lang="ja-JP" altLang="en-US" sz="3380" b="1" dirty="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施設</a:t>
            </a:r>
            <a:r>
              <a:rPr lang="ja-JP" altLang="en-US" sz="338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概要</a:t>
            </a:r>
            <a:endParaRPr lang="ja-JP" altLang="en-US" sz="3380" b="1" dirty="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BBF989E-C09F-4D99-A1FD-E742638D961F}"/>
              </a:ext>
            </a:extLst>
          </p:cNvPr>
          <p:cNvSpPr txBox="1"/>
          <p:nvPr/>
        </p:nvSpPr>
        <p:spPr>
          <a:xfrm>
            <a:off x="61957" y="782861"/>
            <a:ext cx="2070537" cy="369332"/>
          </a:xfrm>
          <a:prstGeom prst="rect">
            <a:avLst/>
          </a:prstGeom>
          <a:solidFill>
            <a:schemeClr val="accent5">
              <a:lumMod val="40000"/>
              <a:lumOff val="60000"/>
            </a:schemeClr>
          </a:solidFill>
          <a:ln>
            <a:solidFill>
              <a:schemeClr val="accent1"/>
            </a:solidFill>
          </a:ln>
        </p:spPr>
        <p:txBody>
          <a:bodyPr wrap="square" anchor="ctr">
            <a:spAutoFit/>
          </a:bodyPr>
          <a:lstStyle/>
          <a:p>
            <a:pPr algn="ctr"/>
            <a:r>
              <a:rPr lang="en-US" altLang="ja-JP" b="1" dirty="0">
                <a:latin typeface="BIZ UDPゴシック" panose="020B0400000000000000" pitchFamily="50" charset="-128"/>
                <a:ea typeface="BIZ UDPゴシック" panose="020B0400000000000000" pitchFamily="50" charset="-128"/>
              </a:rPr>
              <a:t>1</a:t>
            </a:r>
            <a:r>
              <a:rPr lang="en-US" altLang="ja-JP" b="1" dirty="0" smtClean="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概要</a:t>
            </a:r>
          </a:p>
        </p:txBody>
      </p:sp>
      <p:pic>
        <p:nvPicPr>
          <p:cNvPr id="9" name="図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311" y="1257699"/>
            <a:ext cx="2374693" cy="1995864"/>
          </a:xfrm>
          <a:prstGeom prst="rect">
            <a:avLst/>
          </a:prstGeom>
          <a:noFill/>
          <a:ln>
            <a:solidFill>
              <a:schemeClr val="tx1"/>
            </a:solidFill>
          </a:ln>
        </p:spPr>
      </p:pic>
      <p:pic>
        <p:nvPicPr>
          <p:cNvPr id="10" name="図 9">
            <a:extLst>
              <a:ext uri="{FF2B5EF4-FFF2-40B4-BE49-F238E27FC236}">
                <a16:creationId xmlns:a16="http://schemas.microsoft.com/office/drawing/2014/main" id="{12C3B019-AF3B-4472-1086-3A48EA52E1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8614" y="1240998"/>
            <a:ext cx="2696260" cy="2022194"/>
          </a:xfrm>
          <a:prstGeom prst="rect">
            <a:avLst/>
          </a:prstGeom>
        </p:spPr>
      </p:pic>
      <p:sp>
        <p:nvSpPr>
          <p:cNvPr id="11" name="テキスト ボックス 10">
            <a:extLst>
              <a:ext uri="{FF2B5EF4-FFF2-40B4-BE49-F238E27FC236}">
                <a16:creationId xmlns:a16="http://schemas.microsoft.com/office/drawing/2014/main" id="{3BBF989E-C09F-4D99-A1FD-E742638D961F}"/>
              </a:ext>
            </a:extLst>
          </p:cNvPr>
          <p:cNvSpPr txBox="1"/>
          <p:nvPr/>
        </p:nvSpPr>
        <p:spPr>
          <a:xfrm>
            <a:off x="61956" y="3663892"/>
            <a:ext cx="2070537" cy="369332"/>
          </a:xfrm>
          <a:prstGeom prst="rect">
            <a:avLst/>
          </a:prstGeom>
          <a:solidFill>
            <a:schemeClr val="accent5">
              <a:lumMod val="40000"/>
              <a:lumOff val="60000"/>
            </a:schemeClr>
          </a:solidFill>
          <a:ln>
            <a:solidFill>
              <a:schemeClr val="accent1"/>
            </a:solidFill>
          </a:ln>
        </p:spPr>
        <p:txBody>
          <a:bodyPr wrap="square" anchor="ctr">
            <a:spAutoFit/>
          </a:bodyPr>
          <a:lstStyle/>
          <a:p>
            <a:pPr algn="ctr"/>
            <a:r>
              <a:rPr lang="en-US" altLang="ja-JP" b="1" dirty="0">
                <a:latin typeface="BIZ UDPゴシック" panose="020B0400000000000000" pitchFamily="50" charset="-128"/>
                <a:ea typeface="BIZ UDPゴシック" panose="020B0400000000000000" pitchFamily="50" charset="-128"/>
              </a:rPr>
              <a:t>2</a:t>
            </a:r>
            <a:r>
              <a:rPr lang="en-US" altLang="ja-JP" b="1" dirty="0" smtClean="0">
                <a:latin typeface="BIZ UDPゴシック" panose="020B0400000000000000" pitchFamily="50" charset="-128"/>
                <a:ea typeface="BIZ UDPゴシック" panose="020B0400000000000000" pitchFamily="50" charset="-128"/>
              </a:rPr>
              <a:t>.</a:t>
            </a:r>
            <a:r>
              <a:rPr lang="ja-JP" altLang="en-US" b="1" dirty="0" smtClean="0">
                <a:latin typeface="BIZ UDPゴシック" panose="020B0400000000000000" pitchFamily="50" charset="-128"/>
                <a:ea typeface="BIZ UDPゴシック" panose="020B0400000000000000" pitchFamily="50" charset="-128"/>
              </a:rPr>
              <a:t>設備</a:t>
            </a:r>
            <a:endParaRPr lang="ja-JP" altLang="en-US" b="1" dirty="0">
              <a:latin typeface="BIZ UDPゴシック" panose="020B0400000000000000" pitchFamily="50" charset="-128"/>
              <a:ea typeface="BIZ UDPゴシック" panose="020B0400000000000000" pitchFamily="50" charset="-128"/>
            </a:endParaRPr>
          </a:p>
        </p:txBody>
      </p:sp>
      <p:grpSp>
        <p:nvGrpSpPr>
          <p:cNvPr id="32" name="グループ化 31"/>
          <p:cNvGrpSpPr/>
          <p:nvPr/>
        </p:nvGrpSpPr>
        <p:grpSpPr>
          <a:xfrm>
            <a:off x="482373" y="4154942"/>
            <a:ext cx="5318113" cy="3818603"/>
            <a:chOff x="476630" y="4166137"/>
            <a:chExt cx="5318113" cy="3818603"/>
          </a:xfrm>
        </p:grpSpPr>
        <p:sp>
          <p:nvSpPr>
            <p:cNvPr id="12" name="角丸四角形 11"/>
            <p:cNvSpPr/>
            <p:nvPr/>
          </p:nvSpPr>
          <p:spPr>
            <a:xfrm>
              <a:off x="476630" y="4166137"/>
              <a:ext cx="5318113" cy="90559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400"/>
                </a:lnSpc>
              </a:pPr>
              <a:r>
                <a:rPr lang="en-US" altLang="ja-JP" sz="1400" dirty="0" smtClean="0">
                  <a:solidFill>
                    <a:schemeClr val="tx1"/>
                  </a:solidFill>
                  <a:latin typeface="BIZ UDPゴシック" panose="020B0400000000000000" pitchFamily="50" charset="-128"/>
                  <a:ea typeface="BIZ UDPゴシック" panose="020B0400000000000000" pitchFamily="50" charset="-128"/>
                </a:rPr>
                <a:t/>
              </a:r>
              <a:br>
                <a:rPr lang="en-US" altLang="ja-JP" sz="1400" dirty="0" smtClean="0">
                  <a:solidFill>
                    <a:schemeClr val="tx1"/>
                  </a:solidFill>
                  <a:latin typeface="BIZ UDPゴシック" panose="020B0400000000000000" pitchFamily="50" charset="-128"/>
                  <a:ea typeface="BIZ UDPゴシック" panose="020B0400000000000000" pitchFamily="50" charset="-128"/>
                </a:rPr>
              </a:b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1197653" y="4210287"/>
              <a:ext cx="3935884" cy="326928"/>
            </a:xfrm>
            <a:prstGeom prst="rect">
              <a:avLst/>
            </a:prstGeom>
            <a:noFill/>
          </p:spPr>
          <p:txBody>
            <a:bodyPr wrap="square" lIns="110406" tIns="55203" rIns="110406" bIns="55203">
              <a:spAutoFit/>
            </a:bodyPr>
            <a:lstStyle/>
            <a:p>
              <a:pPr algn="ctr"/>
              <a:r>
                <a:rPr lang="ja-JP" altLang="en-US" sz="1400" b="1"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１階設備</a:t>
              </a:r>
              <a:endParaRPr lang="ja-JP" altLang="en-US" sz="2400" b="1"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476630" y="4582321"/>
              <a:ext cx="5318113" cy="3402419"/>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63717" y="4618934"/>
              <a:ext cx="3457410" cy="757815"/>
            </a:xfrm>
            <a:prstGeom prst="rect">
              <a:avLst/>
            </a:prstGeom>
            <a:noFill/>
          </p:spPr>
          <p:txBody>
            <a:bodyPr wrap="square" lIns="110406" tIns="55203" rIns="110406" bIns="55203">
              <a:spAutoFit/>
            </a:bodyPr>
            <a:lstStyle/>
            <a:p>
              <a:r>
                <a:rPr lang="ja-JP" altLang="en-US" sz="14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・コワーキングスペース</a:t>
              </a:r>
              <a:r>
                <a:rPr lang="ja-JP" altLang="en-US" sz="14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a:t>
              </a:r>
              <a:r>
                <a:rPr lang="ja-JP" altLang="en-US" sz="14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・会議室</a:t>
              </a:r>
              <a:endParaRPr lang="en-US" altLang="ja-JP" sz="14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r>
                <a:rPr lang="ja-JP" altLang="en-US" sz="14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・ウェルネスルーム</a:t>
              </a:r>
              <a:r>
                <a:rPr lang="ja-JP" altLang="en-US" sz="14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a:t>
              </a:r>
              <a:r>
                <a:rPr lang="ja-JP" altLang="en-US" sz="14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・トイレ</a:t>
              </a:r>
              <a:endParaRPr lang="en-US" altLang="ja-JP" sz="14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r>
                <a:rPr lang="ja-JP" altLang="en-US" sz="14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・シャワールーム</a:t>
              </a:r>
              <a:endParaRPr lang="ja-JP" altLang="en-US" sz="24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22" name="図 2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678" y="5432572"/>
              <a:ext cx="1655689" cy="1112351"/>
            </a:xfrm>
            <a:prstGeom prst="rect">
              <a:avLst/>
            </a:prstGeom>
            <a:noFill/>
            <a:ln>
              <a:noFill/>
            </a:ln>
          </p:spPr>
        </p:pic>
        <p:pic>
          <p:nvPicPr>
            <p:cNvPr id="23" name="図 2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678" y="6721986"/>
              <a:ext cx="1655689" cy="1114210"/>
            </a:xfrm>
            <a:prstGeom prst="rect">
              <a:avLst/>
            </a:prstGeom>
            <a:noFill/>
            <a:ln>
              <a:noFill/>
            </a:ln>
          </p:spPr>
        </p:pic>
        <p:pic>
          <p:nvPicPr>
            <p:cNvPr id="24" name="図 2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4616" y="5432572"/>
              <a:ext cx="1621958" cy="1126777"/>
            </a:xfrm>
            <a:prstGeom prst="rect">
              <a:avLst/>
            </a:prstGeom>
            <a:noFill/>
            <a:ln>
              <a:noFill/>
            </a:ln>
          </p:spPr>
        </p:pic>
        <p:pic>
          <p:nvPicPr>
            <p:cNvPr id="25" name="図 2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5249" y="6744415"/>
              <a:ext cx="1621958" cy="1091781"/>
            </a:xfrm>
            <a:prstGeom prst="rect">
              <a:avLst/>
            </a:prstGeom>
            <a:noFill/>
            <a:ln>
              <a:noFill/>
            </a:ln>
          </p:spPr>
        </p:pic>
        <p:pic>
          <p:nvPicPr>
            <p:cNvPr id="26" name="図 2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5823" y="5432572"/>
              <a:ext cx="1609480" cy="1136383"/>
            </a:xfrm>
            <a:prstGeom prst="rect">
              <a:avLst/>
            </a:prstGeom>
            <a:noFill/>
            <a:ln>
              <a:noFill/>
            </a:ln>
          </p:spPr>
        </p:pic>
        <p:pic>
          <p:nvPicPr>
            <p:cNvPr id="27" name="図 26"/>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55824" y="6761879"/>
              <a:ext cx="1609480" cy="1074317"/>
            </a:xfrm>
            <a:prstGeom prst="rect">
              <a:avLst/>
            </a:prstGeom>
            <a:noFill/>
            <a:ln>
              <a:noFill/>
            </a:ln>
          </p:spPr>
        </p:pic>
      </p:grpSp>
      <p:grpSp>
        <p:nvGrpSpPr>
          <p:cNvPr id="37" name="グループ化 36"/>
          <p:cNvGrpSpPr/>
          <p:nvPr/>
        </p:nvGrpSpPr>
        <p:grpSpPr>
          <a:xfrm>
            <a:off x="5922268" y="4142213"/>
            <a:ext cx="5964931" cy="2651565"/>
            <a:chOff x="5943534" y="4110314"/>
            <a:chExt cx="5964931" cy="2651565"/>
          </a:xfrm>
        </p:grpSpPr>
        <p:sp>
          <p:nvSpPr>
            <p:cNvPr id="18" name="角丸四角形 17"/>
            <p:cNvSpPr/>
            <p:nvPr/>
          </p:nvSpPr>
          <p:spPr>
            <a:xfrm>
              <a:off x="5943534" y="4110314"/>
              <a:ext cx="5964931" cy="90559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400"/>
                </a:lnSpc>
              </a:pPr>
              <a:r>
                <a:rPr lang="en-US" altLang="ja-JP" sz="1400" dirty="0" smtClean="0">
                  <a:solidFill>
                    <a:schemeClr val="tx1"/>
                  </a:solidFill>
                  <a:latin typeface="BIZ UDPゴシック" panose="020B0400000000000000" pitchFamily="50" charset="-128"/>
                  <a:ea typeface="BIZ UDPゴシック" panose="020B0400000000000000" pitchFamily="50" charset="-128"/>
                </a:rPr>
                <a:t/>
              </a:r>
              <a:br>
                <a:rPr lang="en-US" altLang="ja-JP" sz="1400" dirty="0" smtClean="0">
                  <a:solidFill>
                    <a:schemeClr val="tx1"/>
                  </a:solidFill>
                  <a:latin typeface="BIZ UDPゴシック" panose="020B0400000000000000" pitchFamily="50" charset="-128"/>
                  <a:ea typeface="BIZ UDPゴシック" panose="020B0400000000000000" pitchFamily="50" charset="-128"/>
                </a:rPr>
              </a:b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5943534" y="4526498"/>
              <a:ext cx="5964931" cy="2235381"/>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435657" y="4581427"/>
              <a:ext cx="2988728" cy="326928"/>
            </a:xfrm>
            <a:prstGeom prst="rect">
              <a:avLst/>
            </a:prstGeom>
            <a:noFill/>
          </p:spPr>
          <p:txBody>
            <a:bodyPr wrap="square" lIns="110406" tIns="55203" rIns="110406" bIns="55203">
              <a:spAutoFit/>
            </a:bodyPr>
            <a:lstStyle/>
            <a:p>
              <a:r>
                <a:rPr lang="ja-JP" altLang="en-US" sz="14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・専用個室（１０部屋）　　・トイレ</a:t>
              </a:r>
              <a:endParaRPr lang="ja-JP" altLang="en-US" sz="24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6894842" y="4169754"/>
              <a:ext cx="4062314" cy="326928"/>
            </a:xfrm>
            <a:prstGeom prst="rect">
              <a:avLst/>
            </a:prstGeom>
            <a:noFill/>
          </p:spPr>
          <p:txBody>
            <a:bodyPr wrap="square" lIns="110406" tIns="55203" rIns="110406" bIns="55203">
              <a:spAutoFit/>
            </a:bodyPr>
            <a:lstStyle/>
            <a:p>
              <a:pPr algn="ctr"/>
              <a:r>
                <a:rPr lang="ja-JP" altLang="en-US" sz="1400" b="1"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２</a:t>
              </a:r>
              <a:r>
                <a:rPr lang="ja-JP" altLang="en-US" sz="1400" b="1"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階設備</a:t>
              </a:r>
              <a:endParaRPr lang="ja-JP" altLang="en-US" sz="2400" b="1"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28" name="図 27"/>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27284" y="5015908"/>
              <a:ext cx="1602913" cy="1123582"/>
            </a:xfrm>
            <a:prstGeom prst="rect">
              <a:avLst/>
            </a:prstGeom>
            <a:noFill/>
            <a:ln>
              <a:noFill/>
            </a:ln>
          </p:spPr>
        </p:pic>
        <p:sp>
          <p:nvSpPr>
            <p:cNvPr id="29" name="正方形/長方形 28"/>
            <p:cNvSpPr/>
            <p:nvPr/>
          </p:nvSpPr>
          <p:spPr>
            <a:xfrm>
              <a:off x="6056751" y="6121759"/>
              <a:ext cx="1543978" cy="296150"/>
            </a:xfrm>
            <a:prstGeom prst="rect">
              <a:avLst/>
            </a:prstGeom>
            <a:noFill/>
          </p:spPr>
          <p:txBody>
            <a:bodyPr wrap="square" lIns="110406" tIns="55203" rIns="110406" bIns="55203">
              <a:spAutoFit/>
            </a:bodyPr>
            <a:lstStyle/>
            <a:p>
              <a:pPr algn="ctr"/>
              <a:r>
                <a:rPr lang="ja-JP" altLang="en-US" sz="12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６名タイプ（１部屋）</a:t>
              </a:r>
              <a:endPar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30" name="図 29"/>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7615879" y="5176957"/>
              <a:ext cx="1366121" cy="1052168"/>
            </a:xfrm>
            <a:prstGeom prst="rect">
              <a:avLst/>
            </a:prstGeom>
            <a:noFill/>
            <a:ln>
              <a:noFill/>
            </a:ln>
          </p:spPr>
        </p:pic>
        <p:sp>
          <p:nvSpPr>
            <p:cNvPr id="31" name="正方形/長方形 30"/>
            <p:cNvSpPr/>
            <p:nvPr/>
          </p:nvSpPr>
          <p:spPr>
            <a:xfrm>
              <a:off x="7526950" y="6400079"/>
              <a:ext cx="1543978" cy="296150"/>
            </a:xfrm>
            <a:prstGeom prst="rect">
              <a:avLst/>
            </a:prstGeom>
            <a:noFill/>
          </p:spPr>
          <p:txBody>
            <a:bodyPr wrap="square" lIns="110406" tIns="55203" rIns="110406" bIns="55203">
              <a:spAutoFit/>
            </a:bodyPr>
            <a:lstStyle/>
            <a:p>
              <a:pPr algn="ctr"/>
              <a:r>
                <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４</a:t>
              </a:r>
              <a:r>
                <a:rPr lang="ja-JP" altLang="en-US" sz="12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名タイプ（３部屋）</a:t>
              </a:r>
              <a:endPar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pic>
          <p:nvPicPr>
            <p:cNvPr id="33" name="図 32"/>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57048" y="5023027"/>
              <a:ext cx="1597841" cy="1109343"/>
            </a:xfrm>
            <a:prstGeom prst="rect">
              <a:avLst/>
            </a:prstGeom>
            <a:noFill/>
            <a:ln>
              <a:noFill/>
            </a:ln>
          </p:spPr>
        </p:pic>
        <p:pic>
          <p:nvPicPr>
            <p:cNvPr id="34" name="図 33"/>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10535911" y="5176062"/>
              <a:ext cx="1402810" cy="1080886"/>
            </a:xfrm>
            <a:prstGeom prst="rect">
              <a:avLst/>
            </a:prstGeom>
            <a:noFill/>
            <a:ln>
              <a:noFill/>
            </a:ln>
          </p:spPr>
        </p:pic>
        <p:sp>
          <p:nvSpPr>
            <p:cNvPr id="35" name="正方形/長方形 34"/>
            <p:cNvSpPr/>
            <p:nvPr/>
          </p:nvSpPr>
          <p:spPr>
            <a:xfrm>
              <a:off x="8983979" y="6132370"/>
              <a:ext cx="1543978" cy="296150"/>
            </a:xfrm>
            <a:prstGeom prst="rect">
              <a:avLst/>
            </a:prstGeom>
            <a:noFill/>
          </p:spPr>
          <p:txBody>
            <a:bodyPr wrap="square" lIns="110406" tIns="55203" rIns="110406" bIns="55203">
              <a:spAutoFit/>
            </a:bodyPr>
            <a:lstStyle/>
            <a:p>
              <a:pPr algn="ctr"/>
              <a:r>
                <a:rPr lang="ja-JP" altLang="en-US" sz="12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３名タイプ（５部屋）</a:t>
              </a:r>
              <a:endPar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36" name="正方形/長方形 35"/>
          <p:cNvSpPr/>
          <p:nvPr/>
        </p:nvSpPr>
        <p:spPr>
          <a:xfrm>
            <a:off x="10484771" y="6385653"/>
            <a:ext cx="1543978" cy="296150"/>
          </a:xfrm>
          <a:prstGeom prst="rect">
            <a:avLst/>
          </a:prstGeom>
          <a:noFill/>
        </p:spPr>
        <p:txBody>
          <a:bodyPr wrap="square" lIns="110406" tIns="55203" rIns="110406" bIns="55203">
            <a:spAutoFit/>
          </a:bodyPr>
          <a:lstStyle/>
          <a:p>
            <a:pPr algn="ctr"/>
            <a:r>
              <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２</a:t>
            </a:r>
            <a:r>
              <a:rPr lang="ja-JP" altLang="en-US" sz="12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名タイプ（１部屋）</a:t>
            </a:r>
            <a:endPar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角丸四角形 37"/>
          <p:cNvSpPr/>
          <p:nvPr/>
        </p:nvSpPr>
        <p:spPr>
          <a:xfrm>
            <a:off x="5889518" y="7056159"/>
            <a:ext cx="5964931" cy="90559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400"/>
              </a:lnSpc>
            </a:pPr>
            <a:r>
              <a:rPr lang="en-US" altLang="ja-JP" sz="1400" dirty="0" smtClean="0">
                <a:solidFill>
                  <a:schemeClr val="tx1"/>
                </a:solidFill>
                <a:latin typeface="BIZ UDPゴシック" panose="020B0400000000000000" pitchFamily="50" charset="-128"/>
                <a:ea typeface="BIZ UDPゴシック" panose="020B0400000000000000" pitchFamily="50" charset="-128"/>
              </a:rPr>
              <a:t/>
            </a:r>
            <a:br>
              <a:rPr lang="en-US" altLang="ja-JP" sz="1400" dirty="0" smtClean="0">
                <a:solidFill>
                  <a:schemeClr val="tx1"/>
                </a:solidFill>
                <a:latin typeface="BIZ UDPゴシック" panose="020B0400000000000000" pitchFamily="50" charset="-128"/>
                <a:ea typeface="BIZ UDPゴシック" panose="020B0400000000000000" pitchFamily="50" charset="-128"/>
              </a:rPr>
            </a:b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5889518" y="7475022"/>
            <a:ext cx="5964931" cy="498523"/>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6840826" y="7112709"/>
            <a:ext cx="4062314" cy="326928"/>
          </a:xfrm>
          <a:prstGeom prst="rect">
            <a:avLst/>
          </a:prstGeom>
          <a:noFill/>
        </p:spPr>
        <p:txBody>
          <a:bodyPr wrap="square" lIns="110406" tIns="55203" rIns="110406" bIns="55203">
            <a:spAutoFit/>
          </a:bodyPr>
          <a:lstStyle/>
          <a:p>
            <a:pPr algn="ctr"/>
            <a:r>
              <a:rPr lang="ja-JP" altLang="en-US" sz="1400" b="1"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駐車場</a:t>
            </a:r>
            <a:endParaRPr lang="ja-JP" altLang="en-US" sz="2400" b="1"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1" name="正方形/長方形 40"/>
          <p:cNvSpPr/>
          <p:nvPr/>
        </p:nvSpPr>
        <p:spPr>
          <a:xfrm>
            <a:off x="7176028" y="7548440"/>
            <a:ext cx="3457410" cy="326928"/>
          </a:xfrm>
          <a:prstGeom prst="rect">
            <a:avLst/>
          </a:prstGeom>
          <a:noFill/>
        </p:spPr>
        <p:txBody>
          <a:bodyPr wrap="square" lIns="110406" tIns="55203" rIns="110406" bIns="55203">
            <a:spAutoFit/>
          </a:bodyPr>
          <a:lstStyle/>
          <a:p>
            <a:pPr algn="ctr"/>
            <a:r>
              <a:rPr lang="ja-JP" altLang="en-US" sz="1400" dirty="0" smtClean="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１０台程度（３３３．０３㎡）</a:t>
            </a:r>
            <a:endParaRPr lang="ja-JP" altLang="en-US" sz="24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11945677" y="8030459"/>
            <a:ext cx="244549" cy="246221"/>
          </a:xfrm>
          <a:prstGeom prst="rect">
            <a:avLst/>
          </a:prstGeom>
          <a:noFill/>
        </p:spPr>
        <p:txBody>
          <a:bodyPr wrap="square" rtlCol="0">
            <a:spAutoFit/>
          </a:bodyPr>
          <a:lstStyle/>
          <a:p>
            <a:r>
              <a:rPr lang="en-US" altLang="ja-JP" sz="1000" dirty="0"/>
              <a:t>2</a:t>
            </a:r>
            <a:endParaRPr kumimoji="1" lang="en-US" altLang="ja-JP" sz="1000" dirty="0" smtClean="0"/>
          </a:p>
        </p:txBody>
      </p:sp>
      <p:pic>
        <p:nvPicPr>
          <p:cNvPr id="43" name="図 42"/>
          <p:cNvPicPr>
            <a:picLocks noChangeAspect="1"/>
          </p:cNvPicPr>
          <p:nvPr/>
        </p:nvPicPr>
        <p:blipFill rotWithShape="1">
          <a:blip r:embed="rId15"/>
          <a:srcRect b="69414"/>
          <a:stretch/>
        </p:blipFill>
        <p:spPr>
          <a:xfrm>
            <a:off x="9827092" y="47048"/>
            <a:ext cx="2135650" cy="263002"/>
          </a:xfrm>
          <a:prstGeom prst="rect">
            <a:avLst/>
          </a:prstGeom>
        </p:spPr>
      </p:pic>
    </p:spTree>
    <p:extLst>
      <p:ext uri="{BB962C8B-B14F-4D97-AF65-F5344CB8AC3E}">
        <p14:creationId xmlns:p14="http://schemas.microsoft.com/office/powerpoint/2010/main" val="3538229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
            <a:ext cx="12192000" cy="631627"/>
          </a:xfrm>
          <a:prstGeom prst="rect">
            <a:avLst/>
          </a:prstGeom>
          <a:noFill/>
        </p:spPr>
        <p:txBody>
          <a:bodyPr wrap="square" lIns="110406" tIns="55203" rIns="110406" bIns="55203">
            <a:spAutoFit/>
          </a:bodyPr>
          <a:lstStyle/>
          <a:p>
            <a:pPr algn="ctr"/>
            <a:r>
              <a:rPr lang="ja-JP" altLang="en-US" sz="338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施設イメージ（１階）</a:t>
            </a:r>
            <a:endParaRPr lang="ja-JP" altLang="en-US" sz="3380" b="1" dirty="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endParaRPr>
          </a:p>
        </p:txBody>
      </p:sp>
      <p:pic>
        <p:nvPicPr>
          <p:cNvPr id="7" name="図 6" descr="202208【パース】磐城富岡ビル　コーワキングスペース構築.pdf - Adobe Acrobat Reader (64-bit)"/>
          <p:cNvPicPr>
            <a:picLocks noChangeAspect="1"/>
          </p:cNvPicPr>
          <p:nvPr/>
        </p:nvPicPr>
        <p:blipFill rotWithShape="1">
          <a:blip r:embed="rId2">
            <a:extLst>
              <a:ext uri="{28A0092B-C50C-407E-A947-70E740481C1C}">
                <a14:useLocalDpi xmlns:a14="http://schemas.microsoft.com/office/drawing/2010/main" val="0"/>
              </a:ext>
            </a:extLst>
          </a:blip>
          <a:srcRect l="17966" t="18441" r="17587" b="7534"/>
          <a:stretch/>
        </p:blipFill>
        <p:spPr>
          <a:xfrm>
            <a:off x="531627" y="978196"/>
            <a:ext cx="11268582" cy="7060018"/>
          </a:xfrm>
          <a:prstGeom prst="rect">
            <a:avLst/>
          </a:prstGeom>
        </p:spPr>
      </p:pic>
      <p:pic>
        <p:nvPicPr>
          <p:cNvPr id="6" name="図 5"/>
          <p:cNvPicPr>
            <a:picLocks noChangeAspect="1"/>
          </p:cNvPicPr>
          <p:nvPr/>
        </p:nvPicPr>
        <p:blipFill rotWithShape="1">
          <a:blip r:embed="rId3"/>
          <a:srcRect b="69414"/>
          <a:stretch/>
        </p:blipFill>
        <p:spPr>
          <a:xfrm>
            <a:off x="9827092" y="47048"/>
            <a:ext cx="2135650" cy="263002"/>
          </a:xfrm>
          <a:prstGeom prst="rect">
            <a:avLst/>
          </a:prstGeom>
        </p:spPr>
      </p:pic>
      <p:sp>
        <p:nvSpPr>
          <p:cNvPr id="5" name="テキスト ボックス 4"/>
          <p:cNvSpPr txBox="1"/>
          <p:nvPr/>
        </p:nvSpPr>
        <p:spPr>
          <a:xfrm>
            <a:off x="11945677" y="8030459"/>
            <a:ext cx="244549" cy="246221"/>
          </a:xfrm>
          <a:prstGeom prst="rect">
            <a:avLst/>
          </a:prstGeom>
          <a:noFill/>
        </p:spPr>
        <p:txBody>
          <a:bodyPr wrap="square" rtlCol="0">
            <a:spAutoFit/>
          </a:bodyPr>
          <a:lstStyle/>
          <a:p>
            <a:r>
              <a:rPr lang="en-US" altLang="ja-JP" sz="1000" dirty="0"/>
              <a:t>3</a:t>
            </a:r>
            <a:endParaRPr kumimoji="1" lang="en-US" altLang="ja-JP" sz="1000" dirty="0" smtClean="0"/>
          </a:p>
        </p:txBody>
      </p:sp>
    </p:spTree>
    <p:extLst>
      <p:ext uri="{BB962C8B-B14F-4D97-AF65-F5344CB8AC3E}">
        <p14:creationId xmlns:p14="http://schemas.microsoft.com/office/powerpoint/2010/main" val="960806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 y="1"/>
            <a:ext cx="12192000" cy="631627"/>
          </a:xfrm>
          <a:prstGeom prst="rect">
            <a:avLst/>
          </a:prstGeom>
          <a:noFill/>
        </p:spPr>
        <p:txBody>
          <a:bodyPr wrap="square" lIns="110406" tIns="55203" rIns="110406" bIns="55203">
            <a:spAutoFit/>
          </a:bodyPr>
          <a:lstStyle/>
          <a:p>
            <a:pPr algn="ctr"/>
            <a:r>
              <a:rPr lang="ja-JP" altLang="en-US" sz="3380" b="1" dirty="0" smtClean="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rPr>
              <a:t>施設イメージ（２階）</a:t>
            </a:r>
            <a:endParaRPr lang="ja-JP" altLang="en-US" sz="3380" b="1" dirty="0">
              <a:ln w="22225">
                <a:solidFill>
                  <a:srgbClr val="0070C0"/>
                </a:solidFill>
                <a:prstDash val="solid"/>
              </a:ln>
              <a:solidFill>
                <a:schemeClr val="accent5">
                  <a:lumMod val="20000"/>
                  <a:lumOff val="80000"/>
                </a:schemeClr>
              </a:solidFill>
              <a:latin typeface="Meiryo UI" panose="020B0604030504040204" pitchFamily="50" charset="-128"/>
              <a:ea typeface="Meiryo UI" panose="020B0604030504040204" pitchFamily="50" charset="-128"/>
            </a:endParaRPr>
          </a:p>
        </p:txBody>
      </p:sp>
      <p:pic>
        <p:nvPicPr>
          <p:cNvPr id="7" name="図 6" descr="202208【パース】磐城富岡ビル　コーワキングスペース構築.pdf - Adobe Acrobat Reader (64-bit)"/>
          <p:cNvPicPr>
            <a:picLocks noChangeAspect="1"/>
          </p:cNvPicPr>
          <p:nvPr/>
        </p:nvPicPr>
        <p:blipFill rotWithShape="1">
          <a:blip r:embed="rId2">
            <a:extLst>
              <a:ext uri="{28A0092B-C50C-407E-A947-70E740481C1C}">
                <a14:useLocalDpi xmlns:a14="http://schemas.microsoft.com/office/drawing/2010/main" val="0"/>
              </a:ext>
            </a:extLst>
          </a:blip>
          <a:srcRect l="26512" t="14603" r="21424" b="6415"/>
          <a:stretch/>
        </p:blipFill>
        <p:spPr>
          <a:xfrm>
            <a:off x="1958698" y="956929"/>
            <a:ext cx="8686242" cy="7187610"/>
          </a:xfrm>
          <a:prstGeom prst="rect">
            <a:avLst/>
          </a:prstGeom>
        </p:spPr>
      </p:pic>
      <p:pic>
        <p:nvPicPr>
          <p:cNvPr id="6" name="図 5"/>
          <p:cNvPicPr>
            <a:picLocks noChangeAspect="1"/>
          </p:cNvPicPr>
          <p:nvPr/>
        </p:nvPicPr>
        <p:blipFill rotWithShape="1">
          <a:blip r:embed="rId3"/>
          <a:srcRect b="69414"/>
          <a:stretch/>
        </p:blipFill>
        <p:spPr>
          <a:xfrm>
            <a:off x="9827092" y="47048"/>
            <a:ext cx="2135650" cy="263002"/>
          </a:xfrm>
          <a:prstGeom prst="rect">
            <a:avLst/>
          </a:prstGeom>
        </p:spPr>
      </p:pic>
      <p:sp>
        <p:nvSpPr>
          <p:cNvPr id="5" name="テキスト ボックス 4"/>
          <p:cNvSpPr txBox="1"/>
          <p:nvPr/>
        </p:nvSpPr>
        <p:spPr>
          <a:xfrm>
            <a:off x="11945677" y="8030459"/>
            <a:ext cx="244549" cy="246221"/>
          </a:xfrm>
          <a:prstGeom prst="rect">
            <a:avLst/>
          </a:prstGeom>
          <a:noFill/>
        </p:spPr>
        <p:txBody>
          <a:bodyPr wrap="square" rtlCol="0">
            <a:spAutoFit/>
          </a:bodyPr>
          <a:lstStyle/>
          <a:p>
            <a:r>
              <a:rPr lang="en-US" altLang="ja-JP" sz="1000" dirty="0"/>
              <a:t>4</a:t>
            </a:r>
            <a:endParaRPr kumimoji="1" lang="en-US" altLang="ja-JP" sz="1000" dirty="0" smtClean="0"/>
          </a:p>
        </p:txBody>
      </p:sp>
    </p:spTree>
    <p:extLst>
      <p:ext uri="{BB962C8B-B14F-4D97-AF65-F5344CB8AC3E}">
        <p14:creationId xmlns:p14="http://schemas.microsoft.com/office/powerpoint/2010/main" val="41218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787615" y="962416"/>
            <a:ext cx="6158062" cy="1791543"/>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420009" y="2871247"/>
            <a:ext cx="9724913" cy="1582419"/>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91261" y="966953"/>
            <a:ext cx="5284382" cy="1787006"/>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 y="1"/>
            <a:ext cx="12192000" cy="631627"/>
          </a:xfrm>
          <a:prstGeom prst="rect">
            <a:avLst/>
          </a:prstGeom>
          <a:noFill/>
        </p:spPr>
        <p:txBody>
          <a:bodyPr wrap="square" lIns="110406" tIns="55203" rIns="110406" bIns="55203">
            <a:spAutoFit/>
          </a:bodyPr>
          <a:lstStyle/>
          <a:p>
            <a:pPr algn="ctr"/>
            <a:r>
              <a:rPr lang="ja-JP" altLang="en-US" sz="3380" b="1" dirty="0" smtClean="0">
                <a:ln w="22225">
                  <a:solidFill>
                    <a:srgbClr val="0070C0"/>
                  </a:solidFill>
                  <a:prstDash val="solid"/>
                </a:ln>
                <a:solidFill>
                  <a:schemeClr val="accent5">
                    <a:lumMod val="20000"/>
                    <a:lumOff val="80000"/>
                  </a:schemeClr>
                </a:solidFill>
              </a:rPr>
              <a:t>アプリケーションの機能</a:t>
            </a:r>
            <a:endParaRPr lang="ja-JP" altLang="en-US" sz="3380" b="1" dirty="0">
              <a:ln w="22225">
                <a:solidFill>
                  <a:srgbClr val="0070C0"/>
                </a:solidFill>
                <a:prstDash val="solid"/>
              </a:ln>
              <a:solidFill>
                <a:schemeClr val="accent5">
                  <a:lumMod val="20000"/>
                  <a:lumOff val="80000"/>
                </a:schemeClr>
              </a:solidFill>
            </a:endParaRPr>
          </a:p>
        </p:txBody>
      </p:sp>
      <p:sp>
        <p:nvSpPr>
          <p:cNvPr id="6" name="テキスト ボックス 5">
            <a:extLst>
              <a:ext uri="{FF2B5EF4-FFF2-40B4-BE49-F238E27FC236}">
                <a16:creationId xmlns:a16="http://schemas.microsoft.com/office/drawing/2014/main" id="{84F65134-3CE1-47EB-B447-B84F614FD29B}"/>
              </a:ext>
            </a:extLst>
          </p:cNvPr>
          <p:cNvSpPr txBox="1"/>
          <p:nvPr/>
        </p:nvSpPr>
        <p:spPr>
          <a:xfrm>
            <a:off x="291687" y="1126489"/>
            <a:ext cx="5083529" cy="1415772"/>
          </a:xfrm>
          <a:prstGeom prst="rect">
            <a:avLst/>
          </a:prstGeom>
          <a:noFill/>
        </p:spPr>
        <p:txBody>
          <a:bodyPr wrap="square">
            <a:spAutoFit/>
          </a:bodyPr>
          <a:lstStyle/>
          <a:p>
            <a:r>
              <a:rPr lang="ja-JP" altLang="en-US" sz="1600" b="1" dirty="0" smtClean="0">
                <a:latin typeface="BIZ UDPゴシック" panose="020B0400000000000000" pitchFamily="50" charset="-128"/>
                <a:ea typeface="BIZ UDPゴシック" panose="020B0400000000000000" pitchFamily="50" charset="-128"/>
              </a:rPr>
              <a:t>①協業支援</a:t>
            </a:r>
            <a:endParaRPr lang="en-US" altLang="ja-JP" sz="16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・地域課題の提示から事業化までの実施</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smtClean="0">
                <a:latin typeface="BIZ UDPゴシック" panose="020B0400000000000000" pitchFamily="50" charset="-128"/>
                <a:ea typeface="BIZ UDPゴシック" panose="020B0400000000000000" pitchFamily="50" charset="-128"/>
              </a:rPr>
              <a:t>　 ⇒ベンチャー企業・大学等、大企業等、自治体等の事業化に向</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　　けたマッチング</a:t>
            </a:r>
            <a:endParaRPr lang="en-US" altLang="ja-JP" sz="14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・各企業及び組織等の強み（資金面、技術、サービス等）を活か</a:t>
            </a:r>
            <a:endParaRPr lang="en-US" altLang="ja-JP" sz="1400" dirty="0" smtClean="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した事業の実施を支援</a:t>
            </a:r>
            <a:endParaRPr lang="en-US" altLang="ja-JP"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B98F321-32EF-4E31-A897-6A9476B5A43B}"/>
              </a:ext>
            </a:extLst>
          </p:cNvPr>
          <p:cNvSpPr txBox="1"/>
          <p:nvPr/>
        </p:nvSpPr>
        <p:spPr>
          <a:xfrm>
            <a:off x="5974658" y="1040223"/>
            <a:ext cx="5631748" cy="1738938"/>
          </a:xfrm>
          <a:prstGeom prst="rect">
            <a:avLst/>
          </a:prstGeom>
          <a:noFill/>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②</a:t>
            </a:r>
            <a:r>
              <a:rPr lang="ja-JP" altLang="en-US" sz="1600" b="1" dirty="0" smtClean="0">
                <a:latin typeface="BIZ UDPゴシック" panose="020B0400000000000000" pitchFamily="50" charset="-128"/>
                <a:ea typeface="BIZ UDPゴシック" panose="020B0400000000000000" pitchFamily="50" charset="-128"/>
              </a:rPr>
              <a:t>アクセス</a:t>
            </a:r>
            <a:r>
              <a:rPr lang="ja-JP" altLang="en-US" sz="1600" b="1" dirty="0">
                <a:latin typeface="BIZ UDPゴシック" panose="020B0400000000000000" pitchFamily="50" charset="-128"/>
                <a:ea typeface="BIZ UDPゴシック" panose="020B0400000000000000" pitchFamily="50" charset="-128"/>
              </a:rPr>
              <a:t>支援</a:t>
            </a:r>
            <a:endParaRPr lang="en-US" altLang="ja-JP" sz="16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400" dirty="0" smtClean="0">
                <a:solidFill>
                  <a:prstClr val="black"/>
                </a:solidFill>
                <a:latin typeface="BIZ UDPゴシック" panose="020B0400000000000000" pitchFamily="50" charset="-128"/>
                <a:ea typeface="BIZ UDPゴシック" panose="020B0400000000000000" pitchFamily="50" charset="-128"/>
              </a:rPr>
              <a:t>サテライトオフィスの予約、</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宿泊</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施設等</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の紹介、暮らしや環境、災害</a:t>
            </a:r>
            <a:endParaRPr kumimoji="0"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dirty="0">
                <a:solidFill>
                  <a:prstClr val="black"/>
                </a:solidFill>
                <a:latin typeface="BIZ UDPゴシック" panose="020B0400000000000000" pitchFamily="50" charset="-128"/>
                <a:ea typeface="BIZ UDPゴシック" panose="020B0400000000000000" pitchFamily="50" charset="-128"/>
              </a:rPr>
              <a:t>　</a:t>
            </a:r>
            <a:r>
              <a:rPr kumimoji="0" lang="ja-JP" altLang="en-US" sz="1400" dirty="0" smtClean="0">
                <a:solidFill>
                  <a:prstClr val="black"/>
                </a:solidFill>
                <a:latin typeface="BIZ UDPゴシック" panose="020B0400000000000000" pitchFamily="50" charset="-128"/>
                <a:ea typeface="BIZ UDPゴシック" panose="020B0400000000000000"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時の</a:t>
            </a:r>
            <a:r>
              <a:rPr kumimoji="0" lang="ja-JP" altLang="en-US" sz="1400" dirty="0" smtClean="0">
                <a:solidFill>
                  <a:prstClr val="black"/>
                </a:solidFill>
                <a:latin typeface="BIZ UDPゴシック" panose="020B0400000000000000" pitchFamily="50" charset="-128"/>
                <a:ea typeface="BIZ UDPゴシック" panose="020B0400000000000000" pitchFamily="50" charset="-128"/>
              </a:rPr>
              <a:t>情報</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提供</a:t>
            </a:r>
            <a:endParaRPr kumimoji="0" lang="en-US" altLang="ja-JP" sz="1400" noProof="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dirty="0">
                <a:solidFill>
                  <a:prstClr val="black"/>
                </a:solidFill>
                <a:latin typeface="BIZ UDPゴシック" panose="020B0400000000000000" pitchFamily="50" charset="-128"/>
                <a:ea typeface="BIZ UDPゴシック" panose="020B0400000000000000" pitchFamily="50" charset="-128"/>
              </a:rPr>
              <a:t>　</a:t>
            </a:r>
            <a:r>
              <a:rPr kumimoji="0" lang="ja-JP" altLang="en-US" sz="1400" dirty="0" smtClean="0">
                <a:solidFill>
                  <a:prstClr val="black"/>
                </a:solidFill>
                <a:latin typeface="BIZ UDPゴシック" panose="020B0400000000000000" pitchFamily="50" charset="-128"/>
                <a:ea typeface="BIZ UDPゴシック" panose="020B0400000000000000" pitchFamily="50" charset="-128"/>
              </a:rPr>
              <a:t>　⇒各施設や避難所等が掲載されたマップ機能及び防災パンフレット</a:t>
            </a:r>
            <a:endParaRPr kumimoji="0"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dirty="0">
                <a:solidFill>
                  <a:prstClr val="black"/>
                </a:solidFill>
                <a:latin typeface="BIZ UDPゴシック" panose="020B0400000000000000" pitchFamily="50" charset="-128"/>
                <a:ea typeface="BIZ UDPゴシック" panose="020B0400000000000000" pitchFamily="50" charset="-128"/>
              </a:rPr>
              <a:t>　</a:t>
            </a:r>
            <a:r>
              <a:rPr kumimoji="0" lang="ja-JP" altLang="en-US" sz="1400" dirty="0" smtClean="0">
                <a:solidFill>
                  <a:prstClr val="black"/>
                </a:solidFill>
                <a:latin typeface="BIZ UDPゴシック" panose="020B0400000000000000" pitchFamily="50" charset="-128"/>
                <a:ea typeface="BIZ UDPゴシック" panose="020B0400000000000000" pitchFamily="50" charset="-128"/>
              </a:rPr>
              <a:t>　　 の掲載等</a:t>
            </a:r>
            <a:endParaRPr kumimoji="0" lang="en-US" altLang="ja-JP" sz="1400" dirty="0" smtClean="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・進出企業および進出を検討している企業に対する地域産業ビジョン</a:t>
            </a:r>
            <a:endParaRPr kumimoji="0"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dirty="0">
                <a:solidFill>
                  <a:prstClr val="black"/>
                </a:solidFill>
                <a:latin typeface="BIZ UDPゴシック" panose="020B0400000000000000" pitchFamily="50" charset="-128"/>
                <a:ea typeface="BIZ UDPゴシック" panose="020B0400000000000000" pitchFamily="50" charset="-128"/>
              </a:rPr>
              <a:t>　</a:t>
            </a:r>
            <a:r>
              <a:rPr kumimoji="0" lang="ja-JP" altLang="en-US" sz="1400" dirty="0" smtClean="0">
                <a:solidFill>
                  <a:prstClr val="black"/>
                </a:solidFill>
                <a:latin typeface="BIZ UDPゴシック" panose="020B0400000000000000" pitchFamily="50" charset="-128"/>
                <a:ea typeface="BIZ UDPゴシック" panose="020B0400000000000000"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の</a:t>
            </a:r>
            <a:r>
              <a:rPr kumimoji="0" lang="en-US" altLang="ja-JP"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PR</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および</a:t>
            </a:r>
            <a:r>
              <a:rPr kumimoji="0" lang="zh-TW"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各種補助、優遇制度</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等の情報提供</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8F036AFB-39C5-401C-8489-880A77DA4435}"/>
              </a:ext>
            </a:extLst>
          </p:cNvPr>
          <p:cNvSpPr txBox="1"/>
          <p:nvPr/>
        </p:nvSpPr>
        <p:spPr>
          <a:xfrm>
            <a:off x="1863386" y="3016249"/>
            <a:ext cx="9281536" cy="1200329"/>
          </a:xfrm>
          <a:prstGeom prst="rect">
            <a:avLst/>
          </a:prstGeom>
          <a:noFill/>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③</a:t>
            </a:r>
            <a:r>
              <a:rPr lang="ja-JP" altLang="en-US" sz="1600" b="1" dirty="0" smtClean="0">
                <a:latin typeface="BIZ UDPゴシック" panose="020B0400000000000000" pitchFamily="50" charset="-128"/>
                <a:ea typeface="BIZ UDPゴシック" panose="020B0400000000000000" pitchFamily="50" charset="-128"/>
              </a:rPr>
              <a:t>知見共有</a:t>
            </a:r>
            <a:endParaRPr lang="en-US" altLang="ja-JP" sz="1600" b="1"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・双葉郡の</a:t>
            </a:r>
            <a:r>
              <a:rPr lang="ja-JP" altLang="en-US" sz="1400" dirty="0" smtClean="0">
                <a:solidFill>
                  <a:prstClr val="black"/>
                </a:solidFill>
                <a:latin typeface="BIZ UDPゴシック" panose="020B0400000000000000" pitchFamily="50" charset="-128"/>
                <a:ea typeface="BIZ UDPゴシック" panose="020B0400000000000000" pitchFamily="50" charset="-128"/>
              </a:rPr>
              <a:t>地域課題と</a:t>
            </a:r>
            <a:r>
              <a:rPr lang="ja-JP" altLang="en-US" sz="1400" dirty="0">
                <a:solidFill>
                  <a:prstClr val="black"/>
                </a:solidFill>
                <a:latin typeface="BIZ UDPゴシック" panose="020B0400000000000000" pitchFamily="50" charset="-128"/>
                <a:ea typeface="BIZ UDPゴシック" panose="020B0400000000000000" pitchFamily="50" charset="-128"/>
              </a:rPr>
              <a:t>産業</a:t>
            </a:r>
            <a:r>
              <a:rPr lang="ja-JP" altLang="en-US" sz="1400" dirty="0" smtClean="0">
                <a:solidFill>
                  <a:prstClr val="black"/>
                </a:solidFill>
                <a:latin typeface="BIZ UDPゴシック" panose="020B0400000000000000" pitchFamily="50" charset="-128"/>
                <a:ea typeface="BIZ UDPゴシック" panose="020B0400000000000000" pitchFamily="50" charset="-128"/>
              </a:rPr>
              <a:t>振興</a:t>
            </a:r>
            <a:r>
              <a:rPr lang="ja-JP" altLang="en-US" sz="1400" dirty="0">
                <a:solidFill>
                  <a:prstClr val="black"/>
                </a:solidFill>
                <a:latin typeface="BIZ UDPゴシック" panose="020B0400000000000000" pitchFamily="50" charset="-128"/>
                <a:ea typeface="BIZ UDPゴシック" panose="020B0400000000000000" pitchFamily="50" charset="-128"/>
              </a:rPr>
              <a:t>情報</a:t>
            </a:r>
            <a:r>
              <a:rPr lang="ja-JP" altLang="en-US" sz="1400" dirty="0" smtClean="0">
                <a:solidFill>
                  <a:prstClr val="black"/>
                </a:solidFill>
                <a:latin typeface="BIZ UDPゴシック" panose="020B0400000000000000" pitchFamily="50" charset="-128"/>
                <a:ea typeface="BIZ UDPゴシック" panose="020B0400000000000000" pitchFamily="50" charset="-128"/>
              </a:rPr>
              <a:t>の共有</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a:t>
            </a:r>
            <a:r>
              <a:rPr kumimoji="0" lang="ja-JP" altLang="en-US" sz="1400" dirty="0">
                <a:solidFill>
                  <a:prstClr val="black"/>
                </a:solidFill>
                <a:latin typeface="BIZ UDPゴシック" panose="020B0400000000000000" pitchFamily="50" charset="-128"/>
                <a:ea typeface="BIZ UDPゴシック" panose="020B0400000000000000" pitchFamily="50" charset="-128"/>
              </a:rPr>
              <a:t>協業</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事業</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のアイデアに関する情報の共有・発信</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dirty="0">
                <a:solidFill>
                  <a:prstClr val="black"/>
                </a:solidFill>
                <a:latin typeface="BIZ UDPゴシック" panose="020B0400000000000000" pitchFamily="50" charset="-128"/>
                <a:ea typeface="BIZ UDPゴシック" panose="020B0400000000000000" pitchFamily="50" charset="-128"/>
              </a:rPr>
              <a:t>　</a:t>
            </a:r>
            <a:r>
              <a:rPr kumimoji="0" lang="ja-JP" altLang="en-US" sz="1100" dirty="0" smtClean="0">
                <a:solidFill>
                  <a:prstClr val="black"/>
                </a:solidFill>
                <a:latin typeface="BIZ UDPゴシック" panose="020B0400000000000000" pitchFamily="50" charset="-128"/>
                <a:ea typeface="BIZ UDPゴシック" panose="020B0400000000000000" pitchFamily="50" charset="-128"/>
              </a:rPr>
              <a:t> </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地域課題を解決する為の新技術・サービスの情報</a:t>
            </a:r>
            <a:r>
              <a:rPr kumimoji="0" lang="ja-JP" altLang="en-US" sz="140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rPr>
              <a:t>収集</a:t>
            </a:r>
            <a:endParaRPr kumimoji="0" lang="en-US" altLang="ja-JP" sz="14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dirty="0">
                <a:solidFill>
                  <a:prstClr val="black"/>
                </a:solidFill>
                <a:latin typeface="BIZ UDPゴシック" panose="020B0400000000000000" pitchFamily="50" charset="-128"/>
                <a:ea typeface="BIZ UDPゴシック" panose="020B0400000000000000" pitchFamily="50" charset="-128"/>
              </a:rPr>
              <a:t>　</a:t>
            </a:r>
            <a:r>
              <a:rPr kumimoji="0" lang="ja-JP" altLang="en-US" sz="1400" dirty="0" smtClean="0">
                <a:solidFill>
                  <a:prstClr val="black"/>
                </a:solidFill>
                <a:latin typeface="BIZ UDPゴシック" panose="020B0400000000000000" pitchFamily="50" charset="-128"/>
                <a:ea typeface="BIZ UDPゴシック" panose="020B0400000000000000" pitchFamily="50" charset="-128"/>
              </a:rPr>
              <a:t>　⇒各企業及び組織等がどんなサービスを提供しており、どんな技術や製品を取扱っているのか等の情報を共有</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243744F3-BB57-4334-A380-10B8F395F503}"/>
              </a:ext>
            </a:extLst>
          </p:cNvPr>
          <p:cNvSpPr txBox="1"/>
          <p:nvPr/>
        </p:nvSpPr>
        <p:spPr>
          <a:xfrm>
            <a:off x="445598" y="4626772"/>
            <a:ext cx="1787974" cy="261610"/>
          </a:xfrm>
          <a:prstGeom prst="rect">
            <a:avLst/>
          </a:prstGeom>
          <a:noFill/>
        </p:spPr>
        <p:txBody>
          <a:bodyPr wrap="square">
            <a:spAutoFit/>
          </a:bodyPr>
          <a:lstStyle/>
          <a:p>
            <a:pPr algn="ctr"/>
            <a:r>
              <a:rPr lang="ja-JP" altLang="en-US" sz="1100" b="1" dirty="0" smtClean="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アプリ</a:t>
            </a:r>
            <a:r>
              <a:rPr lang="ja-JP" altLang="en-US" sz="1100" b="1" dirty="0" smtClean="0">
                <a:latin typeface="BIZ UDPゴシック" panose="020B0400000000000000" pitchFamily="50" charset="-128"/>
                <a:ea typeface="BIZ UDPゴシック" panose="020B0400000000000000" pitchFamily="50" charset="-128"/>
              </a:rPr>
              <a:t>のイメージ＞</a:t>
            </a:r>
            <a:endParaRPr lang="ja-JP" altLang="en-US" sz="11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stretch>
            <a:fillRect/>
          </a:stretch>
        </p:blipFill>
        <p:spPr>
          <a:xfrm>
            <a:off x="2176861" y="4726773"/>
            <a:ext cx="8182753" cy="3508124"/>
          </a:xfrm>
          <a:prstGeom prst="rect">
            <a:avLst/>
          </a:prstGeom>
        </p:spPr>
      </p:pic>
      <p:sp>
        <p:nvSpPr>
          <p:cNvPr id="19" name="テキスト ボックス 18"/>
          <p:cNvSpPr txBox="1"/>
          <p:nvPr/>
        </p:nvSpPr>
        <p:spPr>
          <a:xfrm>
            <a:off x="11945677" y="8030459"/>
            <a:ext cx="244549" cy="246221"/>
          </a:xfrm>
          <a:prstGeom prst="rect">
            <a:avLst/>
          </a:prstGeom>
          <a:noFill/>
        </p:spPr>
        <p:txBody>
          <a:bodyPr wrap="square" rtlCol="0">
            <a:spAutoFit/>
          </a:bodyPr>
          <a:lstStyle/>
          <a:p>
            <a:r>
              <a:rPr lang="en-US" altLang="ja-JP" sz="1000" dirty="0"/>
              <a:t>5</a:t>
            </a:r>
            <a:endParaRPr kumimoji="1" lang="en-US" altLang="ja-JP" sz="1000" dirty="0" smtClean="0"/>
          </a:p>
        </p:txBody>
      </p:sp>
      <p:pic>
        <p:nvPicPr>
          <p:cNvPr id="3" name="図 2"/>
          <p:cNvPicPr>
            <a:picLocks noChangeAspect="1"/>
          </p:cNvPicPr>
          <p:nvPr/>
        </p:nvPicPr>
        <p:blipFill>
          <a:blip r:embed="rId3"/>
          <a:stretch>
            <a:fillRect/>
          </a:stretch>
        </p:blipFill>
        <p:spPr>
          <a:xfrm>
            <a:off x="124042" y="72587"/>
            <a:ext cx="2431087" cy="401388"/>
          </a:xfrm>
          <a:prstGeom prst="rect">
            <a:avLst/>
          </a:prstGeom>
        </p:spPr>
      </p:pic>
      <p:pic>
        <p:nvPicPr>
          <p:cNvPr id="7" name="図 6"/>
          <p:cNvPicPr>
            <a:picLocks noChangeAspect="1"/>
          </p:cNvPicPr>
          <p:nvPr/>
        </p:nvPicPr>
        <p:blipFill>
          <a:blip r:embed="rId4"/>
          <a:stretch>
            <a:fillRect/>
          </a:stretch>
        </p:blipFill>
        <p:spPr>
          <a:xfrm>
            <a:off x="9812869" y="72587"/>
            <a:ext cx="873223" cy="764676"/>
          </a:xfrm>
          <a:prstGeom prst="rect">
            <a:avLst/>
          </a:prstGeom>
        </p:spPr>
      </p:pic>
    </p:spTree>
    <p:extLst>
      <p:ext uri="{BB962C8B-B14F-4D97-AF65-F5344CB8AC3E}">
        <p14:creationId xmlns:p14="http://schemas.microsoft.com/office/powerpoint/2010/main" val="2560463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0638" y="1168368"/>
            <a:ext cx="11794262" cy="703164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73"/>
          </a:p>
        </p:txBody>
      </p:sp>
      <p:sp>
        <p:nvSpPr>
          <p:cNvPr id="5" name="角丸四角形 4"/>
          <p:cNvSpPr/>
          <p:nvPr/>
        </p:nvSpPr>
        <p:spPr>
          <a:xfrm>
            <a:off x="157761" y="945433"/>
            <a:ext cx="1340697" cy="445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73" b="1" dirty="0">
                <a:latin typeface="Meiryo UI" panose="020B0604030504040204" pitchFamily="50" charset="-128"/>
                <a:ea typeface="Meiryo UI" panose="020B0604030504040204" pitchFamily="50" charset="-128"/>
              </a:rPr>
              <a:t>概要</a:t>
            </a:r>
          </a:p>
        </p:txBody>
      </p:sp>
      <p:sp>
        <p:nvSpPr>
          <p:cNvPr id="28" name="テキスト ボックス 27"/>
          <p:cNvSpPr txBox="1"/>
          <p:nvPr/>
        </p:nvSpPr>
        <p:spPr>
          <a:xfrm>
            <a:off x="287215" y="1487713"/>
            <a:ext cx="11619356" cy="5093702"/>
          </a:xfrm>
          <a:prstGeom prst="rect">
            <a:avLst/>
          </a:prstGeom>
          <a:noFill/>
        </p:spPr>
        <p:txBody>
          <a:bodyPr wrap="square" rtlCol="0">
            <a:spAutoFit/>
          </a:bodyPr>
          <a:lstStyle/>
          <a:p>
            <a:pPr marL="345015" indent="-345015">
              <a:lnSpc>
                <a:spcPts val="3019"/>
              </a:lnSpc>
              <a:buFont typeface="Arial" panose="020B0604020202020204" pitchFamily="34" charset="0"/>
              <a:buChar char="•"/>
            </a:pPr>
            <a:r>
              <a:rPr lang="ja-JP" altLang="en-US" sz="1690" dirty="0">
                <a:latin typeface="BIZ UDPゴシック" panose="020B0400000000000000" pitchFamily="50" charset="-128"/>
                <a:ea typeface="BIZ UDPゴシック" panose="020B0400000000000000" pitchFamily="50" charset="-128"/>
              </a:rPr>
              <a:t>大企業等や自治体が主催者となりスタートアップ企業等との協業（マッチング）を通じて、新規事業の創出を目指して開催されるプログラム</a:t>
            </a:r>
            <a:r>
              <a:rPr lang="en-US" altLang="ja-JP" sz="1690" dirty="0">
                <a:latin typeface="BIZ UDPゴシック" panose="020B0400000000000000" pitchFamily="50" charset="-128"/>
                <a:ea typeface="BIZ UDPゴシック" panose="020B0400000000000000" pitchFamily="50" charset="-128"/>
              </a:rPr>
              <a:t/>
            </a:r>
            <a:br>
              <a:rPr lang="en-US" altLang="ja-JP" sz="1690" dirty="0">
                <a:latin typeface="BIZ UDPゴシック" panose="020B0400000000000000" pitchFamily="50" charset="-128"/>
                <a:ea typeface="BIZ UDPゴシック" panose="020B0400000000000000" pitchFamily="50" charset="-128"/>
              </a:rPr>
            </a:br>
            <a:endParaRPr lang="en-US" altLang="ja-JP" sz="1690" dirty="0">
              <a:latin typeface="BIZ UDPゴシック" panose="020B0400000000000000" pitchFamily="50" charset="-128"/>
              <a:ea typeface="BIZ UDPゴシック" panose="020B0400000000000000" pitchFamily="50" charset="-128"/>
            </a:endParaRPr>
          </a:p>
          <a:p>
            <a:pPr marL="345015" indent="-345015">
              <a:lnSpc>
                <a:spcPts val="3019"/>
              </a:lnSpc>
              <a:buFont typeface="Arial" panose="020B0604020202020204" pitchFamily="34" charset="0"/>
              <a:buChar char="•"/>
            </a:pPr>
            <a:r>
              <a:rPr lang="ja-JP" altLang="en-US" sz="1690" dirty="0">
                <a:latin typeface="BIZ UDPゴシック" panose="020B0400000000000000" pitchFamily="50" charset="-128"/>
                <a:ea typeface="BIZ UDPゴシック" panose="020B0400000000000000" pitchFamily="50" charset="-128"/>
              </a:rPr>
              <a:t>大企業等はスピーディーな新規事業の立ち上げ、自治体は地域課題の解決、スタートアップ企業は早期の成長機会となり、お互いの事業の成長速度を加速すること（</a:t>
            </a:r>
            <a:r>
              <a:rPr lang="en-US" altLang="ja-JP" sz="1690" dirty="0">
                <a:latin typeface="BIZ UDPゴシック" panose="020B0400000000000000" pitchFamily="50" charset="-128"/>
                <a:ea typeface="BIZ UDPゴシック" panose="020B0400000000000000" pitchFamily="50" charset="-128"/>
              </a:rPr>
              <a:t>Accelerate</a:t>
            </a:r>
            <a:r>
              <a:rPr lang="ja-JP" altLang="en-US" sz="1690" dirty="0">
                <a:latin typeface="BIZ UDPゴシック" panose="020B0400000000000000" pitchFamily="50" charset="-128"/>
                <a:ea typeface="BIZ UDPゴシック" panose="020B0400000000000000" pitchFamily="50" charset="-128"/>
              </a:rPr>
              <a:t>）が可能となるため、新規事業を創出するオープンイノベーションの手段の</a:t>
            </a:r>
            <a:r>
              <a:rPr lang="en-US" altLang="ja-JP" sz="1690" dirty="0">
                <a:latin typeface="BIZ UDPゴシック" panose="020B0400000000000000" pitchFamily="50" charset="-128"/>
                <a:ea typeface="BIZ UDPゴシック" panose="020B0400000000000000" pitchFamily="50" charset="-128"/>
              </a:rPr>
              <a:t>1</a:t>
            </a:r>
            <a:r>
              <a:rPr lang="ja-JP" altLang="en-US" sz="1690" dirty="0">
                <a:latin typeface="BIZ UDPゴシック" panose="020B0400000000000000" pitchFamily="50" charset="-128"/>
                <a:ea typeface="BIZ UDPゴシック" panose="020B0400000000000000" pitchFamily="50" charset="-128"/>
              </a:rPr>
              <a:t>つとして用いられる</a:t>
            </a:r>
            <a:r>
              <a:rPr lang="en-US" altLang="ja-JP" sz="1690" dirty="0">
                <a:latin typeface="BIZ UDPゴシック" panose="020B0400000000000000" pitchFamily="50" charset="-128"/>
                <a:ea typeface="BIZ UDPゴシック" panose="020B0400000000000000" pitchFamily="50" charset="-128"/>
              </a:rPr>
              <a:t/>
            </a:r>
            <a:br>
              <a:rPr lang="en-US" altLang="ja-JP" sz="1690" dirty="0">
                <a:latin typeface="BIZ UDPゴシック" panose="020B0400000000000000" pitchFamily="50" charset="-128"/>
                <a:ea typeface="BIZ UDPゴシック" panose="020B0400000000000000" pitchFamily="50" charset="-128"/>
              </a:rPr>
            </a:br>
            <a:endParaRPr lang="en-US" altLang="ja-JP" sz="1690" dirty="0">
              <a:latin typeface="BIZ UDPゴシック" panose="020B0400000000000000" pitchFamily="50" charset="-128"/>
              <a:ea typeface="BIZ UDPゴシック" panose="020B0400000000000000" pitchFamily="50" charset="-128"/>
            </a:endParaRPr>
          </a:p>
          <a:p>
            <a:pPr marL="345015" indent="-345015">
              <a:lnSpc>
                <a:spcPts val="3019"/>
              </a:lnSpc>
              <a:buFont typeface="Arial" panose="020B0604020202020204" pitchFamily="34" charset="0"/>
              <a:buChar char="•"/>
            </a:pPr>
            <a:r>
              <a:rPr lang="ja-JP" altLang="en-US" sz="1690" dirty="0">
                <a:latin typeface="BIZ UDPゴシック" panose="020B0400000000000000" pitchFamily="50" charset="-128"/>
                <a:ea typeface="BIZ UDPゴシック" panose="020B0400000000000000" pitchFamily="50" charset="-128"/>
              </a:rPr>
              <a:t>大企業等が有する経営資源を活用し、</a:t>
            </a:r>
            <a:r>
              <a:rPr lang="en-US" altLang="ja-JP" sz="1690" dirty="0">
                <a:latin typeface="BIZ UDPゴシック" panose="020B0400000000000000" pitchFamily="50" charset="-128"/>
                <a:ea typeface="BIZ UDPゴシック" panose="020B0400000000000000" pitchFamily="50" charset="-128"/>
              </a:rPr>
              <a:t/>
            </a:r>
            <a:br>
              <a:rPr lang="en-US" altLang="ja-JP" sz="1690" dirty="0">
                <a:latin typeface="BIZ UDPゴシック" panose="020B0400000000000000" pitchFamily="50" charset="-128"/>
                <a:ea typeface="BIZ UDPゴシック" panose="020B0400000000000000" pitchFamily="50" charset="-128"/>
              </a:rPr>
            </a:br>
            <a:r>
              <a:rPr lang="ja-JP" altLang="en-US" sz="1690" dirty="0">
                <a:latin typeface="BIZ UDPゴシック" panose="020B0400000000000000" pitchFamily="50" charset="-128"/>
                <a:ea typeface="BIZ UDPゴシック" panose="020B0400000000000000" pitchFamily="50" charset="-128"/>
              </a:rPr>
              <a:t>全国のスタートアップ企業から募った</a:t>
            </a:r>
            <a:r>
              <a:rPr lang="en-US" altLang="ja-JP" sz="1690" dirty="0">
                <a:latin typeface="BIZ UDPゴシック" panose="020B0400000000000000" pitchFamily="50" charset="-128"/>
                <a:ea typeface="BIZ UDPゴシック" panose="020B0400000000000000" pitchFamily="50" charset="-128"/>
              </a:rPr>
              <a:t/>
            </a:r>
            <a:br>
              <a:rPr lang="en-US" altLang="ja-JP" sz="1690" dirty="0">
                <a:latin typeface="BIZ UDPゴシック" panose="020B0400000000000000" pitchFamily="50" charset="-128"/>
                <a:ea typeface="BIZ UDPゴシック" panose="020B0400000000000000" pitchFamily="50" charset="-128"/>
              </a:rPr>
            </a:br>
            <a:r>
              <a:rPr lang="ja-JP" altLang="en-US" sz="1690" dirty="0">
                <a:latin typeface="BIZ UDPゴシック" panose="020B0400000000000000" pitchFamily="50" charset="-128"/>
                <a:ea typeface="BIZ UDPゴシック" panose="020B0400000000000000" pitchFamily="50" charset="-128"/>
              </a:rPr>
              <a:t>斬新なアイデアを掛け合わせることで</a:t>
            </a:r>
            <a:r>
              <a:rPr lang="en-US" altLang="ja-JP" sz="1690" dirty="0">
                <a:latin typeface="BIZ UDPゴシック" panose="020B0400000000000000" pitchFamily="50" charset="-128"/>
                <a:ea typeface="BIZ UDPゴシック" panose="020B0400000000000000" pitchFamily="50" charset="-128"/>
              </a:rPr>
              <a:t/>
            </a:r>
            <a:br>
              <a:rPr lang="en-US" altLang="ja-JP" sz="1690" dirty="0">
                <a:latin typeface="BIZ UDPゴシック" panose="020B0400000000000000" pitchFamily="50" charset="-128"/>
                <a:ea typeface="BIZ UDPゴシック" panose="020B0400000000000000" pitchFamily="50" charset="-128"/>
              </a:rPr>
            </a:br>
            <a:r>
              <a:rPr lang="ja-JP" altLang="en-US" sz="1690" dirty="0">
                <a:latin typeface="BIZ UDPゴシック" panose="020B0400000000000000" pitchFamily="50" charset="-128"/>
                <a:ea typeface="BIZ UDPゴシック" panose="020B0400000000000000" pitchFamily="50" charset="-128"/>
              </a:rPr>
              <a:t>新たな価値やビジネスの協創を図り、</a:t>
            </a:r>
            <a:r>
              <a:rPr lang="en-US" altLang="ja-JP" sz="1690" dirty="0">
                <a:latin typeface="BIZ UDPゴシック" panose="020B0400000000000000" pitchFamily="50" charset="-128"/>
                <a:ea typeface="BIZ UDPゴシック" panose="020B0400000000000000" pitchFamily="50" charset="-128"/>
              </a:rPr>
              <a:t/>
            </a:r>
            <a:br>
              <a:rPr lang="en-US" altLang="ja-JP" sz="1690" dirty="0">
                <a:latin typeface="BIZ UDPゴシック" panose="020B0400000000000000" pitchFamily="50" charset="-128"/>
                <a:ea typeface="BIZ UDPゴシック" panose="020B0400000000000000" pitchFamily="50" charset="-128"/>
              </a:rPr>
            </a:br>
            <a:r>
              <a:rPr lang="ja-JP" altLang="en-US" sz="1690" dirty="0">
                <a:latin typeface="BIZ UDPゴシック" panose="020B0400000000000000" pitchFamily="50" charset="-128"/>
                <a:ea typeface="BIZ UDPゴシック" panose="020B0400000000000000" pitchFamily="50" charset="-128"/>
              </a:rPr>
              <a:t>自治体の地域課題の解決及び地域経</a:t>
            </a:r>
            <a:r>
              <a:rPr lang="en-US" altLang="ja-JP" sz="1690" dirty="0">
                <a:latin typeface="BIZ UDPゴシック" panose="020B0400000000000000" pitchFamily="50" charset="-128"/>
                <a:ea typeface="BIZ UDPゴシック" panose="020B0400000000000000" pitchFamily="50" charset="-128"/>
              </a:rPr>
              <a:t/>
            </a:r>
            <a:br>
              <a:rPr lang="en-US" altLang="ja-JP" sz="1690" dirty="0">
                <a:latin typeface="BIZ UDPゴシック" panose="020B0400000000000000" pitchFamily="50" charset="-128"/>
                <a:ea typeface="BIZ UDPゴシック" panose="020B0400000000000000" pitchFamily="50" charset="-128"/>
              </a:rPr>
            </a:br>
            <a:r>
              <a:rPr lang="ja-JP" altLang="en-US" sz="1690" dirty="0">
                <a:latin typeface="BIZ UDPゴシック" panose="020B0400000000000000" pitchFamily="50" charset="-128"/>
                <a:ea typeface="BIZ UDPゴシック" panose="020B0400000000000000" pitchFamily="50" charset="-128"/>
              </a:rPr>
              <a:t>済の活性化を図る</a:t>
            </a:r>
            <a:endParaRPr lang="en-US" altLang="ja-JP" sz="1690" dirty="0">
              <a:latin typeface="BIZ UDPゴシック" panose="020B0400000000000000" pitchFamily="50" charset="-128"/>
              <a:ea typeface="BIZ UDPゴシック" panose="020B0400000000000000" pitchFamily="50" charset="-128"/>
            </a:endParaRPr>
          </a:p>
        </p:txBody>
      </p:sp>
      <p:pic>
        <p:nvPicPr>
          <p:cNvPr id="7" name="図 6"/>
          <p:cNvPicPr/>
          <p:nvPr/>
        </p:nvPicPr>
        <p:blipFill>
          <a:blip r:embed="rId2">
            <a:extLst>
              <a:ext uri="{28A0092B-C50C-407E-A947-70E740481C1C}">
                <a14:useLocalDpi xmlns:a14="http://schemas.microsoft.com/office/drawing/2010/main" val="0"/>
              </a:ext>
            </a:extLst>
          </a:blip>
          <a:srcRect/>
          <a:stretch>
            <a:fillRect/>
          </a:stretch>
        </p:blipFill>
        <p:spPr bwMode="auto">
          <a:xfrm>
            <a:off x="5003559" y="3676604"/>
            <a:ext cx="6431378" cy="4416215"/>
          </a:xfrm>
          <a:prstGeom prst="rect">
            <a:avLst/>
          </a:prstGeom>
          <a:noFill/>
          <a:ln>
            <a:noFill/>
          </a:ln>
        </p:spPr>
      </p:pic>
      <p:pic>
        <p:nvPicPr>
          <p:cNvPr id="8" name="図 7"/>
          <p:cNvPicPr>
            <a:picLocks noChangeAspect="1"/>
          </p:cNvPicPr>
          <p:nvPr/>
        </p:nvPicPr>
        <p:blipFill rotWithShape="1">
          <a:blip r:embed="rId3"/>
          <a:srcRect b="69414"/>
          <a:stretch/>
        </p:blipFill>
        <p:spPr>
          <a:xfrm>
            <a:off x="9827092" y="47048"/>
            <a:ext cx="2135650" cy="263002"/>
          </a:xfrm>
          <a:prstGeom prst="rect">
            <a:avLst/>
          </a:prstGeom>
        </p:spPr>
      </p:pic>
      <p:sp>
        <p:nvSpPr>
          <p:cNvPr id="9" name="正方形/長方形 8"/>
          <p:cNvSpPr/>
          <p:nvPr/>
        </p:nvSpPr>
        <p:spPr>
          <a:xfrm>
            <a:off x="1" y="1"/>
            <a:ext cx="12192000" cy="631627"/>
          </a:xfrm>
          <a:prstGeom prst="rect">
            <a:avLst/>
          </a:prstGeom>
          <a:noFill/>
        </p:spPr>
        <p:txBody>
          <a:bodyPr wrap="square" lIns="110406" tIns="55203" rIns="110406" bIns="55203">
            <a:spAutoFit/>
          </a:bodyPr>
          <a:lstStyle/>
          <a:p>
            <a:pPr algn="ctr"/>
            <a:r>
              <a:rPr lang="ja-JP" altLang="en-US" sz="3380" b="1" dirty="0" smtClean="0">
                <a:ln w="22225">
                  <a:solidFill>
                    <a:srgbClr val="0070C0"/>
                  </a:solidFill>
                  <a:prstDash val="solid"/>
                </a:ln>
                <a:solidFill>
                  <a:schemeClr val="accent5">
                    <a:lumMod val="20000"/>
                    <a:lumOff val="80000"/>
                  </a:schemeClr>
                </a:solidFill>
              </a:rPr>
              <a:t>アクセラレータープログラム</a:t>
            </a:r>
            <a:r>
              <a:rPr lang="ja-JP" altLang="en-US" sz="3380" b="1" dirty="0">
                <a:ln w="22225">
                  <a:solidFill>
                    <a:srgbClr val="0070C0"/>
                  </a:solidFill>
                  <a:prstDash val="solid"/>
                </a:ln>
                <a:solidFill>
                  <a:schemeClr val="accent5">
                    <a:lumMod val="20000"/>
                    <a:lumOff val="80000"/>
                  </a:schemeClr>
                </a:solidFill>
              </a:rPr>
              <a:t>とは</a:t>
            </a:r>
            <a:endParaRPr lang="en-US" altLang="ja-JP" sz="3380" b="1" dirty="0" smtClean="0">
              <a:ln w="22225">
                <a:solidFill>
                  <a:srgbClr val="0070C0"/>
                </a:solidFill>
                <a:prstDash val="solid"/>
              </a:ln>
              <a:solidFill>
                <a:schemeClr val="accent5">
                  <a:lumMod val="20000"/>
                  <a:lumOff val="80000"/>
                </a:schemeClr>
              </a:solidFill>
            </a:endParaRPr>
          </a:p>
        </p:txBody>
      </p:sp>
      <p:sp>
        <p:nvSpPr>
          <p:cNvPr id="10" name="テキスト ボックス 9"/>
          <p:cNvSpPr txBox="1"/>
          <p:nvPr/>
        </p:nvSpPr>
        <p:spPr>
          <a:xfrm>
            <a:off x="11945677" y="8030459"/>
            <a:ext cx="244549" cy="246221"/>
          </a:xfrm>
          <a:prstGeom prst="rect">
            <a:avLst/>
          </a:prstGeom>
          <a:noFill/>
        </p:spPr>
        <p:txBody>
          <a:bodyPr wrap="square" rtlCol="0">
            <a:spAutoFit/>
          </a:bodyPr>
          <a:lstStyle/>
          <a:p>
            <a:r>
              <a:rPr lang="en-US" altLang="ja-JP" sz="1000" dirty="0"/>
              <a:t>6</a:t>
            </a:r>
            <a:endParaRPr kumimoji="1" lang="en-US" altLang="ja-JP" sz="1000" dirty="0" smtClean="0"/>
          </a:p>
        </p:txBody>
      </p:sp>
    </p:spTree>
    <p:extLst>
      <p:ext uri="{BB962C8B-B14F-4D97-AF65-F5344CB8AC3E}">
        <p14:creationId xmlns:p14="http://schemas.microsoft.com/office/powerpoint/2010/main" val="905189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2"/>
          <a:srcRect b="69414"/>
          <a:stretch/>
        </p:blipFill>
        <p:spPr>
          <a:xfrm>
            <a:off x="9827092" y="47048"/>
            <a:ext cx="2135650" cy="263002"/>
          </a:xfrm>
          <a:prstGeom prst="rect">
            <a:avLst/>
          </a:prstGeom>
        </p:spPr>
      </p:pic>
      <p:grpSp>
        <p:nvGrpSpPr>
          <p:cNvPr id="5" name="グループ化 4"/>
          <p:cNvGrpSpPr/>
          <p:nvPr/>
        </p:nvGrpSpPr>
        <p:grpSpPr>
          <a:xfrm>
            <a:off x="147189" y="836078"/>
            <a:ext cx="3208933" cy="5798959"/>
            <a:chOff x="212508" y="727969"/>
            <a:chExt cx="2657705" cy="4802819"/>
          </a:xfrm>
        </p:grpSpPr>
        <p:sp>
          <p:nvSpPr>
            <p:cNvPr id="8" name="正方形/長方形 7"/>
            <p:cNvSpPr/>
            <p:nvPr/>
          </p:nvSpPr>
          <p:spPr>
            <a:xfrm>
              <a:off x="230819" y="870011"/>
              <a:ext cx="2547892" cy="4660777"/>
            </a:xfrm>
            <a:prstGeom prst="rect">
              <a:avLst/>
            </a:prstGeom>
            <a:solidFill>
              <a:schemeClr val="accent4">
                <a:lumMod val="20000"/>
                <a:lumOff val="80000"/>
              </a:schemeClr>
            </a:solidFill>
            <a:ln w="190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2173"/>
            </a:p>
          </p:txBody>
        </p:sp>
        <p:sp>
          <p:nvSpPr>
            <p:cNvPr id="9" name="片側の 2 つの角を丸めた四角形 8"/>
            <p:cNvSpPr/>
            <p:nvPr/>
          </p:nvSpPr>
          <p:spPr>
            <a:xfrm>
              <a:off x="230819" y="727969"/>
              <a:ext cx="2547892" cy="301841"/>
            </a:xfrm>
            <a:prstGeom prst="round2SameRect">
              <a:avLst/>
            </a:prstGeom>
            <a:ln w="190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chorCtr="1"/>
            <a:lstStyle/>
            <a:p>
              <a:pPr algn="ctr"/>
              <a:r>
                <a:rPr lang="ja-JP" altLang="en-US" sz="1932" b="1" dirty="0">
                  <a:latin typeface="BIZ UDPゴシック" panose="020B0400000000000000" pitchFamily="50" charset="-128"/>
                  <a:ea typeface="BIZ UDPゴシック" panose="020B0400000000000000" pitchFamily="50" charset="-128"/>
                </a:rPr>
                <a:t>テーマの選定</a:t>
              </a:r>
            </a:p>
          </p:txBody>
        </p:sp>
        <p:sp>
          <p:nvSpPr>
            <p:cNvPr id="25" name="テキスト ボックス 24"/>
            <p:cNvSpPr txBox="1"/>
            <p:nvPr/>
          </p:nvSpPr>
          <p:spPr>
            <a:xfrm>
              <a:off x="212508" y="1052733"/>
              <a:ext cx="2657705" cy="445875"/>
            </a:xfrm>
            <a:prstGeom prst="rect">
              <a:avLst/>
            </a:prstGeom>
            <a:noFill/>
          </p:spPr>
          <p:txBody>
            <a:bodyPr wrap="square" rtlCol="0">
              <a:spAutoFit/>
            </a:bodyPr>
            <a:lstStyle/>
            <a:p>
              <a:r>
                <a:rPr lang="ja-JP" altLang="en-US" sz="1449" dirty="0">
                  <a:latin typeface="BIZ UDPゴシック" panose="020B0400000000000000" pitchFamily="50" charset="-128"/>
                  <a:ea typeface="BIZ UDPゴシック" panose="020B0400000000000000" pitchFamily="50" charset="-128"/>
                </a:rPr>
                <a:t>自治体が解決したい地域課題を踏まえてテーマを選定</a:t>
              </a:r>
              <a:endParaRPr lang="en-US" altLang="ja-JP" sz="1449" dirty="0">
                <a:latin typeface="BIZ UDPゴシック" panose="020B0400000000000000" pitchFamily="50" charset="-128"/>
                <a:ea typeface="BIZ UDPゴシック" panose="020B0400000000000000" pitchFamily="50" charset="-128"/>
              </a:endParaRPr>
            </a:p>
          </p:txBody>
        </p:sp>
        <p:sp>
          <p:nvSpPr>
            <p:cNvPr id="2" name="角丸四角形 1"/>
            <p:cNvSpPr/>
            <p:nvPr/>
          </p:nvSpPr>
          <p:spPr>
            <a:xfrm>
              <a:off x="292965" y="1655462"/>
              <a:ext cx="2433037" cy="3784334"/>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49" dirty="0">
                  <a:solidFill>
                    <a:sysClr val="windowText" lastClr="000000"/>
                  </a:solidFill>
                  <a:latin typeface="BIZ UDPゴシック" panose="020B0400000000000000" pitchFamily="50" charset="-128"/>
                  <a:ea typeface="BIZ UDPゴシック" panose="020B0400000000000000" pitchFamily="50" charset="-128"/>
                </a:rPr>
                <a:t>例</a:t>
              </a:r>
              <a:endParaRPr lang="en-US" altLang="ja-JP" sz="1449"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 name="上矢印 2"/>
            <p:cNvSpPr/>
            <p:nvPr/>
          </p:nvSpPr>
          <p:spPr>
            <a:xfrm>
              <a:off x="1283113" y="2970072"/>
              <a:ext cx="443304" cy="47051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2173"/>
            </a:p>
          </p:txBody>
        </p:sp>
        <p:sp>
          <p:nvSpPr>
            <p:cNvPr id="14" name="テキスト ボックス 13"/>
            <p:cNvSpPr txBox="1"/>
            <p:nvPr/>
          </p:nvSpPr>
          <p:spPr>
            <a:xfrm>
              <a:off x="985422" y="1997033"/>
              <a:ext cx="1686765" cy="768917"/>
            </a:xfrm>
            <a:prstGeom prst="rect">
              <a:avLst/>
            </a:prstGeom>
            <a:noFill/>
            <a:ln>
              <a:solidFill>
                <a:srgbClr val="0070C0"/>
              </a:solidFill>
            </a:ln>
          </p:spPr>
          <p:txBody>
            <a:bodyPr wrap="square" rtlCol="0">
              <a:spAutoFit/>
            </a:bodyPr>
            <a:lstStyle/>
            <a:p>
              <a:r>
                <a:rPr lang="en-US" altLang="ja-JP" sz="1449"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449" dirty="0">
                  <a:solidFill>
                    <a:sysClr val="windowText" lastClr="000000"/>
                  </a:solidFill>
                  <a:latin typeface="BIZ UDPゴシック" panose="020B0400000000000000" pitchFamily="50" charset="-128"/>
                  <a:ea typeface="BIZ UDPゴシック" panose="020B0400000000000000" pitchFamily="50" charset="-128"/>
                </a:rPr>
                <a:t>大企業（ホスト企業）</a:t>
              </a:r>
              <a:r>
                <a:rPr lang="en-US" altLang="ja-JP" sz="1449" dirty="0">
                  <a:solidFill>
                    <a:sysClr val="windowText" lastClr="000000"/>
                  </a:solidFill>
                  <a:latin typeface="BIZ UDPゴシック" panose="020B0400000000000000" pitchFamily="50" charset="-128"/>
                  <a:ea typeface="BIZ UDPゴシック" panose="020B0400000000000000" pitchFamily="50" charset="-128"/>
                </a:rPr>
                <a:t>】</a:t>
              </a:r>
            </a:p>
            <a:p>
              <a:r>
                <a:rPr lang="ja-JP" altLang="en-US" sz="1328" dirty="0">
                  <a:solidFill>
                    <a:sysClr val="windowText" lastClr="000000"/>
                  </a:solidFill>
                  <a:latin typeface="BIZ UDPゴシック" panose="020B0400000000000000" pitchFamily="50" charset="-128"/>
                  <a:ea typeface="BIZ UDPゴシック" panose="020B0400000000000000" pitchFamily="50" charset="-128"/>
                </a:rPr>
                <a:t>〇〇〇の技術を活用して新規事業を展開していきたい</a:t>
              </a:r>
              <a:endParaRPr lang="en-US" altLang="ja-JP" sz="1328"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958788" y="3658506"/>
              <a:ext cx="1767214" cy="1184681"/>
            </a:xfrm>
            <a:prstGeom prst="rect">
              <a:avLst/>
            </a:prstGeom>
            <a:noFill/>
          </p:spPr>
          <p:txBody>
            <a:bodyPr wrap="square" rtlCol="0">
              <a:spAutoFit/>
            </a:bodyPr>
            <a:lstStyle/>
            <a:p>
              <a:r>
                <a:rPr lang="en-US" altLang="ja-JP" sz="1449"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449" dirty="0">
                  <a:solidFill>
                    <a:sysClr val="windowText" lastClr="000000"/>
                  </a:solidFill>
                  <a:latin typeface="BIZ UDPゴシック" panose="020B0400000000000000" pitchFamily="50" charset="-128"/>
                  <a:ea typeface="BIZ UDPゴシック" panose="020B0400000000000000" pitchFamily="50" charset="-128"/>
                </a:rPr>
                <a:t>自治体</a:t>
              </a:r>
              <a:r>
                <a:rPr lang="en-US" altLang="ja-JP" sz="1449" dirty="0">
                  <a:solidFill>
                    <a:sysClr val="windowText" lastClr="000000"/>
                  </a:solidFill>
                  <a:latin typeface="BIZ UDPゴシック" panose="020B0400000000000000" pitchFamily="50" charset="-128"/>
                  <a:ea typeface="BIZ UDPゴシック" panose="020B0400000000000000" pitchFamily="50" charset="-128"/>
                </a:rPr>
                <a:t>】</a:t>
              </a:r>
            </a:p>
            <a:p>
              <a:r>
                <a:rPr lang="ja-JP" altLang="en-US" sz="1449" dirty="0">
                  <a:solidFill>
                    <a:sysClr val="windowText" lastClr="000000"/>
                  </a:solidFill>
                  <a:latin typeface="BIZ UDPゴシック" panose="020B0400000000000000" pitchFamily="50" charset="-128"/>
                  <a:ea typeface="BIZ UDPゴシック" panose="020B0400000000000000" pitchFamily="50" charset="-128"/>
                </a:rPr>
                <a:t>その事業については、自治体が課題としている政策に寄与されるものなので、ぜひ進めてほしい</a:t>
              </a:r>
              <a:endParaRPr lang="en-US" altLang="ja-JP" sz="1449"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1040" name="Picture 16" descr="戦略・策略のイラスト（男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03" y="2124607"/>
              <a:ext cx="591185" cy="59118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地方自治体・地方公共団体のイラスト"/>
            <p:cNvPicPr>
              <a:picLocks noChangeAspect="1" noChangeArrowheads="1"/>
            </p:cNvPicPr>
            <p:nvPr/>
          </p:nvPicPr>
          <p:blipFill rotWithShape="1">
            <a:blip r:embed="rId4">
              <a:extLst>
                <a:ext uri="{28A0092B-C50C-407E-A947-70E740481C1C}">
                  <a14:useLocalDpi xmlns:a14="http://schemas.microsoft.com/office/drawing/2010/main" val="0"/>
                </a:ext>
              </a:extLst>
            </a:blip>
            <a:srcRect l="23030" r="22083" b="49966"/>
            <a:stretch/>
          </p:blipFill>
          <p:spPr bwMode="auto">
            <a:xfrm>
              <a:off x="314765" y="4005809"/>
              <a:ext cx="679535" cy="61945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正方形/長方形 15"/>
          <p:cNvSpPr/>
          <p:nvPr/>
        </p:nvSpPr>
        <p:spPr>
          <a:xfrm>
            <a:off x="3333245" y="1967546"/>
            <a:ext cx="3610446" cy="6247732"/>
          </a:xfrm>
          <a:prstGeom prst="rect">
            <a:avLst/>
          </a:prstGeom>
          <a:solidFill>
            <a:schemeClr val="accent4">
              <a:lumMod val="20000"/>
              <a:lumOff val="80000"/>
            </a:schemeClr>
          </a:solidFill>
          <a:ln w="190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2173"/>
          </a:p>
        </p:txBody>
      </p:sp>
      <p:sp>
        <p:nvSpPr>
          <p:cNvPr id="6" name="曲折矢印 5"/>
          <p:cNvSpPr/>
          <p:nvPr/>
        </p:nvSpPr>
        <p:spPr>
          <a:xfrm rot="5400000">
            <a:off x="3992291" y="403568"/>
            <a:ext cx="657080" cy="1865102"/>
          </a:xfrm>
          <a:prstGeom prst="ben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2173">
              <a:solidFill>
                <a:schemeClr val="tx1"/>
              </a:solidFill>
            </a:endParaRPr>
          </a:p>
        </p:txBody>
      </p:sp>
      <p:sp>
        <p:nvSpPr>
          <p:cNvPr id="23" name="テキスト ボックス 22"/>
          <p:cNvSpPr txBox="1"/>
          <p:nvPr/>
        </p:nvSpPr>
        <p:spPr>
          <a:xfrm>
            <a:off x="1951493" y="3685745"/>
            <a:ext cx="730781" cy="315343"/>
          </a:xfrm>
          <a:prstGeom prst="rect">
            <a:avLst/>
          </a:prstGeom>
          <a:noFill/>
        </p:spPr>
        <p:txBody>
          <a:bodyPr wrap="square" rtlCol="0">
            <a:spAutoFit/>
          </a:bodyPr>
          <a:lstStyle/>
          <a:p>
            <a:r>
              <a:rPr lang="ja-JP" altLang="en-US" sz="1449" dirty="0">
                <a:solidFill>
                  <a:srgbClr val="FF0000"/>
                </a:solidFill>
                <a:latin typeface="BIZ UDPゴシック" panose="020B0400000000000000" pitchFamily="50" charset="-128"/>
                <a:ea typeface="BIZ UDPゴシック" panose="020B0400000000000000" pitchFamily="50" charset="-128"/>
              </a:rPr>
              <a:t>選定</a:t>
            </a:r>
            <a:endParaRPr lang="en-US" altLang="ja-JP" sz="1449" dirty="0">
              <a:solidFill>
                <a:srgbClr val="FF0000"/>
              </a:solidFill>
              <a:latin typeface="BIZ UDPゴシック" panose="020B0400000000000000" pitchFamily="50" charset="-128"/>
              <a:ea typeface="BIZ UDPゴシック" panose="020B0400000000000000" pitchFamily="50" charset="-128"/>
            </a:endParaRPr>
          </a:p>
        </p:txBody>
      </p:sp>
      <p:grpSp>
        <p:nvGrpSpPr>
          <p:cNvPr id="18" name="グループ化 17"/>
          <p:cNvGrpSpPr/>
          <p:nvPr/>
        </p:nvGrpSpPr>
        <p:grpSpPr>
          <a:xfrm>
            <a:off x="3328606" y="1755624"/>
            <a:ext cx="3655023" cy="6372863"/>
            <a:chOff x="2660987" y="1454044"/>
            <a:chExt cx="3027166" cy="5278138"/>
          </a:xfrm>
        </p:grpSpPr>
        <p:sp>
          <p:nvSpPr>
            <p:cNvPr id="17" name="片側の 2 つの角を丸めた四角形 16"/>
            <p:cNvSpPr/>
            <p:nvPr/>
          </p:nvSpPr>
          <p:spPr>
            <a:xfrm>
              <a:off x="2660987" y="1454044"/>
              <a:ext cx="2990246" cy="301841"/>
            </a:xfrm>
            <a:prstGeom prst="round2SameRect">
              <a:avLst/>
            </a:prstGeom>
            <a:ln w="190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chorCtr="1"/>
            <a:lstStyle/>
            <a:p>
              <a:pPr algn="ctr"/>
              <a:r>
                <a:rPr lang="ja-JP" altLang="en-US" sz="1932" b="1" dirty="0">
                  <a:latin typeface="BIZ UDPゴシック" panose="020B0400000000000000" pitchFamily="50" charset="-128"/>
                  <a:ea typeface="BIZ UDPゴシック" panose="020B0400000000000000" pitchFamily="50" charset="-128"/>
                </a:rPr>
                <a:t>スタートアップ企業等の募集</a:t>
              </a:r>
            </a:p>
          </p:txBody>
        </p:sp>
        <p:sp>
          <p:nvSpPr>
            <p:cNvPr id="20" name="テキスト ボックス 19"/>
            <p:cNvSpPr txBox="1"/>
            <p:nvPr/>
          </p:nvSpPr>
          <p:spPr>
            <a:xfrm>
              <a:off x="2710410" y="1768370"/>
              <a:ext cx="2977743" cy="630576"/>
            </a:xfrm>
            <a:prstGeom prst="rect">
              <a:avLst/>
            </a:prstGeom>
            <a:noFill/>
          </p:spPr>
          <p:txBody>
            <a:bodyPr wrap="square" rtlCol="0">
              <a:spAutoFit/>
            </a:bodyPr>
            <a:lstStyle/>
            <a:p>
              <a:r>
                <a:rPr lang="ja-JP" altLang="en-US" sz="1449" dirty="0">
                  <a:latin typeface="BIZ UDPゴシック" panose="020B0400000000000000" pitchFamily="50" charset="-128"/>
                  <a:ea typeface="BIZ UDPゴシック" panose="020B0400000000000000" pitchFamily="50" charset="-128"/>
                </a:rPr>
                <a:t>プラットフォーム（</a:t>
              </a:r>
              <a:r>
                <a:rPr lang="en-US" altLang="ja-JP" sz="1449" dirty="0" err="1">
                  <a:latin typeface="BIZ UDPゴシック" panose="020B0400000000000000" pitchFamily="50" charset="-128"/>
                  <a:ea typeface="BIZ UDPゴシック" panose="020B0400000000000000" pitchFamily="50" charset="-128"/>
                </a:rPr>
                <a:t>CrewwGrowth</a:t>
              </a:r>
              <a:r>
                <a:rPr lang="ja-JP" altLang="en-US" sz="1449" dirty="0">
                  <a:latin typeface="BIZ UDPゴシック" panose="020B0400000000000000" pitchFamily="50" charset="-128"/>
                  <a:ea typeface="BIZ UDPゴシック" panose="020B0400000000000000" pitchFamily="50" charset="-128"/>
                </a:rPr>
                <a:t>）を活用し、ホスト企業が一緒に事業を進めていく企業等を募集</a:t>
              </a:r>
              <a:endParaRPr lang="en-US" altLang="ja-JP" sz="1449" dirty="0">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2710409" y="2408572"/>
              <a:ext cx="2891400" cy="4323610"/>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49" dirty="0">
                  <a:solidFill>
                    <a:sysClr val="windowText" lastClr="000000"/>
                  </a:solidFill>
                  <a:latin typeface="BIZ UDPゴシック" panose="020B0400000000000000" pitchFamily="50" charset="-128"/>
                  <a:ea typeface="BIZ UDPゴシック" panose="020B0400000000000000" pitchFamily="50" charset="-128"/>
                </a:rPr>
                <a:t>例</a:t>
              </a:r>
              <a:endParaRPr lang="en-US" altLang="ja-JP" sz="1449"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1028" name="Picture 4" descr="ビデオ会議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6946" y="3624686"/>
              <a:ext cx="649766" cy="649766"/>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784256" y="5218106"/>
              <a:ext cx="896543" cy="1207675"/>
            </a:xfrm>
            <a:prstGeom prst="rect">
              <a:avLst/>
            </a:prstGeom>
            <a:noFill/>
            <a:ln>
              <a:solidFill>
                <a:srgbClr val="00B050"/>
              </a:solidFill>
            </a:ln>
          </p:spPr>
          <p:txBody>
            <a:bodyPr wrap="square" rtlCol="0">
              <a:spAutoFit/>
            </a:bodyPr>
            <a:lstStyle/>
            <a:p>
              <a:r>
                <a:rPr lang="en-US" altLang="ja-JP" sz="1268" dirty="0">
                  <a:solidFill>
                    <a:sysClr val="windowText" lastClr="000000"/>
                  </a:solidFill>
                  <a:latin typeface="BIZ UDPゴシック" panose="020B0400000000000000" pitchFamily="50" charset="-128"/>
                  <a:ea typeface="BIZ UDPゴシック" panose="020B0400000000000000" pitchFamily="50" charset="-128"/>
                </a:rPr>
                <a:t>【A</a:t>
              </a:r>
              <a:r>
                <a:rPr lang="ja-JP" altLang="en-US" sz="1268" dirty="0">
                  <a:solidFill>
                    <a:sysClr val="windowText" lastClr="000000"/>
                  </a:solidFill>
                  <a:latin typeface="BIZ UDPゴシック" panose="020B0400000000000000" pitchFamily="50" charset="-128"/>
                  <a:ea typeface="BIZ UDPゴシック" panose="020B0400000000000000" pitchFamily="50" charset="-128"/>
                </a:rPr>
                <a:t>社</a:t>
              </a:r>
              <a:r>
                <a:rPr lang="en-US" altLang="ja-JP" sz="1268" dirty="0">
                  <a:solidFill>
                    <a:sysClr val="windowText" lastClr="000000"/>
                  </a:solidFill>
                  <a:latin typeface="BIZ UDPゴシック" panose="020B0400000000000000" pitchFamily="50" charset="-128"/>
                  <a:ea typeface="BIZ UDPゴシック" panose="020B0400000000000000" pitchFamily="50" charset="-128"/>
                </a:rPr>
                <a:t>】</a:t>
              </a:r>
            </a:p>
            <a:p>
              <a:r>
                <a:rPr lang="ja-JP" altLang="en-US" sz="1268" dirty="0">
                  <a:solidFill>
                    <a:sysClr val="windowText" lastClr="000000"/>
                  </a:solidFill>
                  <a:latin typeface="BIZ UDPゴシック" panose="020B0400000000000000" pitchFamily="50" charset="-128"/>
                  <a:ea typeface="BIZ UDPゴシック" panose="020B0400000000000000" pitchFamily="50" charset="-128"/>
                </a:rPr>
                <a:t>△△△の技術を生かしてこんなことができるから、一緒にやりたい</a:t>
              </a:r>
              <a:endParaRPr lang="en-US" altLang="ja-JP" sz="1268"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3714305" y="5215887"/>
              <a:ext cx="896543" cy="1207675"/>
            </a:xfrm>
            <a:prstGeom prst="rect">
              <a:avLst/>
            </a:prstGeom>
            <a:noFill/>
            <a:ln>
              <a:solidFill>
                <a:srgbClr val="00B050"/>
              </a:solidFill>
            </a:ln>
          </p:spPr>
          <p:txBody>
            <a:bodyPr wrap="square" rtlCol="0">
              <a:spAutoFit/>
            </a:bodyPr>
            <a:lstStyle/>
            <a:p>
              <a:r>
                <a:rPr lang="en-US" altLang="ja-JP" sz="1268" dirty="0">
                  <a:solidFill>
                    <a:sysClr val="windowText" lastClr="000000"/>
                  </a:solidFill>
                  <a:latin typeface="BIZ UDPゴシック" panose="020B0400000000000000" pitchFamily="50" charset="-128"/>
                  <a:ea typeface="BIZ UDPゴシック" panose="020B0400000000000000" pitchFamily="50" charset="-128"/>
                </a:rPr>
                <a:t>【B</a:t>
              </a:r>
              <a:r>
                <a:rPr lang="ja-JP" altLang="en-US" sz="1268" dirty="0">
                  <a:solidFill>
                    <a:sysClr val="windowText" lastClr="000000"/>
                  </a:solidFill>
                  <a:latin typeface="BIZ UDPゴシック" panose="020B0400000000000000" pitchFamily="50" charset="-128"/>
                  <a:ea typeface="BIZ UDPゴシック" panose="020B0400000000000000" pitchFamily="50" charset="-128"/>
                </a:rPr>
                <a:t>社</a:t>
              </a:r>
              <a:r>
                <a:rPr lang="en-US" altLang="ja-JP" sz="1268" dirty="0">
                  <a:solidFill>
                    <a:sysClr val="windowText" lastClr="000000"/>
                  </a:solidFill>
                  <a:latin typeface="BIZ UDPゴシック" panose="020B0400000000000000" pitchFamily="50" charset="-128"/>
                  <a:ea typeface="BIZ UDPゴシック" panose="020B0400000000000000" pitchFamily="50" charset="-128"/>
                </a:rPr>
                <a:t>】</a:t>
              </a:r>
            </a:p>
            <a:p>
              <a:r>
                <a:rPr lang="ja-JP" altLang="en-US" sz="1268" dirty="0">
                  <a:solidFill>
                    <a:sysClr val="windowText" lastClr="000000"/>
                  </a:solidFill>
                  <a:latin typeface="BIZ UDPゴシック" panose="020B0400000000000000" pitchFamily="50" charset="-128"/>
                  <a:ea typeface="BIZ UDPゴシック" panose="020B0400000000000000" pitchFamily="50" charset="-128"/>
                </a:rPr>
                <a:t>＊＊＊の技術を生かしてこんなことができるから、一緒にやりたい</a:t>
              </a:r>
              <a:endParaRPr lang="en-US" altLang="ja-JP" sz="1268"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4638248" y="5215887"/>
              <a:ext cx="896543" cy="1207675"/>
            </a:xfrm>
            <a:prstGeom prst="rect">
              <a:avLst/>
            </a:prstGeom>
            <a:noFill/>
            <a:ln>
              <a:solidFill>
                <a:srgbClr val="00B050"/>
              </a:solidFill>
            </a:ln>
          </p:spPr>
          <p:txBody>
            <a:bodyPr wrap="square" rtlCol="0">
              <a:spAutoFit/>
            </a:bodyPr>
            <a:lstStyle/>
            <a:p>
              <a:r>
                <a:rPr lang="en-US" altLang="ja-JP" sz="1268" dirty="0">
                  <a:solidFill>
                    <a:sysClr val="windowText" lastClr="000000"/>
                  </a:solidFill>
                  <a:latin typeface="BIZ UDPゴシック" panose="020B0400000000000000" pitchFamily="50" charset="-128"/>
                  <a:ea typeface="BIZ UDPゴシック" panose="020B0400000000000000" pitchFamily="50" charset="-128"/>
                </a:rPr>
                <a:t>【C</a:t>
              </a:r>
              <a:r>
                <a:rPr lang="ja-JP" altLang="en-US" sz="1268" dirty="0">
                  <a:solidFill>
                    <a:sysClr val="windowText" lastClr="000000"/>
                  </a:solidFill>
                  <a:latin typeface="BIZ UDPゴシック" panose="020B0400000000000000" pitchFamily="50" charset="-128"/>
                  <a:ea typeface="BIZ UDPゴシック" panose="020B0400000000000000" pitchFamily="50" charset="-128"/>
                </a:rPr>
                <a:t>社</a:t>
              </a:r>
              <a:r>
                <a:rPr lang="en-US" altLang="ja-JP" sz="1268" dirty="0">
                  <a:solidFill>
                    <a:sysClr val="windowText" lastClr="000000"/>
                  </a:solidFill>
                  <a:latin typeface="BIZ UDPゴシック" panose="020B0400000000000000" pitchFamily="50" charset="-128"/>
                  <a:ea typeface="BIZ UDPゴシック" panose="020B0400000000000000" pitchFamily="50" charset="-128"/>
                </a:rPr>
                <a:t>】</a:t>
              </a:r>
            </a:p>
            <a:p>
              <a:r>
                <a:rPr lang="ja-JP" altLang="en-US" sz="1268" dirty="0">
                  <a:solidFill>
                    <a:sysClr val="windowText" lastClr="000000"/>
                  </a:solidFill>
                  <a:latin typeface="BIZ UDPゴシック" panose="020B0400000000000000" pitchFamily="50" charset="-128"/>
                  <a:ea typeface="BIZ UDPゴシック" panose="020B0400000000000000" pitchFamily="50" charset="-128"/>
                </a:rPr>
                <a:t>■■■の技術を生かしてこんなことができるから、一緒にやりたい</a:t>
              </a:r>
              <a:endParaRPr lang="en-US" altLang="ja-JP" sz="1268"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7" name="テキスト ボックス 26"/>
            <p:cNvSpPr txBox="1"/>
            <p:nvPr/>
          </p:nvSpPr>
          <p:spPr>
            <a:xfrm>
              <a:off x="3183457" y="2469022"/>
              <a:ext cx="2276309" cy="730521"/>
            </a:xfrm>
            <a:prstGeom prst="rect">
              <a:avLst/>
            </a:prstGeom>
            <a:noFill/>
          </p:spPr>
          <p:txBody>
            <a:bodyPr wrap="square" rtlCol="0">
              <a:spAutoFit/>
            </a:bodyPr>
            <a:lstStyle/>
            <a:p>
              <a:r>
                <a:rPr lang="en-US" altLang="ja-JP" sz="1328"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328" dirty="0">
                  <a:solidFill>
                    <a:sysClr val="windowText" lastClr="000000"/>
                  </a:solidFill>
                  <a:latin typeface="BIZ UDPゴシック" panose="020B0400000000000000" pitchFamily="50" charset="-128"/>
                  <a:ea typeface="BIZ UDPゴシック" panose="020B0400000000000000" pitchFamily="50" charset="-128"/>
                </a:rPr>
                <a:t>大企業（ホスト企業）</a:t>
              </a:r>
              <a:r>
                <a:rPr lang="en-US" altLang="ja-JP" sz="1328" dirty="0">
                  <a:solidFill>
                    <a:sysClr val="windowText" lastClr="000000"/>
                  </a:solidFill>
                  <a:latin typeface="BIZ UDPゴシック" panose="020B0400000000000000" pitchFamily="50" charset="-128"/>
                  <a:ea typeface="BIZ UDPゴシック" panose="020B0400000000000000" pitchFamily="50" charset="-128"/>
                </a:rPr>
                <a:t>】</a:t>
              </a:r>
            </a:p>
            <a:p>
              <a:r>
                <a:rPr lang="ja-JP" altLang="en-US" sz="1268" dirty="0">
                  <a:solidFill>
                    <a:sysClr val="windowText" lastClr="000000"/>
                  </a:solidFill>
                  <a:latin typeface="BIZ UDPゴシック" panose="020B0400000000000000" pitchFamily="50" charset="-128"/>
                  <a:ea typeface="BIZ UDPゴシック" panose="020B0400000000000000" pitchFamily="50" charset="-128"/>
                </a:rPr>
                <a:t>自社で展開する事業をより効果的な事業とするため、独自の技術を活かして協業してくれる企業等を募集。</a:t>
              </a:r>
              <a:endParaRPr lang="en-US" altLang="ja-JP" sz="1268"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11" name="カギ線コネクタ 10"/>
            <p:cNvCxnSpPr>
              <a:stCxn id="24" idx="0"/>
            </p:cNvCxnSpPr>
            <p:nvPr/>
          </p:nvCxnSpPr>
          <p:spPr>
            <a:xfrm rot="16200000" flipV="1">
              <a:off x="2875709" y="3929018"/>
              <a:ext cx="2000508" cy="573229"/>
            </a:xfrm>
            <a:prstGeom prst="bentConnector3">
              <a:avLst>
                <a:gd name="adj1" fmla="val 30918"/>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33" name="カギ線コネクタ 32"/>
            <p:cNvCxnSpPr/>
            <p:nvPr/>
          </p:nvCxnSpPr>
          <p:spPr>
            <a:xfrm rot="5400000" flipH="1" flipV="1">
              <a:off x="2423468" y="4050007"/>
              <a:ext cx="2000511" cy="331257"/>
            </a:xfrm>
            <a:prstGeom prst="bentConnector3">
              <a:avLst>
                <a:gd name="adj1" fmla="val 30919"/>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36" name="カギ線コネクタ 35"/>
            <p:cNvCxnSpPr>
              <a:stCxn id="26" idx="0"/>
            </p:cNvCxnSpPr>
            <p:nvPr/>
          </p:nvCxnSpPr>
          <p:spPr>
            <a:xfrm rot="16200000" flipV="1">
              <a:off x="3337682" y="3467048"/>
              <a:ext cx="2000507" cy="1497171"/>
            </a:xfrm>
            <a:prstGeom prst="bentConnector3">
              <a:avLst>
                <a:gd name="adj1" fmla="val 30918"/>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51" name="テキスト ボックス 50"/>
            <p:cNvSpPr txBox="1"/>
            <p:nvPr/>
          </p:nvSpPr>
          <p:spPr>
            <a:xfrm>
              <a:off x="4378970" y="3564816"/>
              <a:ext cx="1204020" cy="722874"/>
            </a:xfrm>
            <a:prstGeom prst="rect">
              <a:avLst/>
            </a:prstGeom>
            <a:noFill/>
          </p:spPr>
          <p:txBody>
            <a:bodyPr wrap="square" rtlCol="0">
              <a:spAutoFit/>
            </a:bodyPr>
            <a:lstStyle/>
            <a:p>
              <a:r>
                <a:rPr lang="ja-JP" altLang="en-US" sz="1268" dirty="0">
                  <a:solidFill>
                    <a:srgbClr val="FF0000"/>
                  </a:solidFill>
                  <a:latin typeface="BIZ UDPゴシック" panose="020B0400000000000000" pitchFamily="50" charset="-128"/>
                  <a:ea typeface="BIZ UDPゴシック" panose="020B0400000000000000" pitchFamily="50" charset="-128"/>
                </a:rPr>
                <a:t>オンラインブラッシュアップやプレゼンテーション等を実施</a:t>
              </a:r>
              <a:endParaRPr lang="en-US" altLang="ja-JP" sz="1268" dirty="0">
                <a:solidFill>
                  <a:srgbClr val="FF0000"/>
                </a:solidFill>
                <a:latin typeface="BIZ UDPゴシック" panose="020B0400000000000000" pitchFamily="50" charset="-128"/>
                <a:ea typeface="BIZ UDPゴシック" panose="020B0400000000000000" pitchFamily="50" charset="-128"/>
              </a:endParaRPr>
            </a:p>
          </p:txBody>
        </p:sp>
        <p:pic>
          <p:nvPicPr>
            <p:cNvPr id="1032" name="Picture 8" descr="会議でプレゼンをする人のイラスト（女性）"/>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7049" y="3624687"/>
              <a:ext cx="628690" cy="628690"/>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正方形/長方形 46"/>
          <p:cNvSpPr/>
          <p:nvPr/>
        </p:nvSpPr>
        <p:spPr>
          <a:xfrm>
            <a:off x="7039335" y="1007580"/>
            <a:ext cx="3076344" cy="6292034"/>
          </a:xfrm>
          <a:prstGeom prst="rect">
            <a:avLst/>
          </a:prstGeom>
          <a:solidFill>
            <a:schemeClr val="accent4">
              <a:lumMod val="20000"/>
              <a:lumOff val="80000"/>
            </a:schemeClr>
          </a:solidFill>
          <a:ln w="190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2173"/>
          </a:p>
        </p:txBody>
      </p:sp>
      <p:sp>
        <p:nvSpPr>
          <p:cNvPr id="48" name="片側の 2 つの角を丸めた四角形 47"/>
          <p:cNvSpPr/>
          <p:nvPr/>
        </p:nvSpPr>
        <p:spPr>
          <a:xfrm>
            <a:off x="7039335" y="836078"/>
            <a:ext cx="3076344" cy="364445"/>
          </a:xfrm>
          <a:prstGeom prst="round2SameRect">
            <a:avLst/>
          </a:prstGeom>
          <a:ln w="19050">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chorCtr="1"/>
          <a:lstStyle/>
          <a:p>
            <a:pPr algn="ctr"/>
            <a:r>
              <a:rPr lang="ja-JP" altLang="en-US" sz="1932" b="1" dirty="0">
                <a:latin typeface="BIZ UDPゴシック" panose="020B0400000000000000" pitchFamily="50" charset="-128"/>
                <a:ea typeface="BIZ UDPゴシック" panose="020B0400000000000000" pitchFamily="50" charset="-128"/>
              </a:rPr>
              <a:t>協業する企業等の選定</a:t>
            </a:r>
          </a:p>
        </p:txBody>
      </p:sp>
      <p:sp>
        <p:nvSpPr>
          <p:cNvPr id="49" name="テキスト ボックス 48"/>
          <p:cNvSpPr txBox="1"/>
          <p:nvPr/>
        </p:nvSpPr>
        <p:spPr>
          <a:xfrm>
            <a:off x="7017227" y="1228200"/>
            <a:ext cx="3208933" cy="761362"/>
          </a:xfrm>
          <a:prstGeom prst="rect">
            <a:avLst/>
          </a:prstGeom>
          <a:noFill/>
        </p:spPr>
        <p:txBody>
          <a:bodyPr wrap="square" rtlCol="0">
            <a:spAutoFit/>
          </a:bodyPr>
          <a:lstStyle/>
          <a:p>
            <a:r>
              <a:rPr lang="ja-JP" altLang="en-US" sz="1449" dirty="0">
                <a:latin typeface="BIZ UDPゴシック" panose="020B0400000000000000" pitchFamily="50" charset="-128"/>
                <a:ea typeface="BIZ UDPゴシック" panose="020B0400000000000000" pitchFamily="50" charset="-128"/>
              </a:rPr>
              <a:t>ホスト企業が募集に対して手を挙げた企業等から、一緒に事業を進めていく企業等を選定</a:t>
            </a:r>
            <a:endParaRPr lang="en-US" altLang="ja-JP" sz="1449" dirty="0">
              <a:latin typeface="BIZ UDPゴシック" panose="020B0400000000000000" pitchFamily="50" charset="-128"/>
              <a:ea typeface="BIZ UDPゴシック" panose="020B0400000000000000" pitchFamily="50" charset="-128"/>
            </a:endParaRPr>
          </a:p>
        </p:txBody>
      </p:sp>
      <p:sp>
        <p:nvSpPr>
          <p:cNvPr id="50" name="角丸四角形 49"/>
          <p:cNvSpPr/>
          <p:nvPr/>
        </p:nvSpPr>
        <p:spPr>
          <a:xfrm>
            <a:off x="7095818" y="2083618"/>
            <a:ext cx="2937667" cy="5119526"/>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49" dirty="0">
                <a:solidFill>
                  <a:sysClr val="windowText" lastClr="000000"/>
                </a:solidFill>
                <a:latin typeface="BIZ UDPゴシック" panose="020B0400000000000000" pitchFamily="50" charset="-128"/>
                <a:ea typeface="BIZ UDPゴシック" panose="020B0400000000000000" pitchFamily="50" charset="-128"/>
              </a:rPr>
              <a:t>例</a:t>
            </a:r>
            <a:endParaRPr lang="en-US" altLang="ja-JP" sz="1449"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4" name="テキスト ボックス 53"/>
          <p:cNvSpPr txBox="1"/>
          <p:nvPr/>
        </p:nvSpPr>
        <p:spPr>
          <a:xfrm>
            <a:off x="7078858" y="2503788"/>
            <a:ext cx="2970729" cy="1132746"/>
          </a:xfrm>
          <a:prstGeom prst="rect">
            <a:avLst/>
          </a:prstGeom>
          <a:noFill/>
        </p:spPr>
        <p:txBody>
          <a:bodyPr wrap="square" rtlCol="0">
            <a:spAutoFit/>
          </a:bodyPr>
          <a:lstStyle/>
          <a:p>
            <a:r>
              <a:rPr lang="en-US" altLang="ja-JP" sz="1449"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449" dirty="0">
                <a:solidFill>
                  <a:sysClr val="windowText" lastClr="000000"/>
                </a:solidFill>
                <a:latin typeface="BIZ UDPゴシック" panose="020B0400000000000000" pitchFamily="50" charset="-128"/>
                <a:ea typeface="BIZ UDPゴシック" panose="020B0400000000000000" pitchFamily="50" charset="-128"/>
              </a:rPr>
              <a:t>大企業（ホスト企業）</a:t>
            </a:r>
            <a:r>
              <a:rPr lang="en-US" altLang="ja-JP" sz="1449" dirty="0">
                <a:solidFill>
                  <a:sysClr val="windowText" lastClr="000000"/>
                </a:solidFill>
                <a:latin typeface="BIZ UDPゴシック" panose="020B0400000000000000" pitchFamily="50" charset="-128"/>
                <a:ea typeface="BIZ UDPゴシック" panose="020B0400000000000000" pitchFamily="50" charset="-128"/>
              </a:rPr>
              <a:t>】</a:t>
            </a:r>
          </a:p>
          <a:p>
            <a:r>
              <a:rPr lang="en-US" altLang="ja-JP" sz="1328" dirty="0">
                <a:solidFill>
                  <a:sysClr val="windowText" lastClr="000000"/>
                </a:solidFill>
                <a:latin typeface="BIZ UDPゴシック" panose="020B0400000000000000" pitchFamily="50" charset="-128"/>
                <a:ea typeface="BIZ UDPゴシック" panose="020B0400000000000000" pitchFamily="50" charset="-128"/>
              </a:rPr>
              <a:t>B</a:t>
            </a:r>
            <a:r>
              <a:rPr lang="ja-JP" altLang="en-US" sz="1328" dirty="0">
                <a:solidFill>
                  <a:sysClr val="windowText" lastClr="000000"/>
                </a:solidFill>
                <a:latin typeface="BIZ UDPゴシック" panose="020B0400000000000000" pitchFamily="50" charset="-128"/>
                <a:ea typeface="BIZ UDPゴシック" panose="020B0400000000000000" pitchFamily="50" charset="-128"/>
              </a:rPr>
              <a:t>社の＊＊＊の技術を取り入れることで、より効果的な事業になるかもしれない。ぜひ</a:t>
            </a:r>
            <a:r>
              <a:rPr lang="en-US" altLang="ja-JP" sz="1328" dirty="0">
                <a:solidFill>
                  <a:sysClr val="windowText" lastClr="000000"/>
                </a:solidFill>
                <a:latin typeface="BIZ UDPゴシック" panose="020B0400000000000000" pitchFamily="50" charset="-128"/>
                <a:ea typeface="BIZ UDPゴシック" panose="020B0400000000000000" pitchFamily="50" charset="-128"/>
              </a:rPr>
              <a:t>B</a:t>
            </a:r>
            <a:r>
              <a:rPr lang="ja-JP" altLang="en-US" sz="1328" dirty="0">
                <a:solidFill>
                  <a:sysClr val="windowText" lastClr="000000"/>
                </a:solidFill>
                <a:latin typeface="BIZ UDPゴシック" panose="020B0400000000000000" pitchFamily="50" charset="-128"/>
                <a:ea typeface="BIZ UDPゴシック" panose="020B0400000000000000" pitchFamily="50" charset="-128"/>
              </a:rPr>
              <a:t>社と一緒に事業を進めていきたい。</a:t>
            </a:r>
            <a:endParaRPr lang="en-US" altLang="ja-JP" sz="1328"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5" name="テキスト ボックス 54"/>
          <p:cNvSpPr txBox="1"/>
          <p:nvPr/>
        </p:nvSpPr>
        <p:spPr>
          <a:xfrm>
            <a:off x="7216200" y="5891883"/>
            <a:ext cx="2696044" cy="928396"/>
          </a:xfrm>
          <a:prstGeom prst="rect">
            <a:avLst/>
          </a:prstGeom>
          <a:noFill/>
          <a:ln>
            <a:solidFill>
              <a:srgbClr val="00B050"/>
            </a:solidFill>
          </a:ln>
        </p:spPr>
        <p:txBody>
          <a:bodyPr wrap="square" rtlCol="0">
            <a:spAutoFit/>
          </a:bodyPr>
          <a:lstStyle/>
          <a:p>
            <a:r>
              <a:rPr lang="en-US" altLang="ja-JP" sz="1449" dirty="0">
                <a:solidFill>
                  <a:sysClr val="windowText" lastClr="000000"/>
                </a:solidFill>
                <a:latin typeface="BIZ UDPゴシック" panose="020B0400000000000000" pitchFamily="50" charset="-128"/>
                <a:ea typeface="BIZ UDPゴシック" panose="020B0400000000000000" pitchFamily="50" charset="-128"/>
              </a:rPr>
              <a:t>【B</a:t>
            </a:r>
            <a:r>
              <a:rPr lang="ja-JP" altLang="en-US" sz="1449" dirty="0">
                <a:solidFill>
                  <a:sysClr val="windowText" lastClr="000000"/>
                </a:solidFill>
                <a:latin typeface="BIZ UDPゴシック" panose="020B0400000000000000" pitchFamily="50" charset="-128"/>
                <a:ea typeface="BIZ UDPゴシック" panose="020B0400000000000000" pitchFamily="50" charset="-128"/>
              </a:rPr>
              <a:t>社</a:t>
            </a:r>
            <a:r>
              <a:rPr lang="en-US" altLang="ja-JP" sz="1449" dirty="0">
                <a:solidFill>
                  <a:sysClr val="windowText" lastClr="000000"/>
                </a:solidFill>
                <a:latin typeface="BIZ UDPゴシック" panose="020B0400000000000000" pitchFamily="50" charset="-128"/>
                <a:ea typeface="BIZ UDPゴシック" panose="020B0400000000000000" pitchFamily="50" charset="-128"/>
              </a:rPr>
              <a:t>】</a:t>
            </a:r>
          </a:p>
          <a:p>
            <a:r>
              <a:rPr lang="ja-JP" altLang="en-US" sz="1328" dirty="0">
                <a:solidFill>
                  <a:sysClr val="windowText" lastClr="000000"/>
                </a:solidFill>
                <a:latin typeface="BIZ UDPゴシック" panose="020B0400000000000000" pitchFamily="50" charset="-128"/>
                <a:ea typeface="BIZ UDPゴシック" panose="020B0400000000000000" pitchFamily="50" charset="-128"/>
              </a:rPr>
              <a:t>当社を選定いただきありがとうございます。協力して事業を進めていきましょう。</a:t>
            </a:r>
            <a:endParaRPr lang="en-US" altLang="ja-JP" sz="1328"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58" name="曲折矢印 57"/>
          <p:cNvSpPr/>
          <p:nvPr/>
        </p:nvSpPr>
        <p:spPr>
          <a:xfrm rot="5400000" flipH="1">
            <a:off x="7704608" y="6687266"/>
            <a:ext cx="490338" cy="1865102"/>
          </a:xfrm>
          <a:prstGeom prst="bentArrow">
            <a:avLst>
              <a:gd name="adj1" fmla="val 29997"/>
              <a:gd name="adj2" fmla="val 33276"/>
              <a:gd name="adj3" fmla="val 23126"/>
              <a:gd name="adj4" fmla="val 4375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2173">
              <a:solidFill>
                <a:schemeClr val="tx1"/>
              </a:solidFill>
            </a:endParaRPr>
          </a:p>
        </p:txBody>
      </p:sp>
      <p:pic>
        <p:nvPicPr>
          <p:cNvPr id="1036" name="Picture 12" descr="協力しあう人達のイラスト（棒人間）"/>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0727" y="4280786"/>
            <a:ext cx="937785" cy="937785"/>
          </a:xfrm>
          <a:prstGeom prst="rect">
            <a:avLst/>
          </a:prstGeom>
          <a:noFill/>
          <a:extLst>
            <a:ext uri="{909E8E84-426E-40DD-AFC4-6F175D3DCCD1}">
              <a14:hiddenFill xmlns:a14="http://schemas.microsoft.com/office/drawing/2010/main">
                <a:solidFill>
                  <a:srgbClr val="FFFFFF"/>
                </a:solidFill>
              </a14:hiddenFill>
            </a:ext>
          </a:extLst>
        </p:spPr>
      </p:pic>
      <p:sp>
        <p:nvSpPr>
          <p:cNvPr id="37" name="楕円 36"/>
          <p:cNvSpPr/>
          <p:nvPr/>
        </p:nvSpPr>
        <p:spPr>
          <a:xfrm>
            <a:off x="8477906" y="4401008"/>
            <a:ext cx="1339870" cy="7167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73" b="1" dirty="0">
                <a:latin typeface="BIZ UDPゴシック" panose="020B0400000000000000" pitchFamily="50" charset="-128"/>
                <a:ea typeface="BIZ UDPゴシック" panose="020B0400000000000000" pitchFamily="50" charset="-128"/>
              </a:rPr>
              <a:t>協業</a:t>
            </a:r>
          </a:p>
        </p:txBody>
      </p:sp>
      <p:sp>
        <p:nvSpPr>
          <p:cNvPr id="64" name="上矢印 63"/>
          <p:cNvSpPr/>
          <p:nvPr/>
        </p:nvSpPr>
        <p:spPr>
          <a:xfrm>
            <a:off x="8369772" y="5338045"/>
            <a:ext cx="402408" cy="438619"/>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2173"/>
          </a:p>
        </p:txBody>
      </p:sp>
      <p:sp>
        <p:nvSpPr>
          <p:cNvPr id="66" name="上矢印 65"/>
          <p:cNvSpPr/>
          <p:nvPr/>
        </p:nvSpPr>
        <p:spPr>
          <a:xfrm rot="10800000">
            <a:off x="8365657" y="3716906"/>
            <a:ext cx="402408" cy="438619"/>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2173"/>
          </a:p>
        </p:txBody>
      </p:sp>
      <p:sp>
        <p:nvSpPr>
          <p:cNvPr id="67" name="角丸四角形 66"/>
          <p:cNvSpPr/>
          <p:nvPr/>
        </p:nvSpPr>
        <p:spPr>
          <a:xfrm>
            <a:off x="11157942" y="836077"/>
            <a:ext cx="640158" cy="5229719"/>
          </a:xfrm>
          <a:prstGeom prst="roundRect">
            <a:avLst/>
          </a:prstGeom>
          <a:solidFill>
            <a:schemeClr val="accent2">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nchorCtr="1"/>
          <a:lstStyle/>
          <a:p>
            <a:r>
              <a:rPr lang="ja-JP" altLang="en-US" sz="2415" b="1" dirty="0">
                <a:solidFill>
                  <a:sysClr val="windowText" lastClr="000000"/>
                </a:solidFill>
                <a:latin typeface="BIZ UDPゴシック" panose="020B0400000000000000" pitchFamily="50" charset="-128"/>
                <a:ea typeface="BIZ UDPゴシック" panose="020B0400000000000000" pitchFamily="50" charset="-128"/>
              </a:rPr>
              <a:t>実証実験／実用化</a:t>
            </a:r>
            <a:endParaRPr lang="en-US" altLang="ja-JP" sz="2415" b="1"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8" name="上矢印 67"/>
          <p:cNvSpPr/>
          <p:nvPr/>
        </p:nvSpPr>
        <p:spPr>
          <a:xfrm rot="5400000">
            <a:off x="10301041" y="3294703"/>
            <a:ext cx="671536" cy="765850"/>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2173"/>
          </a:p>
        </p:txBody>
      </p:sp>
      <p:sp>
        <p:nvSpPr>
          <p:cNvPr id="72" name="楕円 71"/>
          <p:cNvSpPr/>
          <p:nvPr/>
        </p:nvSpPr>
        <p:spPr>
          <a:xfrm>
            <a:off x="10430163" y="7036279"/>
            <a:ext cx="1532579" cy="934067"/>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90" b="1" dirty="0">
                <a:latin typeface="BIZ UDPゴシック" panose="020B0400000000000000" pitchFamily="50" charset="-128"/>
                <a:ea typeface="BIZ UDPゴシック" panose="020B0400000000000000" pitchFamily="50" charset="-128"/>
              </a:rPr>
              <a:t>補助金</a:t>
            </a:r>
            <a:endParaRPr lang="en-US" altLang="ja-JP" sz="1690" b="1" dirty="0">
              <a:latin typeface="BIZ UDPゴシック" panose="020B0400000000000000" pitchFamily="50" charset="-128"/>
              <a:ea typeface="BIZ UDPゴシック" panose="020B0400000000000000" pitchFamily="50" charset="-128"/>
            </a:endParaRPr>
          </a:p>
          <a:p>
            <a:pPr algn="ctr"/>
            <a:r>
              <a:rPr lang="ja-JP" altLang="en-US" sz="1690" b="1" dirty="0">
                <a:latin typeface="BIZ UDPゴシック" panose="020B0400000000000000" pitchFamily="50" charset="-128"/>
                <a:ea typeface="BIZ UDPゴシック" panose="020B0400000000000000" pitchFamily="50" charset="-128"/>
              </a:rPr>
              <a:t>出資</a:t>
            </a:r>
            <a:endParaRPr lang="en-US" altLang="ja-JP" sz="1690" b="1" dirty="0">
              <a:latin typeface="BIZ UDPゴシック" panose="020B0400000000000000" pitchFamily="50" charset="-128"/>
              <a:ea typeface="BIZ UDPゴシック" panose="020B0400000000000000" pitchFamily="50" charset="-128"/>
            </a:endParaRPr>
          </a:p>
          <a:p>
            <a:pPr algn="ctr"/>
            <a:r>
              <a:rPr lang="ja-JP" altLang="en-US" sz="1690" b="1" dirty="0">
                <a:latin typeface="BIZ UDPゴシック" panose="020B0400000000000000" pitchFamily="50" charset="-128"/>
                <a:ea typeface="BIZ UDPゴシック" panose="020B0400000000000000" pitchFamily="50" charset="-128"/>
              </a:rPr>
              <a:t>等</a:t>
            </a:r>
          </a:p>
        </p:txBody>
      </p:sp>
      <p:sp>
        <p:nvSpPr>
          <p:cNvPr id="73" name="上矢印 72"/>
          <p:cNvSpPr/>
          <p:nvPr/>
        </p:nvSpPr>
        <p:spPr>
          <a:xfrm>
            <a:off x="11323720" y="6268138"/>
            <a:ext cx="308601" cy="560445"/>
          </a:xfrm>
          <a:prstGeom prst="upArrow">
            <a:avLst/>
          </a:prstGeom>
          <a:solidFill>
            <a:srgbClr val="92D050"/>
          </a:solidFill>
          <a:ln>
            <a:solidFill>
              <a:srgbClr val="92D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ja-JP" altLang="en-US" sz="2173"/>
          </a:p>
        </p:txBody>
      </p:sp>
      <p:sp>
        <p:nvSpPr>
          <p:cNvPr id="74" name="テキスト ボックス 73"/>
          <p:cNvSpPr txBox="1"/>
          <p:nvPr/>
        </p:nvSpPr>
        <p:spPr>
          <a:xfrm>
            <a:off x="113777" y="7149856"/>
            <a:ext cx="3068223" cy="984116"/>
          </a:xfrm>
          <a:prstGeom prst="rect">
            <a:avLst/>
          </a:prstGeom>
          <a:noFill/>
        </p:spPr>
        <p:txBody>
          <a:bodyPr wrap="square" rtlCol="0">
            <a:spAutoFit/>
          </a:bodyPr>
          <a:lstStyle/>
          <a:p>
            <a:r>
              <a:rPr lang="en-US" altLang="ja-JP" sz="966" dirty="0">
                <a:latin typeface="BIZ UDPゴシック" panose="020B0400000000000000" pitchFamily="50" charset="-128"/>
                <a:ea typeface="BIZ UDPゴシック" panose="020B0400000000000000" pitchFamily="50" charset="-128"/>
              </a:rPr>
              <a:t>※</a:t>
            </a:r>
            <a:r>
              <a:rPr lang="en-US" altLang="ja-JP" sz="966" dirty="0" err="1">
                <a:latin typeface="BIZ UDPゴシック" panose="020B0400000000000000" pitchFamily="50" charset="-128"/>
                <a:ea typeface="BIZ UDPゴシック" panose="020B0400000000000000" pitchFamily="50" charset="-128"/>
              </a:rPr>
              <a:t>CrewwGrowth</a:t>
            </a:r>
            <a:r>
              <a:rPr lang="ja-JP" altLang="en-US" sz="966" dirty="0">
                <a:latin typeface="BIZ UDPゴシック" panose="020B0400000000000000" pitchFamily="50" charset="-128"/>
                <a:ea typeface="BIZ UDPゴシック" panose="020B0400000000000000" pitchFamily="50" charset="-128"/>
              </a:rPr>
              <a:t>とは</a:t>
            </a:r>
            <a:endParaRPr lang="en-US" altLang="ja-JP" sz="966" dirty="0">
              <a:latin typeface="BIZ UDPゴシック" panose="020B0400000000000000" pitchFamily="50" charset="-128"/>
              <a:ea typeface="BIZ UDPゴシック" panose="020B0400000000000000" pitchFamily="50" charset="-128"/>
            </a:endParaRPr>
          </a:p>
          <a:p>
            <a:r>
              <a:rPr lang="ja-JP" altLang="en-US" sz="966" dirty="0">
                <a:latin typeface="BIZ UDPゴシック" panose="020B0400000000000000" pitchFamily="50" charset="-128"/>
                <a:ea typeface="BIZ UDPゴシック" panose="020B0400000000000000" pitchFamily="50" charset="-128"/>
              </a:rPr>
              <a:t>　 約</a:t>
            </a:r>
            <a:r>
              <a:rPr lang="en-US" altLang="ja-JP" sz="966" dirty="0">
                <a:latin typeface="BIZ UDPゴシック" panose="020B0400000000000000" pitchFamily="50" charset="-128"/>
                <a:ea typeface="BIZ UDPゴシック" panose="020B0400000000000000" pitchFamily="50" charset="-128"/>
              </a:rPr>
              <a:t>7,500</a:t>
            </a:r>
            <a:r>
              <a:rPr lang="ja-JP" altLang="en-US" sz="966" dirty="0">
                <a:latin typeface="BIZ UDPゴシック" panose="020B0400000000000000" pitchFamily="50" charset="-128"/>
                <a:ea typeface="BIZ UDPゴシック" panose="020B0400000000000000" pitchFamily="50" charset="-128"/>
              </a:rPr>
              <a:t>社のスタートアップ企業等が登録されて</a:t>
            </a:r>
            <a:endParaRPr lang="en-US" altLang="ja-JP" sz="966" dirty="0">
              <a:latin typeface="BIZ UDPゴシック" panose="020B0400000000000000" pitchFamily="50" charset="-128"/>
              <a:ea typeface="BIZ UDPゴシック" panose="020B0400000000000000" pitchFamily="50" charset="-128"/>
            </a:endParaRPr>
          </a:p>
          <a:p>
            <a:r>
              <a:rPr lang="ja-JP" altLang="en-US" sz="966" dirty="0">
                <a:latin typeface="BIZ UDPゴシック" panose="020B0400000000000000" pitchFamily="50" charset="-128"/>
                <a:ea typeface="BIZ UDPゴシック" panose="020B0400000000000000" pitchFamily="50" charset="-128"/>
              </a:rPr>
              <a:t>　 いるデータベースを活用することができるプラット</a:t>
            </a:r>
            <a:endParaRPr lang="en-US" altLang="ja-JP" sz="966" dirty="0">
              <a:latin typeface="BIZ UDPゴシック" panose="020B0400000000000000" pitchFamily="50" charset="-128"/>
              <a:ea typeface="BIZ UDPゴシック" panose="020B0400000000000000" pitchFamily="50" charset="-128"/>
            </a:endParaRPr>
          </a:p>
          <a:p>
            <a:r>
              <a:rPr lang="ja-JP" altLang="en-US" sz="966" dirty="0">
                <a:latin typeface="BIZ UDPゴシック" panose="020B0400000000000000" pitchFamily="50" charset="-128"/>
                <a:ea typeface="BIZ UDPゴシック" panose="020B0400000000000000" pitchFamily="50" charset="-128"/>
              </a:rPr>
              <a:t>　 フォーム。アクセラレータープログラムの開催からエ</a:t>
            </a:r>
            <a:endParaRPr lang="en-US" altLang="ja-JP" sz="966" dirty="0">
              <a:latin typeface="BIZ UDPゴシック" panose="020B0400000000000000" pitchFamily="50" charset="-128"/>
              <a:ea typeface="BIZ UDPゴシック" panose="020B0400000000000000" pitchFamily="50" charset="-128"/>
            </a:endParaRPr>
          </a:p>
          <a:p>
            <a:r>
              <a:rPr lang="ja-JP" altLang="en-US" sz="966" dirty="0">
                <a:latin typeface="BIZ UDPゴシック" panose="020B0400000000000000" pitchFamily="50" charset="-128"/>
                <a:ea typeface="BIZ UDPゴシック" panose="020B0400000000000000" pitchFamily="50" charset="-128"/>
              </a:rPr>
              <a:t>　 ントリーされたアイデアの管理・選考、各企業等との</a:t>
            </a:r>
            <a:endParaRPr lang="en-US" altLang="ja-JP" sz="966" dirty="0">
              <a:latin typeface="BIZ UDPゴシック" panose="020B0400000000000000" pitchFamily="50" charset="-128"/>
              <a:ea typeface="BIZ UDPゴシック" panose="020B0400000000000000" pitchFamily="50" charset="-128"/>
            </a:endParaRPr>
          </a:p>
          <a:p>
            <a:r>
              <a:rPr lang="ja-JP" altLang="en-US" sz="966" dirty="0">
                <a:latin typeface="BIZ UDPゴシック" panose="020B0400000000000000" pitchFamily="50" charset="-128"/>
                <a:ea typeface="BIZ UDPゴシック" panose="020B0400000000000000" pitchFamily="50" charset="-128"/>
              </a:rPr>
              <a:t>　 コミュニケーションまで実施できる。</a:t>
            </a:r>
            <a:endParaRPr lang="en-US" altLang="ja-JP" sz="604" dirty="0">
              <a:latin typeface="BIZ UDPゴシック" panose="020B0400000000000000" pitchFamily="50" charset="-128"/>
              <a:ea typeface="BIZ UDPゴシック" panose="020B0400000000000000" pitchFamily="50" charset="-128"/>
            </a:endParaRPr>
          </a:p>
        </p:txBody>
      </p:sp>
      <p:pic>
        <p:nvPicPr>
          <p:cNvPr id="1030" name="Picture 6" descr="手を挙げる男の子のイラスト"/>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06606" y="5874415"/>
            <a:ext cx="382763" cy="38276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スマートフォンを持って挙手する人のイラスト（女性）"/>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8869" y="5831620"/>
            <a:ext cx="453183" cy="4531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手を挙げる女の子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58344" y="5831620"/>
            <a:ext cx="425558" cy="42555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descr="地方自治体・地方公共団体のイラスト"/>
          <p:cNvPicPr>
            <a:picLocks noChangeAspect="1" noChangeArrowheads="1"/>
          </p:cNvPicPr>
          <p:nvPr/>
        </p:nvPicPr>
        <p:blipFill rotWithShape="1">
          <a:blip r:embed="rId4">
            <a:extLst>
              <a:ext uri="{28A0092B-C50C-407E-A947-70E740481C1C}">
                <a14:useLocalDpi xmlns:a14="http://schemas.microsoft.com/office/drawing/2010/main" val="0"/>
              </a:ext>
            </a:extLst>
          </a:blip>
          <a:srcRect l="23030" r="22083" b="49966"/>
          <a:stretch/>
        </p:blipFill>
        <p:spPr bwMode="auto">
          <a:xfrm>
            <a:off x="10235670" y="4505720"/>
            <a:ext cx="820476" cy="747936"/>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p:cNvSpPr txBox="1"/>
          <p:nvPr/>
        </p:nvSpPr>
        <p:spPr>
          <a:xfrm>
            <a:off x="10033485" y="4081930"/>
            <a:ext cx="1147358" cy="352404"/>
          </a:xfrm>
          <a:prstGeom prst="rect">
            <a:avLst/>
          </a:prstGeom>
          <a:noFill/>
        </p:spPr>
        <p:txBody>
          <a:bodyPr wrap="square" rtlCol="0">
            <a:spAutoFit/>
          </a:bodyPr>
          <a:lstStyle/>
          <a:p>
            <a:pPr algn="ctr"/>
            <a:r>
              <a:rPr lang="ja-JP" altLang="en-US" sz="1690" dirty="0">
                <a:latin typeface="BIZ UDPゴシック" panose="020B0400000000000000" pitchFamily="50" charset="-128"/>
                <a:ea typeface="BIZ UDPゴシック" panose="020B0400000000000000" pitchFamily="50" charset="-128"/>
              </a:rPr>
              <a:t>最終選考</a:t>
            </a:r>
            <a:endParaRPr lang="en-US" altLang="ja-JP" sz="1268" dirty="0">
              <a:latin typeface="BIZ UDPゴシック" panose="020B0400000000000000" pitchFamily="50" charset="-128"/>
              <a:ea typeface="BIZ UDPゴシック" panose="020B0400000000000000" pitchFamily="50" charset="-128"/>
            </a:endParaRPr>
          </a:p>
        </p:txBody>
      </p:sp>
      <p:sp>
        <p:nvSpPr>
          <p:cNvPr id="57" name="テキスト ボックス 56"/>
          <p:cNvSpPr txBox="1"/>
          <p:nvPr/>
        </p:nvSpPr>
        <p:spPr>
          <a:xfrm>
            <a:off x="10152629" y="5228060"/>
            <a:ext cx="986557" cy="315343"/>
          </a:xfrm>
          <a:prstGeom prst="rect">
            <a:avLst/>
          </a:prstGeom>
          <a:noFill/>
        </p:spPr>
        <p:txBody>
          <a:bodyPr wrap="square" rtlCol="0">
            <a:spAutoFit/>
          </a:bodyPr>
          <a:lstStyle/>
          <a:p>
            <a:pPr algn="ctr"/>
            <a:r>
              <a:rPr lang="en-US" altLang="ja-JP" sz="1449"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449" dirty="0">
                <a:solidFill>
                  <a:sysClr val="windowText" lastClr="000000"/>
                </a:solidFill>
                <a:latin typeface="BIZ UDPゴシック" panose="020B0400000000000000" pitchFamily="50" charset="-128"/>
                <a:ea typeface="BIZ UDPゴシック" panose="020B0400000000000000" pitchFamily="50" charset="-128"/>
              </a:rPr>
              <a:t>自治体</a:t>
            </a:r>
            <a:r>
              <a:rPr lang="en-US" altLang="ja-JP" sz="1449" dirty="0">
                <a:solidFill>
                  <a:sysClr val="windowText" lastClr="000000"/>
                </a:solidFill>
                <a:latin typeface="BIZ UDPゴシック" panose="020B0400000000000000" pitchFamily="50" charset="-128"/>
                <a:ea typeface="BIZ UDPゴシック" panose="020B0400000000000000" pitchFamily="50" charset="-128"/>
              </a:rPr>
              <a:t>】</a:t>
            </a:r>
          </a:p>
        </p:txBody>
      </p:sp>
      <p:sp>
        <p:nvSpPr>
          <p:cNvPr id="59" name="正方形/長方形 58"/>
          <p:cNvSpPr/>
          <p:nvPr/>
        </p:nvSpPr>
        <p:spPr>
          <a:xfrm>
            <a:off x="1" y="1"/>
            <a:ext cx="12192000" cy="631627"/>
          </a:xfrm>
          <a:prstGeom prst="rect">
            <a:avLst/>
          </a:prstGeom>
          <a:noFill/>
        </p:spPr>
        <p:txBody>
          <a:bodyPr wrap="square" lIns="110406" tIns="55203" rIns="110406" bIns="55203">
            <a:spAutoFit/>
          </a:bodyPr>
          <a:lstStyle/>
          <a:p>
            <a:pPr algn="ctr"/>
            <a:r>
              <a:rPr lang="ja-JP" altLang="en-US" sz="3380" b="1" dirty="0" smtClean="0">
                <a:ln w="22225">
                  <a:solidFill>
                    <a:srgbClr val="0070C0"/>
                  </a:solidFill>
                  <a:prstDash val="solid"/>
                </a:ln>
                <a:solidFill>
                  <a:schemeClr val="accent5">
                    <a:lumMod val="20000"/>
                    <a:lumOff val="80000"/>
                  </a:schemeClr>
                </a:solidFill>
              </a:rPr>
              <a:t>アクセラレータープログラムの流れ</a:t>
            </a:r>
            <a:endParaRPr lang="en-US" altLang="ja-JP" sz="3380" b="1" dirty="0" smtClean="0">
              <a:ln w="22225">
                <a:solidFill>
                  <a:srgbClr val="0070C0"/>
                </a:solidFill>
                <a:prstDash val="solid"/>
              </a:ln>
              <a:solidFill>
                <a:schemeClr val="accent5">
                  <a:lumMod val="20000"/>
                  <a:lumOff val="80000"/>
                </a:schemeClr>
              </a:solidFill>
            </a:endParaRPr>
          </a:p>
        </p:txBody>
      </p:sp>
      <p:sp>
        <p:nvSpPr>
          <p:cNvPr id="60" name="テキスト ボックス 59"/>
          <p:cNvSpPr txBox="1"/>
          <p:nvPr/>
        </p:nvSpPr>
        <p:spPr>
          <a:xfrm>
            <a:off x="11945677" y="8030459"/>
            <a:ext cx="244549" cy="246221"/>
          </a:xfrm>
          <a:prstGeom prst="rect">
            <a:avLst/>
          </a:prstGeom>
          <a:noFill/>
        </p:spPr>
        <p:txBody>
          <a:bodyPr wrap="square" rtlCol="0">
            <a:spAutoFit/>
          </a:bodyPr>
          <a:lstStyle/>
          <a:p>
            <a:r>
              <a:rPr lang="en-US" altLang="ja-JP" sz="1000" dirty="0"/>
              <a:t>7</a:t>
            </a:r>
            <a:endParaRPr kumimoji="1" lang="en-US" altLang="ja-JP" sz="1000" dirty="0" smtClean="0"/>
          </a:p>
        </p:txBody>
      </p:sp>
    </p:spTree>
    <p:extLst>
      <p:ext uri="{BB962C8B-B14F-4D97-AF65-F5344CB8AC3E}">
        <p14:creationId xmlns:p14="http://schemas.microsoft.com/office/powerpoint/2010/main" val="668096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8781410" y="3525766"/>
            <a:ext cx="3358108" cy="333874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 y="1"/>
            <a:ext cx="12192000" cy="631627"/>
          </a:xfrm>
          <a:prstGeom prst="rect">
            <a:avLst/>
          </a:prstGeom>
          <a:noFill/>
        </p:spPr>
        <p:txBody>
          <a:bodyPr wrap="square" lIns="110406" tIns="55203" rIns="110406" bIns="55203">
            <a:spAutoFit/>
          </a:bodyPr>
          <a:lstStyle/>
          <a:p>
            <a:pPr algn="ctr"/>
            <a:r>
              <a:rPr lang="ja-JP" altLang="en-US" sz="3380" b="1" dirty="0" smtClean="0">
                <a:ln w="22225">
                  <a:solidFill>
                    <a:srgbClr val="0070C0"/>
                  </a:solidFill>
                  <a:prstDash val="solid"/>
                </a:ln>
                <a:solidFill>
                  <a:schemeClr val="accent5">
                    <a:lumMod val="20000"/>
                    <a:lumOff val="80000"/>
                  </a:schemeClr>
                </a:solidFill>
              </a:rPr>
              <a:t>事業化までのイメージ（協業支援）</a:t>
            </a:r>
            <a:endParaRPr lang="ja-JP" altLang="en-US" sz="3380" b="1" dirty="0">
              <a:ln w="22225">
                <a:solidFill>
                  <a:srgbClr val="0070C0"/>
                </a:solidFill>
                <a:prstDash val="solid"/>
              </a:ln>
              <a:solidFill>
                <a:schemeClr val="accent5">
                  <a:lumMod val="20000"/>
                  <a:lumOff val="80000"/>
                </a:schemeClr>
              </a:solidFill>
            </a:endParaRPr>
          </a:p>
        </p:txBody>
      </p:sp>
      <p:sp>
        <p:nvSpPr>
          <p:cNvPr id="5" name="正方形/長方形 4">
            <a:extLst>
              <a:ext uri="{FF2B5EF4-FFF2-40B4-BE49-F238E27FC236}">
                <a16:creationId xmlns:a16="http://schemas.microsoft.com/office/drawing/2014/main" id="{DDEE44E1-6EAF-629D-76F0-8A723908ED44}"/>
              </a:ext>
            </a:extLst>
          </p:cNvPr>
          <p:cNvSpPr/>
          <p:nvPr/>
        </p:nvSpPr>
        <p:spPr>
          <a:xfrm rot="16200000">
            <a:off x="6799476" y="2803512"/>
            <a:ext cx="168643" cy="2698174"/>
          </a:xfrm>
          <a:prstGeom prst="rect">
            <a:avLst/>
          </a:prstGeom>
          <a:solidFill>
            <a:srgbClr val="0099CC">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648F970-3838-C9B1-D073-8EB4A0B165AD}"/>
              </a:ext>
            </a:extLst>
          </p:cNvPr>
          <p:cNvSpPr/>
          <p:nvPr/>
        </p:nvSpPr>
        <p:spPr>
          <a:xfrm rot="16200000">
            <a:off x="7043664" y="2902123"/>
            <a:ext cx="188750" cy="20573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1C0AC86-5C68-F9EB-B35C-62C01927FD26}"/>
              </a:ext>
            </a:extLst>
          </p:cNvPr>
          <p:cNvSpPr/>
          <p:nvPr/>
        </p:nvSpPr>
        <p:spPr>
          <a:xfrm rot="16200000">
            <a:off x="4037494" y="4537111"/>
            <a:ext cx="197145" cy="689146"/>
          </a:xfrm>
          <a:prstGeom prst="rect">
            <a:avLst/>
          </a:prstGeom>
          <a:solidFill>
            <a:srgbClr val="0099CC">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折線 59">
            <a:extLst>
              <a:ext uri="{FF2B5EF4-FFF2-40B4-BE49-F238E27FC236}">
                <a16:creationId xmlns:a16="http://schemas.microsoft.com/office/drawing/2014/main" id="{8CA78C97-68E9-1754-F1DA-6E3B46460EC3}"/>
              </a:ext>
            </a:extLst>
          </p:cNvPr>
          <p:cNvSpPr/>
          <p:nvPr/>
        </p:nvSpPr>
        <p:spPr>
          <a:xfrm rot="5400000" flipH="1">
            <a:off x="5172462" y="4243577"/>
            <a:ext cx="615985" cy="811060"/>
          </a:xfrm>
          <a:prstGeom prst="bentArrow">
            <a:avLst>
              <a:gd name="adj1" fmla="val 26955"/>
              <a:gd name="adj2" fmla="val 25000"/>
              <a:gd name="adj3" fmla="val 25000"/>
              <a:gd name="adj4" fmla="val 43750"/>
            </a:avLst>
          </a:prstGeom>
          <a:solidFill>
            <a:srgbClr val="0099CC">
              <a:alpha val="52000"/>
            </a:srgbClr>
          </a:solidFill>
          <a:ln>
            <a:solidFill>
              <a:srgbClr val="009999">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楕円 8">
            <a:extLst>
              <a:ext uri="{FF2B5EF4-FFF2-40B4-BE49-F238E27FC236}">
                <a16:creationId xmlns:a16="http://schemas.microsoft.com/office/drawing/2014/main" id="{E13ECCEA-A5D9-CF13-D66B-C81C4338BA12}"/>
              </a:ext>
            </a:extLst>
          </p:cNvPr>
          <p:cNvSpPr/>
          <p:nvPr/>
        </p:nvSpPr>
        <p:spPr>
          <a:xfrm>
            <a:off x="6642066" y="3582717"/>
            <a:ext cx="923132" cy="92933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折線 47">
            <a:extLst>
              <a:ext uri="{FF2B5EF4-FFF2-40B4-BE49-F238E27FC236}">
                <a16:creationId xmlns:a16="http://schemas.microsoft.com/office/drawing/2014/main" id="{E9D53C8C-0D19-2A3A-0F54-D687CFE65212}"/>
              </a:ext>
            </a:extLst>
          </p:cNvPr>
          <p:cNvSpPr/>
          <p:nvPr/>
        </p:nvSpPr>
        <p:spPr>
          <a:xfrm rot="5400000">
            <a:off x="5184023" y="3003228"/>
            <a:ext cx="623660" cy="811060"/>
          </a:xfrm>
          <a:prstGeom prst="bentArrow">
            <a:avLst>
              <a:gd name="adj1" fmla="val 26955"/>
              <a:gd name="adj2" fmla="val 25000"/>
              <a:gd name="adj3" fmla="val 25000"/>
              <a:gd name="adj4" fmla="val 4375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a:extLst>
              <a:ext uri="{FF2B5EF4-FFF2-40B4-BE49-F238E27FC236}">
                <a16:creationId xmlns:a16="http://schemas.microsoft.com/office/drawing/2014/main" id="{8D6262C4-BEE0-2A42-1FDB-3916E861FB0D}"/>
              </a:ext>
            </a:extLst>
          </p:cNvPr>
          <p:cNvSpPr/>
          <p:nvPr/>
        </p:nvSpPr>
        <p:spPr>
          <a:xfrm rot="16200000">
            <a:off x="2849863" y="2856494"/>
            <a:ext cx="197145" cy="689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134A084-2BBD-9DFA-8A7C-0BC3124AE726}"/>
              </a:ext>
            </a:extLst>
          </p:cNvPr>
          <p:cNvSpPr/>
          <p:nvPr/>
        </p:nvSpPr>
        <p:spPr>
          <a:xfrm rot="16200000">
            <a:off x="4090317" y="2861130"/>
            <a:ext cx="197145" cy="689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6A8EA0E-49B7-A27B-4FC0-96AF564202BA}"/>
              </a:ext>
            </a:extLst>
          </p:cNvPr>
          <p:cNvSpPr/>
          <p:nvPr/>
        </p:nvSpPr>
        <p:spPr>
          <a:xfrm rot="16200000">
            <a:off x="1709895" y="2862026"/>
            <a:ext cx="197145" cy="689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99DA72C-117C-F28F-87B5-4F86D14EBB4D}"/>
              </a:ext>
            </a:extLst>
          </p:cNvPr>
          <p:cNvSpPr/>
          <p:nvPr/>
        </p:nvSpPr>
        <p:spPr>
          <a:xfrm>
            <a:off x="1166463" y="2209436"/>
            <a:ext cx="197145" cy="6891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1891B76-EE84-214E-56DD-4375B55CFED0}"/>
              </a:ext>
            </a:extLst>
          </p:cNvPr>
          <p:cNvSpPr txBox="1"/>
          <p:nvPr/>
        </p:nvSpPr>
        <p:spPr>
          <a:xfrm>
            <a:off x="48869" y="2865587"/>
            <a:ext cx="748923" cy="584775"/>
          </a:xfrm>
          <a:prstGeom prst="rect">
            <a:avLst/>
          </a:prstGeom>
          <a:noFill/>
        </p:spPr>
        <p:txBody>
          <a:bodyPr wrap="none" rtlCol="0">
            <a:spAutoFit/>
          </a:bodyPr>
          <a:lstStyle/>
          <a:p>
            <a:pPr algn="ctr"/>
            <a:r>
              <a:rPr lang="ja-JP" altLang="en-US" sz="1200" dirty="0">
                <a:solidFill>
                  <a:srgbClr val="002060"/>
                </a:solidFill>
                <a:latin typeface="BIZ UDPゴシック" panose="020B0400000000000000" pitchFamily="50" charset="-128"/>
                <a:ea typeface="BIZ UDPゴシック" panose="020B0400000000000000" pitchFamily="50" charset="-128"/>
              </a:rPr>
              <a:t>大企業</a:t>
            </a:r>
            <a:endParaRPr kumimoji="1" lang="en-US" altLang="ja-JP" sz="1200" dirty="0">
              <a:solidFill>
                <a:srgbClr val="002060"/>
              </a:solidFill>
              <a:latin typeface="BIZ UDPゴシック" panose="020B0400000000000000" pitchFamily="50" charset="-128"/>
              <a:ea typeface="BIZ UDPゴシック" panose="020B0400000000000000" pitchFamily="50" charset="-128"/>
            </a:endParaRPr>
          </a:p>
          <a:p>
            <a:pPr algn="ctr"/>
            <a:r>
              <a:rPr kumimoji="1" lang="ja-JP" altLang="en-US" sz="800" dirty="0">
                <a:solidFill>
                  <a:srgbClr val="002060"/>
                </a:solidFill>
                <a:latin typeface="BIZ UDPゴシック" panose="020B0400000000000000" pitchFamily="50" charset="-128"/>
                <a:ea typeface="BIZ UDPゴシック" panose="020B0400000000000000" pitchFamily="50" charset="-128"/>
              </a:rPr>
              <a:t>・</a:t>
            </a:r>
            <a:endParaRPr kumimoji="1" lang="en-US" altLang="ja-JP" sz="800" dirty="0">
              <a:solidFill>
                <a:srgbClr val="002060"/>
              </a:solidFill>
              <a:latin typeface="BIZ UDPゴシック" panose="020B0400000000000000" pitchFamily="50" charset="-128"/>
              <a:ea typeface="BIZ UDPゴシック" panose="020B0400000000000000" pitchFamily="50" charset="-128"/>
            </a:endParaRPr>
          </a:p>
          <a:p>
            <a:pPr algn="ctr"/>
            <a:r>
              <a:rPr kumimoji="1" lang="ja-JP" altLang="en-US" sz="1200" dirty="0" smtClean="0">
                <a:solidFill>
                  <a:srgbClr val="002060"/>
                </a:solidFill>
                <a:latin typeface="BIZ UDPゴシック" panose="020B0400000000000000" pitchFamily="50" charset="-128"/>
                <a:ea typeface="BIZ UDPゴシック" panose="020B0400000000000000" pitchFamily="50" charset="-128"/>
              </a:rPr>
              <a:t>銀行　等</a:t>
            </a:r>
            <a:endParaRPr kumimoji="1" lang="en-US" altLang="ja-JP" sz="1200" dirty="0">
              <a:solidFill>
                <a:srgbClr val="002060"/>
              </a:solidFill>
              <a:latin typeface="BIZ UDPゴシック" panose="020B0400000000000000" pitchFamily="50" charset="-128"/>
              <a:ea typeface="BIZ UDPゴシック" panose="020B0400000000000000" pitchFamily="50" charset="-128"/>
            </a:endParaRPr>
          </a:p>
        </p:txBody>
      </p:sp>
      <p:grpSp>
        <p:nvGrpSpPr>
          <p:cNvPr id="16" name="グループ化 15">
            <a:extLst>
              <a:ext uri="{FF2B5EF4-FFF2-40B4-BE49-F238E27FC236}">
                <a16:creationId xmlns:a16="http://schemas.microsoft.com/office/drawing/2014/main" id="{6F0B6BB0-F4CC-C8A5-A5FB-BDD1200F7DE8}"/>
              </a:ext>
            </a:extLst>
          </p:cNvPr>
          <p:cNvGrpSpPr/>
          <p:nvPr/>
        </p:nvGrpSpPr>
        <p:grpSpPr>
          <a:xfrm>
            <a:off x="1928534" y="2734540"/>
            <a:ext cx="923132" cy="929338"/>
            <a:chOff x="7607277" y="2285550"/>
            <a:chExt cx="923132" cy="929338"/>
          </a:xfrm>
        </p:grpSpPr>
        <p:sp>
          <p:nvSpPr>
            <p:cNvPr id="17" name="楕円 16">
              <a:extLst>
                <a:ext uri="{FF2B5EF4-FFF2-40B4-BE49-F238E27FC236}">
                  <a16:creationId xmlns:a16="http://schemas.microsoft.com/office/drawing/2014/main" id="{6DA004C8-1C90-1FCD-5EBA-1D50FC6E508E}"/>
                </a:ext>
              </a:extLst>
            </p:cNvPr>
            <p:cNvSpPr/>
            <p:nvPr/>
          </p:nvSpPr>
          <p:spPr>
            <a:xfrm>
              <a:off x="7607277" y="2285550"/>
              <a:ext cx="923132" cy="929338"/>
            </a:xfrm>
            <a:prstGeom prst="ellips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FCB28F5-9E97-54B3-40E5-15F88040D9A7}"/>
                </a:ext>
              </a:extLst>
            </p:cNvPr>
            <p:cNvSpPr txBox="1"/>
            <p:nvPr/>
          </p:nvSpPr>
          <p:spPr>
            <a:xfrm>
              <a:off x="7661256" y="2385819"/>
              <a:ext cx="819455" cy="738664"/>
            </a:xfrm>
            <a:prstGeom prst="rect">
              <a:avLst/>
            </a:prstGeom>
            <a:noFill/>
          </p:spPr>
          <p:txBody>
            <a:bodyPr wrap="none" rtlCol="0">
              <a:spAutoFit/>
            </a:bodyPr>
            <a:lstStyle/>
            <a:p>
              <a:pPr algn="ctr"/>
              <a:r>
                <a:rPr kumimoji="1" lang="ja-JP" altLang="en-US" sz="1050" dirty="0" smtClean="0">
                  <a:latin typeface="BIZ UDPゴシック" panose="020B0400000000000000" pitchFamily="50" charset="-128"/>
                  <a:ea typeface="BIZ UDPゴシック" panose="020B0400000000000000" pitchFamily="50" charset="-128"/>
                </a:rPr>
                <a:t>選定した</a:t>
              </a:r>
              <a:endParaRPr kumimoji="1" lang="en-US" altLang="ja-JP" sz="1050" dirty="0" smtClean="0">
                <a:latin typeface="BIZ UDPゴシック" panose="020B0400000000000000" pitchFamily="50" charset="-128"/>
                <a:ea typeface="BIZ UDPゴシック" panose="020B0400000000000000" pitchFamily="50" charset="-128"/>
              </a:endParaRPr>
            </a:p>
            <a:p>
              <a:pPr algn="ctr"/>
              <a:r>
                <a:rPr kumimoji="1" lang="ja-JP" altLang="en-US" sz="1050" dirty="0" smtClean="0">
                  <a:latin typeface="BIZ UDPゴシック" panose="020B0400000000000000" pitchFamily="50" charset="-128"/>
                  <a:ea typeface="BIZ UDPゴシック" panose="020B0400000000000000" pitchFamily="50" charset="-128"/>
                </a:rPr>
                <a:t>テーマの</a:t>
              </a:r>
              <a:endParaRPr kumimoji="1" lang="en-US" altLang="ja-JP" sz="1050" dirty="0" smtClean="0">
                <a:latin typeface="BIZ UDPゴシック" panose="020B0400000000000000" pitchFamily="50" charset="-128"/>
                <a:ea typeface="BIZ UDPゴシック" panose="020B0400000000000000" pitchFamily="50" charset="-128"/>
              </a:endParaRPr>
            </a:p>
            <a:p>
              <a:pPr algn="ctr"/>
              <a:r>
                <a:rPr lang="ja-JP" altLang="en-US" sz="1050" dirty="0" smtClean="0">
                  <a:latin typeface="BIZ UDPゴシック" panose="020B0400000000000000" pitchFamily="50" charset="-128"/>
                  <a:ea typeface="BIZ UDPゴシック" panose="020B0400000000000000" pitchFamily="50" charset="-128"/>
                </a:rPr>
                <a:t>プログラム</a:t>
              </a:r>
              <a:endParaRPr lang="en-US" altLang="ja-JP" sz="1050" dirty="0" smtClean="0">
                <a:latin typeface="BIZ UDPゴシック" panose="020B0400000000000000" pitchFamily="50" charset="-128"/>
                <a:ea typeface="BIZ UDPゴシック" panose="020B0400000000000000" pitchFamily="50" charset="-128"/>
              </a:endParaRPr>
            </a:p>
            <a:p>
              <a:pPr algn="ctr"/>
              <a:r>
                <a:rPr kumimoji="1" lang="ja-JP" altLang="en-US" sz="1050" dirty="0" smtClean="0">
                  <a:latin typeface="BIZ UDPゴシック" panose="020B0400000000000000" pitchFamily="50" charset="-128"/>
                  <a:ea typeface="BIZ UDPゴシック" panose="020B0400000000000000" pitchFamily="50" charset="-128"/>
                </a:rPr>
                <a:t>を開始</a:t>
              </a:r>
              <a:endParaRPr kumimoji="1" lang="en-US" altLang="ja-JP" sz="1050" dirty="0">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BCBFDCCE-77C6-B832-E44E-1E1B5F2591A2}"/>
              </a:ext>
            </a:extLst>
          </p:cNvPr>
          <p:cNvGrpSpPr/>
          <p:nvPr/>
        </p:nvGrpSpPr>
        <p:grpSpPr>
          <a:xfrm>
            <a:off x="3084072" y="2733152"/>
            <a:ext cx="923132" cy="929338"/>
            <a:chOff x="7607277" y="2285550"/>
            <a:chExt cx="923132" cy="929338"/>
          </a:xfrm>
        </p:grpSpPr>
        <p:sp>
          <p:nvSpPr>
            <p:cNvPr id="20" name="楕円 19">
              <a:extLst>
                <a:ext uri="{FF2B5EF4-FFF2-40B4-BE49-F238E27FC236}">
                  <a16:creationId xmlns:a16="http://schemas.microsoft.com/office/drawing/2014/main" id="{492B6510-A2F2-AF7A-847F-EDD30EC7DFB3}"/>
                </a:ext>
              </a:extLst>
            </p:cNvPr>
            <p:cNvSpPr/>
            <p:nvPr/>
          </p:nvSpPr>
          <p:spPr>
            <a:xfrm>
              <a:off x="7607277" y="2285550"/>
              <a:ext cx="923132" cy="929338"/>
            </a:xfrm>
            <a:prstGeom prst="ellips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B1A8039D-692C-052B-AD11-8EC3411AB3B0}"/>
                </a:ext>
              </a:extLst>
            </p:cNvPr>
            <p:cNvSpPr txBox="1"/>
            <p:nvPr/>
          </p:nvSpPr>
          <p:spPr>
            <a:xfrm>
              <a:off x="7617439" y="2563565"/>
              <a:ext cx="902811" cy="415498"/>
            </a:xfrm>
            <a:prstGeom prst="rect">
              <a:avLst/>
            </a:prstGeom>
            <a:noFill/>
          </p:spPr>
          <p:txBody>
            <a:bodyPr wrap="non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エントリーを</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募集</a:t>
              </a:r>
              <a:endParaRPr kumimoji="1" lang="en-US" altLang="ja-JP" sz="1050" dirty="0">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BAC09722-212C-E6F7-18F5-D8BC3078ED5B}"/>
              </a:ext>
            </a:extLst>
          </p:cNvPr>
          <p:cNvGrpSpPr/>
          <p:nvPr/>
        </p:nvGrpSpPr>
        <p:grpSpPr>
          <a:xfrm>
            <a:off x="4241246" y="2733152"/>
            <a:ext cx="923132" cy="929338"/>
            <a:chOff x="7607277" y="2285550"/>
            <a:chExt cx="923132" cy="929338"/>
          </a:xfrm>
        </p:grpSpPr>
        <p:sp>
          <p:nvSpPr>
            <p:cNvPr id="23" name="楕円 22">
              <a:extLst>
                <a:ext uri="{FF2B5EF4-FFF2-40B4-BE49-F238E27FC236}">
                  <a16:creationId xmlns:a16="http://schemas.microsoft.com/office/drawing/2014/main" id="{B4C4ECEB-FF9B-02AF-02BD-AE82755BFA56}"/>
                </a:ext>
              </a:extLst>
            </p:cNvPr>
            <p:cNvSpPr/>
            <p:nvPr/>
          </p:nvSpPr>
          <p:spPr>
            <a:xfrm>
              <a:off x="7607277" y="2285550"/>
              <a:ext cx="923132" cy="929338"/>
            </a:xfrm>
            <a:prstGeom prst="ellips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240D8C59-0703-AD37-9077-31173EFFC236}"/>
                </a:ext>
              </a:extLst>
            </p:cNvPr>
            <p:cNvSpPr txBox="1"/>
            <p:nvPr/>
          </p:nvSpPr>
          <p:spPr>
            <a:xfrm>
              <a:off x="7641484" y="2563565"/>
              <a:ext cx="854722" cy="415498"/>
            </a:xfrm>
            <a:prstGeom prst="rect">
              <a:avLst/>
            </a:prstGeom>
            <a:noFill/>
          </p:spPr>
          <p:txBody>
            <a:bodyPr wrap="non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提案内容を</a:t>
              </a:r>
              <a:endParaRPr kumimoji="1" lang="en-US" altLang="ja-JP" sz="1050" dirty="0">
                <a:latin typeface="BIZ UDPゴシック" panose="020B0400000000000000" pitchFamily="50" charset="-128"/>
                <a:ea typeface="BIZ UDPゴシック" panose="020B0400000000000000" pitchFamily="50" charset="-128"/>
              </a:endParaRPr>
            </a:p>
            <a:p>
              <a:pPr algn="ctr"/>
              <a:r>
                <a:rPr kumimoji="1" lang="ja-JP" altLang="en-US" sz="1050" dirty="0">
                  <a:latin typeface="BIZ UDPゴシック" panose="020B0400000000000000" pitchFamily="50" charset="-128"/>
                  <a:ea typeface="BIZ UDPゴシック" panose="020B0400000000000000" pitchFamily="50" charset="-128"/>
                </a:rPr>
                <a:t>評価</a:t>
              </a:r>
              <a:endParaRPr kumimoji="1" lang="en-US" altLang="ja-JP" sz="1050" dirty="0">
                <a:latin typeface="BIZ UDPゴシック" panose="020B0400000000000000" pitchFamily="50" charset="-128"/>
                <a:ea typeface="BIZ UDPゴシック" panose="020B0400000000000000" pitchFamily="50" charset="-128"/>
              </a:endParaRPr>
            </a:p>
          </p:txBody>
        </p:sp>
      </p:grpSp>
      <p:grpSp>
        <p:nvGrpSpPr>
          <p:cNvPr id="25" name="グループ化 24">
            <a:extLst>
              <a:ext uri="{FF2B5EF4-FFF2-40B4-BE49-F238E27FC236}">
                <a16:creationId xmlns:a16="http://schemas.microsoft.com/office/drawing/2014/main" id="{18D330C4-F4DA-EB50-1C43-25488DB808DB}"/>
              </a:ext>
            </a:extLst>
          </p:cNvPr>
          <p:cNvGrpSpPr/>
          <p:nvPr/>
        </p:nvGrpSpPr>
        <p:grpSpPr>
          <a:xfrm>
            <a:off x="4252540" y="4392302"/>
            <a:ext cx="923132" cy="929338"/>
            <a:chOff x="7607277" y="2285550"/>
            <a:chExt cx="923132" cy="929338"/>
          </a:xfrm>
        </p:grpSpPr>
        <p:sp>
          <p:nvSpPr>
            <p:cNvPr id="26" name="楕円 25">
              <a:extLst>
                <a:ext uri="{FF2B5EF4-FFF2-40B4-BE49-F238E27FC236}">
                  <a16:creationId xmlns:a16="http://schemas.microsoft.com/office/drawing/2014/main" id="{B4944F89-44C9-B372-E3AE-6D9A97C01DA9}"/>
                </a:ext>
              </a:extLst>
            </p:cNvPr>
            <p:cNvSpPr/>
            <p:nvPr/>
          </p:nvSpPr>
          <p:spPr>
            <a:xfrm>
              <a:off x="7607277" y="2285550"/>
              <a:ext cx="923132" cy="929338"/>
            </a:xfrm>
            <a:prstGeom prst="ellipse">
              <a:avLst/>
            </a:prstGeom>
            <a:solidFill>
              <a:schemeClr val="bg1"/>
            </a:solidFill>
            <a:ln w="19050">
              <a:solidFill>
                <a:srgbClr val="009999">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EE11595E-C9C2-564C-7576-D68E60DE3852}"/>
                </a:ext>
              </a:extLst>
            </p:cNvPr>
            <p:cNvSpPr txBox="1"/>
            <p:nvPr/>
          </p:nvSpPr>
          <p:spPr>
            <a:xfrm>
              <a:off x="7663923" y="2635233"/>
              <a:ext cx="809838" cy="261610"/>
            </a:xfrm>
            <a:prstGeom prst="rect">
              <a:avLst/>
            </a:prstGeom>
            <a:noFill/>
          </p:spPr>
          <p:txBody>
            <a:bodyPr wrap="non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エントリー</a:t>
              </a:r>
              <a:endParaRPr kumimoji="1" lang="en-US" altLang="ja-JP" sz="1050" b="1" dirty="0">
                <a:latin typeface="BIZ UDPゴシック" panose="020B0400000000000000" pitchFamily="50" charset="-128"/>
                <a:ea typeface="BIZ UDPゴシック" panose="020B0400000000000000" pitchFamily="50" charset="-128"/>
              </a:endParaRPr>
            </a:p>
          </p:txBody>
        </p:sp>
      </p:grpSp>
      <p:grpSp>
        <p:nvGrpSpPr>
          <p:cNvPr id="28" name="グループ化 27">
            <a:extLst>
              <a:ext uri="{FF2B5EF4-FFF2-40B4-BE49-F238E27FC236}">
                <a16:creationId xmlns:a16="http://schemas.microsoft.com/office/drawing/2014/main" id="{E428BA3C-CE4B-6215-2BB4-EE5E8B8DF87D}"/>
              </a:ext>
            </a:extLst>
          </p:cNvPr>
          <p:cNvGrpSpPr/>
          <p:nvPr/>
        </p:nvGrpSpPr>
        <p:grpSpPr>
          <a:xfrm>
            <a:off x="5088238" y="3330412"/>
            <a:ext cx="1351558" cy="1360644"/>
            <a:chOff x="6814121" y="5255864"/>
            <a:chExt cx="1351558" cy="1360644"/>
          </a:xfrm>
        </p:grpSpPr>
        <p:grpSp>
          <p:nvGrpSpPr>
            <p:cNvPr id="29" name="グループ化 28">
              <a:extLst>
                <a:ext uri="{FF2B5EF4-FFF2-40B4-BE49-F238E27FC236}">
                  <a16:creationId xmlns:a16="http://schemas.microsoft.com/office/drawing/2014/main" id="{040EF866-21DC-B8AF-8475-EA6E6013D71C}"/>
                </a:ext>
              </a:extLst>
            </p:cNvPr>
            <p:cNvGrpSpPr/>
            <p:nvPr/>
          </p:nvGrpSpPr>
          <p:grpSpPr>
            <a:xfrm>
              <a:off x="6814121" y="5255864"/>
              <a:ext cx="1351558" cy="1360644"/>
              <a:chOff x="7607277" y="2285550"/>
              <a:chExt cx="923132" cy="929338"/>
            </a:xfrm>
          </p:grpSpPr>
          <p:sp>
            <p:nvSpPr>
              <p:cNvPr id="31" name="楕円 30">
                <a:extLst>
                  <a:ext uri="{FF2B5EF4-FFF2-40B4-BE49-F238E27FC236}">
                    <a16:creationId xmlns:a16="http://schemas.microsoft.com/office/drawing/2014/main" id="{BFB2DA94-6710-74AC-3B48-629859BE0FBA}"/>
                  </a:ext>
                </a:extLst>
              </p:cNvPr>
              <p:cNvSpPr/>
              <p:nvPr/>
            </p:nvSpPr>
            <p:spPr>
              <a:xfrm>
                <a:off x="7607277" y="2285550"/>
                <a:ext cx="923132" cy="929338"/>
              </a:xfrm>
              <a:prstGeom prst="ellips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AAE48B8-2FB8-D7B6-8D9A-C3ED4C88C953}"/>
                  </a:ext>
                </a:extLst>
              </p:cNvPr>
              <p:cNvSpPr txBox="1"/>
              <p:nvPr/>
            </p:nvSpPr>
            <p:spPr>
              <a:xfrm>
                <a:off x="7675037" y="2586609"/>
                <a:ext cx="766630" cy="394154"/>
              </a:xfrm>
              <a:prstGeom prst="rect">
                <a:avLst/>
              </a:prstGeom>
              <a:noFill/>
            </p:spPr>
            <p:txBody>
              <a:bodyPr wrap="none" rtlCol="0">
                <a:spAutoFit/>
              </a:bodyPr>
              <a:lstStyle/>
              <a:p>
                <a:pPr algn="ctr"/>
                <a:r>
                  <a:rPr kumimoji="1" lang="ja-JP" altLang="en-US" sz="1050" b="1" dirty="0" smtClean="0">
                    <a:latin typeface="BIZ UDPゴシック" panose="020B0400000000000000" pitchFamily="50" charset="-128"/>
                    <a:ea typeface="BIZ UDPゴシック" panose="020B0400000000000000" pitchFamily="50" charset="-128"/>
                  </a:rPr>
                  <a:t>マッチング・</a:t>
                </a:r>
                <a:endParaRPr kumimoji="1" lang="en-US" altLang="ja-JP" sz="1050" b="1" dirty="0" smtClean="0">
                  <a:latin typeface="BIZ UDPゴシック" panose="020B0400000000000000" pitchFamily="50" charset="-128"/>
                  <a:ea typeface="BIZ UDPゴシック" panose="020B0400000000000000" pitchFamily="50" charset="-128"/>
                </a:endParaRPr>
              </a:p>
              <a:p>
                <a:pPr algn="ctr"/>
                <a:r>
                  <a:rPr lang="ja-JP" altLang="en-US" sz="1050" b="1" dirty="0">
                    <a:latin typeface="BIZ UDPゴシック" panose="020B0400000000000000" pitchFamily="50" charset="-128"/>
                    <a:ea typeface="BIZ UDPゴシック" panose="020B0400000000000000" pitchFamily="50" charset="-128"/>
                  </a:rPr>
                  <a:t>事業化</a:t>
                </a:r>
                <a:r>
                  <a:rPr lang="ja-JP" altLang="en-US" sz="1050" b="1" dirty="0" smtClean="0">
                    <a:latin typeface="BIZ UDPゴシック" panose="020B0400000000000000" pitchFamily="50" charset="-128"/>
                    <a:ea typeface="BIZ UDPゴシック" panose="020B0400000000000000" pitchFamily="50" charset="-128"/>
                  </a:rPr>
                  <a:t>に向けた</a:t>
                </a:r>
                <a:endParaRPr lang="en-US" altLang="ja-JP" sz="1050" b="1" dirty="0" smtClean="0">
                  <a:latin typeface="BIZ UDPゴシック" panose="020B0400000000000000" pitchFamily="50" charset="-128"/>
                  <a:ea typeface="BIZ UDPゴシック" panose="020B0400000000000000" pitchFamily="50" charset="-128"/>
                </a:endParaRPr>
              </a:p>
              <a:p>
                <a:pPr algn="ctr"/>
                <a:r>
                  <a:rPr lang="ja-JP" altLang="en-US" sz="1050" b="1" dirty="0" smtClean="0">
                    <a:latin typeface="BIZ UDPゴシック" panose="020B0400000000000000" pitchFamily="50" charset="-128"/>
                    <a:ea typeface="BIZ UDPゴシック" panose="020B0400000000000000" pitchFamily="50" charset="-128"/>
                  </a:rPr>
                  <a:t>協議</a:t>
                </a:r>
                <a:endParaRPr kumimoji="1" lang="en-US" altLang="ja-JP" sz="1050" b="1" dirty="0">
                  <a:latin typeface="BIZ UDPゴシック" panose="020B0400000000000000" pitchFamily="50" charset="-128"/>
                  <a:ea typeface="BIZ UDPゴシック" panose="020B0400000000000000" pitchFamily="50" charset="-128"/>
                </a:endParaRPr>
              </a:p>
            </p:txBody>
          </p:sp>
        </p:grpSp>
        <p:sp>
          <p:nvSpPr>
            <p:cNvPr id="30" name="楕円 29">
              <a:extLst>
                <a:ext uri="{FF2B5EF4-FFF2-40B4-BE49-F238E27FC236}">
                  <a16:creationId xmlns:a16="http://schemas.microsoft.com/office/drawing/2014/main" id="{B32DF5CB-4112-9453-C19E-570DC315AE97}"/>
                </a:ext>
              </a:extLst>
            </p:cNvPr>
            <p:cNvSpPr/>
            <p:nvPr/>
          </p:nvSpPr>
          <p:spPr>
            <a:xfrm>
              <a:off x="6933739" y="5375814"/>
              <a:ext cx="1116990" cy="1124499"/>
            </a:xfrm>
            <a:prstGeom prst="ellipse">
              <a:avLst/>
            </a:prstGeom>
            <a:noFill/>
            <a:ln w="19050">
              <a:solidFill>
                <a:srgbClr val="009999">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4740304D-7796-8F03-49B1-A5743239F9AF}"/>
              </a:ext>
            </a:extLst>
          </p:cNvPr>
          <p:cNvGrpSpPr/>
          <p:nvPr/>
        </p:nvGrpSpPr>
        <p:grpSpPr>
          <a:xfrm>
            <a:off x="6727400" y="3662490"/>
            <a:ext cx="762919" cy="768048"/>
            <a:chOff x="6375846" y="2544262"/>
            <a:chExt cx="762919" cy="768048"/>
          </a:xfrm>
        </p:grpSpPr>
        <p:grpSp>
          <p:nvGrpSpPr>
            <p:cNvPr id="34" name="グループ化 33">
              <a:extLst>
                <a:ext uri="{FF2B5EF4-FFF2-40B4-BE49-F238E27FC236}">
                  <a16:creationId xmlns:a16="http://schemas.microsoft.com/office/drawing/2014/main" id="{17286349-43D8-FBC0-31F0-A54726A11437}"/>
                </a:ext>
              </a:extLst>
            </p:cNvPr>
            <p:cNvGrpSpPr/>
            <p:nvPr/>
          </p:nvGrpSpPr>
          <p:grpSpPr>
            <a:xfrm>
              <a:off x="6375846" y="2544262"/>
              <a:ext cx="762919" cy="768048"/>
              <a:chOff x="7607277" y="2285550"/>
              <a:chExt cx="923132" cy="929338"/>
            </a:xfrm>
          </p:grpSpPr>
          <p:sp>
            <p:nvSpPr>
              <p:cNvPr id="36" name="楕円 35">
                <a:extLst>
                  <a:ext uri="{FF2B5EF4-FFF2-40B4-BE49-F238E27FC236}">
                    <a16:creationId xmlns:a16="http://schemas.microsoft.com/office/drawing/2014/main" id="{2F47393B-D3D9-97EE-E2BD-BB3561D73C50}"/>
                  </a:ext>
                </a:extLst>
              </p:cNvPr>
              <p:cNvSpPr/>
              <p:nvPr/>
            </p:nvSpPr>
            <p:spPr>
              <a:xfrm>
                <a:off x="7607277" y="2285550"/>
                <a:ext cx="923132" cy="929338"/>
              </a:xfrm>
              <a:prstGeom prst="ellipse">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AE82D03F-359F-325B-2540-81E762D9A4D3}"/>
                  </a:ext>
                </a:extLst>
              </p:cNvPr>
              <p:cNvSpPr txBox="1"/>
              <p:nvPr/>
            </p:nvSpPr>
            <p:spPr>
              <a:xfrm>
                <a:off x="7799926" y="2610831"/>
                <a:ext cx="549305" cy="307238"/>
              </a:xfrm>
              <a:prstGeom prst="rect">
                <a:avLst/>
              </a:prstGeom>
              <a:noFill/>
            </p:spPr>
            <p:txBody>
              <a:bodyPr wrap="non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採択</a:t>
                </a:r>
                <a:endParaRPr kumimoji="1" lang="en-US" altLang="ja-JP" sz="1050" b="1" dirty="0">
                  <a:latin typeface="BIZ UDPゴシック" panose="020B0400000000000000" pitchFamily="50" charset="-128"/>
                  <a:ea typeface="BIZ UDPゴシック" panose="020B0400000000000000" pitchFamily="50" charset="-128"/>
                </a:endParaRPr>
              </a:p>
            </p:txBody>
          </p:sp>
        </p:grpSp>
        <p:sp>
          <p:nvSpPr>
            <p:cNvPr id="35" name="楕円 34">
              <a:extLst>
                <a:ext uri="{FF2B5EF4-FFF2-40B4-BE49-F238E27FC236}">
                  <a16:creationId xmlns:a16="http://schemas.microsoft.com/office/drawing/2014/main" id="{649AC252-B114-3C49-600F-E6EAA2193F19}"/>
                </a:ext>
              </a:extLst>
            </p:cNvPr>
            <p:cNvSpPr/>
            <p:nvPr/>
          </p:nvSpPr>
          <p:spPr>
            <a:xfrm>
              <a:off x="6470709" y="2643585"/>
              <a:ext cx="573193" cy="577045"/>
            </a:xfrm>
            <a:prstGeom prst="ellipse">
              <a:avLst/>
            </a:prstGeom>
            <a:noFill/>
            <a:ln w="19050">
              <a:solidFill>
                <a:srgbClr val="009999">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grpSp>
      <p:grpSp>
        <p:nvGrpSpPr>
          <p:cNvPr id="44" name="グループ化 43">
            <a:extLst>
              <a:ext uri="{FF2B5EF4-FFF2-40B4-BE49-F238E27FC236}">
                <a16:creationId xmlns:a16="http://schemas.microsoft.com/office/drawing/2014/main" id="{DCAE8AF9-B213-3B9F-B05B-28337C605634}"/>
              </a:ext>
            </a:extLst>
          </p:cNvPr>
          <p:cNvGrpSpPr/>
          <p:nvPr/>
        </p:nvGrpSpPr>
        <p:grpSpPr>
          <a:xfrm>
            <a:off x="803471" y="1420559"/>
            <a:ext cx="923132" cy="929338"/>
            <a:chOff x="7607277" y="2285550"/>
            <a:chExt cx="923132" cy="929338"/>
          </a:xfrm>
        </p:grpSpPr>
        <p:sp>
          <p:nvSpPr>
            <p:cNvPr id="45" name="楕円 44">
              <a:extLst>
                <a:ext uri="{FF2B5EF4-FFF2-40B4-BE49-F238E27FC236}">
                  <a16:creationId xmlns:a16="http://schemas.microsoft.com/office/drawing/2014/main" id="{25273621-E041-1CCC-0802-490B74E6E7B6}"/>
                </a:ext>
              </a:extLst>
            </p:cNvPr>
            <p:cNvSpPr/>
            <p:nvPr/>
          </p:nvSpPr>
          <p:spPr>
            <a:xfrm>
              <a:off x="7607277" y="2285550"/>
              <a:ext cx="923132" cy="92933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10EADD4A-43BD-0720-6D86-D60A13C5DC81}"/>
                </a:ext>
              </a:extLst>
            </p:cNvPr>
            <p:cNvSpPr txBox="1"/>
            <p:nvPr/>
          </p:nvSpPr>
          <p:spPr>
            <a:xfrm>
              <a:off x="7639879" y="2536586"/>
              <a:ext cx="857927" cy="415498"/>
            </a:xfrm>
            <a:prstGeom prst="rect">
              <a:avLst/>
            </a:prstGeom>
            <a:noFill/>
          </p:spPr>
          <p:txBody>
            <a:bodyPr wrap="non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地域課題の</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提示</a:t>
              </a:r>
              <a:endParaRPr kumimoji="1" lang="en-US" altLang="ja-JP" sz="1050" b="1" dirty="0">
                <a:latin typeface="BIZ UDPゴシック" panose="020B0400000000000000" pitchFamily="50" charset="-128"/>
                <a:ea typeface="BIZ UDPゴシック" panose="020B0400000000000000" pitchFamily="50" charset="-128"/>
              </a:endParaRPr>
            </a:p>
          </p:txBody>
        </p:sp>
      </p:grpSp>
      <p:grpSp>
        <p:nvGrpSpPr>
          <p:cNvPr id="47" name="グループ化 46">
            <a:extLst>
              <a:ext uri="{FF2B5EF4-FFF2-40B4-BE49-F238E27FC236}">
                <a16:creationId xmlns:a16="http://schemas.microsoft.com/office/drawing/2014/main" id="{9F8BDC97-FD80-6EB9-8670-78032BF7BB65}"/>
              </a:ext>
            </a:extLst>
          </p:cNvPr>
          <p:cNvGrpSpPr/>
          <p:nvPr/>
        </p:nvGrpSpPr>
        <p:grpSpPr>
          <a:xfrm>
            <a:off x="814608" y="2733152"/>
            <a:ext cx="923132" cy="929338"/>
            <a:chOff x="1845023" y="3209355"/>
            <a:chExt cx="923132" cy="929338"/>
          </a:xfrm>
        </p:grpSpPr>
        <p:sp>
          <p:nvSpPr>
            <p:cNvPr id="48" name="楕円 47">
              <a:extLst>
                <a:ext uri="{FF2B5EF4-FFF2-40B4-BE49-F238E27FC236}">
                  <a16:creationId xmlns:a16="http://schemas.microsoft.com/office/drawing/2014/main" id="{87DF53D1-A95F-D7E5-916B-0D0E39C98A1A}"/>
                </a:ext>
              </a:extLst>
            </p:cNvPr>
            <p:cNvSpPr/>
            <p:nvPr/>
          </p:nvSpPr>
          <p:spPr>
            <a:xfrm>
              <a:off x="1845023" y="3209355"/>
              <a:ext cx="923132" cy="92933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id="{7AED9B21-D548-F81D-A0C9-300D993CC7D1}"/>
                </a:ext>
              </a:extLst>
            </p:cNvPr>
            <p:cNvGrpSpPr/>
            <p:nvPr/>
          </p:nvGrpSpPr>
          <p:grpSpPr>
            <a:xfrm>
              <a:off x="1922899" y="3293128"/>
              <a:ext cx="762919" cy="768048"/>
              <a:chOff x="7607277" y="2285550"/>
              <a:chExt cx="923132" cy="929338"/>
            </a:xfrm>
          </p:grpSpPr>
          <p:sp>
            <p:nvSpPr>
              <p:cNvPr id="50" name="楕円 49">
                <a:extLst>
                  <a:ext uri="{FF2B5EF4-FFF2-40B4-BE49-F238E27FC236}">
                    <a16:creationId xmlns:a16="http://schemas.microsoft.com/office/drawing/2014/main" id="{498B9C89-583D-8D9F-7600-7FD3FABEA529}"/>
                  </a:ext>
                </a:extLst>
              </p:cNvPr>
              <p:cNvSpPr/>
              <p:nvPr/>
            </p:nvSpPr>
            <p:spPr>
              <a:xfrm>
                <a:off x="7607277" y="2285550"/>
                <a:ext cx="923132" cy="929338"/>
              </a:xfrm>
              <a:prstGeom prst="ellipse">
                <a:avLst/>
              </a:prstGeom>
              <a:no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EF368D94-513C-0A86-1C42-34C743E36B2D}"/>
                  </a:ext>
                </a:extLst>
              </p:cNvPr>
              <p:cNvSpPr txBox="1"/>
              <p:nvPr/>
            </p:nvSpPr>
            <p:spPr>
              <a:xfrm>
                <a:off x="7650187" y="2532525"/>
                <a:ext cx="853827" cy="502753"/>
              </a:xfrm>
              <a:prstGeom prst="rect">
                <a:avLst/>
              </a:prstGeom>
              <a:noFill/>
            </p:spPr>
            <p:txBody>
              <a:bodyPr wrap="non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テーマの</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選定</a:t>
                </a:r>
                <a:endParaRPr kumimoji="1" lang="en-US" altLang="ja-JP" sz="1050" b="1" dirty="0">
                  <a:latin typeface="BIZ UDPゴシック" panose="020B0400000000000000" pitchFamily="50" charset="-128"/>
                  <a:ea typeface="BIZ UDPゴシック" panose="020B0400000000000000" pitchFamily="50" charset="-128"/>
                </a:endParaRPr>
              </a:p>
            </p:txBody>
          </p:sp>
        </p:grpSp>
      </p:grpSp>
      <p:sp>
        <p:nvSpPr>
          <p:cNvPr id="52" name="四角形: 角を丸くする 49">
            <a:extLst>
              <a:ext uri="{FF2B5EF4-FFF2-40B4-BE49-F238E27FC236}">
                <a16:creationId xmlns:a16="http://schemas.microsoft.com/office/drawing/2014/main" id="{CD4EEF83-F4EF-73BB-E748-83E5CC55B521}"/>
              </a:ext>
            </a:extLst>
          </p:cNvPr>
          <p:cNvSpPr/>
          <p:nvPr/>
        </p:nvSpPr>
        <p:spPr>
          <a:xfrm>
            <a:off x="7920748" y="3072789"/>
            <a:ext cx="491979" cy="187588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smtClean="0">
                <a:solidFill>
                  <a:schemeClr val="tx1"/>
                </a:solidFill>
                <a:latin typeface="BIZ UDPゴシック" panose="020B0400000000000000" pitchFamily="50" charset="-128"/>
                <a:ea typeface="BIZ UDPゴシック" panose="020B0400000000000000" pitchFamily="50" charset="-128"/>
              </a:rPr>
              <a:t>事業化</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53" name="円柱 52">
            <a:extLst>
              <a:ext uri="{FF2B5EF4-FFF2-40B4-BE49-F238E27FC236}">
                <a16:creationId xmlns:a16="http://schemas.microsoft.com/office/drawing/2014/main" id="{AC2FF5FD-3D96-5C22-29C2-527DE0529F8F}"/>
              </a:ext>
            </a:extLst>
          </p:cNvPr>
          <p:cNvSpPr/>
          <p:nvPr/>
        </p:nvSpPr>
        <p:spPr>
          <a:xfrm>
            <a:off x="1266410" y="5317429"/>
            <a:ext cx="1213759" cy="664490"/>
          </a:xfrm>
          <a:prstGeom prst="can">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BIZ UDPゴシック" panose="020B0400000000000000" pitchFamily="50" charset="-128"/>
                <a:ea typeface="BIZ UDPゴシック" panose="020B0400000000000000" pitchFamily="50" charset="-128"/>
              </a:rPr>
              <a:t>企業</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データベース</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cxnSp>
        <p:nvCxnSpPr>
          <p:cNvPr id="54" name="直線コネクタ 53">
            <a:extLst>
              <a:ext uri="{FF2B5EF4-FFF2-40B4-BE49-F238E27FC236}">
                <a16:creationId xmlns:a16="http://schemas.microsoft.com/office/drawing/2014/main" id="{C2687714-6A23-943B-20FE-EF3BB66230C9}"/>
              </a:ext>
            </a:extLst>
          </p:cNvPr>
          <p:cNvCxnSpPr>
            <a:cxnSpLocks/>
            <a:stCxn id="53" idx="4"/>
            <a:endCxn id="55" idx="1"/>
          </p:cNvCxnSpPr>
          <p:nvPr/>
        </p:nvCxnSpPr>
        <p:spPr>
          <a:xfrm flipV="1">
            <a:off x="2480169" y="5646991"/>
            <a:ext cx="317197" cy="2683"/>
          </a:xfrm>
          <a:prstGeom prst="line">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矢印: 五方向 65">
            <a:extLst>
              <a:ext uri="{FF2B5EF4-FFF2-40B4-BE49-F238E27FC236}">
                <a16:creationId xmlns:a16="http://schemas.microsoft.com/office/drawing/2014/main" id="{39CA3606-3B1E-08B9-84D9-482F7AABC7CE}"/>
              </a:ext>
            </a:extLst>
          </p:cNvPr>
          <p:cNvSpPr/>
          <p:nvPr/>
        </p:nvSpPr>
        <p:spPr>
          <a:xfrm>
            <a:off x="2797366" y="5463789"/>
            <a:ext cx="4338088" cy="3664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とみおかワーキングアプリ</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6" name="矢印: 五方向 66">
            <a:extLst>
              <a:ext uri="{FF2B5EF4-FFF2-40B4-BE49-F238E27FC236}">
                <a16:creationId xmlns:a16="http://schemas.microsoft.com/office/drawing/2014/main" id="{BEC7E642-3AE2-8FDB-4980-EED3121F66C6}"/>
              </a:ext>
            </a:extLst>
          </p:cNvPr>
          <p:cNvSpPr/>
          <p:nvPr/>
        </p:nvSpPr>
        <p:spPr>
          <a:xfrm>
            <a:off x="7246706" y="5463787"/>
            <a:ext cx="1344441" cy="365125"/>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導入・事業化</a:t>
            </a:r>
          </a:p>
        </p:txBody>
      </p:sp>
      <p:sp>
        <p:nvSpPr>
          <p:cNvPr id="57" name="テキスト ボックス 56">
            <a:extLst>
              <a:ext uri="{FF2B5EF4-FFF2-40B4-BE49-F238E27FC236}">
                <a16:creationId xmlns:a16="http://schemas.microsoft.com/office/drawing/2014/main" id="{4A4EF388-0E0F-323B-CF5A-A9F952BB03B8}"/>
              </a:ext>
            </a:extLst>
          </p:cNvPr>
          <p:cNvSpPr txBox="1"/>
          <p:nvPr/>
        </p:nvSpPr>
        <p:spPr>
          <a:xfrm>
            <a:off x="4074868" y="5991759"/>
            <a:ext cx="1202573" cy="276999"/>
          </a:xfrm>
          <a:prstGeom prst="rect">
            <a:avLst/>
          </a:prstGeom>
          <a:solidFill>
            <a:schemeClr val="bg2"/>
          </a:solidFill>
          <a:ln>
            <a:solidFill>
              <a:schemeClr val="bg2">
                <a:lumMod val="75000"/>
              </a:schemeClr>
            </a:solidFill>
          </a:ln>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オンボード支援</a:t>
            </a:r>
          </a:p>
        </p:txBody>
      </p:sp>
      <p:sp>
        <p:nvSpPr>
          <p:cNvPr id="58" name="テキスト ボックス 57">
            <a:extLst>
              <a:ext uri="{FF2B5EF4-FFF2-40B4-BE49-F238E27FC236}">
                <a16:creationId xmlns:a16="http://schemas.microsoft.com/office/drawing/2014/main" id="{D71FEDB7-8B69-0D50-06D4-0B5BF4465242}"/>
              </a:ext>
            </a:extLst>
          </p:cNvPr>
          <p:cNvSpPr txBox="1"/>
          <p:nvPr/>
        </p:nvSpPr>
        <p:spPr>
          <a:xfrm>
            <a:off x="5348610" y="5991759"/>
            <a:ext cx="800219" cy="276999"/>
          </a:xfrm>
          <a:prstGeom prst="rect">
            <a:avLst/>
          </a:prstGeom>
          <a:solidFill>
            <a:schemeClr val="bg2"/>
          </a:solidFill>
          <a:ln>
            <a:solidFill>
              <a:schemeClr val="bg2">
                <a:lumMod val="75000"/>
              </a:schemeClr>
            </a:solidFill>
          </a:ln>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進捗管理</a:t>
            </a:r>
          </a:p>
        </p:txBody>
      </p:sp>
      <p:sp>
        <p:nvSpPr>
          <p:cNvPr id="59" name="テキスト ボックス 58">
            <a:extLst>
              <a:ext uri="{FF2B5EF4-FFF2-40B4-BE49-F238E27FC236}">
                <a16:creationId xmlns:a16="http://schemas.microsoft.com/office/drawing/2014/main" id="{7B2CF33E-90C3-42FB-574F-1837DC4145D5}"/>
              </a:ext>
            </a:extLst>
          </p:cNvPr>
          <p:cNvSpPr txBox="1"/>
          <p:nvPr/>
        </p:nvSpPr>
        <p:spPr>
          <a:xfrm>
            <a:off x="3203480" y="5991759"/>
            <a:ext cx="800219" cy="276999"/>
          </a:xfrm>
          <a:prstGeom prst="rect">
            <a:avLst/>
          </a:prstGeom>
          <a:solidFill>
            <a:schemeClr val="bg2"/>
          </a:solidFill>
          <a:ln>
            <a:solidFill>
              <a:schemeClr val="bg2">
                <a:lumMod val="75000"/>
              </a:schemeClr>
            </a:solidFill>
          </a:ln>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募集機能</a:t>
            </a:r>
          </a:p>
        </p:txBody>
      </p:sp>
      <p:cxnSp>
        <p:nvCxnSpPr>
          <p:cNvPr id="60" name="直線コネクタ 59">
            <a:extLst>
              <a:ext uri="{FF2B5EF4-FFF2-40B4-BE49-F238E27FC236}">
                <a16:creationId xmlns:a16="http://schemas.microsoft.com/office/drawing/2014/main" id="{9DA69733-43FD-3D08-4043-EFFC99864001}"/>
              </a:ext>
            </a:extLst>
          </p:cNvPr>
          <p:cNvCxnSpPr>
            <a:cxnSpLocks/>
            <a:stCxn id="59" idx="0"/>
          </p:cNvCxnSpPr>
          <p:nvPr/>
        </p:nvCxnSpPr>
        <p:spPr>
          <a:xfrm flipV="1">
            <a:off x="3603590" y="5830190"/>
            <a:ext cx="0" cy="16156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448164F3-5E23-734B-8E91-F768AD6B1693}"/>
              </a:ext>
            </a:extLst>
          </p:cNvPr>
          <p:cNvSpPr txBox="1"/>
          <p:nvPr/>
        </p:nvSpPr>
        <p:spPr>
          <a:xfrm>
            <a:off x="6219998" y="5991759"/>
            <a:ext cx="1297150" cy="276999"/>
          </a:xfrm>
          <a:prstGeom prst="rect">
            <a:avLst/>
          </a:prstGeom>
          <a:solidFill>
            <a:schemeClr val="bg2"/>
          </a:solidFill>
          <a:ln>
            <a:solidFill>
              <a:schemeClr val="bg2">
                <a:lumMod val="75000"/>
              </a:schemeClr>
            </a:solidFill>
          </a:ln>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ドキュメント管理</a:t>
            </a:r>
          </a:p>
        </p:txBody>
      </p:sp>
      <p:cxnSp>
        <p:nvCxnSpPr>
          <p:cNvPr id="62" name="直線コネクタ 61">
            <a:extLst>
              <a:ext uri="{FF2B5EF4-FFF2-40B4-BE49-F238E27FC236}">
                <a16:creationId xmlns:a16="http://schemas.microsoft.com/office/drawing/2014/main" id="{88C5A9D3-6FE8-7477-A548-B39201767B88}"/>
              </a:ext>
            </a:extLst>
          </p:cNvPr>
          <p:cNvCxnSpPr>
            <a:stCxn id="57" idx="0"/>
          </p:cNvCxnSpPr>
          <p:nvPr/>
        </p:nvCxnSpPr>
        <p:spPr>
          <a:xfrm flipH="1" flipV="1">
            <a:off x="4676154" y="5830190"/>
            <a:ext cx="1" cy="16156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5896D46-479F-BA4A-76C8-F6226C433B0C}"/>
              </a:ext>
            </a:extLst>
          </p:cNvPr>
          <p:cNvCxnSpPr>
            <a:stCxn id="58" idx="0"/>
          </p:cNvCxnSpPr>
          <p:nvPr/>
        </p:nvCxnSpPr>
        <p:spPr>
          <a:xfrm flipH="1" flipV="1">
            <a:off x="5748719" y="5830190"/>
            <a:ext cx="1" cy="16156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001DEFCD-BE3C-B308-9C94-FBE11C453635}"/>
              </a:ext>
            </a:extLst>
          </p:cNvPr>
          <p:cNvCxnSpPr>
            <a:stCxn id="61" idx="0"/>
          </p:cNvCxnSpPr>
          <p:nvPr/>
        </p:nvCxnSpPr>
        <p:spPr>
          <a:xfrm flipH="1" flipV="1">
            <a:off x="6864111" y="5830190"/>
            <a:ext cx="4462" cy="16156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65" name="グループ化 64">
            <a:extLst>
              <a:ext uri="{FF2B5EF4-FFF2-40B4-BE49-F238E27FC236}">
                <a16:creationId xmlns:a16="http://schemas.microsoft.com/office/drawing/2014/main" id="{24A76672-1A39-EB32-B4DD-218DFB16CCC8}"/>
              </a:ext>
            </a:extLst>
          </p:cNvPr>
          <p:cNvGrpSpPr/>
          <p:nvPr/>
        </p:nvGrpSpPr>
        <p:grpSpPr>
          <a:xfrm>
            <a:off x="3096461" y="4392302"/>
            <a:ext cx="923132" cy="929338"/>
            <a:chOff x="7607277" y="2285550"/>
            <a:chExt cx="923132" cy="929338"/>
          </a:xfrm>
        </p:grpSpPr>
        <p:sp>
          <p:nvSpPr>
            <p:cNvPr id="66" name="楕円 65">
              <a:extLst>
                <a:ext uri="{FF2B5EF4-FFF2-40B4-BE49-F238E27FC236}">
                  <a16:creationId xmlns:a16="http://schemas.microsoft.com/office/drawing/2014/main" id="{BCB4FD6F-7F80-45F6-DD62-C97C55B2C0AE}"/>
                </a:ext>
              </a:extLst>
            </p:cNvPr>
            <p:cNvSpPr/>
            <p:nvPr/>
          </p:nvSpPr>
          <p:spPr>
            <a:xfrm>
              <a:off x="7607277" y="2285550"/>
              <a:ext cx="923132" cy="929338"/>
            </a:xfrm>
            <a:prstGeom prst="ellipse">
              <a:avLst/>
            </a:prstGeom>
            <a:solidFill>
              <a:schemeClr val="bg1"/>
            </a:solidFill>
            <a:ln w="19050">
              <a:solidFill>
                <a:srgbClr val="009999">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76BBABEF-4E82-48E9-ED74-B1C83128BA69}"/>
                </a:ext>
              </a:extLst>
            </p:cNvPr>
            <p:cNvSpPr txBox="1"/>
            <p:nvPr/>
          </p:nvSpPr>
          <p:spPr>
            <a:xfrm>
              <a:off x="7635990" y="2475695"/>
              <a:ext cx="849913" cy="577081"/>
            </a:xfrm>
            <a:prstGeom prst="rect">
              <a:avLst/>
            </a:prstGeom>
            <a:noFill/>
          </p:spPr>
          <p:txBody>
            <a:bodyPr wrap="none" rtlCol="0">
              <a:spAutoFit/>
            </a:bodyPr>
            <a:lstStyle/>
            <a:p>
              <a:pPr algn="ctr"/>
              <a:r>
                <a:rPr kumimoji="1" lang="ja-JP" altLang="en-US" sz="1050" dirty="0" smtClean="0">
                  <a:latin typeface="BIZ UDPゴシック" panose="020B0400000000000000" pitchFamily="50" charset="-128"/>
                  <a:ea typeface="BIZ UDPゴシック" panose="020B0400000000000000" pitchFamily="50" charset="-128"/>
                </a:rPr>
                <a:t>事業化に</a:t>
              </a:r>
              <a:endParaRPr kumimoji="1" lang="en-US" altLang="ja-JP" sz="1050" dirty="0" smtClean="0">
                <a:latin typeface="BIZ UDPゴシック" panose="020B0400000000000000" pitchFamily="50" charset="-128"/>
                <a:ea typeface="BIZ UDPゴシック" panose="020B0400000000000000" pitchFamily="50" charset="-128"/>
              </a:endParaRPr>
            </a:p>
            <a:p>
              <a:pPr algn="ctr"/>
              <a:r>
                <a:rPr kumimoji="1" lang="ja-JP" altLang="en-US" sz="1050" dirty="0" smtClean="0">
                  <a:latin typeface="BIZ UDPゴシック" panose="020B0400000000000000" pitchFamily="50" charset="-128"/>
                  <a:ea typeface="BIZ UDPゴシック" panose="020B0400000000000000" pitchFamily="50" charset="-128"/>
                </a:rPr>
                <a:t>向けた提案</a:t>
              </a:r>
              <a:endParaRPr kumimoji="1" lang="en-US" altLang="ja-JP" sz="1050" dirty="0" smtClean="0">
                <a:latin typeface="BIZ UDPゴシック" panose="020B0400000000000000" pitchFamily="50" charset="-128"/>
                <a:ea typeface="BIZ UDPゴシック" panose="020B0400000000000000" pitchFamily="50" charset="-128"/>
              </a:endParaRPr>
            </a:p>
            <a:p>
              <a:pPr algn="ctr"/>
              <a:r>
                <a:rPr kumimoji="1" lang="ja-JP" altLang="en-US" sz="1050" dirty="0" smtClean="0">
                  <a:latin typeface="BIZ UDPゴシック" panose="020B0400000000000000" pitchFamily="50" charset="-128"/>
                  <a:ea typeface="BIZ UDPゴシック" panose="020B0400000000000000" pitchFamily="50" charset="-128"/>
                </a:rPr>
                <a:t>を</a:t>
              </a:r>
              <a:r>
                <a:rPr kumimoji="1" lang="ja-JP" altLang="en-US" sz="1050" dirty="0">
                  <a:latin typeface="BIZ UDPゴシック" panose="020B0400000000000000" pitchFamily="50" charset="-128"/>
                  <a:ea typeface="BIZ UDPゴシック" panose="020B0400000000000000" pitchFamily="50" charset="-128"/>
                </a:rPr>
                <a:t>作成</a:t>
              </a:r>
              <a:endParaRPr kumimoji="1" lang="en-US" altLang="ja-JP" sz="1050" dirty="0">
                <a:latin typeface="BIZ UDPゴシック" panose="020B0400000000000000" pitchFamily="50" charset="-128"/>
                <a:ea typeface="BIZ UDPゴシック" panose="020B0400000000000000" pitchFamily="50" charset="-128"/>
              </a:endParaRPr>
            </a:p>
          </p:txBody>
        </p:sp>
      </p:grpSp>
      <p:cxnSp>
        <p:nvCxnSpPr>
          <p:cNvPr id="68" name="直線矢印コネクタ 67">
            <a:extLst>
              <a:ext uri="{FF2B5EF4-FFF2-40B4-BE49-F238E27FC236}">
                <a16:creationId xmlns:a16="http://schemas.microsoft.com/office/drawing/2014/main" id="{7F620051-A9CD-3F95-CCEF-8D042BD156CB}"/>
              </a:ext>
            </a:extLst>
          </p:cNvPr>
          <p:cNvCxnSpPr>
            <a:cxnSpLocks/>
          </p:cNvCxnSpPr>
          <p:nvPr/>
        </p:nvCxnSpPr>
        <p:spPr>
          <a:xfrm flipH="1">
            <a:off x="1991537" y="4783111"/>
            <a:ext cx="311253" cy="48270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E72EF9A7-C5C4-8EF9-E7A4-2EE79825194D}"/>
              </a:ext>
            </a:extLst>
          </p:cNvPr>
          <p:cNvSpPr txBox="1"/>
          <p:nvPr/>
        </p:nvSpPr>
        <p:spPr>
          <a:xfrm>
            <a:off x="1728471" y="4812666"/>
            <a:ext cx="441146" cy="246221"/>
          </a:xfrm>
          <a:prstGeom prst="rect">
            <a:avLst/>
          </a:prstGeom>
          <a:noFill/>
          <a:ln>
            <a:noFill/>
          </a:ln>
        </p:spPr>
        <p:txBody>
          <a:bodyPr wrap="none" rtlCol="0">
            <a:spAutoFit/>
          </a:bodyPr>
          <a:lstStyle/>
          <a:p>
            <a:r>
              <a:rPr kumimoji="1" lang="ja-JP" altLang="en-US" sz="1000" dirty="0">
                <a:solidFill>
                  <a:srgbClr val="0099CC"/>
                </a:solidFill>
                <a:latin typeface="BIZ UDPゴシック" panose="020B0400000000000000" pitchFamily="50" charset="-128"/>
                <a:ea typeface="BIZ UDPゴシック" panose="020B0400000000000000" pitchFamily="50" charset="-128"/>
              </a:rPr>
              <a:t>登録</a:t>
            </a:r>
          </a:p>
        </p:txBody>
      </p:sp>
      <p:sp>
        <p:nvSpPr>
          <p:cNvPr id="72" name="テキスト ボックス 71">
            <a:extLst>
              <a:ext uri="{FF2B5EF4-FFF2-40B4-BE49-F238E27FC236}">
                <a16:creationId xmlns:a16="http://schemas.microsoft.com/office/drawing/2014/main" id="{78AF6EA4-A567-AD62-F38F-52251D91D1A9}"/>
              </a:ext>
            </a:extLst>
          </p:cNvPr>
          <p:cNvSpPr txBox="1"/>
          <p:nvPr/>
        </p:nvSpPr>
        <p:spPr>
          <a:xfrm>
            <a:off x="1845705" y="1539006"/>
            <a:ext cx="6321034" cy="523220"/>
          </a:xfrm>
          <a:prstGeom prst="rect">
            <a:avLst/>
          </a:prstGeom>
          <a:noFill/>
        </p:spPr>
        <p:txBody>
          <a:bodyPr wrap="square">
            <a:spAutoFit/>
          </a:bodyPr>
          <a:lstStyle/>
          <a:p>
            <a:r>
              <a:rPr lang="ja-JP" altLang="en-US" sz="1400" dirty="0" smtClean="0">
                <a:latin typeface="BIZ UDPゴシック" panose="020B0400000000000000" pitchFamily="50" charset="-128"/>
                <a:ea typeface="BIZ UDPゴシック" panose="020B0400000000000000" pitchFamily="50" charset="-128"/>
              </a:rPr>
              <a:t>地域課題の提示からエントリーされた提案内容の</a:t>
            </a:r>
            <a:r>
              <a:rPr lang="ja-JP" altLang="en-US" sz="1400" dirty="0">
                <a:latin typeface="BIZ UDPゴシック" panose="020B0400000000000000" pitchFamily="50" charset="-128"/>
                <a:ea typeface="BIZ UDPゴシック" panose="020B0400000000000000" pitchFamily="50" charset="-128"/>
              </a:rPr>
              <a:t>管理</a:t>
            </a:r>
            <a:r>
              <a:rPr lang="ja-JP" altLang="en-US" sz="1400" dirty="0" smtClean="0">
                <a:latin typeface="BIZ UDPゴシック" panose="020B0400000000000000" pitchFamily="50" charset="-128"/>
                <a:ea typeface="BIZ UDPゴシック" panose="020B0400000000000000" pitchFamily="50" charset="-128"/>
              </a:rPr>
              <a:t>、選考や各企業および組織等との</a:t>
            </a:r>
            <a:r>
              <a:rPr lang="ja-JP" altLang="en-US" sz="1400" dirty="0">
                <a:latin typeface="BIZ UDPゴシック" panose="020B0400000000000000" pitchFamily="50" charset="-128"/>
                <a:ea typeface="BIZ UDPゴシック" panose="020B0400000000000000" pitchFamily="50" charset="-128"/>
              </a:rPr>
              <a:t>コミュニケーション</a:t>
            </a:r>
            <a:r>
              <a:rPr lang="ja-JP" altLang="en-US" sz="1400" dirty="0" smtClean="0">
                <a:latin typeface="BIZ UDPゴシック" panose="020B0400000000000000" pitchFamily="50" charset="-128"/>
                <a:ea typeface="BIZ UDPゴシック" panose="020B0400000000000000" pitchFamily="50" charset="-128"/>
              </a:rPr>
              <a:t>まで</a:t>
            </a:r>
            <a:r>
              <a:rPr lang="ja-JP" altLang="en-US" sz="1400" dirty="0">
                <a:latin typeface="BIZ UDPゴシック" panose="020B0400000000000000" pitchFamily="50" charset="-128"/>
                <a:ea typeface="BIZ UDPゴシック" panose="020B0400000000000000" pitchFamily="50" charset="-128"/>
              </a:rPr>
              <a:t>とみおかワーキングアプリ</a:t>
            </a:r>
            <a:r>
              <a:rPr lang="ja-JP" altLang="en-US" sz="1400" dirty="0" smtClean="0">
                <a:latin typeface="BIZ UDPゴシック" panose="020B0400000000000000" pitchFamily="50" charset="-128"/>
                <a:ea typeface="BIZ UDPゴシック" panose="020B0400000000000000" pitchFamily="50" charset="-128"/>
              </a:rPr>
              <a:t>上で</a:t>
            </a:r>
            <a:r>
              <a:rPr lang="ja-JP" altLang="en-US" sz="1400" dirty="0">
                <a:latin typeface="BIZ UDPゴシック" panose="020B0400000000000000" pitchFamily="50" charset="-128"/>
                <a:ea typeface="BIZ UDPゴシック" panose="020B0400000000000000" pitchFamily="50" charset="-128"/>
              </a:rPr>
              <a:t>実施</a:t>
            </a:r>
            <a:r>
              <a:rPr lang="ja-JP" altLang="en-US" sz="1400" dirty="0" smtClean="0">
                <a:latin typeface="BIZ UDPゴシック" panose="020B0400000000000000" pitchFamily="50" charset="-128"/>
                <a:ea typeface="BIZ UDPゴシック" panose="020B0400000000000000" pitchFamily="50" charset="-128"/>
              </a:rPr>
              <a:t>。</a:t>
            </a:r>
            <a:endParaRPr lang="ja-JP" altLang="en-US" sz="1400" dirty="0">
              <a:latin typeface="BIZ UDPゴシック" panose="020B0400000000000000" pitchFamily="50" charset="-128"/>
              <a:ea typeface="BIZ UDPゴシック" panose="020B0400000000000000" pitchFamily="50" charset="-128"/>
            </a:endParaRPr>
          </a:p>
        </p:txBody>
      </p:sp>
      <p:sp>
        <p:nvSpPr>
          <p:cNvPr id="73" name="楕円 72">
            <a:extLst>
              <a:ext uri="{FF2B5EF4-FFF2-40B4-BE49-F238E27FC236}">
                <a16:creationId xmlns:a16="http://schemas.microsoft.com/office/drawing/2014/main" id="{C592A5A2-EB40-4711-6BF1-ABAD1DC65248}"/>
              </a:ext>
            </a:extLst>
          </p:cNvPr>
          <p:cNvSpPr/>
          <p:nvPr/>
        </p:nvSpPr>
        <p:spPr>
          <a:xfrm>
            <a:off x="6700832" y="3147764"/>
            <a:ext cx="802835" cy="330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BIZ UDPゴシック" panose="020B0400000000000000" pitchFamily="50" charset="-128"/>
                <a:ea typeface="BIZ UDPゴシック" panose="020B0400000000000000" pitchFamily="50" charset="-128"/>
              </a:rPr>
              <a:t>補助金</a:t>
            </a:r>
          </a:p>
        </p:txBody>
      </p:sp>
      <p:sp>
        <p:nvSpPr>
          <p:cNvPr id="74" name="楕円 73">
            <a:extLst>
              <a:ext uri="{FF2B5EF4-FFF2-40B4-BE49-F238E27FC236}">
                <a16:creationId xmlns:a16="http://schemas.microsoft.com/office/drawing/2014/main" id="{3290ED18-8717-0AC5-1341-53A7B4725EE0}"/>
              </a:ext>
            </a:extLst>
          </p:cNvPr>
          <p:cNvSpPr/>
          <p:nvPr/>
        </p:nvSpPr>
        <p:spPr>
          <a:xfrm>
            <a:off x="6733754" y="4608836"/>
            <a:ext cx="802835" cy="319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BIZ UDPゴシック" panose="020B0400000000000000" pitchFamily="50" charset="-128"/>
                <a:ea typeface="BIZ UDPゴシック" panose="020B0400000000000000" pitchFamily="50" charset="-128"/>
              </a:rPr>
              <a:t>出資</a:t>
            </a:r>
          </a:p>
        </p:txBody>
      </p:sp>
      <p:sp>
        <p:nvSpPr>
          <p:cNvPr id="76" name="テキスト ボックス 75">
            <a:extLst>
              <a:ext uri="{FF2B5EF4-FFF2-40B4-BE49-F238E27FC236}">
                <a16:creationId xmlns:a16="http://schemas.microsoft.com/office/drawing/2014/main" id="{4902833A-34D5-BAC4-0BD0-390853DFA98F}"/>
              </a:ext>
            </a:extLst>
          </p:cNvPr>
          <p:cNvSpPr txBox="1"/>
          <p:nvPr/>
        </p:nvSpPr>
        <p:spPr>
          <a:xfrm>
            <a:off x="478866" y="1172554"/>
            <a:ext cx="689147" cy="276999"/>
          </a:xfrm>
          <a:prstGeom prst="rect">
            <a:avLst/>
          </a:prstGeom>
          <a:noFill/>
        </p:spPr>
        <p:txBody>
          <a:bodyPr wrap="square" rtlCol="0">
            <a:spAutoFit/>
          </a:bodyPr>
          <a:lstStyle/>
          <a:p>
            <a:r>
              <a:rPr kumimoji="1" lang="ja-JP" altLang="en-US" sz="1200" dirty="0">
                <a:solidFill>
                  <a:schemeClr val="accent2"/>
                </a:solidFill>
                <a:latin typeface="BIZ UDPゴシック" panose="020B0400000000000000" pitchFamily="50" charset="-128"/>
                <a:ea typeface="BIZ UDPゴシック" panose="020B0400000000000000" pitchFamily="50" charset="-128"/>
              </a:rPr>
              <a:t>自治体</a:t>
            </a:r>
            <a:endParaRPr kumimoji="1" lang="en-US" altLang="ja-JP" sz="1200" dirty="0">
              <a:solidFill>
                <a:schemeClr val="accent2"/>
              </a:solidFill>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D3B1DBE6-64BE-FA1E-AE3E-5B08F2CA1E28}"/>
              </a:ext>
            </a:extLst>
          </p:cNvPr>
          <p:cNvSpPr txBox="1"/>
          <p:nvPr/>
        </p:nvSpPr>
        <p:spPr>
          <a:xfrm>
            <a:off x="2062209" y="4084464"/>
            <a:ext cx="1225015" cy="646331"/>
          </a:xfrm>
          <a:prstGeom prst="rect">
            <a:avLst/>
          </a:prstGeom>
          <a:noFill/>
        </p:spPr>
        <p:txBody>
          <a:bodyPr wrap="none" rtlCol="0">
            <a:spAutoFit/>
          </a:bodyPr>
          <a:lstStyle/>
          <a:p>
            <a:r>
              <a:rPr kumimoji="1" lang="ja-JP" altLang="en-US" sz="1200" dirty="0" smtClean="0">
                <a:solidFill>
                  <a:srgbClr val="0099CC"/>
                </a:solidFill>
                <a:latin typeface="BIZ UDPゴシック" panose="020B0400000000000000" pitchFamily="50" charset="-128"/>
                <a:ea typeface="BIZ UDPゴシック" panose="020B0400000000000000" pitchFamily="50" charset="-128"/>
              </a:rPr>
              <a:t>地元</a:t>
            </a:r>
            <a:r>
              <a:rPr kumimoji="1" lang="ja-JP" altLang="en-US" sz="1200" dirty="0">
                <a:solidFill>
                  <a:srgbClr val="0099CC"/>
                </a:solidFill>
                <a:latin typeface="BIZ UDPゴシック" panose="020B0400000000000000" pitchFamily="50" charset="-128"/>
                <a:ea typeface="BIZ UDPゴシック" panose="020B0400000000000000" pitchFamily="50" charset="-128"/>
              </a:rPr>
              <a:t>企業</a:t>
            </a:r>
            <a:endParaRPr kumimoji="1" lang="en-US" altLang="ja-JP" sz="1200" dirty="0">
              <a:solidFill>
                <a:srgbClr val="0099CC"/>
              </a:solidFill>
              <a:latin typeface="BIZ UDPゴシック" panose="020B0400000000000000" pitchFamily="50" charset="-128"/>
              <a:ea typeface="BIZ UDPゴシック" panose="020B0400000000000000" pitchFamily="50" charset="-128"/>
            </a:endParaRPr>
          </a:p>
          <a:p>
            <a:r>
              <a:rPr kumimoji="1" lang="ja-JP" altLang="en-US" sz="1200" dirty="0" smtClean="0">
                <a:solidFill>
                  <a:srgbClr val="0099CC"/>
                </a:solidFill>
                <a:latin typeface="BIZ UDPゴシック" panose="020B0400000000000000" pitchFamily="50" charset="-128"/>
                <a:ea typeface="BIZ UDPゴシック" panose="020B0400000000000000" pitchFamily="50" charset="-128"/>
              </a:rPr>
              <a:t>ベンチャー企業</a:t>
            </a:r>
            <a:endParaRPr kumimoji="1" lang="en-US" altLang="ja-JP" sz="1200" dirty="0" smtClean="0">
              <a:solidFill>
                <a:srgbClr val="0099CC"/>
              </a:solidFill>
              <a:latin typeface="BIZ UDPゴシック" panose="020B0400000000000000" pitchFamily="50" charset="-128"/>
              <a:ea typeface="BIZ UDPゴシック" panose="020B0400000000000000" pitchFamily="50" charset="-128"/>
            </a:endParaRPr>
          </a:p>
          <a:p>
            <a:r>
              <a:rPr lang="ja-JP" altLang="en-US" sz="1200" dirty="0" smtClean="0">
                <a:solidFill>
                  <a:srgbClr val="0099CC"/>
                </a:solidFill>
                <a:latin typeface="BIZ UDPゴシック" panose="020B0400000000000000" pitchFamily="50" charset="-128"/>
                <a:ea typeface="BIZ UDPゴシック" panose="020B0400000000000000" pitchFamily="50" charset="-128"/>
              </a:rPr>
              <a:t>大学　等</a:t>
            </a:r>
            <a:endParaRPr kumimoji="1" lang="en-US" altLang="ja-JP" sz="1200" dirty="0">
              <a:solidFill>
                <a:srgbClr val="0099CC"/>
              </a:solidFill>
              <a:latin typeface="BIZ UDPゴシック" panose="020B0400000000000000" pitchFamily="50" charset="-128"/>
              <a:ea typeface="BIZ UDPゴシック" panose="020B0400000000000000" pitchFamily="50" charset="-128"/>
            </a:endParaRPr>
          </a:p>
        </p:txBody>
      </p:sp>
      <p:sp>
        <p:nvSpPr>
          <p:cNvPr id="79" name="テキスト ボックス 78">
            <a:extLst>
              <a:ext uri="{FF2B5EF4-FFF2-40B4-BE49-F238E27FC236}">
                <a16:creationId xmlns:a16="http://schemas.microsoft.com/office/drawing/2014/main" id="{3EADB9CF-BC81-2CC8-93C0-61FB3D76E636}"/>
              </a:ext>
            </a:extLst>
          </p:cNvPr>
          <p:cNvSpPr txBox="1"/>
          <p:nvPr/>
        </p:nvSpPr>
        <p:spPr>
          <a:xfrm>
            <a:off x="674339" y="6015725"/>
            <a:ext cx="2177327" cy="230832"/>
          </a:xfrm>
          <a:prstGeom prst="rect">
            <a:avLst/>
          </a:prstGeom>
          <a:noFill/>
        </p:spPr>
        <p:txBody>
          <a:bodyPr wrap="square">
            <a:spAutoFit/>
          </a:bodyPr>
          <a:lstStyle/>
          <a:p>
            <a:pPr algn="ctr"/>
            <a:r>
              <a:rPr lang="ja-JP" altLang="en-US" sz="900" dirty="0" smtClean="0">
                <a:latin typeface="BIZ UDPゴシック" panose="020B0400000000000000" pitchFamily="50" charset="-128"/>
                <a:ea typeface="BIZ UDPゴシック" panose="020B0400000000000000" pitchFamily="50" charset="-128"/>
              </a:rPr>
              <a:t>登録数：約</a:t>
            </a:r>
            <a:r>
              <a:rPr lang="en-US" altLang="ja-JP" sz="900" dirty="0" smtClean="0">
                <a:latin typeface="BIZ UDPゴシック" panose="020B0400000000000000" pitchFamily="50" charset="-128"/>
                <a:ea typeface="BIZ UDPゴシック" panose="020B0400000000000000" pitchFamily="50" charset="-128"/>
              </a:rPr>
              <a:t>6,500</a:t>
            </a:r>
            <a:r>
              <a:rPr lang="ja-JP" altLang="en-US" sz="900" dirty="0">
                <a:latin typeface="BIZ UDPゴシック" panose="020B0400000000000000" pitchFamily="50" charset="-128"/>
                <a:ea typeface="BIZ UDPゴシック" panose="020B0400000000000000" pitchFamily="50" charset="-128"/>
              </a:rPr>
              <a:t>社</a:t>
            </a:r>
          </a:p>
        </p:txBody>
      </p:sp>
      <p:sp>
        <p:nvSpPr>
          <p:cNvPr id="84" name="テキスト ボックス 83">
            <a:extLst>
              <a:ext uri="{FF2B5EF4-FFF2-40B4-BE49-F238E27FC236}">
                <a16:creationId xmlns:a16="http://schemas.microsoft.com/office/drawing/2014/main" id="{3BBF989E-C09F-4D99-A1FD-E742638D961F}"/>
              </a:ext>
            </a:extLst>
          </p:cNvPr>
          <p:cNvSpPr txBox="1"/>
          <p:nvPr/>
        </p:nvSpPr>
        <p:spPr>
          <a:xfrm>
            <a:off x="8659049" y="894845"/>
            <a:ext cx="3532951" cy="261610"/>
          </a:xfrm>
          <a:prstGeom prst="rect">
            <a:avLst/>
          </a:prstGeom>
          <a:noFill/>
        </p:spPr>
        <p:txBody>
          <a:bodyPr wrap="square">
            <a:spAutoFit/>
          </a:bodyPr>
          <a:lstStyle/>
          <a:p>
            <a:r>
              <a:rPr lang="ja-JP" altLang="en-US" sz="1100" b="1" dirty="0" smtClean="0">
                <a:latin typeface="BIZ UDPゴシック" panose="020B0400000000000000" pitchFamily="50" charset="-128"/>
                <a:ea typeface="BIZ UDPゴシック" panose="020B0400000000000000" pitchFamily="50" charset="-128"/>
              </a:rPr>
              <a:t>（例）</a:t>
            </a:r>
            <a:r>
              <a:rPr lang="zh-TW" altLang="en-US" sz="1100" b="1" dirty="0" smtClean="0">
                <a:latin typeface="BIZ UDPゴシック" panose="020B0400000000000000" pitchFamily="50" charset="-128"/>
                <a:ea typeface="BIZ UDPゴシック" panose="020B0400000000000000" pitchFamily="50" charset="-128"/>
              </a:rPr>
              <a:t>「</a:t>
            </a:r>
            <a:r>
              <a:rPr lang="zh-TW" altLang="en-US" sz="1100" b="1" dirty="0">
                <a:latin typeface="BIZ UDPゴシック" panose="020B0400000000000000" pitchFamily="50" charset="-128"/>
                <a:ea typeface="BIZ UDPゴシック" panose="020B0400000000000000" pitchFamily="50" charset="-128"/>
              </a:rPr>
              <a:t>富岡町災害復興計画（第二次）</a:t>
            </a:r>
            <a:r>
              <a:rPr lang="zh-TW" altLang="en-US" sz="1100" b="1" dirty="0" smtClean="0">
                <a:latin typeface="BIZ UDPゴシック" panose="020B0400000000000000" pitchFamily="50" charset="-128"/>
                <a:ea typeface="BIZ UDPゴシック" panose="020B0400000000000000" pitchFamily="50" charset="-128"/>
              </a:rPr>
              <a:t>」</a:t>
            </a:r>
            <a:r>
              <a:rPr lang="ja-JP" altLang="en-US" sz="1100" b="1" dirty="0" smtClean="0">
                <a:latin typeface="BIZ UDPゴシック" panose="020B0400000000000000" pitchFamily="50" charset="-128"/>
                <a:ea typeface="BIZ UDPゴシック" panose="020B0400000000000000" pitchFamily="50" charset="-128"/>
              </a:rPr>
              <a:t>に基づいたテーマ</a:t>
            </a:r>
            <a:endParaRPr lang="ja-JP" altLang="en-US" sz="1100" b="1" dirty="0">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889DA047-00BF-4AD5-A9C1-B458877EE2CE}"/>
              </a:ext>
            </a:extLst>
          </p:cNvPr>
          <p:cNvSpPr txBox="1"/>
          <p:nvPr/>
        </p:nvSpPr>
        <p:spPr>
          <a:xfrm>
            <a:off x="9072357" y="1486161"/>
            <a:ext cx="2776216" cy="1446550"/>
          </a:xfrm>
          <a:prstGeom prst="rect">
            <a:avLst/>
          </a:prstGeom>
          <a:solidFill>
            <a:schemeClr val="accent6">
              <a:lumMod val="20000"/>
              <a:lumOff val="80000"/>
            </a:schemeClr>
          </a:solidFill>
        </p:spPr>
        <p:txBody>
          <a:bodyPr wrap="square">
            <a:spAutoFit/>
          </a:bodyPr>
          <a:lstStyle/>
          <a:p>
            <a:r>
              <a:rPr lang="ja-JP" altLang="en-US" sz="1100" dirty="0" smtClean="0">
                <a:solidFill>
                  <a:srgbClr val="FF0000"/>
                </a:solidFill>
                <a:latin typeface="BIZ UDPゴシック" panose="020B0400000000000000" pitchFamily="50" charset="-128"/>
                <a:ea typeface="BIZ UDPゴシック" panose="020B0400000000000000" pitchFamily="50" charset="-128"/>
              </a:rPr>
              <a:t>＜</a:t>
            </a:r>
            <a:r>
              <a:rPr lang="ja-JP" altLang="en-US" sz="1100" dirty="0">
                <a:solidFill>
                  <a:srgbClr val="FF0000"/>
                </a:solidFill>
                <a:latin typeface="BIZ UDPゴシック" panose="020B0400000000000000" pitchFamily="50" charset="-128"/>
                <a:ea typeface="BIZ UDPゴシック" panose="020B0400000000000000" pitchFamily="50" charset="-128"/>
              </a:rPr>
              <a:t>事業の実施によって解決したい課題＞</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solidFill>
                  <a:srgbClr val="FF0000"/>
                </a:solidFill>
                <a:latin typeface="BIZ UDPゴシック" panose="020B0400000000000000" pitchFamily="50" charset="-128"/>
                <a:ea typeface="BIZ UDPゴシック" panose="020B0400000000000000" pitchFamily="50" charset="-128"/>
              </a:rPr>
              <a:t>・どこにいても“ふるさと”とつながる</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solidFill>
                  <a:srgbClr val="FF0000"/>
                </a:solidFill>
                <a:latin typeface="BIZ UDPゴシック" panose="020B0400000000000000" pitchFamily="50" charset="-128"/>
                <a:ea typeface="BIZ UDPゴシック" panose="020B0400000000000000" pitchFamily="50" charset="-128"/>
              </a:rPr>
              <a:t>　仕組みづくり</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solidFill>
                  <a:srgbClr val="FF0000"/>
                </a:solidFill>
                <a:latin typeface="BIZ UDPゴシック" panose="020B0400000000000000" pitchFamily="50" charset="-128"/>
                <a:ea typeface="BIZ UDPゴシック" panose="020B0400000000000000" pitchFamily="50" charset="-128"/>
              </a:rPr>
              <a:t>・新たな交流拠点作り</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solidFill>
                  <a:srgbClr val="FF0000"/>
                </a:solidFill>
                <a:latin typeface="BIZ UDPゴシック" panose="020B0400000000000000" pitchFamily="50" charset="-128"/>
                <a:ea typeface="BIZ UDPゴシック" panose="020B0400000000000000" pitchFamily="50" charset="-128"/>
              </a:rPr>
              <a:t>・災害に備えた安心・安全の確保</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solidFill>
                  <a:srgbClr val="FF0000"/>
                </a:solidFill>
                <a:latin typeface="BIZ UDPゴシック" panose="020B0400000000000000" pitchFamily="50" charset="-128"/>
                <a:ea typeface="BIZ UDPゴシック" panose="020B0400000000000000" pitchFamily="50" charset="-128"/>
              </a:rPr>
              <a:t>・地域活性化や雇用促進</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solidFill>
                  <a:srgbClr val="FF0000"/>
                </a:solidFill>
                <a:latin typeface="BIZ UDPゴシック" panose="020B0400000000000000" pitchFamily="50" charset="-128"/>
                <a:ea typeface="BIZ UDPゴシック" panose="020B0400000000000000" pitchFamily="50" charset="-128"/>
              </a:rPr>
              <a:t>・双葉地方の各自治体と連携</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100" dirty="0">
                <a:solidFill>
                  <a:srgbClr val="FF0000"/>
                </a:solidFill>
                <a:latin typeface="BIZ UDPゴシック" panose="020B0400000000000000" pitchFamily="50" charset="-128"/>
                <a:ea typeface="BIZ UDPゴシック" panose="020B0400000000000000" pitchFamily="50" charset="-128"/>
              </a:rPr>
              <a:t>・交流・関係人口の創出・</a:t>
            </a:r>
            <a:r>
              <a:rPr lang="ja-JP" altLang="en-US" sz="1100" dirty="0" smtClean="0">
                <a:solidFill>
                  <a:srgbClr val="FF0000"/>
                </a:solidFill>
                <a:latin typeface="BIZ UDPゴシック" panose="020B0400000000000000" pitchFamily="50" charset="-128"/>
                <a:ea typeface="BIZ UDPゴシック" panose="020B0400000000000000" pitchFamily="50" charset="-128"/>
              </a:rPr>
              <a:t>拡大　　　　　　等</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86" name="タイトル 1">
            <a:extLst>
              <a:ext uri="{FF2B5EF4-FFF2-40B4-BE49-F238E27FC236}">
                <a16:creationId xmlns:a16="http://schemas.microsoft.com/office/drawing/2014/main" id="{CF67977E-AE25-CCC2-2BA7-E167D8FA0740}"/>
              </a:ext>
            </a:extLst>
          </p:cNvPr>
          <p:cNvSpPr txBox="1">
            <a:spLocks/>
          </p:cNvSpPr>
          <p:nvPr/>
        </p:nvSpPr>
        <p:spPr>
          <a:xfrm>
            <a:off x="9072357" y="1197113"/>
            <a:ext cx="2776215" cy="252440"/>
          </a:xfrm>
          <a:prstGeom prst="rect">
            <a:avLst/>
          </a:prstGeom>
          <a:solidFill>
            <a:schemeClr val="accent6">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32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r>
              <a:rPr lang="ja-JP" altLang="en-US" sz="1100" dirty="0"/>
              <a:t>解決したい課題・実現したい地域の将来像</a:t>
            </a:r>
          </a:p>
        </p:txBody>
      </p:sp>
      <p:sp>
        <p:nvSpPr>
          <p:cNvPr id="88" name="テキスト ボックス 87">
            <a:extLst>
              <a:ext uri="{FF2B5EF4-FFF2-40B4-BE49-F238E27FC236}">
                <a16:creationId xmlns:a16="http://schemas.microsoft.com/office/drawing/2014/main" id="{78AF6EA4-A567-AD62-F38F-52251D91D1A9}"/>
              </a:ext>
            </a:extLst>
          </p:cNvPr>
          <p:cNvSpPr txBox="1"/>
          <p:nvPr/>
        </p:nvSpPr>
        <p:spPr>
          <a:xfrm>
            <a:off x="472252" y="7224355"/>
            <a:ext cx="2745989" cy="738664"/>
          </a:xfrm>
          <a:prstGeom prst="rect">
            <a:avLst/>
          </a:prstGeom>
          <a:solidFill>
            <a:schemeClr val="accent4">
              <a:lumMod val="20000"/>
              <a:lumOff val="80000"/>
            </a:schemeClr>
          </a:solid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とみおかワーキングアプリ</a:t>
            </a:r>
            <a:r>
              <a:rPr lang="ja-JP" altLang="en-US" sz="1400" dirty="0" smtClean="0">
                <a:latin typeface="BIZ UDPゴシック" panose="020B0400000000000000" pitchFamily="50" charset="-128"/>
                <a:ea typeface="BIZ UDPゴシック" panose="020B0400000000000000" pitchFamily="50" charset="-128"/>
              </a:rPr>
              <a:t>を活用し、事業化に向けた提案（テーマ）について各企業、組織等が協議</a:t>
            </a:r>
            <a:endParaRPr lang="ja-JP" altLang="en-US" sz="1400" dirty="0">
              <a:latin typeface="BIZ UDPゴシック" panose="020B0400000000000000" pitchFamily="50" charset="-128"/>
              <a:ea typeface="BIZ UDPゴシック" panose="020B0400000000000000" pitchFamily="50" charset="-128"/>
            </a:endParaRPr>
          </a:p>
        </p:txBody>
      </p:sp>
      <p:sp>
        <p:nvSpPr>
          <p:cNvPr id="90" name="テキスト ボックス 89">
            <a:extLst>
              <a:ext uri="{FF2B5EF4-FFF2-40B4-BE49-F238E27FC236}">
                <a16:creationId xmlns:a16="http://schemas.microsoft.com/office/drawing/2014/main" id="{78AF6EA4-A567-AD62-F38F-52251D91D1A9}"/>
              </a:ext>
            </a:extLst>
          </p:cNvPr>
          <p:cNvSpPr txBox="1"/>
          <p:nvPr/>
        </p:nvSpPr>
        <p:spPr>
          <a:xfrm>
            <a:off x="3603589" y="7308986"/>
            <a:ext cx="2187256" cy="523220"/>
          </a:xfrm>
          <a:prstGeom prst="rect">
            <a:avLst/>
          </a:prstGeom>
          <a:solidFill>
            <a:schemeClr val="accent4">
              <a:lumMod val="20000"/>
              <a:lumOff val="80000"/>
            </a:schemeClr>
          </a:solidFill>
        </p:spPr>
        <p:txBody>
          <a:bodyPr wrap="square">
            <a:spAutoFit/>
          </a:bodyPr>
          <a:lstStyle/>
          <a:p>
            <a:r>
              <a:rPr lang="ja-JP" altLang="en-US" sz="1400" dirty="0" smtClean="0">
                <a:latin typeface="BIZ UDPゴシック" panose="020B0400000000000000" pitchFamily="50" charset="-128"/>
                <a:ea typeface="BIZ UDPゴシック" panose="020B0400000000000000" pitchFamily="50" charset="-128"/>
              </a:rPr>
              <a:t>地域課題の解決に向けたテーマの事業化</a:t>
            </a:r>
            <a:endParaRPr lang="ja-JP" altLang="en-US" sz="1400" dirty="0">
              <a:latin typeface="BIZ UDPゴシック" panose="020B0400000000000000" pitchFamily="50" charset="-128"/>
              <a:ea typeface="BIZ UDPゴシック" panose="020B0400000000000000" pitchFamily="50" charset="-128"/>
            </a:endParaRPr>
          </a:p>
        </p:txBody>
      </p:sp>
      <p:sp>
        <p:nvSpPr>
          <p:cNvPr id="91" name="テキスト ボックス 90">
            <a:extLst>
              <a:ext uri="{FF2B5EF4-FFF2-40B4-BE49-F238E27FC236}">
                <a16:creationId xmlns:a16="http://schemas.microsoft.com/office/drawing/2014/main" id="{3BBF989E-C09F-4D99-A1FD-E742638D961F}"/>
              </a:ext>
            </a:extLst>
          </p:cNvPr>
          <p:cNvSpPr txBox="1"/>
          <p:nvPr/>
        </p:nvSpPr>
        <p:spPr>
          <a:xfrm>
            <a:off x="142892" y="6848170"/>
            <a:ext cx="2876993" cy="307777"/>
          </a:xfrm>
          <a:prstGeom prst="rect">
            <a:avLst/>
          </a:prstGeom>
          <a:noFill/>
        </p:spPr>
        <p:txBody>
          <a:bodyPr wrap="square">
            <a:spAutoFit/>
          </a:bodyPr>
          <a:lstStyle/>
          <a:p>
            <a:r>
              <a:rPr lang="ja-JP" altLang="en-US" sz="1400" b="1" dirty="0" smtClean="0">
                <a:latin typeface="BIZ UDPゴシック" panose="020B0400000000000000" pitchFamily="50" charset="-128"/>
                <a:ea typeface="BIZ UDPゴシック" panose="020B0400000000000000" pitchFamily="50" charset="-128"/>
              </a:rPr>
              <a:t>＜サテライトオフィスの活用方針＞</a:t>
            </a:r>
            <a:endParaRPr lang="ja-JP" altLang="en-US" sz="1400" b="1" dirty="0">
              <a:latin typeface="BIZ UDPゴシック" panose="020B0400000000000000" pitchFamily="50" charset="-128"/>
              <a:ea typeface="BIZ UDPゴシック" panose="020B0400000000000000" pitchFamily="50" charset="-128"/>
            </a:endParaRPr>
          </a:p>
        </p:txBody>
      </p:sp>
      <p:sp>
        <p:nvSpPr>
          <p:cNvPr id="92" name="テキスト ボックス 91">
            <a:extLst>
              <a:ext uri="{FF2B5EF4-FFF2-40B4-BE49-F238E27FC236}">
                <a16:creationId xmlns:a16="http://schemas.microsoft.com/office/drawing/2014/main" id="{78AF6EA4-A567-AD62-F38F-52251D91D1A9}"/>
              </a:ext>
            </a:extLst>
          </p:cNvPr>
          <p:cNvSpPr txBox="1"/>
          <p:nvPr/>
        </p:nvSpPr>
        <p:spPr>
          <a:xfrm>
            <a:off x="6176193" y="7332077"/>
            <a:ext cx="2187256" cy="523220"/>
          </a:xfrm>
          <a:prstGeom prst="rect">
            <a:avLst/>
          </a:prstGeom>
          <a:solidFill>
            <a:schemeClr val="accent4">
              <a:lumMod val="20000"/>
              <a:lumOff val="80000"/>
            </a:schemeClr>
          </a:solidFill>
        </p:spPr>
        <p:txBody>
          <a:bodyPr wrap="square">
            <a:spAutoFit/>
          </a:bodyPr>
          <a:lstStyle/>
          <a:p>
            <a:r>
              <a:rPr lang="ja-JP" altLang="en-US" sz="1400" dirty="0" smtClean="0">
                <a:latin typeface="BIZ UDPゴシック" panose="020B0400000000000000" pitchFamily="50" charset="-128"/>
                <a:ea typeface="BIZ UDPゴシック" panose="020B0400000000000000" pitchFamily="50" charset="-128"/>
              </a:rPr>
              <a:t>事業を実施するた</a:t>
            </a:r>
            <a:r>
              <a:rPr lang="ja-JP" altLang="en-US" sz="1400" dirty="0">
                <a:latin typeface="BIZ UDPゴシック" panose="020B0400000000000000" pitchFamily="50" charset="-128"/>
                <a:ea typeface="BIZ UDPゴシック" panose="020B0400000000000000" pitchFamily="50" charset="-128"/>
              </a:rPr>
              <a:t>め</a:t>
            </a:r>
            <a:r>
              <a:rPr lang="ja-JP" altLang="en-US" sz="1400" dirty="0" smtClean="0">
                <a:latin typeface="BIZ UDPゴシック" panose="020B0400000000000000" pitchFamily="50" charset="-128"/>
                <a:ea typeface="BIZ UDPゴシック" panose="020B0400000000000000" pitchFamily="50" charset="-128"/>
              </a:rPr>
              <a:t>に拠点および作業場が必要</a:t>
            </a:r>
            <a:endParaRPr lang="ja-JP" altLang="en-US" sz="1400" dirty="0">
              <a:latin typeface="BIZ UDPゴシック" panose="020B0400000000000000" pitchFamily="50" charset="-128"/>
              <a:ea typeface="BIZ UDPゴシック" panose="020B0400000000000000" pitchFamily="50" charset="-128"/>
            </a:endParaRPr>
          </a:p>
        </p:txBody>
      </p:sp>
      <p:sp>
        <p:nvSpPr>
          <p:cNvPr id="95" name="楕円 94"/>
          <p:cNvSpPr/>
          <p:nvPr/>
        </p:nvSpPr>
        <p:spPr>
          <a:xfrm>
            <a:off x="8942035" y="7070285"/>
            <a:ext cx="3036858" cy="10006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サテライトオフィスを</a:t>
            </a:r>
            <a:r>
              <a:rPr lang="ja-JP" altLang="en-US" b="1" dirty="0" smtClean="0">
                <a:latin typeface="BIZ UDPゴシック" panose="020B0400000000000000" pitchFamily="50" charset="-128"/>
                <a:ea typeface="BIZ UDPゴシック" panose="020B0400000000000000" pitchFamily="50" charset="-128"/>
              </a:rPr>
              <a:t>活用</a:t>
            </a:r>
            <a:endParaRPr lang="ja-JP" altLang="en-US" b="1" dirty="0">
              <a:latin typeface="BIZ UDPゴシック" panose="020B0400000000000000" pitchFamily="50" charset="-128"/>
              <a:ea typeface="BIZ UDPゴシック" panose="020B0400000000000000" pitchFamily="50" charset="-128"/>
            </a:endParaRPr>
          </a:p>
        </p:txBody>
      </p:sp>
      <p:sp>
        <p:nvSpPr>
          <p:cNvPr id="96" name="右矢印 95"/>
          <p:cNvSpPr/>
          <p:nvPr/>
        </p:nvSpPr>
        <p:spPr>
          <a:xfrm>
            <a:off x="3293009" y="7499592"/>
            <a:ext cx="265017" cy="15262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7" name="右矢印 96"/>
          <p:cNvSpPr/>
          <p:nvPr/>
        </p:nvSpPr>
        <p:spPr>
          <a:xfrm>
            <a:off x="5851010" y="7499592"/>
            <a:ext cx="265017" cy="15262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8" name="右矢印 97"/>
          <p:cNvSpPr/>
          <p:nvPr/>
        </p:nvSpPr>
        <p:spPr>
          <a:xfrm>
            <a:off x="8402014" y="7391937"/>
            <a:ext cx="488514" cy="3573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1" name="楕円 80"/>
          <p:cNvSpPr/>
          <p:nvPr/>
        </p:nvSpPr>
        <p:spPr>
          <a:xfrm>
            <a:off x="7668287" y="2825884"/>
            <a:ext cx="928243" cy="448948"/>
          </a:xfrm>
          <a:prstGeom prst="ellipse">
            <a:avLst/>
          </a:prstGeom>
          <a:solidFill>
            <a:srgbClr val="FFCCFF"/>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latin typeface="BIZ UDPゴシック" panose="020B0400000000000000" pitchFamily="50" charset="-128"/>
                <a:ea typeface="BIZ UDPゴシック" panose="020B0400000000000000" pitchFamily="50" charset="-128"/>
              </a:rPr>
              <a:t>協業</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0F03ED87-CB75-EBD7-3DAC-5A64D6CCA2D6}"/>
              </a:ext>
            </a:extLst>
          </p:cNvPr>
          <p:cNvSpPr txBox="1"/>
          <p:nvPr/>
        </p:nvSpPr>
        <p:spPr>
          <a:xfrm>
            <a:off x="3997045" y="6267302"/>
            <a:ext cx="2570406" cy="553998"/>
          </a:xfrm>
          <a:prstGeom prst="rect">
            <a:avLst/>
          </a:prstGeom>
          <a:noFill/>
        </p:spPr>
        <p:txBody>
          <a:bodyPr wrap="square">
            <a:spAutoFit/>
          </a:bodyPr>
          <a:lstStyle/>
          <a:p>
            <a:r>
              <a:rPr lang="en-US" altLang="ja-JP" sz="1000" dirty="0" smtClean="0">
                <a:latin typeface="BIZ UDPゴシック" panose="020B0400000000000000" pitchFamily="50" charset="-128"/>
                <a:ea typeface="BIZ UDPゴシック" panose="020B0400000000000000" pitchFamily="50" charset="-128"/>
              </a:rPr>
              <a:t>※</a:t>
            </a:r>
            <a:r>
              <a:rPr lang="ja-JP" altLang="en-US" sz="1000" dirty="0" smtClean="0">
                <a:latin typeface="BIZ UDPゴシック" panose="020B0400000000000000" pitchFamily="50" charset="-128"/>
                <a:ea typeface="BIZ UDPゴシック" panose="020B0400000000000000" pitchFamily="50" charset="-128"/>
              </a:rPr>
              <a:t>オンボード支援とは？</a:t>
            </a:r>
            <a:endParaRPr lang="en-US" altLang="ja-JP" sz="1000" dirty="0" smtClean="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ja-JP" altLang="en-US" sz="1000" dirty="0" smtClean="0">
                <a:latin typeface="BIZ UDPゴシック" panose="020B0400000000000000" pitchFamily="50" charset="-128"/>
                <a:ea typeface="BIZ UDPゴシック" panose="020B0400000000000000" pitchFamily="50" charset="-128"/>
              </a:rPr>
              <a:t>新規参入から戦力として立ち上がるまで</a:t>
            </a:r>
            <a:endParaRPr lang="en-US" altLang="ja-JP" sz="1000" dirty="0" smtClean="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ja-JP" altLang="en-US" sz="1000" dirty="0" smtClean="0">
                <a:latin typeface="BIZ UDPゴシック" panose="020B0400000000000000" pitchFamily="50" charset="-128"/>
                <a:ea typeface="BIZ UDPゴシック" panose="020B0400000000000000" pitchFamily="50" charset="-128"/>
              </a:rPr>
              <a:t> の一連の受け入れを支援すること。</a:t>
            </a:r>
            <a:endParaRPr lang="ja-JP" altLang="en-US" sz="1000" dirty="0">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3BBF989E-C09F-4D99-A1FD-E742638D961F}"/>
              </a:ext>
            </a:extLst>
          </p:cNvPr>
          <p:cNvSpPr txBox="1"/>
          <p:nvPr/>
        </p:nvSpPr>
        <p:spPr>
          <a:xfrm>
            <a:off x="8690713" y="3262417"/>
            <a:ext cx="2007552" cy="261610"/>
          </a:xfrm>
          <a:prstGeom prst="rect">
            <a:avLst/>
          </a:prstGeom>
          <a:noFill/>
        </p:spPr>
        <p:txBody>
          <a:bodyPr wrap="square">
            <a:spAutoFit/>
          </a:bodyPr>
          <a:lstStyle/>
          <a:p>
            <a:r>
              <a:rPr lang="ja-JP" altLang="en-US" sz="1100" b="1" dirty="0" smtClean="0">
                <a:latin typeface="BIZ UDPゴシック" panose="020B0400000000000000" pitchFamily="50" charset="-128"/>
                <a:ea typeface="BIZ UDPゴシック" panose="020B0400000000000000" pitchFamily="50" charset="-128"/>
              </a:rPr>
              <a:t>＜各企業、組織等の特性＞</a:t>
            </a:r>
            <a:endParaRPr lang="ja-JP" altLang="en-US" sz="1100" b="1" dirty="0">
              <a:latin typeface="BIZ UDPゴシック" panose="020B0400000000000000" pitchFamily="50" charset="-128"/>
              <a:ea typeface="BIZ UDPゴシック" panose="020B0400000000000000" pitchFamily="50" charset="-128"/>
            </a:endParaRPr>
          </a:p>
        </p:txBody>
      </p:sp>
      <p:sp>
        <p:nvSpPr>
          <p:cNvPr id="2" name="フローチャート: 結合子 1"/>
          <p:cNvSpPr/>
          <p:nvPr/>
        </p:nvSpPr>
        <p:spPr>
          <a:xfrm>
            <a:off x="9726120" y="3572967"/>
            <a:ext cx="1199784" cy="2064274"/>
          </a:xfrm>
          <a:prstGeom prst="flowChartConnector">
            <a:avLst/>
          </a:prstGeom>
          <a:noFill/>
        </p:spPr>
        <p:style>
          <a:lnRef idx="2">
            <a:schemeClr val="accent2"/>
          </a:lnRef>
          <a:fillRef idx="1">
            <a:schemeClr val="lt1"/>
          </a:fillRef>
          <a:effectRef idx="0">
            <a:schemeClr val="accent2"/>
          </a:effectRef>
          <a:fontRef idx="minor">
            <a:schemeClr val="dk1"/>
          </a:fontRef>
        </p:style>
        <p:txBody>
          <a:bodyPr rtlCol="0" anchor="t"/>
          <a:lstStyle/>
          <a:p>
            <a:pPr algn="ctr"/>
            <a:r>
              <a:rPr kumimoji="1" lang="ja-JP" altLang="en-US" sz="1000" b="1" dirty="0" smtClean="0">
                <a:solidFill>
                  <a:schemeClr val="accent2">
                    <a:lumMod val="75000"/>
                  </a:schemeClr>
                </a:solidFill>
              </a:rPr>
              <a:t>自治体</a:t>
            </a:r>
            <a:endParaRPr kumimoji="1" lang="en-US" altLang="ja-JP" sz="1000" b="1" dirty="0" smtClean="0">
              <a:solidFill>
                <a:schemeClr val="accent2">
                  <a:lumMod val="75000"/>
                </a:schemeClr>
              </a:solidFill>
            </a:endParaRPr>
          </a:p>
        </p:txBody>
      </p:sp>
      <p:sp>
        <p:nvSpPr>
          <p:cNvPr id="3" name="テキスト ボックス 2"/>
          <p:cNvSpPr txBox="1"/>
          <p:nvPr/>
        </p:nvSpPr>
        <p:spPr>
          <a:xfrm>
            <a:off x="9736612" y="4105129"/>
            <a:ext cx="1575150" cy="646331"/>
          </a:xfrm>
          <a:prstGeom prst="rect">
            <a:avLst/>
          </a:prstGeom>
          <a:noFill/>
        </p:spPr>
        <p:txBody>
          <a:bodyPr wrap="square" rtlCol="0">
            <a:spAutoFit/>
          </a:bodyPr>
          <a:lstStyle/>
          <a:p>
            <a:r>
              <a:rPr kumimoji="1" lang="ja-JP" altLang="en-US" sz="900" dirty="0" smtClean="0"/>
              <a:t>・地域の特性・課題の把握</a:t>
            </a:r>
            <a:endParaRPr kumimoji="1" lang="en-US" altLang="ja-JP" sz="900" dirty="0" smtClean="0"/>
          </a:p>
          <a:p>
            <a:r>
              <a:rPr lang="ja-JP" altLang="en-US" sz="900" dirty="0" smtClean="0"/>
              <a:t>・政策立案・実行</a:t>
            </a:r>
            <a:endParaRPr lang="en-US" altLang="ja-JP" sz="900" dirty="0" smtClean="0"/>
          </a:p>
          <a:p>
            <a:r>
              <a:rPr kumimoji="1" lang="ja-JP" altLang="en-US" sz="900" dirty="0" smtClean="0"/>
              <a:t>・資金（補助金）</a:t>
            </a:r>
            <a:endParaRPr kumimoji="1" lang="en-US" altLang="ja-JP" sz="900" dirty="0" smtClean="0"/>
          </a:p>
          <a:p>
            <a:r>
              <a:rPr lang="ja-JP" altLang="en-US" sz="900" dirty="0" smtClean="0"/>
              <a:t>・インフラ保有</a:t>
            </a:r>
            <a:endParaRPr kumimoji="1" lang="ja-JP" altLang="en-US" sz="900" dirty="0"/>
          </a:p>
        </p:txBody>
      </p:sp>
      <p:sp>
        <p:nvSpPr>
          <p:cNvPr id="89" name="フローチャート: 結合子 88"/>
          <p:cNvSpPr/>
          <p:nvPr/>
        </p:nvSpPr>
        <p:spPr>
          <a:xfrm>
            <a:off x="8859552" y="4906288"/>
            <a:ext cx="1881640" cy="1908771"/>
          </a:xfrm>
          <a:prstGeom prst="flowChartConnector">
            <a:avLst/>
          </a:prstGeom>
          <a:no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b"/>
          <a:lstStyle/>
          <a:p>
            <a:pPr algn="ctr"/>
            <a:r>
              <a:rPr lang="ja-JP" altLang="en-US" sz="1000" b="1" dirty="0" smtClean="0">
                <a:solidFill>
                  <a:srgbClr val="002060"/>
                </a:solidFill>
              </a:rPr>
              <a:t>大企業・銀行　等</a:t>
            </a:r>
            <a:endParaRPr kumimoji="1" lang="en-US" altLang="ja-JP" sz="1000" b="1" dirty="0" smtClean="0">
              <a:solidFill>
                <a:srgbClr val="002060"/>
              </a:solidFill>
            </a:endParaRPr>
          </a:p>
        </p:txBody>
      </p:sp>
      <p:sp>
        <p:nvSpPr>
          <p:cNvPr id="93" name="フローチャート: 結合子 92"/>
          <p:cNvSpPr/>
          <p:nvPr/>
        </p:nvSpPr>
        <p:spPr>
          <a:xfrm>
            <a:off x="10173189" y="4906288"/>
            <a:ext cx="1919827" cy="1908772"/>
          </a:xfrm>
          <a:prstGeom prst="flowChartConnector">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b"/>
          <a:lstStyle/>
          <a:p>
            <a:pPr algn="ctr"/>
            <a:r>
              <a:rPr lang="ja-JP" altLang="en-US" sz="1000" b="1" dirty="0" smtClean="0">
                <a:solidFill>
                  <a:srgbClr val="00B0F0"/>
                </a:solidFill>
              </a:rPr>
              <a:t>地元企業</a:t>
            </a:r>
            <a:endParaRPr lang="en-US" altLang="ja-JP" sz="1000" b="1" dirty="0" smtClean="0">
              <a:solidFill>
                <a:srgbClr val="00B0F0"/>
              </a:solidFill>
            </a:endParaRPr>
          </a:p>
          <a:p>
            <a:pPr algn="ctr"/>
            <a:r>
              <a:rPr lang="ja-JP" altLang="en-US" sz="1000" b="1" dirty="0" smtClean="0">
                <a:solidFill>
                  <a:srgbClr val="00B0F0"/>
                </a:solidFill>
              </a:rPr>
              <a:t>ベンチャー企業</a:t>
            </a:r>
            <a:endParaRPr lang="en-US" altLang="ja-JP" sz="1000" b="1" dirty="0" smtClean="0">
              <a:solidFill>
                <a:srgbClr val="00B0F0"/>
              </a:solidFill>
            </a:endParaRPr>
          </a:p>
          <a:p>
            <a:pPr algn="ctr"/>
            <a:r>
              <a:rPr lang="ja-JP" altLang="en-US" sz="1000" b="1" dirty="0" smtClean="0">
                <a:solidFill>
                  <a:srgbClr val="00B0F0"/>
                </a:solidFill>
              </a:rPr>
              <a:t>大学</a:t>
            </a:r>
            <a:r>
              <a:rPr lang="ja-JP" altLang="en-US" sz="1000" b="1" dirty="0">
                <a:solidFill>
                  <a:srgbClr val="00B0F0"/>
                </a:solidFill>
              </a:rPr>
              <a:t>　</a:t>
            </a:r>
            <a:r>
              <a:rPr lang="ja-JP" altLang="en-US" sz="1000" b="1" dirty="0" smtClean="0">
                <a:solidFill>
                  <a:srgbClr val="00B0F0"/>
                </a:solidFill>
              </a:rPr>
              <a:t>等</a:t>
            </a:r>
            <a:endParaRPr kumimoji="1" lang="en-US" altLang="ja-JP" sz="1000" b="1" dirty="0" smtClean="0">
              <a:solidFill>
                <a:srgbClr val="00B0F0"/>
              </a:solidFill>
            </a:endParaRPr>
          </a:p>
        </p:txBody>
      </p:sp>
      <p:sp>
        <p:nvSpPr>
          <p:cNvPr id="94" name="テキスト ボックス 93"/>
          <p:cNvSpPr txBox="1"/>
          <p:nvPr/>
        </p:nvSpPr>
        <p:spPr>
          <a:xfrm>
            <a:off x="8951505" y="5349560"/>
            <a:ext cx="1272169" cy="784830"/>
          </a:xfrm>
          <a:prstGeom prst="rect">
            <a:avLst/>
          </a:prstGeom>
          <a:noFill/>
        </p:spPr>
        <p:txBody>
          <a:bodyPr wrap="square" rtlCol="0">
            <a:spAutoFit/>
          </a:bodyPr>
          <a:lstStyle/>
          <a:p>
            <a:r>
              <a:rPr kumimoji="1" lang="ja-JP" altLang="en-US" sz="900" dirty="0" smtClean="0"/>
              <a:t>・顧客基盤</a:t>
            </a:r>
            <a:endParaRPr kumimoji="1" lang="en-US" altLang="ja-JP" sz="900" dirty="0" smtClean="0"/>
          </a:p>
          <a:p>
            <a:r>
              <a:rPr lang="ja-JP" altLang="en-US" sz="900" dirty="0" smtClean="0"/>
              <a:t>・ネットワーク</a:t>
            </a:r>
            <a:endParaRPr lang="en-US" altLang="ja-JP" sz="900" dirty="0" smtClean="0"/>
          </a:p>
          <a:p>
            <a:r>
              <a:rPr kumimoji="1" lang="ja-JP" altLang="en-US" sz="900" dirty="0" smtClean="0"/>
              <a:t>・資金</a:t>
            </a:r>
            <a:endParaRPr kumimoji="1" lang="en-US" altLang="ja-JP" sz="900" dirty="0" smtClean="0"/>
          </a:p>
          <a:p>
            <a:r>
              <a:rPr lang="ja-JP" altLang="en-US" sz="900" dirty="0" smtClean="0"/>
              <a:t>・マーケティング力</a:t>
            </a:r>
            <a:endParaRPr lang="en-US" altLang="ja-JP" sz="900" dirty="0" smtClean="0"/>
          </a:p>
          <a:p>
            <a:r>
              <a:rPr kumimoji="1" lang="ja-JP" altLang="en-US" sz="900" dirty="0" smtClean="0"/>
              <a:t>・営業人員</a:t>
            </a:r>
            <a:endParaRPr kumimoji="1" lang="ja-JP" altLang="en-US" sz="900" dirty="0"/>
          </a:p>
        </p:txBody>
      </p:sp>
      <p:sp>
        <p:nvSpPr>
          <p:cNvPr id="99" name="テキスト ボックス 98"/>
          <p:cNvSpPr txBox="1"/>
          <p:nvPr/>
        </p:nvSpPr>
        <p:spPr>
          <a:xfrm>
            <a:off x="10805106" y="5068429"/>
            <a:ext cx="1499380" cy="923330"/>
          </a:xfrm>
          <a:prstGeom prst="rect">
            <a:avLst/>
          </a:prstGeom>
          <a:noFill/>
        </p:spPr>
        <p:txBody>
          <a:bodyPr wrap="square" rtlCol="0">
            <a:spAutoFit/>
          </a:bodyPr>
          <a:lstStyle/>
          <a:p>
            <a:r>
              <a:rPr kumimoji="1" lang="ja-JP" altLang="en-US" sz="900" dirty="0" smtClean="0"/>
              <a:t>・技術</a:t>
            </a:r>
            <a:endParaRPr kumimoji="1" lang="en-US" altLang="ja-JP" sz="900" dirty="0" smtClean="0"/>
          </a:p>
          <a:p>
            <a:r>
              <a:rPr lang="ja-JP" altLang="en-US" sz="900" dirty="0" smtClean="0"/>
              <a:t>・アイデア</a:t>
            </a:r>
            <a:endParaRPr lang="en-US" altLang="ja-JP" sz="900" dirty="0" smtClean="0"/>
          </a:p>
          <a:p>
            <a:r>
              <a:rPr kumimoji="1" lang="ja-JP" altLang="en-US" sz="900" dirty="0" smtClean="0"/>
              <a:t>・時代のニーズに即した</a:t>
            </a:r>
            <a:endParaRPr kumimoji="1" lang="en-US" altLang="ja-JP" sz="900" dirty="0" smtClean="0"/>
          </a:p>
          <a:p>
            <a:r>
              <a:rPr kumimoji="1" lang="ja-JP" altLang="en-US" sz="900" dirty="0" smtClean="0"/>
              <a:t>　様々な情報</a:t>
            </a:r>
            <a:endParaRPr kumimoji="1" lang="en-US" altLang="ja-JP" sz="900" dirty="0" smtClean="0"/>
          </a:p>
          <a:p>
            <a:r>
              <a:rPr lang="ja-JP" altLang="en-US" sz="900" dirty="0" smtClean="0"/>
              <a:t>・デジタル技術</a:t>
            </a:r>
            <a:endParaRPr lang="en-US" altLang="ja-JP" sz="900" dirty="0" smtClean="0"/>
          </a:p>
          <a:p>
            <a:r>
              <a:rPr kumimoji="1" lang="ja-JP" altLang="en-US" sz="900" dirty="0" smtClean="0"/>
              <a:t>・実行スピード</a:t>
            </a:r>
            <a:endParaRPr kumimoji="1" lang="ja-JP" altLang="en-US" sz="900" dirty="0"/>
          </a:p>
        </p:txBody>
      </p:sp>
      <p:sp>
        <p:nvSpPr>
          <p:cNvPr id="101" name="テキスト ボックス 100"/>
          <p:cNvSpPr txBox="1"/>
          <p:nvPr/>
        </p:nvSpPr>
        <p:spPr>
          <a:xfrm>
            <a:off x="11945677" y="8030459"/>
            <a:ext cx="244549" cy="246221"/>
          </a:xfrm>
          <a:prstGeom prst="rect">
            <a:avLst/>
          </a:prstGeom>
          <a:noFill/>
        </p:spPr>
        <p:txBody>
          <a:bodyPr wrap="square" rtlCol="0">
            <a:spAutoFit/>
          </a:bodyPr>
          <a:lstStyle/>
          <a:p>
            <a:r>
              <a:rPr lang="en-US" altLang="ja-JP" sz="1000" dirty="0"/>
              <a:t>8</a:t>
            </a:r>
            <a:endParaRPr kumimoji="1" lang="en-US" altLang="ja-JP" sz="1000" dirty="0" smtClean="0"/>
          </a:p>
        </p:txBody>
      </p:sp>
      <p:pic>
        <p:nvPicPr>
          <p:cNvPr id="102" name="図 101"/>
          <p:cNvPicPr>
            <a:picLocks noChangeAspect="1"/>
          </p:cNvPicPr>
          <p:nvPr/>
        </p:nvPicPr>
        <p:blipFill rotWithShape="1">
          <a:blip r:embed="rId2"/>
          <a:srcRect b="69414"/>
          <a:stretch/>
        </p:blipFill>
        <p:spPr>
          <a:xfrm>
            <a:off x="9827092" y="47048"/>
            <a:ext cx="2135650" cy="263002"/>
          </a:xfrm>
          <a:prstGeom prst="rect">
            <a:avLst/>
          </a:prstGeom>
        </p:spPr>
      </p:pic>
    </p:spTree>
    <p:extLst>
      <p:ext uri="{BB962C8B-B14F-4D97-AF65-F5344CB8AC3E}">
        <p14:creationId xmlns:p14="http://schemas.microsoft.com/office/powerpoint/2010/main" val="3279794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3646</TotalTime>
  <Words>1715</Words>
  <Application>Microsoft Office PowerPoint</Application>
  <PresentationFormat>ユーザー設定</PresentationFormat>
  <Paragraphs>252</Paragraphs>
  <Slides>10</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BIZ UDPゴシック</vt:lpstr>
      <vt:lpstr>HG丸ｺﾞｼｯｸM-PRO</vt:lpstr>
      <vt:lpstr>Meiryo UI</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TomSec115</dc:creator>
  <cp:lastModifiedBy>TomSec2302</cp:lastModifiedBy>
  <cp:revision>357</cp:revision>
  <cp:lastPrinted>2023-08-03T02:13:02Z</cp:lastPrinted>
  <dcterms:created xsi:type="dcterms:W3CDTF">2022-10-28T06:47:31Z</dcterms:created>
  <dcterms:modified xsi:type="dcterms:W3CDTF">2025-03-17T02:32:23Z</dcterms:modified>
</cp:coreProperties>
</file>