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257" r:id="rId6"/>
    <p:sldId id="262" r:id="rId7"/>
    <p:sldId id="273" r:id="rId8"/>
    <p:sldId id="290" r:id="rId9"/>
    <p:sldId id="289" r:id="rId10"/>
    <p:sldId id="292" r:id="rId11"/>
    <p:sldId id="295" r:id="rId12"/>
    <p:sldId id="293" r:id="rId13"/>
    <p:sldId id="280" r:id="rId14"/>
    <p:sldId id="291" r:id="rId15"/>
    <p:sldId id="294" r:id="rId16"/>
    <p:sldId id="279" r:id="rId17"/>
    <p:sldId id="282" r:id="rId18"/>
    <p:sldId id="267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FFROY Francois" initials="JF" lastIdx="4" clrIdx="0">
    <p:extLst>
      <p:ext uri="{19B8F6BF-5375-455C-9EA6-DF929625EA0E}">
        <p15:presenceInfo xmlns:p15="http://schemas.microsoft.com/office/powerpoint/2012/main" userId="S::francois.jeffroy@irsn.fr::20f46717-1c46-43de-9842-022da9e89d5b" providerId="AD"/>
      </p:ext>
    </p:extLst>
  </p:cmAuthor>
  <p:cmAuthor id="2" name="LATIL QUERREC Nevena" initials="LQN" lastIdx="1" clrIdx="1">
    <p:extLst>
      <p:ext uri="{19B8F6BF-5375-455C-9EA6-DF929625EA0E}">
        <p15:presenceInfo xmlns:p15="http://schemas.microsoft.com/office/powerpoint/2012/main" userId="S::nevena.latil-querrec@irsn.fr::d05cec6a-846a-4dcd-a8f4-cb41a49f6c67" providerId="AD"/>
      </p:ext>
    </p:extLst>
  </p:cmAuthor>
  <p:cmAuthor id="3" name="TAURINES Tatiana" initials="TT" lastIdx="3" clrIdx="2">
    <p:extLst>
      <p:ext uri="{19B8F6BF-5375-455C-9EA6-DF929625EA0E}">
        <p15:presenceInfo xmlns:p15="http://schemas.microsoft.com/office/powerpoint/2012/main" userId="S::tatiana.taurines@irsn.fr::bdb3b8fd-737f-4eea-9a14-fafa27e14dc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4757"/>
    <a:srgbClr val="7FA8D9"/>
    <a:srgbClr val="D20012"/>
    <a:srgbClr val="FFFFFF"/>
    <a:srgbClr val="F7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136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3-02-21T09:25:43.281" idx="3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3-02-21T09:25:43.281" idx="2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9BBCA-D3D4-4A29-8F3C-7397D9459B16}" type="datetimeFigureOut">
              <a:rPr lang="fr-FR" smtClean="0"/>
              <a:t>26/02/2023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E1688-9C9A-42CE-8DEA-4338DEE1CB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0251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84EA83-ECFA-4CE9-8341-0864116DE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82FDF4F-A9FB-4616-BBE3-3C548D0FF8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27FF95-E335-4966-9F83-36B2E257A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B7B8B-C37B-4C8A-BD26-B22DBB613E53}" type="datetime1">
              <a:rPr lang="fr-FR" smtClean="0"/>
              <a:t>26/02/2023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FE4653-5FE9-4D19-A54F-456926027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6326F0-9CD3-4256-8FC2-A75DB4062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EF6-8718-4233-AC5A-D78F068ACF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5600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D54F26-B578-4A5C-983E-0C68FD212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33B0503-D31C-4404-98A2-C1F225F632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8F926E-87B6-4C74-9483-F18C41CD5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0D057-42EA-4E74-863C-B33F0A396765}" type="datetime1">
              <a:rPr lang="fr-FR" smtClean="0"/>
              <a:t>26/02/2023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12D1145-FCDB-4328-8E36-5793F832A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4A7974F-4470-4504-93BC-8D9BDED63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EF6-8718-4233-AC5A-D78F068ACF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7214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B70CE69-2BF2-4D67-990B-5142EA1D07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B06FE01-62C2-4B05-A0F1-739D2BBD6F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9E36D9-E75F-4611-97AF-F5A85E030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A1493-1703-414F-A24D-4CFE9792B3CF}" type="datetime1">
              <a:rPr lang="fr-FR" smtClean="0"/>
              <a:t>26/02/2023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8B01F4E-48A9-449D-B50D-50FC2A0EF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A95EE0-DF6F-44F6-BC30-CA2AB931A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EF6-8718-4233-AC5A-D78F068ACF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4472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014655-29B0-4DE2-97D6-7B63C4FB0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DE27BE-3B28-48F1-89DE-B2B3F9C38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A9FE49-5C68-4768-AE1D-441845CF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8ADA-ABFD-4C02-981E-2841DD7FFF5A}" type="datetime1">
              <a:rPr lang="fr-FR" smtClean="0"/>
              <a:t>26/02/2023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96DE922-D689-44A1-AFAB-DBD5810A5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561DA0-62B2-4679-AB88-EFDDF12DA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EF6-8718-4233-AC5A-D78F068ACFE5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EA9969E-E00D-4453-B275-0E548DE1EB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503" t="13805" r="1731" b="15392"/>
          <a:stretch/>
        </p:blipFill>
        <p:spPr>
          <a:xfrm>
            <a:off x="65682" y="40668"/>
            <a:ext cx="1389045" cy="102117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BBF3514-1FCE-4B9D-8385-93A3B2D55E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503" t="13805" r="1731" b="15392"/>
          <a:stretch/>
        </p:blipFill>
        <p:spPr>
          <a:xfrm>
            <a:off x="10737273" y="34940"/>
            <a:ext cx="1389045" cy="102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182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8EAC8C-D1AA-4829-8538-40BF1EC16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662F7E9-3B01-4C36-81F5-6023D3CB9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6271F0-33DF-4F8A-A319-2B1B567D6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6910D-B5EB-49A7-B05C-DE44D2781BBB}" type="datetime1">
              <a:rPr lang="fr-FR" smtClean="0"/>
              <a:t>26/02/2023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F4A2BD-AE4B-4DE0-8163-B08A6E11D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EC30C7-943E-4B54-9EA0-0B28D4308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EF6-8718-4233-AC5A-D78F068ACF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9999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9AC6B9-8404-48AB-8F35-DE93CBB3F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FA0A59-DA02-4BD5-A1D8-DCD53EF71F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F61C145-C1AA-4106-A321-DCF7C2233F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88869D4-8CFB-468B-A747-C25803D7A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34DE-70F5-46FC-AA4D-7B40B1213725}" type="datetime1">
              <a:rPr lang="fr-FR" smtClean="0"/>
              <a:t>26/02/2023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7C5698-7071-4FA0-B7EF-DE63FA236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EB52B3D-5433-4308-862A-D1BC90424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EF6-8718-4233-AC5A-D78F068ACF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8724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11D769-1E1E-4694-B36E-1C22C89C3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AEB18BF-CC13-47EB-BD61-CAA295736F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E3E306A-EE74-43EC-B912-F11BBD8FF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BBCF12A-C712-413D-9F5F-A14BF197A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C4E2E29-1DC2-4110-A264-1DE677883E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3A5DAD1-2BE7-4A70-A712-134545C5D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B07FD-1B26-4724-9759-3B4EC1B06ED1}" type="datetime1">
              <a:rPr lang="fr-FR" smtClean="0"/>
              <a:t>26/02/2023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DF4ADB2-F095-4B45-A089-B8DD337A4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2C1960E-A7CD-4250-AB95-1E56690AF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EF6-8718-4233-AC5A-D78F068ACF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9168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92E319-1937-4244-BC39-C629AB436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79EBFBF-FCC0-4E13-A08E-4C9658F82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22F1-DFF4-4B43-957B-8FC95D8F59E7}" type="datetime1">
              <a:rPr lang="fr-FR" smtClean="0"/>
              <a:t>26/02/2023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0E8522A-AED6-41F0-A7CA-C3AF31D20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4547181-CFF3-4621-B8E6-62D6ECD5D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EF6-8718-4233-AC5A-D78F068ACF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1827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4FC2057-CFB5-4D26-94A9-EE514485C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1F385-28C0-4E03-8DB0-A6E6BB513D00}" type="datetime1">
              <a:rPr lang="fr-FR" smtClean="0"/>
              <a:t>26/02/2023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6DD8D69-8FFD-4146-87FB-D0D26D351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EE705C2-5617-4017-B6F4-9679FEDB4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EF6-8718-4233-AC5A-D78F068ACF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7523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39FE77-1DF1-4728-84E9-18FAB47F0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0380B3-C442-44F9-B896-81973BDB1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E09F268-A89E-4DAA-8BC5-CF782EA24A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4EADDEC-4BDF-4BBD-BD6E-55C521206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3F15B-3AF7-44DF-8C22-5134F5A5D86D}" type="datetime1">
              <a:rPr lang="fr-FR" smtClean="0"/>
              <a:t>26/02/2023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8847EAB-ABC1-4ECB-854A-FDD93CFE6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3836E86-243F-4710-B15B-70755772E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EF6-8718-4233-AC5A-D78F068ACF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0804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00C424-1B55-4A1A-9444-726289331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03316CE-5684-4A70-B788-288E0CA704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324A5B2-39D7-4069-8DC9-AC3CCF2203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E3802A5-D1D8-4AEA-9692-D8049E79F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E984-B658-4C11-8236-AE677761772E}" type="datetime1">
              <a:rPr lang="fr-FR" smtClean="0"/>
              <a:t>26/02/2023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1E5C3CE-5CD9-4B59-8936-B44AA98B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B56A32-F496-4E0C-AF3C-8490EB9A7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EF6-8718-4233-AC5A-D78F068ACF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9243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5BA9321-8AA2-404A-9803-D5A89C762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331" y="1152627"/>
            <a:ext cx="11218631" cy="1233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4B6A35E-4852-4D67-A4B4-E52A3E58D9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3332" y="2477193"/>
            <a:ext cx="11218632" cy="37298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72A9546-54FA-4BB2-84EF-72B6EC7C28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D4805-9914-4C5E-ADA7-4B1F0AA936DE}" type="datetime1">
              <a:rPr lang="fr-FR" smtClean="0"/>
              <a:t>26/02/2023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03E5C9-C433-42EB-897A-7520AA0589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D22958-19E8-4F01-BD11-D9E4260E6F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35EF6-8718-4233-AC5A-D78F068ACFE5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 descr="logohorizontalcouleur">
            <a:extLst>
              <a:ext uri="{FF2B5EF4-FFF2-40B4-BE49-F238E27FC236}">
                <a16:creationId xmlns:a16="http://schemas.microsoft.com/office/drawing/2014/main" id="{823B4ECE-F3DE-4CD5-A43F-E5B83A5F388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409" y="247759"/>
            <a:ext cx="1695450" cy="73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98281EB-29BA-4D87-B096-6556F4C8FB6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94" y="103933"/>
            <a:ext cx="1035050" cy="100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CC5BFE6-C293-4948-8EF9-925E087447A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322" y="0"/>
            <a:ext cx="1076325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966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AA7A9-7F49-4A5E-BA5F-EFF5BADF53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73187"/>
          </a:xfrm>
        </p:spPr>
        <p:txBody>
          <a:bodyPr/>
          <a:lstStyle/>
          <a:p>
            <a:r>
              <a:rPr lang="fr-FR" dirty="0"/>
              <a:t>Avenir de l’IRSN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6E37D3E-BA29-4229-BFD2-8347302C2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90691"/>
            <a:ext cx="9144000" cy="1655762"/>
          </a:xfrm>
        </p:spPr>
        <p:txBody>
          <a:bodyPr/>
          <a:lstStyle/>
          <a:p>
            <a:r>
              <a:rPr lang="fr-FR" dirty="0"/>
              <a:t>AG du personnel, Cadarache </a:t>
            </a:r>
          </a:p>
          <a:p>
            <a:r>
              <a:rPr lang="fr-FR" dirty="0"/>
              <a:t>27-02-2023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8FDE5DC-668E-4979-8E0B-CE6D622E7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EF6-8718-4233-AC5A-D78F068ACFE5}" type="slidenum">
              <a:rPr lang="fr-FR" smtClean="0"/>
              <a:t>1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9A09F8E-02CF-41B5-BD41-F0150B71F26C}"/>
              </a:ext>
            </a:extLst>
          </p:cNvPr>
          <p:cNvSpPr txBox="1"/>
          <p:nvPr/>
        </p:nvSpPr>
        <p:spPr>
          <a:xfrm rot="20555189">
            <a:off x="2620633" y="4295308"/>
            <a:ext cx="7184285" cy="861774"/>
          </a:xfrm>
          <a:prstGeom prst="rect">
            <a:avLst/>
          </a:prstGeom>
          <a:noFill/>
          <a:ln w="127000">
            <a:solidFill>
              <a:srgbClr val="EE4757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5000" b="1" dirty="0">
                <a:solidFill>
                  <a:srgbClr val="EE4757"/>
                </a:solidFill>
                <a:latin typeface="Bernard MT Condensed" panose="02050806060905020404" pitchFamily="18" charset="0"/>
                <a:cs typeface="72 Condensed" panose="020B0506030000000003" pitchFamily="34" charset="0"/>
              </a:rPr>
              <a:t>Démantèlement de l’IRSN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63C0B62-4016-40C2-963A-D34CE49EF181}"/>
              </a:ext>
            </a:extLst>
          </p:cNvPr>
          <p:cNvSpPr txBox="1"/>
          <p:nvPr/>
        </p:nvSpPr>
        <p:spPr>
          <a:xfrm>
            <a:off x="5297776" y="5141594"/>
            <a:ext cx="7184285" cy="861774"/>
          </a:xfrm>
          <a:prstGeom prst="rect">
            <a:avLst/>
          </a:prstGeom>
          <a:noFill/>
          <a:ln w="1270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5000" b="1" dirty="0">
                <a:solidFill>
                  <a:srgbClr val="EE4757"/>
                </a:solidFill>
                <a:latin typeface="Bernard MT Condensed" panose="02050806060905020404" pitchFamily="18" charset="0"/>
                <a:cs typeface="72 Condensed" panose="020B0506030000000003" pitchFamily="34" charset="0"/>
              </a:rPr>
              <a:t>ON N’EN VEUT PAS!</a:t>
            </a:r>
          </a:p>
        </p:txBody>
      </p:sp>
    </p:spTree>
    <p:extLst>
      <p:ext uri="{BB962C8B-B14F-4D97-AF65-F5344CB8AC3E}">
        <p14:creationId xmlns:p14="http://schemas.microsoft.com/office/powerpoint/2010/main" val="3876847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27">
            <a:extLst>
              <a:ext uri="{FF2B5EF4-FFF2-40B4-BE49-F238E27FC236}">
                <a16:creationId xmlns:a16="http://schemas.microsoft.com/office/drawing/2014/main" id="{11183B9B-A8C9-4B06-8575-3D39FD6CF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076" y="1394228"/>
            <a:ext cx="11218863" cy="733729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/>
          </a:bodyPr>
          <a:lstStyle/>
          <a:p>
            <a:pPr marL="0" marR="0" indent="0" algn="l">
              <a:lnSpc>
                <a:spcPts val="4300"/>
              </a:lnSpc>
              <a:spcAft>
                <a:spcPts val="0"/>
              </a:spcAft>
              <a:buNone/>
            </a:pPr>
            <a:r>
              <a:rPr lang="fr-FR" sz="3200" b="1" spc="25" dirty="0">
                <a:latin typeface="Trebuchet MS" panose="22635452340000000000" pitchFamily="2"/>
              </a:rPr>
              <a:t>Examen de la loi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7DD1CB2-66DE-49E6-BCB8-3AB790546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EF6-8718-4233-AC5A-D78F068ACFE5}" type="slidenum">
              <a:rPr lang="fr-FR" smtClean="0"/>
              <a:t>10</a:t>
            </a:fld>
            <a:endParaRPr lang="fr-FR"/>
          </a:p>
        </p:txBody>
      </p:sp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986744C6-B196-4D78-8502-EBA58ECE3765}"/>
              </a:ext>
            </a:extLst>
          </p:cNvPr>
          <p:cNvSpPr/>
          <p:nvPr/>
        </p:nvSpPr>
        <p:spPr>
          <a:xfrm>
            <a:off x="647350" y="3514986"/>
            <a:ext cx="10897299" cy="1392573"/>
          </a:xfrm>
          <a:prstGeom prst="rightArrow">
            <a:avLst/>
          </a:prstGeom>
          <a:solidFill>
            <a:srgbClr val="7FA8D9"/>
          </a:solidFill>
          <a:ln>
            <a:solidFill>
              <a:srgbClr val="EE4757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2E4B896-56A1-440E-AC1F-76C07E097196}"/>
              </a:ext>
            </a:extLst>
          </p:cNvPr>
          <p:cNvSpPr txBox="1"/>
          <p:nvPr/>
        </p:nvSpPr>
        <p:spPr>
          <a:xfrm rot="16200000">
            <a:off x="2448560" y="4020189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EE4757"/>
                </a:solidFill>
              </a:rPr>
              <a:t>28/02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DD3ACF0-C3BC-4238-8A90-5C8A8B9E42FC}"/>
              </a:ext>
            </a:extLst>
          </p:cNvPr>
          <p:cNvSpPr txBox="1"/>
          <p:nvPr/>
        </p:nvSpPr>
        <p:spPr>
          <a:xfrm rot="16200000">
            <a:off x="4787214" y="4043646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b="1">
                <a:solidFill>
                  <a:srgbClr val="EE4757"/>
                </a:solidFill>
              </a:defRPr>
            </a:lvl1pPr>
          </a:lstStyle>
          <a:p>
            <a:r>
              <a:rPr lang="fr-FR" dirty="0"/>
              <a:t>1-2/03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420549F-AF48-40C7-BEAD-54E97E30FF7D}"/>
              </a:ext>
            </a:extLst>
          </p:cNvPr>
          <p:cNvSpPr txBox="1"/>
          <p:nvPr/>
        </p:nvSpPr>
        <p:spPr>
          <a:xfrm rot="16200000">
            <a:off x="6932150" y="4050326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EE4757"/>
                </a:solidFill>
              </a:rPr>
              <a:t>13/03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192DB86-01AC-4EB2-A768-82AB63277ED8}"/>
              </a:ext>
            </a:extLst>
          </p:cNvPr>
          <p:cNvSpPr txBox="1"/>
          <p:nvPr/>
        </p:nvSpPr>
        <p:spPr>
          <a:xfrm rot="16200000">
            <a:off x="9200989" y="4043645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EE4757"/>
                </a:solidFill>
              </a:rPr>
              <a:t>15/03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0F98A8CE-0A72-4C78-8074-78B6228E57F8}"/>
              </a:ext>
            </a:extLst>
          </p:cNvPr>
          <p:cNvSpPr txBox="1"/>
          <p:nvPr/>
        </p:nvSpPr>
        <p:spPr>
          <a:xfrm>
            <a:off x="1848346" y="2514564"/>
            <a:ext cx="2042487" cy="830997"/>
          </a:xfrm>
          <a:prstGeom prst="rect">
            <a:avLst/>
          </a:prstGeom>
          <a:noFill/>
          <a:ln w="28575">
            <a:solidFill>
              <a:srgbClr val="EE4757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Bernard MT Condensed" panose="02050806060905020404" pitchFamily="18" charset="0"/>
                <a:cs typeface="72 Condensed" panose="020B0506030000000003" pitchFamily="34" charset="0"/>
              </a:rPr>
              <a:t>Commission du développement durable (députés, sénateurs)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2328BCF-086F-4218-9A57-2687684A42F2}"/>
              </a:ext>
            </a:extLst>
          </p:cNvPr>
          <p:cNvSpPr txBox="1"/>
          <p:nvPr/>
        </p:nvSpPr>
        <p:spPr>
          <a:xfrm>
            <a:off x="6694171" y="2367776"/>
            <a:ext cx="1278419" cy="1077218"/>
          </a:xfrm>
          <a:prstGeom prst="rect">
            <a:avLst/>
          </a:prstGeom>
          <a:noFill/>
          <a:ln w="28575">
            <a:solidFill>
              <a:srgbClr val="EE4757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Bernard MT Condensed" panose="02050806060905020404" pitchFamily="18" charset="0"/>
                <a:cs typeface="72 Condensed" panose="020B0506030000000003" pitchFamily="34" charset="0"/>
              </a:rPr>
              <a:t>Début d’examen du texte à l’assemblée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6D31DAC4-264E-483D-94DE-AA07E4236892}"/>
              </a:ext>
            </a:extLst>
          </p:cNvPr>
          <p:cNvSpPr txBox="1"/>
          <p:nvPr/>
        </p:nvSpPr>
        <p:spPr>
          <a:xfrm>
            <a:off x="8858181" y="2391454"/>
            <a:ext cx="1397259" cy="1077218"/>
          </a:xfrm>
          <a:prstGeom prst="rect">
            <a:avLst/>
          </a:prstGeom>
          <a:noFill/>
          <a:ln w="28575">
            <a:solidFill>
              <a:srgbClr val="EE4757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Bernard MT Condensed" panose="02050806060905020404" pitchFamily="18" charset="0"/>
                <a:cs typeface="72 Condensed" panose="020B0506030000000003" pitchFamily="34" charset="0"/>
              </a:rPr>
              <a:t>Mise au vote de la loi d’accélération à l’assemblée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708C1E1-06C9-443A-8FA7-7183701E7615}"/>
              </a:ext>
            </a:extLst>
          </p:cNvPr>
          <p:cNvSpPr txBox="1"/>
          <p:nvPr/>
        </p:nvSpPr>
        <p:spPr>
          <a:xfrm>
            <a:off x="647350" y="4917166"/>
            <a:ext cx="6845531" cy="584775"/>
          </a:xfrm>
          <a:prstGeom prst="rect">
            <a:avLst/>
          </a:prstGeom>
          <a:noFill/>
          <a:ln w="57150">
            <a:solidFill>
              <a:srgbClr val="EE4757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EE475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iller" panose="04020404031007020602" pitchFamily="82" charset="0"/>
                <a:cs typeface="72 Condensed" panose="020B0506030000000003" pitchFamily="34" charset="0"/>
              </a:rPr>
              <a:t>Dépôt des amendements  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4BEA9534-C5EF-455B-A2A7-932CE0E2C118}"/>
              </a:ext>
            </a:extLst>
          </p:cNvPr>
          <p:cNvSpPr txBox="1"/>
          <p:nvPr/>
        </p:nvSpPr>
        <p:spPr>
          <a:xfrm>
            <a:off x="4403887" y="2363684"/>
            <a:ext cx="1517917" cy="1077218"/>
          </a:xfrm>
          <a:prstGeom prst="rect">
            <a:avLst/>
          </a:prstGeom>
          <a:noFill/>
          <a:ln w="28575">
            <a:solidFill>
              <a:srgbClr val="EE4757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Bernard MT Condensed" panose="02050806060905020404" pitchFamily="18" charset="0"/>
                <a:cs typeface="72 Condensed" panose="020B0506030000000003" pitchFamily="34" charset="0"/>
              </a:rPr>
              <a:t>Commission affaires économiques à l’assemblée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D7E16D1-2843-4B58-A447-58D13E9D395C}"/>
              </a:ext>
            </a:extLst>
          </p:cNvPr>
          <p:cNvSpPr txBox="1"/>
          <p:nvPr/>
        </p:nvSpPr>
        <p:spPr>
          <a:xfrm rot="16200000">
            <a:off x="859901" y="4018172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EE4757"/>
                </a:solidFill>
              </a:rPr>
              <a:t>25/02</a:t>
            </a:r>
          </a:p>
        </p:txBody>
      </p:sp>
    </p:spTree>
    <p:extLst>
      <p:ext uri="{BB962C8B-B14F-4D97-AF65-F5344CB8AC3E}">
        <p14:creationId xmlns:p14="http://schemas.microsoft.com/office/powerpoint/2010/main" val="576867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27">
            <a:extLst>
              <a:ext uri="{FF2B5EF4-FFF2-40B4-BE49-F238E27FC236}">
                <a16:creationId xmlns:a16="http://schemas.microsoft.com/office/drawing/2014/main" id="{11183B9B-A8C9-4B06-8575-3D39FD6CF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076" y="1394228"/>
            <a:ext cx="11218863" cy="733729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/>
          </a:bodyPr>
          <a:lstStyle/>
          <a:p>
            <a:pPr marL="0" marR="0" indent="0" algn="l">
              <a:lnSpc>
                <a:spcPts val="4300"/>
              </a:lnSpc>
              <a:spcAft>
                <a:spcPts val="0"/>
              </a:spcAft>
              <a:buNone/>
            </a:pPr>
            <a:r>
              <a:rPr lang="fr-FR" sz="3200" b="1" spc="25" dirty="0">
                <a:latin typeface="Trebuchet MS" panose="22635452340000000000" pitchFamily="2"/>
              </a:rPr>
              <a:t>Si la loi est votée …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7DD1CB2-66DE-49E6-BCB8-3AB790546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EF6-8718-4233-AC5A-D78F068ACFE5}" type="slidenum">
              <a:rPr lang="fr-FR" smtClean="0"/>
              <a:t>11</a:t>
            </a:fld>
            <a:endParaRPr lang="fr-FR"/>
          </a:p>
        </p:txBody>
      </p:sp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986744C6-B196-4D78-8502-EBA58ECE3765}"/>
              </a:ext>
            </a:extLst>
          </p:cNvPr>
          <p:cNvSpPr/>
          <p:nvPr/>
        </p:nvSpPr>
        <p:spPr>
          <a:xfrm>
            <a:off x="647350" y="3913018"/>
            <a:ext cx="10897299" cy="1392573"/>
          </a:xfrm>
          <a:prstGeom prst="rightArrow">
            <a:avLst/>
          </a:prstGeom>
          <a:solidFill>
            <a:srgbClr val="7FA8D9"/>
          </a:solidFill>
          <a:ln>
            <a:solidFill>
              <a:srgbClr val="EE4757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6D31DAC4-264E-483D-94DE-AA07E4236892}"/>
              </a:ext>
            </a:extLst>
          </p:cNvPr>
          <p:cNvSpPr txBox="1"/>
          <p:nvPr/>
        </p:nvSpPr>
        <p:spPr>
          <a:xfrm>
            <a:off x="3438893" y="3543686"/>
            <a:ext cx="1397259" cy="338554"/>
          </a:xfrm>
          <a:prstGeom prst="rect">
            <a:avLst/>
          </a:prstGeom>
          <a:noFill/>
          <a:ln w="28575">
            <a:solidFill>
              <a:srgbClr val="EE4757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Bernard MT Condensed" panose="02050806060905020404" pitchFamily="18" charset="0"/>
                <a:cs typeface="72 Condensed" panose="020B0506030000000003" pitchFamily="34" charset="0"/>
              </a:rPr>
              <a:t>PLF 2024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D7E16D1-2843-4B58-A447-58D13E9D395C}"/>
              </a:ext>
            </a:extLst>
          </p:cNvPr>
          <p:cNvSpPr txBox="1"/>
          <p:nvPr/>
        </p:nvSpPr>
        <p:spPr>
          <a:xfrm rot="16200000">
            <a:off x="859901" y="4416204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EE4757"/>
                </a:solidFill>
              </a:rPr>
              <a:t>15/03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037504C-5832-4051-B4D1-F8935F5334C3}"/>
              </a:ext>
            </a:extLst>
          </p:cNvPr>
          <p:cNvSpPr txBox="1"/>
          <p:nvPr/>
        </p:nvSpPr>
        <p:spPr>
          <a:xfrm rot="16200000">
            <a:off x="3646444" y="4416203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EE4757"/>
                </a:solidFill>
              </a:rPr>
              <a:t>01/06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00E75212-CA7F-4126-9EFB-B2C839F3EC3C}"/>
              </a:ext>
            </a:extLst>
          </p:cNvPr>
          <p:cNvSpPr txBox="1"/>
          <p:nvPr/>
        </p:nvSpPr>
        <p:spPr>
          <a:xfrm>
            <a:off x="619502" y="2958762"/>
            <a:ext cx="1561912" cy="1077218"/>
          </a:xfrm>
          <a:prstGeom prst="rect">
            <a:avLst/>
          </a:prstGeom>
          <a:noFill/>
          <a:ln w="57150">
            <a:solidFill>
              <a:srgbClr val="EE4757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EE475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iller" panose="04020404031007020602" pitchFamily="82" charset="0"/>
                <a:cs typeface="72 Condensed" panose="020B0506030000000003" pitchFamily="34" charset="0"/>
              </a:rPr>
              <a:t>Vote de la loi ??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5C43FB7-4105-4A40-A899-2C319FBF6B27}"/>
              </a:ext>
            </a:extLst>
          </p:cNvPr>
          <p:cNvSpPr txBox="1"/>
          <p:nvPr/>
        </p:nvSpPr>
        <p:spPr>
          <a:xfrm>
            <a:off x="838200" y="5288720"/>
            <a:ext cx="468397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4 groupes de travail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Le transfert des missions de l’IRSN vers l’ASN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Les conditions de travail des personnels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Les évolutions réglementaires à prévoir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Les sujets budgétaires et financier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C8836966-09D6-4B44-ABF8-38B613DDDD4E}"/>
              </a:ext>
            </a:extLst>
          </p:cNvPr>
          <p:cNvSpPr txBox="1"/>
          <p:nvPr/>
        </p:nvSpPr>
        <p:spPr>
          <a:xfrm rot="16200000">
            <a:off x="7338426" y="4277703"/>
            <a:ext cx="705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EE4757"/>
                </a:solidFill>
              </a:rPr>
              <a:t>Fin</a:t>
            </a:r>
          </a:p>
          <a:p>
            <a:pPr algn="ctr"/>
            <a:r>
              <a:rPr lang="fr-FR" b="1" dirty="0">
                <a:solidFill>
                  <a:srgbClr val="EE4757"/>
                </a:solidFill>
              </a:rPr>
              <a:t> 2023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60575E8E-039A-4256-B76E-6283FB195BD3}"/>
              </a:ext>
            </a:extLst>
          </p:cNvPr>
          <p:cNvSpPr txBox="1"/>
          <p:nvPr/>
        </p:nvSpPr>
        <p:spPr>
          <a:xfrm>
            <a:off x="6854610" y="3519160"/>
            <a:ext cx="1397259" cy="338554"/>
          </a:xfrm>
          <a:prstGeom prst="rect">
            <a:avLst/>
          </a:prstGeom>
          <a:noFill/>
          <a:ln w="28575">
            <a:solidFill>
              <a:srgbClr val="EE4757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Bernard MT Condensed" panose="02050806060905020404" pitchFamily="18" charset="0"/>
                <a:cs typeface="72 Condensed" panose="020B0506030000000003" pitchFamily="34" charset="0"/>
              </a:rPr>
              <a:t>LF 2024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446F0BEA-CBA7-4422-8A8A-CD8110CAB403}"/>
              </a:ext>
            </a:extLst>
          </p:cNvPr>
          <p:cNvSpPr txBox="1"/>
          <p:nvPr/>
        </p:nvSpPr>
        <p:spPr>
          <a:xfrm rot="16200000">
            <a:off x="10135283" y="4300948"/>
            <a:ext cx="752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EE4757"/>
                </a:solidFill>
              </a:rPr>
              <a:t>01/07</a:t>
            </a:r>
          </a:p>
          <a:p>
            <a:pPr algn="ctr"/>
            <a:r>
              <a:rPr lang="fr-FR" b="1" dirty="0">
                <a:solidFill>
                  <a:srgbClr val="EE4757"/>
                </a:solidFill>
              </a:rPr>
              <a:t> 2024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D44DDA22-1D19-45AE-8EA2-F3A66448CF42}"/>
              </a:ext>
            </a:extLst>
          </p:cNvPr>
          <p:cNvSpPr txBox="1"/>
          <p:nvPr/>
        </p:nvSpPr>
        <p:spPr>
          <a:xfrm>
            <a:off x="9722699" y="3393458"/>
            <a:ext cx="1397259" cy="584775"/>
          </a:xfrm>
          <a:prstGeom prst="rect">
            <a:avLst/>
          </a:prstGeom>
          <a:noFill/>
          <a:ln w="28575">
            <a:solidFill>
              <a:srgbClr val="EE4757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Bernard MT Condensed" panose="02050806060905020404" pitchFamily="18" charset="0"/>
                <a:cs typeface="72 Condensed" panose="020B0506030000000003" pitchFamily="34" charset="0"/>
              </a:rPr>
              <a:t>Mise en application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A51EA6E-B56A-4BEE-92E7-77530197B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750" y="1980328"/>
            <a:ext cx="6718578" cy="114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606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27">
            <a:extLst>
              <a:ext uri="{FF2B5EF4-FFF2-40B4-BE49-F238E27FC236}">
                <a16:creationId xmlns:a16="http://schemas.microsoft.com/office/drawing/2014/main" id="{11183B9B-A8C9-4B06-8575-3D39FD6CF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568" y="1392223"/>
            <a:ext cx="11218863" cy="9525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/>
          </a:bodyPr>
          <a:lstStyle/>
          <a:p>
            <a:pPr marL="0" marR="0" indent="0" algn="l">
              <a:lnSpc>
                <a:spcPts val="4300"/>
              </a:lnSpc>
              <a:spcAft>
                <a:spcPts val="0"/>
              </a:spcAft>
              <a:buNone/>
            </a:pPr>
            <a:r>
              <a:rPr lang="fr-FR" sz="3200" b="1" spc="25" dirty="0">
                <a:latin typeface="Trebuchet MS" panose="22635452340000000000" pitchFamily="2"/>
              </a:rPr>
              <a:t>Journée du 28/02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7DD1CB2-66DE-49E6-BCB8-3AB790546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EF6-8718-4233-AC5A-D78F068ACFE5}" type="slidenum">
              <a:rPr lang="fr-FR" smtClean="0"/>
              <a:t>12</a:t>
            </a:fld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A964B0E-7B01-49C3-9D33-B324786D783C}"/>
              </a:ext>
            </a:extLst>
          </p:cNvPr>
          <p:cNvSpPr txBox="1"/>
          <p:nvPr/>
        </p:nvSpPr>
        <p:spPr>
          <a:xfrm>
            <a:off x="337901" y="2000776"/>
            <a:ext cx="7437164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200"/>
            <a:r>
              <a:rPr lang="fr-FR" sz="2800" dirty="0"/>
              <a:t>FAR et Paris</a:t>
            </a:r>
          </a:p>
          <a:p>
            <a:pPr marL="482400" indent="-457200">
              <a:buFont typeface="Arial" panose="020B0604020202020204" pitchFamily="34" charset="0"/>
              <a:buChar char="•"/>
            </a:pPr>
            <a:r>
              <a:rPr lang="fr-FR" sz="2800" dirty="0"/>
              <a:t>Matin : ateliers/activités FAR</a:t>
            </a:r>
          </a:p>
          <a:p>
            <a:pPr marL="482400" indent="-457200">
              <a:buFont typeface="Arial" panose="020B0604020202020204" pitchFamily="34" charset="0"/>
              <a:buChar char="•"/>
            </a:pPr>
            <a:r>
              <a:rPr lang="fr-FR" sz="2800" dirty="0"/>
              <a:t>13h30 début du défilé</a:t>
            </a:r>
          </a:p>
          <a:p>
            <a:pPr marL="482400" indent="-457200">
              <a:buFont typeface="Arial" panose="020B0604020202020204" pitchFamily="34" charset="0"/>
              <a:buChar char="•"/>
            </a:pPr>
            <a:r>
              <a:rPr lang="fr-FR" sz="2800" dirty="0"/>
              <a:t>14h15 rassemblement esplanade des invalides</a:t>
            </a:r>
          </a:p>
          <a:p>
            <a:pPr marL="939600" lvl="1" indent="-457200">
              <a:buFont typeface="Arial" panose="020B0604020202020204" pitchFamily="34" charset="0"/>
              <a:buChar char="•"/>
            </a:pPr>
            <a:r>
              <a:rPr lang="fr-FR" sz="2800" dirty="0"/>
              <a:t>Prises de paroles de soutiens</a:t>
            </a:r>
          </a:p>
          <a:p>
            <a:pPr marL="939600" lvl="1" indent="-457200">
              <a:buFont typeface="Arial" panose="020B0604020202020204" pitchFamily="34" charset="0"/>
              <a:buChar char="•"/>
            </a:pPr>
            <a:r>
              <a:rPr lang="fr-FR" sz="2800" dirty="0"/>
              <a:t>Chansons, …</a:t>
            </a:r>
          </a:p>
          <a:p>
            <a:pPr marL="482400" indent="-457200">
              <a:buFont typeface="Arial" panose="020B0604020202020204" pitchFamily="34" charset="0"/>
              <a:buChar char="•"/>
            </a:pPr>
            <a:endParaRPr lang="fr-FR" sz="28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D504762-4371-4323-9FFD-F5E9214298A6}"/>
              </a:ext>
            </a:extLst>
          </p:cNvPr>
          <p:cNvSpPr txBox="1"/>
          <p:nvPr/>
        </p:nvSpPr>
        <p:spPr>
          <a:xfrm>
            <a:off x="6032024" y="4773279"/>
            <a:ext cx="574599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200"/>
            <a:r>
              <a:rPr lang="fr-FR" sz="2800" dirty="0"/>
              <a:t>Cadarache</a:t>
            </a:r>
          </a:p>
          <a:p>
            <a:pPr marL="482400" indent="-457200">
              <a:buFont typeface="Arial" panose="020B0604020202020204" pitchFamily="34" charset="0"/>
              <a:buChar char="•"/>
            </a:pPr>
            <a:r>
              <a:rPr lang="fr-FR" sz="2800" dirty="0"/>
              <a:t>Sondage en cours</a:t>
            </a:r>
          </a:p>
          <a:p>
            <a:pPr marL="482400" indent="-457200">
              <a:buFont typeface="Arial" panose="020B0604020202020204" pitchFamily="34" charset="0"/>
              <a:buChar char="•"/>
            </a:pPr>
            <a:r>
              <a:rPr lang="fr-FR" sz="2800" dirty="0"/>
              <a:t>Réflexion sur des actions sur le site</a:t>
            </a:r>
          </a:p>
        </p:txBody>
      </p:sp>
    </p:spTree>
    <p:extLst>
      <p:ext uri="{BB962C8B-B14F-4D97-AF65-F5344CB8AC3E}">
        <p14:creationId xmlns:p14="http://schemas.microsoft.com/office/powerpoint/2010/main" val="2323094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27">
            <a:extLst>
              <a:ext uri="{FF2B5EF4-FFF2-40B4-BE49-F238E27FC236}">
                <a16:creationId xmlns:a16="http://schemas.microsoft.com/office/drawing/2014/main" id="{11183B9B-A8C9-4B06-8575-3D39FD6CF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568" y="1392223"/>
            <a:ext cx="11218863" cy="9525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/>
          </a:bodyPr>
          <a:lstStyle/>
          <a:p>
            <a:pPr marL="0" marR="0" indent="0" algn="l">
              <a:lnSpc>
                <a:spcPts val="4300"/>
              </a:lnSpc>
              <a:spcAft>
                <a:spcPts val="0"/>
              </a:spcAft>
              <a:buNone/>
            </a:pPr>
            <a:r>
              <a:rPr lang="fr-FR" sz="3200" b="1" spc="25" dirty="0">
                <a:latin typeface="Trebuchet MS" panose="22635452340000000000" pitchFamily="2"/>
              </a:rPr>
              <a:t>Action envers les parlementaires: 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7DD1CB2-66DE-49E6-BCB8-3AB790546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EF6-8718-4233-AC5A-D78F068ACFE5}" type="slidenum">
              <a:rPr lang="fr-FR" smtClean="0"/>
              <a:t>13</a:t>
            </a:fld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A964B0E-7B01-49C3-9D33-B324786D783C}"/>
              </a:ext>
            </a:extLst>
          </p:cNvPr>
          <p:cNvSpPr txBox="1"/>
          <p:nvPr/>
        </p:nvSpPr>
        <p:spPr>
          <a:xfrm>
            <a:off x="354679" y="2277612"/>
            <a:ext cx="9154173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82400" indent="-457200">
              <a:buFont typeface="Arial" panose="020B0604020202020204" pitchFamily="34" charset="0"/>
              <a:buChar char="•"/>
            </a:pPr>
            <a:r>
              <a:rPr lang="fr-FR" sz="2800" dirty="0"/>
              <a:t>Rencontre </a:t>
            </a:r>
            <a:r>
              <a:rPr lang="fr-FR" sz="2800" b="1" dirty="0"/>
              <a:t>Barbara </a:t>
            </a:r>
            <a:r>
              <a:rPr lang="fr-FR" sz="2800" b="1" dirty="0" err="1"/>
              <a:t>Pompili</a:t>
            </a:r>
            <a:r>
              <a:rPr lang="fr-FR" sz="2800" b="1" dirty="0"/>
              <a:t>, (</a:t>
            </a:r>
            <a:r>
              <a:rPr lang="fr-FR" sz="2800" dirty="0"/>
              <a:t>Renaissance)</a:t>
            </a:r>
            <a:r>
              <a:rPr lang="fr-FR" sz="2800" b="1" dirty="0"/>
              <a:t> </a:t>
            </a:r>
            <a:r>
              <a:rPr lang="fr-FR" sz="2800" dirty="0"/>
              <a:t>le 27/02 </a:t>
            </a:r>
          </a:p>
          <a:p>
            <a:pPr marL="482400" indent="-457200">
              <a:buFont typeface="Arial" panose="020B0604020202020204" pitchFamily="34" charset="0"/>
              <a:buChar char="•"/>
            </a:pPr>
            <a:r>
              <a:rPr lang="fr-FR" sz="2800" dirty="0"/>
              <a:t>Rencontre </a:t>
            </a:r>
            <a:r>
              <a:rPr lang="fr-FR" sz="2800" b="1" dirty="0"/>
              <a:t>Maud Bregeon, </a:t>
            </a:r>
            <a:r>
              <a:rPr lang="fr-FR" sz="2800" dirty="0"/>
              <a:t>(</a:t>
            </a:r>
            <a:r>
              <a:rPr lang="fr-FR" sz="2800" dirty="0" err="1"/>
              <a:t>rapporteure</a:t>
            </a:r>
            <a:r>
              <a:rPr lang="fr-FR" sz="2800" dirty="0"/>
              <a:t> de la loi) le 27/02</a:t>
            </a:r>
          </a:p>
          <a:p>
            <a:pPr marL="482400" indent="-457200">
              <a:buFont typeface="Arial" panose="020B0604020202020204" pitchFamily="34" charset="0"/>
              <a:buChar char="•"/>
            </a:pPr>
            <a:r>
              <a:rPr lang="fr-FR" sz="2800" dirty="0"/>
              <a:t>Rencontre </a:t>
            </a:r>
            <a:r>
              <a:rPr lang="fr-FR" sz="2800" b="1" dirty="0"/>
              <a:t>Anne-Laure </a:t>
            </a:r>
            <a:r>
              <a:rPr lang="fr-FR" sz="2800" b="1" dirty="0" err="1"/>
              <a:t>Petel</a:t>
            </a:r>
            <a:r>
              <a:rPr lang="fr-FR" sz="2800" b="1" dirty="0"/>
              <a:t>,</a:t>
            </a:r>
            <a:r>
              <a:rPr lang="fr-FR" sz="2800" dirty="0"/>
              <a:t>(LR), 27/02 </a:t>
            </a:r>
          </a:p>
          <a:p>
            <a:pPr marL="482400" indent="-457200">
              <a:buFont typeface="Arial" panose="020B0604020202020204" pitchFamily="34" charset="0"/>
              <a:buChar char="•"/>
            </a:pPr>
            <a:r>
              <a:rPr lang="fr-FR" sz="2800" dirty="0"/>
              <a:t>Rencontre </a:t>
            </a:r>
            <a:r>
              <a:rPr lang="fr-FR" sz="2800" b="1" dirty="0"/>
              <a:t>Jean-Paul Mattei, </a:t>
            </a:r>
            <a:r>
              <a:rPr lang="fr-FR" sz="2800" dirty="0"/>
              <a:t>(Modem) le 01/03</a:t>
            </a:r>
          </a:p>
          <a:p>
            <a:pPr marL="482400" indent="-457200">
              <a:buFont typeface="Arial" panose="020B0604020202020204" pitchFamily="34" charset="0"/>
              <a:buChar char="•"/>
            </a:pPr>
            <a:r>
              <a:rPr lang="fr-FR" sz="2800" dirty="0"/>
              <a:t>Rencontre </a:t>
            </a:r>
            <a:r>
              <a:rPr lang="fr-FR" sz="2800" b="1" dirty="0"/>
              <a:t>Jean-Marc </a:t>
            </a:r>
            <a:r>
              <a:rPr lang="fr-FR" sz="2800" b="1" dirty="0" err="1"/>
              <a:t>Zulesi</a:t>
            </a:r>
            <a:r>
              <a:rPr lang="fr-FR" sz="2800" b="1" dirty="0"/>
              <a:t>, </a:t>
            </a:r>
            <a:r>
              <a:rPr lang="fr-FR" sz="2800" dirty="0"/>
              <a:t>(Renaissance) le 02/03</a:t>
            </a:r>
          </a:p>
          <a:p>
            <a:pPr marL="482400" indent="-457200">
              <a:buFont typeface="Arial" panose="020B0604020202020204" pitchFamily="34" charset="0"/>
              <a:buChar char="•"/>
            </a:pPr>
            <a:r>
              <a:rPr lang="fr-FR" sz="2800" dirty="0"/>
              <a:t>Rencontre </a:t>
            </a:r>
            <a:r>
              <a:rPr lang="fr-FR" sz="2800" b="1" dirty="0"/>
              <a:t>Philippe Berta, </a:t>
            </a:r>
            <a:r>
              <a:rPr lang="fr-FR" sz="2800" dirty="0"/>
              <a:t>(Modem, date à confirmer)</a:t>
            </a:r>
          </a:p>
          <a:p>
            <a:pPr marL="482400" indent="-457200">
              <a:buFont typeface="Arial" panose="020B0604020202020204" pitchFamily="34" charset="0"/>
              <a:buChar char="•"/>
            </a:pPr>
            <a:endParaRPr lang="fr-FR" sz="2800" dirty="0"/>
          </a:p>
          <a:p>
            <a:pPr marL="482400" indent="-457200">
              <a:buFont typeface="Arial" panose="020B0604020202020204" pitchFamily="34" charset="0"/>
              <a:buChar char="•"/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375876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7DD1CB2-66DE-49E6-BCB8-3AB790546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EF6-8718-4233-AC5A-D78F068ACFE5}" type="slidenum">
              <a:rPr lang="fr-FR" smtClean="0"/>
              <a:t>14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F7FEBFA-2176-4B2E-BAF9-EEA4DFDD4AC7}"/>
              </a:ext>
            </a:extLst>
          </p:cNvPr>
          <p:cNvSpPr txBox="1"/>
          <p:nvPr/>
        </p:nvSpPr>
        <p:spPr>
          <a:xfrm rot="20481325">
            <a:off x="2315609" y="3381328"/>
            <a:ext cx="6590899" cy="1015663"/>
          </a:xfrm>
          <a:prstGeom prst="rect">
            <a:avLst/>
          </a:prstGeom>
          <a:noFill/>
          <a:ln w="28575">
            <a:solidFill>
              <a:srgbClr val="EE4757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fr-FR" sz="6000" b="1" dirty="0">
                <a:solidFill>
                  <a:srgbClr val="EE4757"/>
                </a:solidFill>
                <a:latin typeface="Bernard MT Condensed" panose="02050806060905020404" pitchFamily="18" charset="0"/>
                <a:cs typeface="72 Condensed" panose="020B0506030000000003" pitchFamily="34" charset="0"/>
              </a:rPr>
              <a:t>Vous avez la parole !</a:t>
            </a:r>
          </a:p>
        </p:txBody>
      </p:sp>
    </p:spTree>
    <p:extLst>
      <p:ext uri="{BB962C8B-B14F-4D97-AF65-F5344CB8AC3E}">
        <p14:creationId xmlns:p14="http://schemas.microsoft.com/office/powerpoint/2010/main" val="370788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7DD1CB2-66DE-49E6-BCB8-3AB790546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EF6-8718-4233-AC5A-D78F068ACFE5}" type="slidenum">
              <a:rPr lang="fr-FR" smtClean="0"/>
              <a:t>15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E456AAB-4665-45DC-906D-B7F98D4FE062}"/>
              </a:ext>
            </a:extLst>
          </p:cNvPr>
          <p:cNvSpPr txBox="1"/>
          <p:nvPr/>
        </p:nvSpPr>
        <p:spPr>
          <a:xfrm rot="20889276">
            <a:off x="1377275" y="2596029"/>
            <a:ext cx="8622278" cy="1938992"/>
          </a:xfrm>
          <a:prstGeom prst="rect">
            <a:avLst/>
          </a:prstGeom>
          <a:noFill/>
          <a:ln w="127000">
            <a:solidFill>
              <a:srgbClr val="EE4757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EE4757"/>
                </a:solidFill>
                <a:latin typeface="Bernard MT Condensed" panose="02050806060905020404" pitchFamily="18" charset="0"/>
                <a:cs typeface="72 Condensed" panose="020B0506030000000003" pitchFamily="34" charset="0"/>
              </a:rPr>
              <a:t>Merci à tous pour vos soutiens, idées d’actions, veille réseaux et presse, exemples, chansons …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6B35289-EC58-4070-B068-5DBDD8D98CE5}"/>
              </a:ext>
            </a:extLst>
          </p:cNvPr>
          <p:cNvSpPr txBox="1"/>
          <p:nvPr/>
        </p:nvSpPr>
        <p:spPr>
          <a:xfrm>
            <a:off x="4297234" y="5399331"/>
            <a:ext cx="7056566" cy="523220"/>
          </a:xfrm>
          <a:prstGeom prst="rect">
            <a:avLst/>
          </a:prstGeom>
          <a:noFill/>
          <a:ln w="57150">
            <a:solidFill>
              <a:srgbClr val="EE4757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7FA8D9"/>
                </a:solidFill>
                <a:latin typeface="Bernard MT Condensed" panose="02050806060905020404" pitchFamily="18" charset="0"/>
                <a:cs typeface="72 Condensed" panose="020B0506030000000003" pitchFamily="34" charset="0"/>
              </a:rPr>
              <a:t>A vos idées pour nos prochaines journées d’action</a:t>
            </a:r>
          </a:p>
        </p:txBody>
      </p:sp>
    </p:spTree>
    <p:extLst>
      <p:ext uri="{BB962C8B-B14F-4D97-AF65-F5344CB8AC3E}">
        <p14:creationId xmlns:p14="http://schemas.microsoft.com/office/powerpoint/2010/main" val="1440883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9459E9-A27D-4840-BACD-5F6858CC3A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/>
              <a:t>Bilan depuis le 08/02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Si la loi est votée…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Journée du 28/02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A vous la parole</a:t>
            </a:r>
          </a:p>
          <a:p>
            <a:pPr marL="514350" indent="-514350">
              <a:buFont typeface="+mj-lt"/>
              <a:buAutoNum type="arabicPeriod"/>
            </a:pPr>
            <a:endParaRPr lang="fr-FR" dirty="0"/>
          </a:p>
          <a:p>
            <a:pPr marL="0" indent="0">
              <a:buNone/>
            </a:pPr>
            <a:r>
              <a:rPr lang="fr-FR" dirty="0"/>
              <a:t>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806EDB0-FF98-4ED5-9ECC-FCBEFCCCD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EF6-8718-4233-AC5A-D78F068ACFE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4119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27">
            <a:extLst>
              <a:ext uri="{FF2B5EF4-FFF2-40B4-BE49-F238E27FC236}">
                <a16:creationId xmlns:a16="http://schemas.microsoft.com/office/drawing/2014/main" id="{11183B9B-A8C9-4B06-8575-3D39FD6CF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076" y="1578096"/>
            <a:ext cx="11218863" cy="9525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25000" lnSpcReduction="20000"/>
          </a:bodyPr>
          <a:lstStyle/>
          <a:p>
            <a:pPr marL="0" marR="0" indent="0" algn="l">
              <a:lnSpc>
                <a:spcPts val="4300"/>
              </a:lnSpc>
              <a:spcAft>
                <a:spcPts val="0"/>
              </a:spcAft>
              <a:buNone/>
            </a:pPr>
            <a:r>
              <a:rPr lang="fr-FR" sz="14400" b="1" spc="25" dirty="0">
                <a:latin typeface="Trebuchet MS" panose="22635452340000000000" pitchFamily="2"/>
              </a:rPr>
              <a:t>Depuis mercredi noir : grandes étapes</a:t>
            </a:r>
          </a:p>
          <a:p>
            <a:pPr marL="0" indent="0">
              <a:lnSpc>
                <a:spcPts val="4300"/>
              </a:lnSpc>
              <a:buNone/>
            </a:pPr>
            <a:endParaRPr lang="fr-FR" sz="6400" b="1" u="sng" spc="25" dirty="0">
              <a:latin typeface="Trebuchet MS" panose="22635452340000000000" pitchFamily="2"/>
            </a:endParaRPr>
          </a:p>
          <a:p>
            <a:pPr marL="0" indent="0">
              <a:lnSpc>
                <a:spcPts val="4300"/>
              </a:lnSpc>
              <a:buNone/>
            </a:pPr>
            <a:r>
              <a:rPr lang="fr-FR" sz="6400" b="1" spc="25" dirty="0">
                <a:latin typeface="Trebuchet MS" panose="22635452340000000000" pitchFamily="2"/>
              </a:rPr>
              <a:t> </a:t>
            </a:r>
          </a:p>
          <a:p>
            <a:pPr marL="0" indent="0">
              <a:lnSpc>
                <a:spcPts val="4300"/>
              </a:lnSpc>
              <a:buNone/>
            </a:pPr>
            <a:endParaRPr lang="fr-FR" sz="6400" b="1" spc="25" dirty="0">
              <a:latin typeface="Trebuchet MS" panose="22635452340000000000" pitchFamily="2"/>
            </a:endParaRPr>
          </a:p>
          <a:p>
            <a:pPr marL="0" marR="0" indent="0" algn="l">
              <a:lnSpc>
                <a:spcPts val="4300"/>
              </a:lnSpc>
              <a:spcAft>
                <a:spcPts val="0"/>
              </a:spcAft>
              <a:buNone/>
            </a:pPr>
            <a:endParaRPr lang="fr-FR" sz="6400" b="1" spc="25" dirty="0">
              <a:latin typeface="Trebuchet MS" panose="22635452340000000000" pitchFamily="2"/>
            </a:endParaRPr>
          </a:p>
          <a:p>
            <a:pPr marL="0" marR="0" indent="0" algn="l">
              <a:lnSpc>
                <a:spcPts val="4300"/>
              </a:lnSpc>
              <a:spcAft>
                <a:spcPts val="0"/>
              </a:spcAft>
              <a:buNone/>
            </a:pPr>
            <a:endParaRPr lang="fr-FR" sz="6400" b="1" spc="25" dirty="0">
              <a:latin typeface="Trebuchet MS" panose="22635452340000000000" pitchFamily="2"/>
            </a:endParaRPr>
          </a:p>
          <a:p>
            <a:pPr marL="0" indent="0">
              <a:lnSpc>
                <a:spcPts val="4300"/>
              </a:lnSpc>
              <a:buNone/>
            </a:pPr>
            <a:r>
              <a:rPr lang="fr-FR" sz="3200" b="1" spc="25" dirty="0">
                <a:latin typeface="Trebuchet MS" panose="22635452340000000000" pitchFamily="2"/>
              </a:rPr>
              <a:t>-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7DD1CB2-66DE-49E6-BCB8-3AB790546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EF6-8718-4233-AC5A-D78F068ACFE5}" type="slidenum">
              <a:rPr lang="fr-FR" smtClean="0"/>
              <a:t>3</a:t>
            </a:fld>
            <a:endParaRPr lang="fr-FR"/>
          </a:p>
        </p:txBody>
      </p:sp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986744C6-B196-4D78-8502-EBA58ECE3765}"/>
              </a:ext>
            </a:extLst>
          </p:cNvPr>
          <p:cNvSpPr/>
          <p:nvPr/>
        </p:nvSpPr>
        <p:spPr>
          <a:xfrm>
            <a:off x="647350" y="3514986"/>
            <a:ext cx="10897299" cy="1392573"/>
          </a:xfrm>
          <a:prstGeom prst="rightArrow">
            <a:avLst/>
          </a:prstGeom>
          <a:solidFill>
            <a:srgbClr val="7FA8D9"/>
          </a:solidFill>
          <a:ln>
            <a:solidFill>
              <a:srgbClr val="EE4757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2E4B896-56A1-440E-AC1F-76C07E097196}"/>
              </a:ext>
            </a:extLst>
          </p:cNvPr>
          <p:cNvSpPr txBox="1"/>
          <p:nvPr/>
        </p:nvSpPr>
        <p:spPr>
          <a:xfrm rot="16200000">
            <a:off x="455952" y="4026605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EE4757"/>
                </a:solidFill>
              </a:rPr>
              <a:t>08/02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420549F-AF48-40C7-BEAD-54E97E30FF7D}"/>
              </a:ext>
            </a:extLst>
          </p:cNvPr>
          <p:cNvSpPr txBox="1"/>
          <p:nvPr/>
        </p:nvSpPr>
        <p:spPr>
          <a:xfrm rot="16200000">
            <a:off x="2662153" y="4044802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EE4757"/>
                </a:solidFill>
              </a:rPr>
              <a:t>16/02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192DB86-01AC-4EB2-A768-82AB63277ED8}"/>
              </a:ext>
            </a:extLst>
          </p:cNvPr>
          <p:cNvSpPr txBox="1"/>
          <p:nvPr/>
        </p:nvSpPr>
        <p:spPr>
          <a:xfrm rot="16200000">
            <a:off x="3932637" y="4044801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EE4757"/>
                </a:solidFill>
              </a:rPr>
              <a:t>20/02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30C87F08-CF68-404B-B648-3A37765661C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8072" y="4881671"/>
            <a:ext cx="1592555" cy="16140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Ellipse 18">
            <a:extLst>
              <a:ext uri="{FF2B5EF4-FFF2-40B4-BE49-F238E27FC236}">
                <a16:creationId xmlns:a16="http://schemas.microsoft.com/office/drawing/2014/main" id="{00747C5D-62A8-4E6C-A340-CA16E5E47855}"/>
              </a:ext>
            </a:extLst>
          </p:cNvPr>
          <p:cNvSpPr/>
          <p:nvPr/>
        </p:nvSpPr>
        <p:spPr>
          <a:xfrm>
            <a:off x="112016" y="4547556"/>
            <a:ext cx="720000" cy="720000"/>
          </a:xfrm>
          <a:prstGeom prst="ellipse">
            <a:avLst/>
          </a:prstGeom>
          <a:solidFill>
            <a:srgbClr val="EE47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r>
              <a:rPr lang="fr-FR" sz="2400" b="1" dirty="0"/>
              <a:t>Démantèlement de l’IRSN 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2328BCF-086F-4218-9A57-2687684A42F2}"/>
              </a:ext>
            </a:extLst>
          </p:cNvPr>
          <p:cNvSpPr txBox="1"/>
          <p:nvPr/>
        </p:nvSpPr>
        <p:spPr>
          <a:xfrm>
            <a:off x="2452833" y="3369799"/>
            <a:ext cx="1170767" cy="338554"/>
          </a:xfrm>
          <a:prstGeom prst="rect">
            <a:avLst/>
          </a:prstGeom>
          <a:noFill/>
          <a:ln w="28575">
            <a:solidFill>
              <a:srgbClr val="EE4757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Bernard MT Condensed" panose="02050806060905020404" pitchFamily="18" charset="0"/>
                <a:cs typeface="72 Condensed" panose="020B0506030000000003" pitchFamily="34" charset="0"/>
              </a:rPr>
              <a:t>OPECST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736F039C-8926-41D0-BD08-C7A66D1B80C3}"/>
              </a:ext>
            </a:extLst>
          </p:cNvPr>
          <p:cNvSpPr txBox="1"/>
          <p:nvPr/>
        </p:nvSpPr>
        <p:spPr>
          <a:xfrm rot="16200000">
            <a:off x="5203121" y="4026605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EE4757"/>
                </a:solidFill>
              </a:rPr>
              <a:t>23/02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3C9A0F26-6F1C-4DEC-8581-A367BA124795}"/>
              </a:ext>
            </a:extLst>
          </p:cNvPr>
          <p:cNvSpPr txBox="1"/>
          <p:nvPr/>
        </p:nvSpPr>
        <p:spPr>
          <a:xfrm>
            <a:off x="5044789" y="3222595"/>
            <a:ext cx="1241368" cy="584775"/>
          </a:xfrm>
          <a:prstGeom prst="rect">
            <a:avLst/>
          </a:prstGeom>
          <a:noFill/>
          <a:ln w="28575">
            <a:solidFill>
              <a:srgbClr val="EE4757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Bernard MT Condensed" panose="02050806060905020404" pitchFamily="18" charset="0"/>
                <a:cs typeface="72 Condensed" panose="020B0506030000000003" pitchFamily="34" charset="0"/>
              </a:rPr>
              <a:t>Communiqué MTE #1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6D31DAC4-264E-483D-94DE-AA07E4236892}"/>
              </a:ext>
            </a:extLst>
          </p:cNvPr>
          <p:cNvSpPr txBox="1"/>
          <p:nvPr/>
        </p:nvSpPr>
        <p:spPr>
          <a:xfrm>
            <a:off x="3723317" y="3378828"/>
            <a:ext cx="1170767" cy="338554"/>
          </a:xfrm>
          <a:prstGeom prst="rect">
            <a:avLst/>
          </a:prstGeom>
          <a:noFill/>
          <a:ln w="28575">
            <a:solidFill>
              <a:srgbClr val="EE4757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FF0000"/>
                </a:solidFill>
                <a:latin typeface="Bernard MT Condensed" panose="02050806060905020404" pitchFamily="18" charset="0"/>
                <a:cs typeface="72 Condensed" panose="020B0506030000000003" pitchFamily="34" charset="0"/>
              </a:rPr>
              <a:t>Grève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A32D65B-B818-4610-8521-17DB2D6F85EE}"/>
              </a:ext>
            </a:extLst>
          </p:cNvPr>
          <p:cNvSpPr txBox="1"/>
          <p:nvPr/>
        </p:nvSpPr>
        <p:spPr>
          <a:xfrm>
            <a:off x="246632" y="3242946"/>
            <a:ext cx="1323003" cy="584775"/>
          </a:xfrm>
          <a:prstGeom prst="rect">
            <a:avLst/>
          </a:prstGeom>
          <a:noFill/>
          <a:ln w="28575">
            <a:solidFill>
              <a:srgbClr val="EE4757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Bernard MT Condensed" panose="02050806060905020404" pitchFamily="18" charset="0"/>
                <a:cs typeface="72 Condensed" panose="020B0506030000000003" pitchFamily="34" charset="0"/>
              </a:rPr>
              <a:t>Communiqué MTE #1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AE431682-374D-4C37-AAA7-92EAAC0B73AC}"/>
              </a:ext>
            </a:extLst>
          </p:cNvPr>
          <p:cNvSpPr txBox="1"/>
          <p:nvPr/>
        </p:nvSpPr>
        <p:spPr>
          <a:xfrm rot="16200000">
            <a:off x="6496371" y="4044800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EE4757"/>
                </a:solidFill>
              </a:rPr>
              <a:t>25/02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E849CEE1-BC49-449C-8B6E-F1AB48B8151D}"/>
              </a:ext>
            </a:extLst>
          </p:cNvPr>
          <p:cNvSpPr txBox="1"/>
          <p:nvPr/>
        </p:nvSpPr>
        <p:spPr>
          <a:xfrm>
            <a:off x="6339825" y="3240082"/>
            <a:ext cx="1323003" cy="584775"/>
          </a:xfrm>
          <a:prstGeom prst="rect">
            <a:avLst/>
          </a:prstGeom>
          <a:noFill/>
          <a:ln w="28575">
            <a:solidFill>
              <a:srgbClr val="EE4757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Bernard MT Condensed" panose="02050806060905020404" pitchFamily="18" charset="0"/>
                <a:cs typeface="72 Condensed" panose="020B0506030000000003" pitchFamily="34" charset="0"/>
              </a:rPr>
              <a:t>Dépôt amendements</a:t>
            </a: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38C355C1-593C-4E78-A57F-174C2F30F8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306"/>
          <a:stretch/>
        </p:blipFill>
        <p:spPr>
          <a:xfrm>
            <a:off x="3430736" y="4605531"/>
            <a:ext cx="1527617" cy="1064939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802926DF-8323-4974-ADA2-675F02E385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7482" y="5493681"/>
            <a:ext cx="1069972" cy="130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177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27">
            <a:extLst>
              <a:ext uri="{FF2B5EF4-FFF2-40B4-BE49-F238E27FC236}">
                <a16:creationId xmlns:a16="http://schemas.microsoft.com/office/drawing/2014/main" id="{11183B9B-A8C9-4B06-8575-3D39FD6CF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568" y="1392223"/>
            <a:ext cx="11218863" cy="9525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/>
          </a:bodyPr>
          <a:lstStyle/>
          <a:p>
            <a:pPr marL="0" marR="0" indent="0" algn="l">
              <a:lnSpc>
                <a:spcPts val="4300"/>
              </a:lnSpc>
              <a:spcAft>
                <a:spcPts val="0"/>
              </a:spcAft>
              <a:buNone/>
            </a:pPr>
            <a:r>
              <a:rPr lang="fr-FR" sz="3200" b="1" spc="25" dirty="0">
                <a:latin typeface="Trebuchet MS" panose="22635452340000000000" pitchFamily="2"/>
              </a:rPr>
              <a:t>Mobilisation du 20/02 : Sud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7DD1CB2-66DE-49E6-BCB8-3AB790546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EF6-8718-4233-AC5A-D78F068ACFE5}" type="slidenum">
              <a:rPr lang="fr-FR" smtClean="0"/>
              <a:t>4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F5F9679-C9E1-4093-BF31-6BB9DC5E5469}"/>
              </a:ext>
            </a:extLst>
          </p:cNvPr>
          <p:cNvSpPr txBox="1"/>
          <p:nvPr/>
        </p:nvSpPr>
        <p:spPr>
          <a:xfrm>
            <a:off x="2087876" y="1952089"/>
            <a:ext cx="8016245" cy="584775"/>
          </a:xfrm>
          <a:prstGeom prst="rect">
            <a:avLst/>
          </a:prstGeom>
          <a:noFill/>
          <a:ln w="28575">
            <a:solidFill>
              <a:srgbClr val="EE4757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EE4757"/>
                </a:solidFill>
                <a:latin typeface="Bernard MT Condensed" panose="02050806060905020404" pitchFamily="18" charset="0"/>
                <a:cs typeface="72 Condensed" panose="020B0506030000000003" pitchFamily="34" charset="0"/>
              </a:rPr>
              <a:t>Une centaine de grévistes dés 6h30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8B2B45E-FC81-4C0F-AFC3-83D16D30F750}"/>
              </a:ext>
            </a:extLst>
          </p:cNvPr>
          <p:cNvSpPr txBox="1"/>
          <p:nvPr/>
        </p:nvSpPr>
        <p:spPr>
          <a:xfrm>
            <a:off x="6626537" y="2632577"/>
            <a:ext cx="5126769" cy="584775"/>
          </a:xfrm>
          <a:prstGeom prst="rect">
            <a:avLst/>
          </a:prstGeom>
          <a:noFill/>
          <a:ln w="28575">
            <a:solidFill>
              <a:srgbClr val="EE4757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EE4757"/>
                </a:solidFill>
                <a:latin typeface="Bernard MT Condensed" panose="02050806060905020404" pitchFamily="18" charset="0"/>
                <a:cs typeface="72 Condensed" panose="020B0506030000000003" pitchFamily="34" charset="0"/>
              </a:rPr>
              <a:t>JT France 3 de 12h et 19h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E261A9A-02C6-4489-AB70-0AF9602BCBA1}"/>
              </a:ext>
            </a:extLst>
          </p:cNvPr>
          <p:cNvSpPr txBox="1"/>
          <p:nvPr/>
        </p:nvSpPr>
        <p:spPr>
          <a:xfrm>
            <a:off x="1297631" y="5986001"/>
            <a:ext cx="9102136" cy="584775"/>
          </a:xfrm>
          <a:prstGeom prst="rect">
            <a:avLst/>
          </a:prstGeom>
          <a:noFill/>
          <a:ln w="28575">
            <a:solidFill>
              <a:srgbClr val="EE4757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EE4757"/>
                </a:solidFill>
                <a:latin typeface="Bernard MT Condensed" panose="02050806060905020404" pitchFamily="18" charset="0"/>
                <a:cs typeface="72 Condensed" panose="020B0506030000000003" pitchFamily="34" charset="0"/>
              </a:rPr>
              <a:t>Soutien de nos camarades du CEA Cad, EDF Marseille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D1083FF-9729-470C-80F8-E6BC9AA79DFA}"/>
              </a:ext>
            </a:extLst>
          </p:cNvPr>
          <p:cNvSpPr txBox="1"/>
          <p:nvPr/>
        </p:nvSpPr>
        <p:spPr>
          <a:xfrm rot="21134712">
            <a:off x="7546816" y="4228318"/>
            <a:ext cx="4490392" cy="584775"/>
          </a:xfrm>
          <a:prstGeom prst="rect">
            <a:avLst/>
          </a:prstGeom>
          <a:noFill/>
          <a:ln w="28575">
            <a:solidFill>
              <a:srgbClr val="EE4757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EE4757"/>
                </a:solidFill>
                <a:latin typeface="Bernard MT Condensed" panose="02050806060905020404" pitchFamily="18" charset="0"/>
                <a:cs typeface="72 Condensed" panose="020B0506030000000003" pitchFamily="34" charset="0"/>
              </a:rPr>
              <a:t>Gâteaux, bonne ambiance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BD538A2-41EB-4E05-A98A-9A086FE80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568" y="2605100"/>
            <a:ext cx="3380334" cy="235651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A5E9D47-A31D-47C8-8C1F-0BF1A7786E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306"/>
          <a:stretch/>
        </p:blipFill>
        <p:spPr>
          <a:xfrm>
            <a:off x="3866902" y="3285587"/>
            <a:ext cx="3380335" cy="235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977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7DD1CB2-66DE-49E6-BCB8-3AB790546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EF6-8718-4233-AC5A-D78F068ACFE5}" type="slidenum">
              <a:rPr lang="fr-FR" smtClean="0"/>
              <a:t>5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AE8BDEB-9597-4CD6-9ADC-4FACDF4B2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56" y="2713797"/>
            <a:ext cx="6520908" cy="127169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20255C0-C0D9-40A6-BD3A-034FB7A7AD80}"/>
              </a:ext>
            </a:extLst>
          </p:cNvPr>
          <p:cNvSpPr txBox="1"/>
          <p:nvPr/>
        </p:nvSpPr>
        <p:spPr>
          <a:xfrm>
            <a:off x="557024" y="2100077"/>
            <a:ext cx="1323003" cy="584775"/>
          </a:xfrm>
          <a:prstGeom prst="rect">
            <a:avLst/>
          </a:prstGeom>
          <a:noFill/>
          <a:ln w="28575">
            <a:solidFill>
              <a:srgbClr val="EE4757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Bernard MT Condensed" panose="02050806060905020404" pitchFamily="18" charset="0"/>
                <a:cs typeface="72 Condensed" panose="020B0506030000000003" pitchFamily="34" charset="0"/>
              </a:rPr>
              <a:t>Communiqué MTE #1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A4A6213-D91A-420F-AF6F-D55AFC6B653E}"/>
              </a:ext>
            </a:extLst>
          </p:cNvPr>
          <p:cNvSpPr txBox="1"/>
          <p:nvPr/>
        </p:nvSpPr>
        <p:spPr>
          <a:xfrm>
            <a:off x="8459110" y="2899039"/>
            <a:ext cx="1323003" cy="584775"/>
          </a:xfrm>
          <a:prstGeom prst="rect">
            <a:avLst/>
          </a:prstGeom>
          <a:noFill/>
          <a:ln w="28575">
            <a:solidFill>
              <a:srgbClr val="EE4757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Bernard MT Condensed" panose="02050806060905020404" pitchFamily="18" charset="0"/>
                <a:cs typeface="72 Condensed" panose="020B0506030000000003" pitchFamily="34" charset="0"/>
              </a:rPr>
              <a:t>Communiqué MTE #2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10F2006-8341-4486-A9F4-C1387C9A0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7467" y="3560501"/>
            <a:ext cx="5681041" cy="154167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B6F35A9-B7B1-441A-BF8C-B85F94E7B6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7467" y="4906703"/>
            <a:ext cx="5324376" cy="1753473"/>
          </a:xfrm>
          <a:prstGeom prst="rect">
            <a:avLst/>
          </a:prstGeom>
        </p:spPr>
      </p:pic>
      <p:sp>
        <p:nvSpPr>
          <p:cNvPr id="10" name="Espace réservé du texte 27">
            <a:extLst>
              <a:ext uri="{FF2B5EF4-FFF2-40B4-BE49-F238E27FC236}">
                <a16:creationId xmlns:a16="http://schemas.microsoft.com/office/drawing/2014/main" id="{F81F1BD7-4C42-4623-A9E1-52D10353D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568" y="1392223"/>
            <a:ext cx="11218863" cy="9525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/>
          </a:bodyPr>
          <a:lstStyle/>
          <a:p>
            <a:pPr marL="0" marR="0" indent="0" algn="l">
              <a:lnSpc>
                <a:spcPts val="4300"/>
              </a:lnSpc>
              <a:spcAft>
                <a:spcPts val="0"/>
              </a:spcAft>
              <a:buNone/>
            </a:pPr>
            <a:r>
              <a:rPr lang="fr-FR" sz="3200" b="1" spc="25" dirty="0">
                <a:latin typeface="Trebuchet MS" panose="22635452340000000000" pitchFamily="2"/>
              </a:rPr>
              <a:t>La volonté du MTE</a:t>
            </a:r>
          </a:p>
        </p:txBody>
      </p:sp>
    </p:spTree>
    <p:extLst>
      <p:ext uri="{BB962C8B-B14F-4D97-AF65-F5344CB8AC3E}">
        <p14:creationId xmlns:p14="http://schemas.microsoft.com/office/powerpoint/2010/main" val="2304601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F35DE8DD-FDD1-4279-A240-B8DD73FB2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8330"/>
            <a:ext cx="5909731" cy="1162570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724C524-EFF6-4FD1-A0B4-AE4B09094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EF6-8718-4233-AC5A-D78F068ACFE5}" type="slidenum">
              <a:rPr lang="fr-FR" smtClean="0"/>
              <a:t>6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9AE3719-5FFA-4FEB-9141-874DC6701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01" y="3339787"/>
            <a:ext cx="5419211" cy="74235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00CAB05-CC3A-44B5-9E11-BF032C8828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9547" y="2188330"/>
            <a:ext cx="5647568" cy="126403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93073027-5DB1-4599-AA86-DEE0718C88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0628" y="3528224"/>
            <a:ext cx="5647568" cy="553919"/>
          </a:xfrm>
          <a:prstGeom prst="rect">
            <a:avLst/>
          </a:prstGeom>
        </p:spPr>
      </p:pic>
      <p:sp>
        <p:nvSpPr>
          <p:cNvPr id="17" name="Espace réservé du texte 27">
            <a:extLst>
              <a:ext uri="{FF2B5EF4-FFF2-40B4-BE49-F238E27FC236}">
                <a16:creationId xmlns:a16="http://schemas.microsoft.com/office/drawing/2014/main" id="{C3ED3675-4C60-448B-9D37-8106325FF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568" y="1392223"/>
            <a:ext cx="11218863" cy="9525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/>
          </a:bodyPr>
          <a:lstStyle/>
          <a:p>
            <a:pPr marL="0" marR="0" indent="0" algn="l">
              <a:lnSpc>
                <a:spcPts val="4300"/>
              </a:lnSpc>
              <a:spcAft>
                <a:spcPts val="0"/>
              </a:spcAft>
              <a:buNone/>
            </a:pPr>
            <a:r>
              <a:rPr lang="fr-FR" sz="3200" b="1" spc="25" dirty="0">
                <a:latin typeface="Trebuchet MS" panose="22635452340000000000" pitchFamily="2"/>
              </a:rPr>
              <a:t>La réaction des députés (Com DDAT)</a:t>
            </a:r>
          </a:p>
        </p:txBody>
      </p:sp>
      <p:pic>
        <p:nvPicPr>
          <p:cNvPr id="1026" name="Picture 2" descr="Résultat de recherche d'images pour &quot;smiley satisfait&quot;">
            <a:extLst>
              <a:ext uri="{FF2B5EF4-FFF2-40B4-BE49-F238E27FC236}">
                <a16:creationId xmlns:a16="http://schemas.microsoft.com/office/drawing/2014/main" id="{97973EDD-75BC-43A8-A43A-AE1B0D204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84" y="2064317"/>
            <a:ext cx="881622" cy="70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ticker Emoji Smiley vert content">
            <a:extLst>
              <a:ext uri="{FF2B5EF4-FFF2-40B4-BE49-F238E27FC236}">
                <a16:creationId xmlns:a16="http://schemas.microsoft.com/office/drawing/2014/main" id="{3A79A719-2679-400B-B0C0-13E4C0D2F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4926" y="4070045"/>
            <a:ext cx="922773" cy="92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2060154D-34BD-4434-8549-D7654CF14179}"/>
              </a:ext>
            </a:extLst>
          </p:cNvPr>
          <p:cNvCxnSpPr>
            <a:cxnSpLocks/>
          </p:cNvCxnSpPr>
          <p:nvPr/>
        </p:nvCxnSpPr>
        <p:spPr>
          <a:xfrm>
            <a:off x="214884" y="3891579"/>
            <a:ext cx="5217728" cy="0"/>
          </a:xfrm>
          <a:prstGeom prst="line">
            <a:avLst/>
          </a:prstGeom>
          <a:ln>
            <a:solidFill>
              <a:srgbClr val="EE4757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F3683042-9831-455F-ABB4-E6536F674448}"/>
              </a:ext>
            </a:extLst>
          </p:cNvPr>
          <p:cNvCxnSpPr>
            <a:cxnSpLocks/>
          </p:cNvCxnSpPr>
          <p:nvPr/>
        </p:nvCxnSpPr>
        <p:spPr>
          <a:xfrm>
            <a:off x="214884" y="4027458"/>
            <a:ext cx="1728000" cy="0"/>
          </a:xfrm>
          <a:prstGeom prst="line">
            <a:avLst/>
          </a:prstGeom>
          <a:ln>
            <a:solidFill>
              <a:srgbClr val="EE4757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36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724C524-EFF6-4FD1-A0B4-AE4B09094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EF6-8718-4233-AC5A-D78F068ACFE5}" type="slidenum">
              <a:rPr lang="fr-FR" smtClean="0"/>
              <a:t>7</a:t>
            </a:fld>
            <a:endParaRPr lang="fr-FR"/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BA916029-CB61-4C47-9B25-95EB4A4273A4}"/>
              </a:ext>
            </a:extLst>
          </p:cNvPr>
          <p:cNvGrpSpPr/>
          <p:nvPr/>
        </p:nvGrpSpPr>
        <p:grpSpPr>
          <a:xfrm>
            <a:off x="6079768" y="2050398"/>
            <a:ext cx="5510737" cy="2783359"/>
            <a:chOff x="6239928" y="1435587"/>
            <a:chExt cx="5510737" cy="2783359"/>
          </a:xfrm>
        </p:grpSpPr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D8136A5E-1E63-4399-8932-4785B88EA323}"/>
                </a:ext>
              </a:extLst>
            </p:cNvPr>
            <p:cNvGrpSpPr/>
            <p:nvPr/>
          </p:nvGrpSpPr>
          <p:grpSpPr>
            <a:xfrm>
              <a:off x="6239928" y="1435587"/>
              <a:ext cx="5510737" cy="2783359"/>
              <a:chOff x="6239928" y="1435587"/>
              <a:chExt cx="5510737" cy="2783359"/>
            </a:xfrm>
          </p:grpSpPr>
          <p:pic>
            <p:nvPicPr>
              <p:cNvPr id="7" name="Image 6">
                <a:extLst>
                  <a:ext uri="{FF2B5EF4-FFF2-40B4-BE49-F238E27FC236}">
                    <a16:creationId xmlns:a16="http://schemas.microsoft.com/office/drawing/2014/main" id="{F639FE94-E4F3-41F6-BE20-22BBD58E7B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39928" y="1435587"/>
                <a:ext cx="5510737" cy="1175547"/>
              </a:xfrm>
              <a:prstGeom prst="rect">
                <a:avLst/>
              </a:prstGeom>
            </p:spPr>
          </p:pic>
          <p:pic>
            <p:nvPicPr>
              <p:cNvPr id="9" name="Image 8">
                <a:extLst>
                  <a:ext uri="{FF2B5EF4-FFF2-40B4-BE49-F238E27FC236}">
                    <a16:creationId xmlns:a16="http://schemas.microsoft.com/office/drawing/2014/main" id="{C7C20B74-0077-4758-951D-9F2B77ECB3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63478" y="2698271"/>
                <a:ext cx="5356803" cy="548782"/>
              </a:xfrm>
              <a:prstGeom prst="rect">
                <a:avLst/>
              </a:prstGeom>
            </p:spPr>
          </p:pic>
          <p:pic>
            <p:nvPicPr>
              <p:cNvPr id="11" name="Image 10">
                <a:extLst>
                  <a:ext uri="{FF2B5EF4-FFF2-40B4-BE49-F238E27FC236}">
                    <a16:creationId xmlns:a16="http://schemas.microsoft.com/office/drawing/2014/main" id="{9C3BEB5D-2E47-4BFF-9FB0-741D1B6207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70054" y="3216744"/>
                <a:ext cx="5480611" cy="1002202"/>
              </a:xfrm>
              <a:prstGeom prst="rect">
                <a:avLst/>
              </a:prstGeom>
            </p:spPr>
          </p:pic>
        </p:grp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2AD24E7B-0E06-4B34-A50B-A87CD54F4230}"/>
                </a:ext>
              </a:extLst>
            </p:cNvPr>
            <p:cNvCxnSpPr>
              <a:cxnSpLocks/>
            </p:cNvCxnSpPr>
            <p:nvPr/>
          </p:nvCxnSpPr>
          <p:spPr>
            <a:xfrm>
              <a:off x="6363478" y="3429000"/>
              <a:ext cx="4751935" cy="0"/>
            </a:xfrm>
            <a:prstGeom prst="line">
              <a:avLst/>
            </a:prstGeom>
            <a:ln>
              <a:solidFill>
                <a:srgbClr val="EE4757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CC4F58C4-253D-4C40-BE8C-AD8697AA51F6}"/>
              </a:ext>
            </a:extLst>
          </p:cNvPr>
          <p:cNvGrpSpPr/>
          <p:nvPr/>
        </p:nvGrpSpPr>
        <p:grpSpPr>
          <a:xfrm>
            <a:off x="601495" y="2070849"/>
            <a:ext cx="5252530" cy="3441101"/>
            <a:chOff x="740347" y="1446346"/>
            <a:chExt cx="5252530" cy="3441101"/>
          </a:xfrm>
        </p:grpSpPr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8BA9B154-1E29-411F-AD5A-F82C56ED08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78008"/>
            <a:stretch/>
          </p:blipFill>
          <p:spPr>
            <a:xfrm>
              <a:off x="740347" y="3770949"/>
              <a:ext cx="5181600" cy="1116498"/>
            </a:xfrm>
            <a:prstGeom prst="rect">
              <a:avLst/>
            </a:prstGeom>
          </p:spPr>
        </p:pic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id="{F09EFBC9-BFF1-48B6-A0C6-9888B4F0D826}"/>
                </a:ext>
              </a:extLst>
            </p:cNvPr>
            <p:cNvGrpSpPr/>
            <p:nvPr/>
          </p:nvGrpSpPr>
          <p:grpSpPr>
            <a:xfrm>
              <a:off x="779003" y="1446346"/>
              <a:ext cx="5213874" cy="3413948"/>
              <a:chOff x="409061" y="1462088"/>
              <a:chExt cx="5213874" cy="3413948"/>
            </a:xfrm>
          </p:grpSpPr>
          <p:pic>
            <p:nvPicPr>
              <p:cNvPr id="3" name="Image 2">
                <a:extLst>
                  <a:ext uri="{FF2B5EF4-FFF2-40B4-BE49-F238E27FC236}">
                    <a16:creationId xmlns:a16="http://schemas.microsoft.com/office/drawing/2014/main" id="{F720F799-6F29-4F0F-B025-B91CE332A2E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b="54000"/>
              <a:stretch/>
            </p:blipFill>
            <p:spPr>
              <a:xfrm>
                <a:off x="441335" y="1462088"/>
                <a:ext cx="5181600" cy="2335362"/>
              </a:xfrm>
              <a:prstGeom prst="rect">
                <a:avLst/>
              </a:prstGeom>
            </p:spPr>
          </p:pic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417D677E-9CFA-407E-982E-AF210DD34610}"/>
                  </a:ext>
                </a:extLst>
              </p:cNvPr>
              <p:cNvSpPr txBox="1"/>
              <p:nvPr/>
            </p:nvSpPr>
            <p:spPr>
              <a:xfrm>
                <a:off x="3518879" y="1654029"/>
                <a:ext cx="19990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>
                    <a:solidFill>
                      <a:srgbClr val="EE4757"/>
                    </a:solidFill>
                  </a:rPr>
                  <a:t>NUPES, 74 députés</a:t>
                </a:r>
              </a:p>
            </p:txBody>
          </p:sp>
          <p:cxnSp>
            <p:nvCxnSpPr>
              <p:cNvPr id="17" name="Connecteur droit 16">
                <a:extLst>
                  <a:ext uri="{FF2B5EF4-FFF2-40B4-BE49-F238E27FC236}">
                    <a16:creationId xmlns:a16="http://schemas.microsoft.com/office/drawing/2014/main" id="{1C62763B-D2B6-40F2-846D-40011D0164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74566" y="4716841"/>
                <a:ext cx="1300294" cy="0"/>
              </a:xfrm>
              <a:prstGeom prst="line">
                <a:avLst/>
              </a:prstGeom>
              <a:ln>
                <a:solidFill>
                  <a:srgbClr val="EE4757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cteur droit 18">
                <a:extLst>
                  <a:ext uri="{FF2B5EF4-FFF2-40B4-BE49-F238E27FC236}">
                    <a16:creationId xmlns:a16="http://schemas.microsoft.com/office/drawing/2014/main" id="{43CE48F9-72AD-4B46-B74E-EB5D4FF63C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9061" y="4876036"/>
                <a:ext cx="915070" cy="0"/>
              </a:xfrm>
              <a:prstGeom prst="line">
                <a:avLst/>
              </a:prstGeom>
              <a:ln>
                <a:solidFill>
                  <a:srgbClr val="EE4757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" name="Espace réservé du texte 27">
            <a:extLst>
              <a:ext uri="{FF2B5EF4-FFF2-40B4-BE49-F238E27FC236}">
                <a16:creationId xmlns:a16="http://schemas.microsoft.com/office/drawing/2014/main" id="{E69739D6-6484-48D1-9820-C2B83125F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568" y="1392223"/>
            <a:ext cx="11218863" cy="9525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/>
          </a:bodyPr>
          <a:lstStyle/>
          <a:p>
            <a:pPr marL="0" marR="0" indent="0" algn="l">
              <a:lnSpc>
                <a:spcPts val="4300"/>
              </a:lnSpc>
              <a:spcAft>
                <a:spcPts val="0"/>
              </a:spcAft>
              <a:buNone/>
            </a:pPr>
            <a:r>
              <a:rPr lang="fr-FR" sz="3200" b="1" spc="25" dirty="0">
                <a:latin typeface="Trebuchet MS" panose="22635452340000000000" pitchFamily="2"/>
              </a:rPr>
              <a:t>La réaction des députés (Com Affaires Economiques)</a:t>
            </a:r>
          </a:p>
        </p:txBody>
      </p:sp>
      <p:pic>
        <p:nvPicPr>
          <p:cNvPr id="2050" name="Picture 2" descr="Tapis de souris avec motif smiley I Ø 22 cm rond I Tapis de souris Happy  Emoticon en taille standard, antidérapant I Rire sourire I jaune I dv_343 :  Amazon.fr: Informatique">
            <a:extLst>
              <a:ext uri="{FF2B5EF4-FFF2-40B4-BE49-F238E27FC236}">
                <a16:creationId xmlns:a16="http://schemas.microsoft.com/office/drawing/2014/main" id="{63DFC97B-CE9C-4C68-85E8-38727864E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155" y="4686552"/>
            <a:ext cx="965966" cy="97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ouverture en molleton Smiley cartoon émoticône avec le pouce - PIXERS.FR">
            <a:extLst>
              <a:ext uri="{FF2B5EF4-FFF2-40B4-BE49-F238E27FC236}">
                <a16:creationId xmlns:a16="http://schemas.microsoft.com/office/drawing/2014/main" id="{AB49A704-6878-49E3-8D5D-F0B26E875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348" y="5550361"/>
            <a:ext cx="1169984" cy="805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387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4A58E1A-D369-4392-A53D-3FBFBA611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EF6-8718-4233-AC5A-D78F068ACFE5}" type="slidenum">
              <a:rPr lang="fr-FR" smtClean="0"/>
              <a:t>8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4F822DC-75A9-428D-AD7B-6B925F74350F}"/>
              </a:ext>
            </a:extLst>
          </p:cNvPr>
          <p:cNvSpPr txBox="1"/>
          <p:nvPr/>
        </p:nvSpPr>
        <p:spPr>
          <a:xfrm>
            <a:off x="634251" y="2344723"/>
            <a:ext cx="100480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Et bien d’autres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CE289 (NUPES, pas de fusion IRSN/ASN)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CE223 (LIOT, Séparation stricte de IRSN et ASN)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CE417, CE449 (Socialistes et apparentés, maintien </a:t>
            </a:r>
            <a:r>
              <a:rPr lang="el-GR" sz="2400" dirty="0"/>
              <a:t>Σ</a:t>
            </a:r>
            <a:r>
              <a:rPr lang="fr-FR" sz="2400" dirty="0"/>
              <a:t> dual)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CE179 (NUPES, </a:t>
            </a:r>
            <a:r>
              <a:rPr lang="fr-FR" sz="2400" b="0" i="0" u="none" strike="noStrike" baseline="0" dirty="0"/>
              <a:t>institution exemplaire)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CE102 (Audit pour des moyens)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CE57 (LR, demande de rapport sur la fusion et analyse des risques)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CE452 (Socialistes et apparentés, IRSN saisi sur ses champs  d’expertise et rend un avis public)</a:t>
            </a:r>
          </a:p>
        </p:txBody>
      </p:sp>
      <p:sp>
        <p:nvSpPr>
          <p:cNvPr id="10" name="Espace réservé du texte 27">
            <a:extLst>
              <a:ext uri="{FF2B5EF4-FFF2-40B4-BE49-F238E27FC236}">
                <a16:creationId xmlns:a16="http://schemas.microsoft.com/office/drawing/2014/main" id="{C9C0978B-8C03-4D30-8AA1-9A259DD1F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568" y="1392223"/>
            <a:ext cx="11218863" cy="9525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/>
          </a:bodyPr>
          <a:lstStyle/>
          <a:p>
            <a:pPr marL="0" marR="0" indent="0" algn="l">
              <a:lnSpc>
                <a:spcPts val="4300"/>
              </a:lnSpc>
              <a:spcAft>
                <a:spcPts val="0"/>
              </a:spcAft>
              <a:buNone/>
            </a:pPr>
            <a:r>
              <a:rPr lang="fr-FR" sz="3200" b="1" spc="25" dirty="0">
                <a:latin typeface="Trebuchet MS" panose="22635452340000000000" pitchFamily="2"/>
              </a:rPr>
              <a:t>La réaction des députés (Com Affaires Economiques)</a:t>
            </a:r>
          </a:p>
        </p:txBody>
      </p:sp>
    </p:spTree>
    <p:extLst>
      <p:ext uri="{BB962C8B-B14F-4D97-AF65-F5344CB8AC3E}">
        <p14:creationId xmlns:p14="http://schemas.microsoft.com/office/powerpoint/2010/main" val="1680199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724C524-EFF6-4FD1-A0B4-AE4B09094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EF6-8718-4233-AC5A-D78F068ACFE5}" type="slidenum">
              <a:rPr lang="fr-FR" smtClean="0"/>
              <a:t>9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607AF51-6FC1-45B8-95F4-E147FBFA6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7412" y="1866981"/>
            <a:ext cx="5912292" cy="238777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7A10477-E070-4AFE-ABB1-3A1C6C736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6368" y="4716162"/>
            <a:ext cx="6074379" cy="142207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DFB09C8-F202-457C-82DB-AFFFBF44DB4C}"/>
              </a:ext>
            </a:extLst>
          </p:cNvPr>
          <p:cNvSpPr/>
          <p:nvPr/>
        </p:nvSpPr>
        <p:spPr>
          <a:xfrm>
            <a:off x="5939141" y="2136710"/>
            <a:ext cx="5912291" cy="6064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87AF61-47F9-4878-9CBA-063D7631F141}"/>
              </a:ext>
            </a:extLst>
          </p:cNvPr>
          <p:cNvSpPr/>
          <p:nvPr/>
        </p:nvSpPr>
        <p:spPr>
          <a:xfrm>
            <a:off x="5939141" y="2779713"/>
            <a:ext cx="5912291" cy="4584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305A626-4E74-4E62-A0EE-359AC11B3F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669" y="1850977"/>
            <a:ext cx="5650384" cy="2235236"/>
          </a:xfrm>
          <a:prstGeom prst="rect">
            <a:avLst/>
          </a:prstGeom>
        </p:spPr>
      </p:pic>
      <p:sp>
        <p:nvSpPr>
          <p:cNvPr id="8" name="Espace réservé du texte 27">
            <a:extLst>
              <a:ext uri="{FF2B5EF4-FFF2-40B4-BE49-F238E27FC236}">
                <a16:creationId xmlns:a16="http://schemas.microsoft.com/office/drawing/2014/main" id="{44EEB488-E9DC-4A87-8C16-9A7550657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980" y="1332707"/>
            <a:ext cx="11218863" cy="9525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2500"/>
          </a:bodyPr>
          <a:lstStyle/>
          <a:p>
            <a:pPr marL="0" marR="0" indent="0" algn="l">
              <a:lnSpc>
                <a:spcPts val="4300"/>
              </a:lnSpc>
              <a:spcAft>
                <a:spcPts val="0"/>
              </a:spcAft>
              <a:buNone/>
            </a:pPr>
            <a:r>
              <a:rPr lang="fr-FR" sz="3200" b="1" spc="25" dirty="0">
                <a:latin typeface="Trebuchet MS" panose="22635452340000000000" pitchFamily="2"/>
              </a:rPr>
              <a:t>La réforme par le gouvernement (Com Affaires Economiques)</a:t>
            </a:r>
          </a:p>
        </p:txBody>
      </p:sp>
      <p:pic>
        <p:nvPicPr>
          <p:cNvPr id="3074" name="Picture 2" descr="Emoticon pensez images vectorielles, Emoticon pensez vecteurs libres de  droits | Depositphotos">
            <a:extLst>
              <a:ext uri="{FF2B5EF4-FFF2-40B4-BE49-F238E27FC236}">
                <a16:creationId xmlns:a16="http://schemas.microsoft.com/office/drawing/2014/main" id="{72EACAA6-29CD-4156-85F4-BF554171F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211" y="4931843"/>
            <a:ext cx="1154842" cy="108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9433DF4-EBFC-48E7-8010-EC7FB81AB561}"/>
              </a:ext>
            </a:extLst>
          </p:cNvPr>
          <p:cNvSpPr txBox="1"/>
          <p:nvPr/>
        </p:nvSpPr>
        <p:spPr>
          <a:xfrm>
            <a:off x="11010436" y="425475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…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8972224-64C8-455A-BD2A-779617E4B219}"/>
              </a:ext>
            </a:extLst>
          </p:cNvPr>
          <p:cNvSpPr txBox="1"/>
          <p:nvPr/>
        </p:nvSpPr>
        <p:spPr>
          <a:xfrm>
            <a:off x="11030885" y="5810754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…</a:t>
            </a:r>
          </a:p>
        </p:txBody>
      </p:sp>
      <p:pic>
        <p:nvPicPr>
          <p:cNvPr id="3076" name="Picture 4" descr="Émoticône Confuse Avec La Bulle De La Parole Illustration de Vecteur -  Illustration du isolement, tête: 120886306">
            <a:extLst>
              <a:ext uri="{FF2B5EF4-FFF2-40B4-BE49-F238E27FC236}">
                <a16:creationId xmlns:a16="http://schemas.microsoft.com/office/drawing/2014/main" id="{EC1ECA07-6BB0-4F36-8E30-FA523A2F9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05" y="2300205"/>
            <a:ext cx="1109663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1132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BF019BA3BE844A8805086771431098" ma:contentTypeVersion="2" ma:contentTypeDescription="Crée un document." ma:contentTypeScope="" ma:versionID="8e83f6e530bbd066c1876c252b2fc99b">
  <xsd:schema xmlns:xsd="http://www.w3.org/2001/XMLSchema" xmlns:xs="http://www.w3.org/2001/XMLSchema" xmlns:p="http://schemas.microsoft.com/office/2006/metadata/properties" xmlns:ns2="7625e631-cd40-4bb5-8abf-34b46cf9d830" targetNamespace="http://schemas.microsoft.com/office/2006/metadata/properties" ma:root="true" ma:fieldsID="3ba5df9b51559c6ff74a873bb1129355" ns2:_="">
    <xsd:import namespace="7625e631-cd40-4bb5-8abf-34b46cf9d83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25e631-cd40-4bb5-8abf-34b46cf9d83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35D351D-917E-4C43-B168-4D01C99507D0}">
  <ds:schemaRefs>
    <ds:schemaRef ds:uri="7625e631-cd40-4bb5-8abf-34b46cf9d830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E35DFBA-E883-4007-8450-FACC639009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25e631-cd40-4bb5-8abf-34b46cf9d8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D75AB62-0DEB-48AB-8E4B-486BD8D5363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1028</TotalTime>
  <Words>477</Words>
  <Application>Microsoft Office PowerPoint</Application>
  <PresentationFormat>Grand écran</PresentationFormat>
  <Paragraphs>114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Arial</vt:lpstr>
      <vt:lpstr>Bernard MT Condensed</vt:lpstr>
      <vt:lpstr>Calibri</vt:lpstr>
      <vt:lpstr>Calibri Light</vt:lpstr>
      <vt:lpstr>Chiller</vt:lpstr>
      <vt:lpstr>Trebuchet MS</vt:lpstr>
      <vt:lpstr>Thème Office</vt:lpstr>
      <vt:lpstr>Avenir de l’IRSN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TAURINES Tatiana</dc:creator>
  <cp:lastModifiedBy>TAURINES Tatiana</cp:lastModifiedBy>
  <cp:revision>75</cp:revision>
  <dcterms:created xsi:type="dcterms:W3CDTF">2023-01-30T08:12:02Z</dcterms:created>
  <dcterms:modified xsi:type="dcterms:W3CDTF">2023-02-26T21:54:25Z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0x01010072BF019BA3BE844A8805086771431098</vt:lpwstr>
  </property>
</Properties>
</file>