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338" r:id="rId3"/>
    <p:sldId id="334" r:id="rId4"/>
    <p:sldId id="336" r:id="rId5"/>
    <p:sldId id="337" r:id="rId6"/>
    <p:sldId id="309" r:id="rId7"/>
    <p:sldId id="341" r:id="rId8"/>
    <p:sldId id="320" r:id="rId9"/>
    <p:sldId id="33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6"/>
    <p:restoredTop sz="75489"/>
  </p:normalViewPr>
  <p:slideViewPr>
    <p:cSldViewPr snapToGrid="0" snapToObjects="1">
      <p:cViewPr varScale="1">
        <p:scale>
          <a:sx n="50" d="100"/>
          <a:sy n="50" d="100"/>
        </p:scale>
        <p:origin x="142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693E5-5B59-CD48-A35F-7D0F2D811715}" type="datetimeFigureOut">
              <a:rPr lang="de-DE" smtClean="0"/>
              <a:t>17.07.2022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EE8FAC-A312-234C-9AF6-316BE9F64B31}" type="slidenum">
              <a:rPr lang="de-DE" smtClean="0"/>
              <a:t>‹Nr.›</a:t>
            </a:fld>
            <a:endParaRPr lang="de-DE"/>
          </a:p>
        </p:txBody>
      </p:sp>
    </p:spTree>
    <p:extLst>
      <p:ext uri="{BB962C8B-B14F-4D97-AF65-F5344CB8AC3E}">
        <p14:creationId xmlns:p14="http://schemas.microsoft.com/office/powerpoint/2010/main" val="62219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0EDE7-8309-464E-9936-B3AACDDCC23A}" type="datetimeFigureOut">
              <a:rPr lang="de-DE" smtClean="0"/>
              <a:t>17.07.2022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05EAC-0EB6-2E48-BCD2-AAC98238F62D}" type="slidenum">
              <a:rPr lang="de-DE" smtClean="0"/>
              <a:t>‹Nr.›</a:t>
            </a:fld>
            <a:endParaRPr lang="de-DE"/>
          </a:p>
        </p:txBody>
      </p:sp>
    </p:spTree>
    <p:extLst>
      <p:ext uri="{BB962C8B-B14F-4D97-AF65-F5344CB8AC3E}">
        <p14:creationId xmlns:p14="http://schemas.microsoft.com/office/powerpoint/2010/main" val="328827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der </a:t>
            </a:r>
            <a:r>
              <a:rPr lang="de-DE" dirty="0" err="1"/>
              <a:t>Mind</a:t>
            </a:r>
            <a:r>
              <a:rPr lang="de-DE" dirty="0"/>
              <a:t>-Body-</a:t>
            </a:r>
            <a:r>
              <a:rPr lang="de-DE" dirty="0" err="1"/>
              <a:t>Medicine</a:t>
            </a:r>
            <a:r>
              <a:rPr lang="de-DE" dirty="0"/>
              <a:t> handelt es sich um ein innovatives, integratives Konzept, das </a:t>
            </a:r>
            <a:r>
              <a:rPr lang="de-DE" dirty="0" err="1"/>
              <a:t>Self</a:t>
            </a:r>
            <a:r>
              <a:rPr lang="de-DE" dirty="0"/>
              <a:t> Care vermittelt. Multimodale Therapiekonzepte sollen Symptome reduzieren und Selbstwirksamkeit stärken.</a:t>
            </a:r>
          </a:p>
          <a:p>
            <a:endParaRPr lang="de-DE" dirty="0"/>
          </a:p>
          <a:p>
            <a:r>
              <a:rPr lang="de-DE" dirty="0"/>
              <a:t>﻿Yoga stellt mittlerweile das wohl weltweit am meisten genutzte Verfahren der </a:t>
            </a:r>
            <a:r>
              <a:rPr lang="de-DE" dirty="0" err="1"/>
              <a:t>Mind</a:t>
            </a:r>
            <a:r>
              <a:rPr lang="de-DE" dirty="0"/>
              <a:t>-Body-Medizin dar. </a:t>
            </a:r>
          </a:p>
          <a:p>
            <a:endParaRPr lang="de-DE" dirty="0"/>
          </a:p>
          <a:p>
            <a:r>
              <a:rPr lang="de-DE" dirty="0" err="1"/>
              <a:t>Mind</a:t>
            </a:r>
            <a:r>
              <a:rPr lang="de-DE" dirty="0"/>
              <a:t>-Body-Medizin (German Edition) (S.191). </a:t>
            </a:r>
            <a:r>
              <a:rPr lang="de-DE" dirty="0" err="1"/>
              <a:t>Elsevier</a:t>
            </a:r>
            <a:r>
              <a:rPr lang="de-DE" dirty="0"/>
              <a:t> </a:t>
            </a:r>
            <a:r>
              <a:rPr lang="de-DE" dirty="0" err="1"/>
              <a:t>Health</a:t>
            </a:r>
            <a:r>
              <a:rPr lang="de-DE" dirty="0"/>
              <a:t> </a:t>
            </a:r>
            <a:r>
              <a:rPr lang="de-DE" dirty="0" err="1"/>
              <a:t>Sciences</a:t>
            </a:r>
            <a:r>
              <a:rPr lang="de-DE" dirty="0"/>
              <a:t>. Kindle-Version. </a:t>
            </a:r>
          </a:p>
        </p:txBody>
      </p:sp>
      <p:sp>
        <p:nvSpPr>
          <p:cNvPr id="4" name="Foliennummernplatzhalter 3"/>
          <p:cNvSpPr>
            <a:spLocks noGrp="1"/>
          </p:cNvSpPr>
          <p:nvPr>
            <p:ph type="sldNum" sz="quarter" idx="10"/>
          </p:nvPr>
        </p:nvSpPr>
        <p:spPr/>
        <p:txBody>
          <a:bodyPr/>
          <a:lstStyle/>
          <a:p>
            <a:fld id="{8F105EAC-0EB6-2E48-BCD2-AAC98238F62D}" type="slidenum">
              <a:rPr lang="de-DE" smtClean="0"/>
              <a:t>2</a:t>
            </a:fld>
            <a:endParaRPr lang="de-DE"/>
          </a:p>
        </p:txBody>
      </p:sp>
    </p:spTree>
    <p:extLst>
      <p:ext uri="{BB962C8B-B14F-4D97-AF65-F5344CB8AC3E}">
        <p14:creationId xmlns:p14="http://schemas.microsoft.com/office/powerpoint/2010/main" val="370144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medizinischen Datenbank </a:t>
            </a:r>
            <a:r>
              <a:rPr lang="de-DE" dirty="0" err="1"/>
              <a:t>PubMed</a:t>
            </a:r>
            <a:r>
              <a:rPr lang="de-DE" dirty="0"/>
              <a:t> wurde eine Statistik über die Anzahl der Studien zum Thema »Yoga« seit 1948 erstellt (Stand: März 2021): 1948 gab es demnach 6 Studien, 1975 immerhin 29, 2020 waren es 690.</a:t>
            </a:r>
          </a:p>
          <a:p>
            <a:endParaRPr lang="de-DE" dirty="0"/>
          </a:p>
          <a:p>
            <a:r>
              <a:rPr lang="de-DE" dirty="0"/>
              <a:t>Larsen, Dr. Christian; </a:t>
            </a:r>
            <a:r>
              <a:rPr lang="de-DE" dirty="0" err="1"/>
              <a:t>Guggenbühl</a:t>
            </a:r>
            <a:r>
              <a:rPr lang="de-DE" dirty="0"/>
              <a:t>, Dr. Claudia. Yoga - die 5 Schlüssel zur Gesundheit (GU Einzeltitel Gesundheit/Alternativheilkunde) (German Edition) (S.101). GRÄFE UND UNZER Verlag GmbH. Kindle-Version. </a:t>
            </a:r>
          </a:p>
        </p:txBody>
      </p:sp>
      <p:sp>
        <p:nvSpPr>
          <p:cNvPr id="4" name="Foliennummernplatzhalter 3"/>
          <p:cNvSpPr>
            <a:spLocks noGrp="1"/>
          </p:cNvSpPr>
          <p:nvPr>
            <p:ph type="sldNum" sz="quarter" idx="10"/>
          </p:nvPr>
        </p:nvSpPr>
        <p:spPr/>
        <p:txBody>
          <a:bodyPr/>
          <a:lstStyle/>
          <a:p>
            <a:fld id="{8F105EAC-0EB6-2E48-BCD2-AAC98238F62D}" type="slidenum">
              <a:rPr lang="de-DE" smtClean="0"/>
              <a:t>3</a:t>
            </a:fld>
            <a:endParaRPr lang="de-DE"/>
          </a:p>
        </p:txBody>
      </p:sp>
    </p:spTree>
    <p:extLst>
      <p:ext uri="{BB962C8B-B14F-4D97-AF65-F5344CB8AC3E}">
        <p14:creationId xmlns:p14="http://schemas.microsoft.com/office/powerpoint/2010/main" val="10249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4</a:t>
            </a:fld>
            <a:endParaRPr lang="de-DE"/>
          </a:p>
        </p:txBody>
      </p:sp>
    </p:spTree>
    <p:extLst>
      <p:ext uri="{BB962C8B-B14F-4D97-AF65-F5344CB8AC3E}">
        <p14:creationId xmlns:p14="http://schemas.microsoft.com/office/powerpoint/2010/main" val="385169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5</a:t>
            </a:fld>
            <a:endParaRPr lang="de-DE"/>
          </a:p>
        </p:txBody>
      </p:sp>
    </p:spTree>
    <p:extLst>
      <p:ext uri="{BB962C8B-B14F-4D97-AF65-F5344CB8AC3E}">
        <p14:creationId xmlns:p14="http://schemas.microsoft.com/office/powerpoint/2010/main" val="259794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6</a:t>
            </a:fld>
            <a:endParaRPr lang="de-DE"/>
          </a:p>
        </p:txBody>
      </p:sp>
    </p:spTree>
    <p:extLst>
      <p:ext uri="{BB962C8B-B14F-4D97-AF65-F5344CB8AC3E}">
        <p14:creationId xmlns:p14="http://schemas.microsoft.com/office/powerpoint/2010/main" val="137915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7</a:t>
            </a:fld>
            <a:endParaRPr lang="de-DE"/>
          </a:p>
        </p:txBody>
      </p:sp>
    </p:spTree>
    <p:extLst>
      <p:ext uri="{BB962C8B-B14F-4D97-AF65-F5344CB8AC3E}">
        <p14:creationId xmlns:p14="http://schemas.microsoft.com/office/powerpoint/2010/main" val="295360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Liebevolle</a:t>
            </a:r>
            <a:r>
              <a:rPr lang="de-DE" baseline="0" dirty="0"/>
              <a:t> Güte (</a:t>
            </a:r>
            <a:r>
              <a:rPr lang="de-DE" baseline="0" dirty="0" err="1"/>
              <a:t>maitri</a:t>
            </a:r>
            <a:r>
              <a:rPr lang="de-DE" baseline="0" dirty="0"/>
              <a:t>)</a:t>
            </a:r>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8</a:t>
            </a:fld>
            <a:endParaRPr lang="de-DE"/>
          </a:p>
        </p:txBody>
      </p:sp>
    </p:spTree>
    <p:extLst>
      <p:ext uri="{BB962C8B-B14F-4D97-AF65-F5344CB8AC3E}">
        <p14:creationId xmlns:p14="http://schemas.microsoft.com/office/powerpoint/2010/main" val="155784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F105EAC-0EB6-2E48-BCD2-AAC98238F62D}" type="slidenum">
              <a:rPr lang="de-DE" smtClean="0"/>
              <a:t>9</a:t>
            </a:fld>
            <a:endParaRPr lang="de-DE"/>
          </a:p>
        </p:txBody>
      </p:sp>
    </p:spTree>
    <p:extLst>
      <p:ext uri="{BB962C8B-B14F-4D97-AF65-F5344CB8AC3E}">
        <p14:creationId xmlns:p14="http://schemas.microsoft.com/office/powerpoint/2010/main" val="33742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CH"/>
              <a:t>Mastertitelformat bearbeiten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de-CH"/>
              <a:t>Mastertitelformat bearbeiten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de-CH"/>
              <a:t>Mastertitelformat bearbeiten</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a:t>Bild auf Platzhalter ziehen oder durch Klicken auf Symbol hinzufügen</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de-CH"/>
              <a:t>Mastertitelformat bearbeiten</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a:t>Bild auf Platzhalter ziehen oder durch Klicken auf Symbol hinzufügen</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it Beschriftung">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de-CH"/>
              <a:t>Mastertitelformat bearbeiten</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de-CH"/>
              <a:t>Bild auf Platzhalter ziehen oder durch Klicken auf Symbol hinzufügen</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de-CH"/>
              <a:t>Bild auf Platzhalter ziehen oder durch Klicken auf Symbol hinzufügen</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Bilder mit Beschriftung">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de-CH"/>
              <a:t>Mastertitelformat bearbeiten</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de-CH"/>
              <a:t>Bild auf Platzhalter ziehen oder durch Klicken auf Symbol hinzufügen</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de-CH"/>
              <a:t>Bild auf Platzhalter ziehen oder durch Klicken auf Symbol hinzufügen</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de-CH"/>
              <a:t>Bild auf Platzhalter ziehen oder durch Klicken auf Symbol hinzufügen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Bilder mit Beschriftung, Variante">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de-CH"/>
              <a:t>Mastertitelformat bearbeiten</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a:t>Bild auf Platzhalter ziehen oder durch Klicken auf Symbol hinzufügen</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de-CH"/>
              <a:t>Bild auf Platzhalter ziehen oder durch Klicken auf Symbol hinzufügen</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de-CH"/>
              <a:t>Bild auf Platzhalter ziehen oder durch Klicken auf Symbol hinzufügen</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und vertikaler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de-CH"/>
              <a:t>Mastertitelformat bearbeiten</a:t>
            </a:r>
            <a:endParaRPr/>
          </a:p>
        </p:txBody>
      </p:sp>
      <p:sp>
        <p:nvSpPr>
          <p:cNvPr id="3" name="Content Placeholder 2"/>
          <p:cNvSpPr>
            <a:spLocks noGrp="1"/>
          </p:cNvSpPr>
          <p:nvPr>
            <p:ph idx="1"/>
          </p:nvPr>
        </p:nvSpPr>
        <p:spPr/>
        <p:txBody>
          <a:bodyPr/>
          <a:lstStyle>
            <a:lvl5pP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kaler Titel u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de-CH"/>
              <a:t>Mastertitelformat bearbeiten</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Variante">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de-CH"/>
              <a:t>Mastertitelformat bearbeiten</a:t>
            </a:r>
            <a:endParaRPr/>
          </a:p>
        </p:txBody>
      </p:sp>
      <p:sp>
        <p:nvSpPr>
          <p:cNvPr id="3" name="Content Placeholder 2"/>
          <p:cNvSpPr>
            <a:spLocks noGrp="1"/>
          </p:cNvSpPr>
          <p:nvPr>
            <p:ph idx="1"/>
          </p:nvPr>
        </p:nvSpPr>
        <p:spPr/>
        <p:txBody>
          <a:bodyPr/>
          <a:lstStyle>
            <a:lvl5pP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‹Nr.›</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CH"/>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folie mit 2 Bildern">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CH"/>
              <a:t>Mastertitelformat bearbeiten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de-CH"/>
              <a:t>Bild auf Platzhalter ziehen oder durch Klicken auf Symbol hinzufügen</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de-CH"/>
              <a:t>Bild auf Platzhalter ziehen oder durch Klicken auf Symbol hinzufügen</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de-CH"/>
              <a:t>Mastertextformat bearbeiten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de-CH"/>
              <a:t>Mastertitelformat bearbeiten</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7/17/2022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‹Nr.›</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de-CH"/>
              <a:t>Mastertitelformat bearbeiten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‹Nr.›</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CH"/>
              <a:t>Mastertitelformat bearbeiten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‹Nr.›</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de-CH"/>
              <a:t>Mastertitelformat bearbeiten</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7/17/2022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6783" y="4624668"/>
            <a:ext cx="8562417" cy="933450"/>
          </a:xfrm>
        </p:spPr>
        <p:txBody>
          <a:bodyPr>
            <a:normAutofit/>
          </a:bodyPr>
          <a:lstStyle/>
          <a:p>
            <a:r>
              <a:rPr lang="de-DE" sz="4000" dirty="0"/>
              <a:t>Yoga bei Krebs </a:t>
            </a:r>
          </a:p>
        </p:txBody>
      </p:sp>
      <p:sp>
        <p:nvSpPr>
          <p:cNvPr id="3" name="Untertitel 2"/>
          <p:cNvSpPr>
            <a:spLocks noGrp="1"/>
          </p:cNvSpPr>
          <p:nvPr>
            <p:ph type="subTitle" idx="1"/>
          </p:nvPr>
        </p:nvSpPr>
        <p:spPr>
          <a:xfrm>
            <a:off x="276783" y="5630333"/>
            <a:ext cx="8088284" cy="1159935"/>
          </a:xfrm>
        </p:spPr>
        <p:txBody>
          <a:bodyPr>
            <a:normAutofit/>
          </a:bodyPr>
          <a:lstStyle/>
          <a:p>
            <a:r>
              <a:rPr lang="de-DE" b="1" dirty="0"/>
              <a:t>Referat von Gerda Imhof</a:t>
            </a:r>
          </a:p>
          <a:p>
            <a:r>
              <a:rPr lang="de-DE" dirty="0"/>
              <a:t>Dipl. Yogalehrerin YCH/EYU l Ganzheitlich psychologischer Coach IKP</a:t>
            </a:r>
          </a:p>
          <a:p>
            <a:r>
              <a:rPr lang="de-DE" dirty="0"/>
              <a:t>Leiterin Yogaangebot des Brustzentrum am Luzerner Kantonsspital</a:t>
            </a:r>
          </a:p>
          <a:p>
            <a:r>
              <a:rPr lang="de-DE" dirty="0"/>
              <a:t>Vorstandsmitglied Yogagemeinschaft Luzern</a:t>
            </a:r>
          </a:p>
        </p:txBody>
      </p:sp>
      <p:pic>
        <p:nvPicPr>
          <p:cNvPr id="4" name="Bild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6782" y="225027"/>
            <a:ext cx="6409767" cy="4189811"/>
          </a:xfrm>
          <a:prstGeom prst="rect">
            <a:avLst/>
          </a:prstGeom>
        </p:spPr>
      </p:pic>
    </p:spTree>
    <p:extLst>
      <p:ext uri="{BB962C8B-B14F-4D97-AF65-F5344CB8AC3E}">
        <p14:creationId xmlns:p14="http://schemas.microsoft.com/office/powerpoint/2010/main" val="181020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8474" y="1782233"/>
            <a:ext cx="8289926" cy="4385734"/>
          </a:xfrm>
        </p:spPr>
        <p:txBody>
          <a:bodyPr>
            <a:noAutofit/>
          </a:bodyPr>
          <a:lstStyle/>
          <a:p>
            <a:pPr marL="228600" lvl="1" indent="0">
              <a:spcBef>
                <a:spcPts val="1000"/>
              </a:spcBef>
              <a:buNone/>
            </a:pPr>
            <a:endParaRPr lang="de-DE" sz="1000" i="1" dirty="0"/>
          </a:p>
          <a:p>
            <a:pPr marL="228600" lvl="1" indent="0" algn="ctr">
              <a:spcBef>
                <a:spcPts val="1000"/>
              </a:spcBef>
              <a:buNone/>
            </a:pPr>
            <a:endParaRPr lang="de-DE" sz="3600" i="1" dirty="0"/>
          </a:p>
        </p:txBody>
      </p:sp>
      <p:sp>
        <p:nvSpPr>
          <p:cNvPr id="4" name="Titel 3"/>
          <p:cNvSpPr>
            <a:spLocks noGrp="1"/>
          </p:cNvSpPr>
          <p:nvPr>
            <p:ph type="title"/>
          </p:nvPr>
        </p:nvSpPr>
        <p:spPr/>
        <p:txBody>
          <a:bodyPr/>
          <a:lstStyle/>
          <a:p>
            <a:r>
              <a:rPr lang="de-DE" sz="3200" dirty="0"/>
              <a:t>Yoga als Gesundheitsfaktor</a:t>
            </a:r>
            <a:br>
              <a:rPr lang="de-DE" dirty="0"/>
            </a:br>
            <a:r>
              <a:rPr lang="de-DE" sz="2400" dirty="0"/>
              <a:t>Yoga: All-in-</a:t>
            </a:r>
            <a:r>
              <a:rPr lang="de-DE" sz="2400" dirty="0" err="1"/>
              <a:t>one</a:t>
            </a:r>
            <a:r>
              <a:rPr lang="de-DE" sz="2400" dirty="0"/>
              <a:t>-Training</a:t>
            </a:r>
          </a:p>
        </p:txBody>
      </p:sp>
      <p:sp>
        <p:nvSpPr>
          <p:cNvPr id="5" name="Untertitel 2"/>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
        <p:nvSpPr>
          <p:cNvPr id="14" name="Inhaltsplatzhalter 2">
            <a:extLst>
              <a:ext uri="{FF2B5EF4-FFF2-40B4-BE49-F238E27FC236}">
                <a16:creationId xmlns:a16="http://schemas.microsoft.com/office/drawing/2014/main" id="{A33FE8FF-5202-724E-A953-BD140ACFCB93}"/>
              </a:ext>
            </a:extLst>
          </p:cNvPr>
          <p:cNvSpPr txBox="1">
            <a:spLocks/>
          </p:cNvSpPr>
          <p:nvPr/>
        </p:nvSpPr>
        <p:spPr>
          <a:xfrm>
            <a:off x="650874" y="1934633"/>
            <a:ext cx="8289926" cy="438573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228600" lvl="1" indent="0">
              <a:spcBef>
                <a:spcPts val="1000"/>
              </a:spcBef>
              <a:buFont typeface="Wingdings" pitchFamily="2" charset="2"/>
              <a:buNone/>
            </a:pPr>
            <a:endParaRPr lang="de-DE" sz="1000" i="1" dirty="0"/>
          </a:p>
          <a:p>
            <a:pPr marL="228600" lvl="1" indent="0" algn="ctr">
              <a:spcBef>
                <a:spcPts val="1000"/>
              </a:spcBef>
              <a:buFont typeface="Wingdings" pitchFamily="2" charset="2"/>
              <a:buNone/>
            </a:pPr>
            <a:endParaRPr lang="de-DE" sz="3600" i="1" dirty="0"/>
          </a:p>
        </p:txBody>
      </p:sp>
      <p:pic>
        <p:nvPicPr>
          <p:cNvPr id="2" name="Grafik 1">
            <a:extLst>
              <a:ext uri="{FF2B5EF4-FFF2-40B4-BE49-F238E27FC236}">
                <a16:creationId xmlns:a16="http://schemas.microsoft.com/office/drawing/2014/main" id="{87790917-7AEF-5D44-B6DB-5909686FB6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0874" y="1907863"/>
            <a:ext cx="7777621" cy="4439273"/>
          </a:xfrm>
          <a:prstGeom prst="rect">
            <a:avLst/>
          </a:prstGeom>
        </p:spPr>
      </p:pic>
    </p:spTree>
    <p:extLst>
      <p:ext uri="{BB962C8B-B14F-4D97-AF65-F5344CB8AC3E}">
        <p14:creationId xmlns:p14="http://schemas.microsoft.com/office/powerpoint/2010/main" val="309600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900" dirty="0"/>
              <a:t>Yoga als Gesundheitsfaktor</a:t>
            </a:r>
            <a:br>
              <a:rPr lang="de-DE" sz="2900" dirty="0"/>
            </a:br>
            <a:r>
              <a:rPr lang="de-DE" sz="2400" dirty="0" err="1"/>
              <a:t>PubMed</a:t>
            </a:r>
            <a:r>
              <a:rPr lang="de-DE" sz="2400" dirty="0"/>
              <a:t> Statistik</a:t>
            </a:r>
          </a:p>
        </p:txBody>
      </p:sp>
      <p:sp>
        <p:nvSpPr>
          <p:cNvPr id="3" name="Inhaltsplatzhalter 2"/>
          <p:cNvSpPr>
            <a:spLocks noGrp="1"/>
          </p:cNvSpPr>
          <p:nvPr>
            <p:ph idx="1"/>
          </p:nvPr>
        </p:nvSpPr>
        <p:spPr>
          <a:xfrm>
            <a:off x="498474" y="1830395"/>
            <a:ext cx="8289926" cy="4965699"/>
          </a:xfrm>
        </p:spPr>
        <p:txBody>
          <a:bodyPr>
            <a:noAutofit/>
          </a:bodyPr>
          <a:lstStyle/>
          <a:p>
            <a:pPr lvl="1"/>
            <a:endParaRPr lang="de-CH" dirty="0">
              <a:solidFill>
                <a:schemeClr val="accent1"/>
              </a:solidFill>
            </a:endParaRPr>
          </a:p>
          <a:p>
            <a:pPr lvl="1"/>
            <a:endParaRPr lang="de-CH" dirty="0">
              <a:solidFill>
                <a:schemeClr val="accent1"/>
              </a:solidFill>
            </a:endParaRPr>
          </a:p>
          <a:p>
            <a:pPr lvl="1"/>
            <a:endParaRPr lang="de-CH" dirty="0">
              <a:solidFill>
                <a:schemeClr val="accent1"/>
              </a:solidFill>
            </a:endParaRPr>
          </a:p>
          <a:p>
            <a:endParaRPr lang="de-CH" dirty="0">
              <a:solidFill>
                <a:schemeClr val="accent1"/>
              </a:solidFill>
            </a:endParaRPr>
          </a:p>
        </p:txBody>
      </p:sp>
      <p:pic>
        <p:nvPicPr>
          <p:cNvPr id="5" name="Grafik 4">
            <a:extLst>
              <a:ext uri="{FF2B5EF4-FFF2-40B4-BE49-F238E27FC236}">
                <a16:creationId xmlns:a16="http://schemas.microsoft.com/office/drawing/2014/main" id="{546A1CF3-D3AC-1A4C-9780-63570B336FE6}"/>
              </a:ext>
            </a:extLst>
          </p:cNvPr>
          <p:cNvPicPr>
            <a:picLocks noChangeAspect="1"/>
          </p:cNvPicPr>
          <p:nvPr/>
        </p:nvPicPr>
        <p:blipFill rotWithShape="1">
          <a:blip r:embed="rId3">
            <a:extLst>
              <a:ext uri="{28A0092B-C50C-407E-A947-70E740481C1C}">
                <a14:useLocalDpi xmlns:a14="http://schemas.microsoft.com/office/drawing/2010/main" val="0"/>
              </a:ext>
            </a:extLst>
          </a:blip>
          <a:srcRect b="13570"/>
          <a:stretch/>
        </p:blipFill>
        <p:spPr>
          <a:xfrm>
            <a:off x="1310704" y="1830395"/>
            <a:ext cx="6522592" cy="4705316"/>
          </a:xfrm>
          <a:prstGeom prst="rect">
            <a:avLst/>
          </a:prstGeom>
        </p:spPr>
      </p:pic>
      <p:sp>
        <p:nvSpPr>
          <p:cNvPr id="7" name="Untertitel 2">
            <a:extLst>
              <a:ext uri="{FF2B5EF4-FFF2-40B4-BE49-F238E27FC236}">
                <a16:creationId xmlns:a16="http://schemas.microsoft.com/office/drawing/2014/main" id="{2AB48639-F176-9241-BF4E-B3A5E75AC4FB}"/>
              </a:ext>
            </a:extLst>
          </p:cNvPr>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74874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900" dirty="0"/>
              <a:t>Yoga als Gesundheitsfaktor</a:t>
            </a:r>
            <a:br>
              <a:rPr lang="de-DE" sz="2900" dirty="0"/>
            </a:br>
            <a:r>
              <a:rPr lang="de-DE" sz="2400" dirty="0"/>
              <a:t>Die Studienlage zu „Yoga bei Krebs“</a:t>
            </a:r>
          </a:p>
        </p:txBody>
      </p:sp>
      <p:sp>
        <p:nvSpPr>
          <p:cNvPr id="3" name="Inhaltsplatzhalter 2"/>
          <p:cNvSpPr>
            <a:spLocks noGrp="1"/>
          </p:cNvSpPr>
          <p:nvPr>
            <p:ph idx="1"/>
          </p:nvPr>
        </p:nvSpPr>
        <p:spPr>
          <a:xfrm>
            <a:off x="498474" y="1830395"/>
            <a:ext cx="8289926" cy="4965699"/>
          </a:xfrm>
        </p:spPr>
        <p:txBody>
          <a:bodyPr>
            <a:noAutofit/>
          </a:bodyPr>
          <a:lstStyle/>
          <a:p>
            <a:pPr lvl="1"/>
            <a:endParaRPr lang="de-CH" dirty="0">
              <a:solidFill>
                <a:schemeClr val="accent1"/>
              </a:solidFill>
            </a:endParaRPr>
          </a:p>
          <a:p>
            <a:pPr lvl="1"/>
            <a:endParaRPr lang="de-CH" dirty="0">
              <a:solidFill>
                <a:schemeClr val="accent1"/>
              </a:solidFill>
            </a:endParaRPr>
          </a:p>
          <a:p>
            <a:pPr lvl="1"/>
            <a:endParaRPr lang="de-CH" dirty="0">
              <a:solidFill>
                <a:schemeClr val="accent1"/>
              </a:solidFill>
            </a:endParaRPr>
          </a:p>
          <a:p>
            <a:endParaRPr lang="de-CH" dirty="0">
              <a:solidFill>
                <a:schemeClr val="accent1"/>
              </a:solidFill>
            </a:endParaRPr>
          </a:p>
        </p:txBody>
      </p:sp>
      <p:sp>
        <p:nvSpPr>
          <p:cNvPr id="7" name="Inhaltsplatzhalter 2">
            <a:extLst>
              <a:ext uri="{FF2B5EF4-FFF2-40B4-BE49-F238E27FC236}">
                <a16:creationId xmlns:a16="http://schemas.microsoft.com/office/drawing/2014/main" id="{05BF4FFB-8C15-FB40-A94B-9EA61F9A4C80}"/>
              </a:ext>
            </a:extLst>
          </p:cNvPr>
          <p:cNvSpPr txBox="1">
            <a:spLocks/>
          </p:cNvSpPr>
          <p:nvPr/>
        </p:nvSpPr>
        <p:spPr>
          <a:xfrm>
            <a:off x="498474" y="2120377"/>
            <a:ext cx="8289926" cy="438573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663366">
                  <a:lumMod val="60000"/>
                  <a:lumOff val="40000"/>
                </a:srgbClr>
              </a:buClr>
            </a:pPr>
            <a:r>
              <a:rPr lang="de-DE" sz="2200" dirty="0">
                <a:solidFill>
                  <a:prstClr val="black">
                    <a:lumMod val="65000"/>
                    <a:lumOff val="35000"/>
                  </a:prstClr>
                </a:solidFill>
              </a:rPr>
              <a:t>Umfangreiche Untersuchungen zur Wirkung von Yoga bei Patienten mit Krebserkrankungen (ca. 300 Studien). </a:t>
            </a:r>
          </a:p>
          <a:p>
            <a:pPr>
              <a:buClr>
                <a:srgbClr val="663366">
                  <a:lumMod val="60000"/>
                  <a:lumOff val="40000"/>
                </a:srgbClr>
              </a:buClr>
            </a:pPr>
            <a:r>
              <a:rPr lang="de-DE" sz="2200" dirty="0">
                <a:solidFill>
                  <a:prstClr val="black">
                    <a:lumMod val="65000"/>
                    <a:lumOff val="35000"/>
                  </a:prstClr>
                </a:solidFill>
              </a:rPr>
              <a:t>Ziel der Studien: </a:t>
            </a:r>
            <a:r>
              <a:rPr lang="de-DE" sz="2200" b="1" dirty="0">
                <a:solidFill>
                  <a:prstClr val="black">
                    <a:lumMod val="65000"/>
                    <a:lumOff val="35000"/>
                  </a:prstClr>
                </a:solidFill>
              </a:rPr>
              <a:t>Reduktion von Symptomen und Nebenwirkungen </a:t>
            </a:r>
            <a:r>
              <a:rPr lang="de-DE" sz="2200" dirty="0">
                <a:solidFill>
                  <a:prstClr val="black">
                    <a:lumMod val="65000"/>
                    <a:lumOff val="35000"/>
                  </a:prstClr>
                </a:solidFill>
              </a:rPr>
              <a:t>der kurativen Therapie (im Sinne einer </a:t>
            </a:r>
            <a:r>
              <a:rPr lang="de-DE" sz="2200" dirty="0" err="1">
                <a:solidFill>
                  <a:prstClr val="black">
                    <a:lumMod val="65000"/>
                    <a:lumOff val="35000"/>
                  </a:prstClr>
                </a:solidFill>
              </a:rPr>
              <a:t>supportiven</a:t>
            </a:r>
            <a:r>
              <a:rPr lang="de-DE" sz="2200" dirty="0">
                <a:solidFill>
                  <a:prstClr val="black">
                    <a:lumMod val="65000"/>
                    <a:lumOff val="35000"/>
                  </a:prstClr>
                </a:solidFill>
              </a:rPr>
              <a:t> und/oder palliativen onkologischen Therapie). </a:t>
            </a:r>
          </a:p>
          <a:p>
            <a:pPr>
              <a:buClr>
                <a:srgbClr val="663366">
                  <a:lumMod val="60000"/>
                  <a:lumOff val="40000"/>
                </a:srgbClr>
              </a:buClr>
            </a:pPr>
            <a:r>
              <a:rPr lang="de-DE" sz="2200" dirty="0" err="1">
                <a:solidFill>
                  <a:prstClr val="black">
                    <a:lumMod val="65000"/>
                    <a:lumOff val="35000"/>
                  </a:prstClr>
                </a:solidFill>
              </a:rPr>
              <a:t>Grossteil</a:t>
            </a:r>
            <a:r>
              <a:rPr lang="de-DE" sz="2200" dirty="0">
                <a:solidFill>
                  <a:prstClr val="black">
                    <a:lumMod val="65000"/>
                    <a:lumOff val="35000"/>
                  </a:prstClr>
                </a:solidFill>
              </a:rPr>
              <a:t> der Studien fokussiert auf </a:t>
            </a:r>
            <a:r>
              <a:rPr lang="de-DE" sz="2200" b="1" dirty="0">
                <a:solidFill>
                  <a:prstClr val="black">
                    <a:lumMod val="65000"/>
                    <a:lumOff val="35000"/>
                  </a:prstClr>
                </a:solidFill>
              </a:rPr>
              <a:t>gemischte Krebspopulationen.</a:t>
            </a:r>
          </a:p>
          <a:p>
            <a:pPr>
              <a:buClr>
                <a:srgbClr val="663366">
                  <a:lumMod val="60000"/>
                  <a:lumOff val="40000"/>
                </a:srgbClr>
              </a:buClr>
            </a:pPr>
            <a:r>
              <a:rPr lang="de-DE" sz="2200" dirty="0">
                <a:solidFill>
                  <a:prstClr val="black">
                    <a:lumMod val="65000"/>
                    <a:lumOff val="35000"/>
                  </a:prstClr>
                </a:solidFill>
              </a:rPr>
              <a:t>Ca. 100 Studien spezifisch zum Thema</a:t>
            </a:r>
            <a:r>
              <a:rPr lang="de-DE" sz="2200" b="1" dirty="0">
                <a:solidFill>
                  <a:prstClr val="black">
                    <a:lumMod val="65000"/>
                    <a:lumOff val="35000"/>
                  </a:prstClr>
                </a:solidFill>
              </a:rPr>
              <a:t> Frauen mit oder nach Brustkrebs.</a:t>
            </a:r>
          </a:p>
          <a:p>
            <a:pPr>
              <a:buClr>
                <a:srgbClr val="663366">
                  <a:lumMod val="60000"/>
                  <a:lumOff val="40000"/>
                </a:srgbClr>
              </a:buClr>
            </a:pPr>
            <a:r>
              <a:rPr lang="de-DE" sz="2200" dirty="0">
                <a:solidFill>
                  <a:prstClr val="black">
                    <a:lumMod val="65000"/>
                    <a:lumOff val="35000"/>
                  </a:prstClr>
                </a:solidFill>
              </a:rPr>
              <a:t>Die positiven Wirkungen des Yoga entfalten sich sowohl </a:t>
            </a:r>
            <a:r>
              <a:rPr lang="de-DE" sz="2200" b="1" dirty="0">
                <a:solidFill>
                  <a:prstClr val="black">
                    <a:lumMod val="65000"/>
                    <a:lumOff val="35000"/>
                  </a:prstClr>
                </a:solidFill>
              </a:rPr>
              <a:t>während</a:t>
            </a:r>
            <a:r>
              <a:rPr lang="de-DE" sz="2200" dirty="0">
                <a:solidFill>
                  <a:prstClr val="black">
                    <a:lumMod val="65000"/>
                    <a:lumOff val="35000"/>
                  </a:prstClr>
                </a:solidFill>
              </a:rPr>
              <a:t>, als auch </a:t>
            </a:r>
            <a:r>
              <a:rPr lang="de-DE" sz="2200" b="1" dirty="0">
                <a:solidFill>
                  <a:prstClr val="black">
                    <a:lumMod val="65000"/>
                    <a:lumOff val="35000"/>
                  </a:prstClr>
                </a:solidFill>
              </a:rPr>
              <a:t>nach</a:t>
            </a:r>
            <a:r>
              <a:rPr lang="de-DE" sz="2200" dirty="0">
                <a:solidFill>
                  <a:prstClr val="black">
                    <a:lumMod val="65000"/>
                    <a:lumOff val="35000"/>
                  </a:prstClr>
                </a:solidFill>
              </a:rPr>
              <a:t> der kurativen Therapie.</a:t>
            </a:r>
          </a:p>
          <a:p>
            <a:pPr>
              <a:buClr>
                <a:srgbClr val="663366">
                  <a:lumMod val="60000"/>
                  <a:lumOff val="40000"/>
                </a:srgbClr>
              </a:buClr>
            </a:pPr>
            <a:endParaRPr lang="de-DE" sz="3600" dirty="0"/>
          </a:p>
        </p:txBody>
      </p:sp>
      <p:sp>
        <p:nvSpPr>
          <p:cNvPr id="5" name="Untertitel 2">
            <a:extLst>
              <a:ext uri="{FF2B5EF4-FFF2-40B4-BE49-F238E27FC236}">
                <a16:creationId xmlns:a16="http://schemas.microsoft.com/office/drawing/2014/main" id="{9431D542-954F-AF48-967A-E6EFDE378145}"/>
              </a:ext>
            </a:extLst>
          </p:cNvPr>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18191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900" dirty="0"/>
              <a:t>Yoga als Gesundheitsfaktor</a:t>
            </a:r>
            <a:br>
              <a:rPr lang="de-DE" sz="2900" dirty="0"/>
            </a:br>
            <a:r>
              <a:rPr lang="de-DE" sz="2400" dirty="0"/>
              <a:t>Die Studienlage zu „Yoga bei Krebs“</a:t>
            </a:r>
          </a:p>
        </p:txBody>
      </p:sp>
      <p:sp>
        <p:nvSpPr>
          <p:cNvPr id="3" name="Inhaltsplatzhalter 2"/>
          <p:cNvSpPr>
            <a:spLocks noGrp="1"/>
          </p:cNvSpPr>
          <p:nvPr>
            <p:ph idx="1"/>
          </p:nvPr>
        </p:nvSpPr>
        <p:spPr>
          <a:xfrm>
            <a:off x="498474" y="1830395"/>
            <a:ext cx="8289926" cy="4965699"/>
          </a:xfrm>
        </p:spPr>
        <p:txBody>
          <a:bodyPr>
            <a:noAutofit/>
          </a:bodyPr>
          <a:lstStyle/>
          <a:p>
            <a:pPr lvl="1"/>
            <a:endParaRPr lang="de-CH" dirty="0">
              <a:solidFill>
                <a:schemeClr val="accent1"/>
              </a:solidFill>
            </a:endParaRPr>
          </a:p>
          <a:p>
            <a:pPr lvl="1"/>
            <a:endParaRPr lang="de-CH" dirty="0">
              <a:solidFill>
                <a:schemeClr val="accent1"/>
              </a:solidFill>
            </a:endParaRPr>
          </a:p>
          <a:p>
            <a:pPr lvl="1"/>
            <a:endParaRPr lang="de-CH" dirty="0">
              <a:solidFill>
                <a:schemeClr val="accent1"/>
              </a:solidFill>
            </a:endParaRPr>
          </a:p>
          <a:p>
            <a:endParaRPr lang="de-CH" dirty="0">
              <a:solidFill>
                <a:schemeClr val="accent1"/>
              </a:solidFill>
            </a:endParaRPr>
          </a:p>
        </p:txBody>
      </p:sp>
      <p:sp>
        <p:nvSpPr>
          <p:cNvPr id="7" name="Inhaltsplatzhalter 2">
            <a:extLst>
              <a:ext uri="{FF2B5EF4-FFF2-40B4-BE49-F238E27FC236}">
                <a16:creationId xmlns:a16="http://schemas.microsoft.com/office/drawing/2014/main" id="{05BF4FFB-8C15-FB40-A94B-9EA61F9A4C80}"/>
              </a:ext>
            </a:extLst>
          </p:cNvPr>
          <p:cNvSpPr txBox="1">
            <a:spLocks/>
          </p:cNvSpPr>
          <p:nvPr/>
        </p:nvSpPr>
        <p:spPr>
          <a:xfrm>
            <a:off x="498474" y="2120377"/>
            <a:ext cx="8289926" cy="438573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Clr>
                <a:srgbClr val="663366">
                  <a:lumMod val="60000"/>
                  <a:lumOff val="40000"/>
                </a:srgbClr>
              </a:buClr>
            </a:pPr>
            <a:r>
              <a:rPr lang="de-DE" sz="2200" dirty="0" err="1">
                <a:solidFill>
                  <a:prstClr val="black">
                    <a:lumMod val="65000"/>
                    <a:lumOff val="35000"/>
                  </a:prstClr>
                </a:solidFill>
              </a:rPr>
              <a:t>Cochrane</a:t>
            </a:r>
            <a:r>
              <a:rPr lang="de-DE" sz="2200" dirty="0">
                <a:solidFill>
                  <a:prstClr val="black">
                    <a:lumMod val="65000"/>
                    <a:lumOff val="35000"/>
                  </a:prstClr>
                </a:solidFill>
              </a:rPr>
              <a:t> Review (2017) findet Evidenz für positive Wirkungen des Yoga auf:</a:t>
            </a:r>
          </a:p>
          <a:p>
            <a:pPr lvl="1">
              <a:buClr>
                <a:srgbClr val="663366">
                  <a:lumMod val="60000"/>
                  <a:lumOff val="40000"/>
                </a:srgbClr>
              </a:buClr>
            </a:pPr>
            <a:r>
              <a:rPr lang="de-DE" sz="2000" b="1" dirty="0">
                <a:solidFill>
                  <a:prstClr val="black">
                    <a:lumMod val="65000"/>
                    <a:lumOff val="35000"/>
                  </a:prstClr>
                </a:solidFill>
              </a:rPr>
              <a:t>Lebensqualität</a:t>
            </a:r>
          </a:p>
          <a:p>
            <a:pPr lvl="1">
              <a:buClr>
                <a:srgbClr val="663366">
                  <a:lumMod val="60000"/>
                  <a:lumOff val="40000"/>
                </a:srgbClr>
              </a:buClr>
            </a:pPr>
            <a:r>
              <a:rPr lang="de-DE" sz="2000" dirty="0">
                <a:solidFill>
                  <a:prstClr val="black">
                    <a:lumMod val="65000"/>
                    <a:lumOff val="35000"/>
                  </a:prstClr>
                </a:solidFill>
              </a:rPr>
              <a:t>Verringerung der </a:t>
            </a:r>
            <a:r>
              <a:rPr lang="de-DE" sz="2000" b="1" dirty="0" err="1">
                <a:solidFill>
                  <a:prstClr val="black">
                    <a:lumMod val="65000"/>
                    <a:lumOff val="35000"/>
                  </a:prstClr>
                </a:solidFill>
              </a:rPr>
              <a:t>Fatigue</a:t>
            </a:r>
            <a:endParaRPr lang="de-DE" sz="2000" b="1" dirty="0">
              <a:solidFill>
                <a:prstClr val="black">
                  <a:lumMod val="65000"/>
                  <a:lumOff val="35000"/>
                </a:prstClr>
              </a:solidFill>
            </a:endParaRPr>
          </a:p>
          <a:p>
            <a:pPr lvl="1">
              <a:buClr>
                <a:srgbClr val="663366">
                  <a:lumMod val="60000"/>
                  <a:lumOff val="40000"/>
                </a:srgbClr>
              </a:buClr>
            </a:pPr>
            <a:r>
              <a:rPr lang="de-DE" sz="2000" dirty="0">
                <a:solidFill>
                  <a:prstClr val="black">
                    <a:lumMod val="65000"/>
                    <a:lumOff val="35000"/>
                  </a:prstClr>
                </a:solidFill>
              </a:rPr>
              <a:t>Verbesserung der </a:t>
            </a:r>
            <a:r>
              <a:rPr lang="de-DE" sz="2000" b="1" dirty="0">
                <a:solidFill>
                  <a:prstClr val="black">
                    <a:lumMod val="65000"/>
                    <a:lumOff val="35000"/>
                  </a:prstClr>
                </a:solidFill>
              </a:rPr>
              <a:t>Schlafqualität</a:t>
            </a:r>
          </a:p>
          <a:p>
            <a:pPr lvl="1">
              <a:buClr>
                <a:srgbClr val="663366">
                  <a:lumMod val="60000"/>
                  <a:lumOff val="40000"/>
                </a:srgbClr>
              </a:buClr>
            </a:pPr>
            <a:r>
              <a:rPr lang="de-DE" sz="2000" dirty="0">
                <a:solidFill>
                  <a:prstClr val="black">
                    <a:lumMod val="65000"/>
                    <a:lumOff val="35000"/>
                  </a:prstClr>
                </a:solidFill>
              </a:rPr>
              <a:t>Weniger </a:t>
            </a:r>
            <a:r>
              <a:rPr lang="de-DE" sz="2000" b="1" dirty="0">
                <a:solidFill>
                  <a:prstClr val="black">
                    <a:lumMod val="65000"/>
                    <a:lumOff val="35000"/>
                  </a:prstClr>
                </a:solidFill>
              </a:rPr>
              <a:t>Depressivität</a:t>
            </a:r>
          </a:p>
          <a:p>
            <a:pPr lvl="1">
              <a:buClr>
                <a:srgbClr val="663366">
                  <a:lumMod val="60000"/>
                  <a:lumOff val="40000"/>
                </a:srgbClr>
              </a:buClr>
            </a:pPr>
            <a:r>
              <a:rPr lang="de-DE" sz="2000" dirty="0">
                <a:solidFill>
                  <a:prstClr val="black">
                    <a:lumMod val="65000"/>
                    <a:lumOff val="35000"/>
                  </a:prstClr>
                </a:solidFill>
              </a:rPr>
              <a:t>Reduktion von </a:t>
            </a:r>
            <a:r>
              <a:rPr lang="de-DE" sz="2000" b="1" dirty="0">
                <a:solidFill>
                  <a:prstClr val="black">
                    <a:lumMod val="65000"/>
                    <a:lumOff val="35000"/>
                  </a:prstClr>
                </a:solidFill>
              </a:rPr>
              <a:t>Ängsten</a:t>
            </a:r>
          </a:p>
          <a:p>
            <a:pPr>
              <a:buClr>
                <a:srgbClr val="663366">
                  <a:lumMod val="60000"/>
                  <a:lumOff val="40000"/>
                </a:srgbClr>
              </a:buClr>
            </a:pPr>
            <a:r>
              <a:rPr lang="de-DE" sz="2200" dirty="0">
                <a:solidFill>
                  <a:prstClr val="black">
                    <a:lumMod val="65000"/>
                    <a:lumOff val="35000"/>
                  </a:prstClr>
                </a:solidFill>
              </a:rPr>
              <a:t>Review (2021) zur Linderung spezifischer Beschwerden wie </a:t>
            </a:r>
            <a:r>
              <a:rPr lang="de-DE" sz="2200" b="1" dirty="0">
                <a:solidFill>
                  <a:prstClr val="black">
                    <a:lumMod val="65000"/>
                    <a:lumOff val="35000"/>
                  </a:prstClr>
                </a:solidFill>
              </a:rPr>
              <a:t>Lymphödem </a:t>
            </a:r>
            <a:r>
              <a:rPr lang="de-DE" sz="2200" dirty="0">
                <a:solidFill>
                  <a:prstClr val="black">
                    <a:lumMod val="65000"/>
                    <a:lumOff val="35000"/>
                  </a:prstClr>
                </a:solidFill>
              </a:rPr>
              <a:t>(</a:t>
            </a:r>
            <a:r>
              <a:rPr lang="de-DE" sz="2200" dirty="0" err="1">
                <a:solidFill>
                  <a:prstClr val="black">
                    <a:lumMod val="65000"/>
                    <a:lumOff val="35000"/>
                  </a:prstClr>
                </a:solidFill>
              </a:rPr>
              <a:t>Loudon</a:t>
            </a:r>
            <a:r>
              <a:rPr lang="de-DE" sz="2200" dirty="0">
                <a:solidFill>
                  <a:prstClr val="black">
                    <a:lumMod val="65000"/>
                    <a:lumOff val="35000"/>
                  </a:prstClr>
                </a:solidFill>
              </a:rPr>
              <a:t> et. al., 2014) oder </a:t>
            </a:r>
            <a:r>
              <a:rPr lang="de-DE" sz="2200" b="1" dirty="0" err="1">
                <a:solidFill>
                  <a:prstClr val="black">
                    <a:lumMod val="65000"/>
                    <a:lumOff val="35000"/>
                  </a:prstClr>
                </a:solidFill>
              </a:rPr>
              <a:t>menopausaler</a:t>
            </a:r>
            <a:r>
              <a:rPr lang="de-DE" sz="2200" b="1" dirty="0">
                <a:solidFill>
                  <a:prstClr val="black">
                    <a:lumMod val="65000"/>
                    <a:lumOff val="35000"/>
                  </a:prstClr>
                </a:solidFill>
              </a:rPr>
              <a:t> Symptome</a:t>
            </a:r>
            <a:r>
              <a:rPr lang="de-DE" sz="2200" dirty="0">
                <a:solidFill>
                  <a:prstClr val="black">
                    <a:lumMod val="65000"/>
                    <a:lumOff val="35000"/>
                  </a:prstClr>
                </a:solidFill>
              </a:rPr>
              <a:t> unter antihormoneller Therapie (Cramer et al., 2015)</a:t>
            </a:r>
          </a:p>
          <a:p>
            <a:pPr>
              <a:buClr>
                <a:srgbClr val="663366">
                  <a:lumMod val="60000"/>
                  <a:lumOff val="40000"/>
                </a:srgbClr>
              </a:buClr>
            </a:pPr>
            <a:endParaRPr lang="de-DE" sz="3600" dirty="0"/>
          </a:p>
        </p:txBody>
      </p:sp>
      <p:sp>
        <p:nvSpPr>
          <p:cNvPr id="5" name="Untertitel 2">
            <a:extLst>
              <a:ext uri="{FF2B5EF4-FFF2-40B4-BE49-F238E27FC236}">
                <a16:creationId xmlns:a16="http://schemas.microsoft.com/office/drawing/2014/main" id="{0FEFEE41-E585-BF4D-AB36-F645996FA65F}"/>
              </a:ext>
            </a:extLst>
          </p:cNvPr>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138668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Bestandteile &amp; Aufbau einer Yogalektion   </a:t>
            </a:r>
            <a:br>
              <a:rPr lang="de-DE" sz="3200" dirty="0"/>
            </a:br>
            <a:r>
              <a:rPr lang="de-DE" sz="3200" dirty="0"/>
              <a:t>für Krebsbetroffene</a:t>
            </a:r>
            <a:br>
              <a:rPr lang="de-DE" sz="2400" dirty="0"/>
            </a:br>
            <a:endParaRPr lang="de-DE" sz="2400" dirty="0"/>
          </a:p>
        </p:txBody>
      </p:sp>
      <p:sp>
        <p:nvSpPr>
          <p:cNvPr id="3" name="Inhaltsplatzhalter 2"/>
          <p:cNvSpPr>
            <a:spLocks noGrp="1"/>
          </p:cNvSpPr>
          <p:nvPr>
            <p:ph idx="1"/>
          </p:nvPr>
        </p:nvSpPr>
        <p:spPr>
          <a:xfrm>
            <a:off x="498474" y="1765300"/>
            <a:ext cx="8289926" cy="4673599"/>
          </a:xfrm>
        </p:spPr>
        <p:txBody>
          <a:bodyPr>
            <a:noAutofit/>
          </a:bodyPr>
          <a:lstStyle/>
          <a:p>
            <a:r>
              <a:rPr lang="de-CH" b="1" dirty="0"/>
              <a:t>Jede Lektion beinhaltet:</a:t>
            </a:r>
          </a:p>
          <a:p>
            <a:pPr lvl="1"/>
            <a:r>
              <a:rPr lang="de-CH" dirty="0"/>
              <a:t>Kurze Befindlichkeitsrunde am Anfang</a:t>
            </a:r>
          </a:p>
          <a:p>
            <a:pPr lvl="1"/>
            <a:r>
              <a:rPr lang="de-CH" dirty="0"/>
              <a:t>Einfache Körperübungen und Bewegungsabläufe</a:t>
            </a:r>
          </a:p>
          <a:p>
            <a:pPr lvl="1"/>
            <a:r>
              <a:rPr lang="de-CH" dirty="0"/>
              <a:t>(Einfache) Atemübungen</a:t>
            </a:r>
          </a:p>
          <a:p>
            <a:pPr lvl="1"/>
            <a:r>
              <a:rPr lang="de-CH" dirty="0"/>
              <a:t>Konzentrations- und Meditationsübungen</a:t>
            </a:r>
          </a:p>
          <a:p>
            <a:pPr lvl="1"/>
            <a:r>
              <a:rPr lang="de-CH" dirty="0"/>
              <a:t>Entspannungstechniken </a:t>
            </a:r>
          </a:p>
          <a:p>
            <a:pPr lvl="1"/>
            <a:r>
              <a:rPr lang="de-CH" dirty="0"/>
              <a:t>Gelegenheit, um Fragen zu stellen und zum gegenseitigen Austausch</a:t>
            </a:r>
          </a:p>
          <a:p>
            <a:r>
              <a:rPr lang="de-CH" b="1" dirty="0"/>
              <a:t>Was ist anders im Vergleich zu einem </a:t>
            </a:r>
            <a:r>
              <a:rPr lang="de-CH" b="1" dirty="0" err="1"/>
              <a:t>Yogakurs</a:t>
            </a:r>
            <a:r>
              <a:rPr lang="de-CH" b="1" dirty="0"/>
              <a:t> für „Gesunde“?</a:t>
            </a:r>
          </a:p>
          <a:p>
            <a:pPr lvl="1"/>
            <a:r>
              <a:rPr lang="de-CH" dirty="0"/>
              <a:t>Sanftere Körperübungen</a:t>
            </a:r>
          </a:p>
          <a:p>
            <a:pPr lvl="1"/>
            <a:r>
              <a:rPr lang="de-CH" dirty="0"/>
              <a:t>Keine komplexen, anstrengenden Atemübungen, </a:t>
            </a:r>
            <a:br>
              <a:rPr lang="de-CH" dirty="0"/>
            </a:br>
            <a:r>
              <a:rPr lang="de-CH" dirty="0"/>
              <a:t>dafür mehr Zeit für das Einüben der grundlegenden Atemübungen</a:t>
            </a:r>
          </a:p>
          <a:p>
            <a:pPr lvl="1"/>
            <a:r>
              <a:rPr lang="de-CH" dirty="0"/>
              <a:t>Mehr Zeit für Entspannung</a:t>
            </a:r>
          </a:p>
          <a:p>
            <a:pPr lvl="1"/>
            <a:endParaRPr lang="de-CH" dirty="0"/>
          </a:p>
          <a:p>
            <a:pPr lvl="1"/>
            <a:endParaRPr lang="de-CH" dirty="0">
              <a:solidFill>
                <a:schemeClr val="accent1"/>
              </a:solidFill>
            </a:endParaRPr>
          </a:p>
          <a:p>
            <a:pPr lvl="1"/>
            <a:endParaRPr lang="de-CH" dirty="0">
              <a:solidFill>
                <a:schemeClr val="accent1"/>
              </a:solidFill>
            </a:endParaRPr>
          </a:p>
          <a:p>
            <a:endParaRPr lang="de-CH" dirty="0">
              <a:solidFill>
                <a:schemeClr val="accent1"/>
              </a:solidFill>
            </a:endParaRPr>
          </a:p>
        </p:txBody>
      </p:sp>
      <p:sp>
        <p:nvSpPr>
          <p:cNvPr id="6" name="Untertitel 2"/>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142104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Eine Gegenüberstellung</a:t>
            </a:r>
            <a:endParaRPr lang="de-DE" sz="2400" dirty="0"/>
          </a:p>
        </p:txBody>
      </p:sp>
      <p:sp>
        <p:nvSpPr>
          <p:cNvPr id="3" name="Inhaltsplatzhalter 2"/>
          <p:cNvSpPr>
            <a:spLocks noGrp="1"/>
          </p:cNvSpPr>
          <p:nvPr>
            <p:ph idx="1"/>
          </p:nvPr>
        </p:nvSpPr>
        <p:spPr>
          <a:xfrm>
            <a:off x="498474" y="1765300"/>
            <a:ext cx="8289926" cy="4673599"/>
          </a:xfrm>
        </p:spPr>
        <p:txBody>
          <a:bodyPr>
            <a:noAutofit/>
          </a:bodyPr>
          <a:lstStyle/>
          <a:p>
            <a:pPr marL="228600" lvl="1" indent="0">
              <a:buNone/>
            </a:pPr>
            <a:endParaRPr lang="de-CH" dirty="0"/>
          </a:p>
          <a:p>
            <a:pPr lvl="1"/>
            <a:endParaRPr lang="de-CH" dirty="0">
              <a:solidFill>
                <a:schemeClr val="accent1"/>
              </a:solidFill>
            </a:endParaRPr>
          </a:p>
          <a:p>
            <a:pPr lvl="1"/>
            <a:endParaRPr lang="de-CH" dirty="0">
              <a:solidFill>
                <a:schemeClr val="accent1"/>
              </a:solidFill>
            </a:endParaRPr>
          </a:p>
          <a:p>
            <a:endParaRPr lang="de-CH" dirty="0">
              <a:solidFill>
                <a:schemeClr val="accent1"/>
              </a:solidFill>
            </a:endParaRPr>
          </a:p>
        </p:txBody>
      </p:sp>
      <p:graphicFrame>
        <p:nvGraphicFramePr>
          <p:cNvPr id="4" name="Tabelle 5">
            <a:extLst>
              <a:ext uri="{FF2B5EF4-FFF2-40B4-BE49-F238E27FC236}">
                <a16:creationId xmlns:a16="http://schemas.microsoft.com/office/drawing/2014/main" id="{7AFBF478-F865-DA48-B2CB-5D9E91773FBA}"/>
              </a:ext>
            </a:extLst>
          </p:cNvPr>
          <p:cNvGraphicFramePr>
            <a:graphicFrameLocks noGrp="1"/>
          </p:cNvGraphicFramePr>
          <p:nvPr>
            <p:extLst>
              <p:ext uri="{D42A27DB-BD31-4B8C-83A1-F6EECF244321}">
                <p14:modId xmlns:p14="http://schemas.microsoft.com/office/powerpoint/2010/main" val="3890593940"/>
              </p:ext>
            </p:extLst>
          </p:nvPr>
        </p:nvGraphicFramePr>
        <p:xfrm>
          <a:off x="427037" y="1524068"/>
          <a:ext cx="8432800" cy="5156061"/>
        </p:xfrm>
        <a:graphic>
          <a:graphicData uri="http://schemas.openxmlformats.org/drawingml/2006/table">
            <a:tbl>
              <a:tblPr firstRow="1" bandRow="1">
                <a:tableStyleId>{5C22544A-7EE6-4342-B048-85BDC9FD1C3A}</a:tableStyleId>
              </a:tblPr>
              <a:tblGrid>
                <a:gridCol w="4216400">
                  <a:extLst>
                    <a:ext uri="{9D8B030D-6E8A-4147-A177-3AD203B41FA5}">
                      <a16:colId xmlns:a16="http://schemas.microsoft.com/office/drawing/2014/main" val="515348640"/>
                    </a:ext>
                  </a:extLst>
                </a:gridCol>
                <a:gridCol w="4216400">
                  <a:extLst>
                    <a:ext uri="{9D8B030D-6E8A-4147-A177-3AD203B41FA5}">
                      <a16:colId xmlns:a16="http://schemas.microsoft.com/office/drawing/2014/main" val="3713381877"/>
                    </a:ext>
                  </a:extLst>
                </a:gridCol>
              </a:tblGrid>
              <a:tr h="626296">
                <a:tc>
                  <a:txBody>
                    <a:bodyPr/>
                    <a:lstStyle/>
                    <a:p>
                      <a:pPr algn="ctr"/>
                      <a:r>
                        <a:rPr lang="de-DE" sz="2400" b="0" dirty="0"/>
                        <a:t>Traditionelles Yoga</a:t>
                      </a:r>
                    </a:p>
                  </a:txBody>
                  <a:tcPr/>
                </a:tc>
                <a:tc>
                  <a:txBody>
                    <a:bodyPr/>
                    <a:lstStyle/>
                    <a:p>
                      <a:pPr algn="ctr"/>
                      <a:r>
                        <a:rPr lang="de-DE" sz="2400" b="0" dirty="0"/>
                        <a:t>Yoga bei Krebs</a:t>
                      </a:r>
                    </a:p>
                  </a:txBody>
                  <a:tcPr/>
                </a:tc>
                <a:extLst>
                  <a:ext uri="{0D108BD9-81ED-4DB2-BD59-A6C34878D82A}">
                    <a16:rowId xmlns:a16="http://schemas.microsoft.com/office/drawing/2014/main" val="264202919"/>
                  </a:ext>
                </a:extLst>
              </a:tr>
              <a:tr h="610489">
                <a:tc>
                  <a:txBody>
                    <a:bodyPr/>
                    <a:lstStyle/>
                    <a:p>
                      <a:r>
                        <a:rPr lang="de-DE" sz="1800" dirty="0">
                          <a:solidFill>
                            <a:schemeClr val="tx1">
                              <a:lumMod val="65000"/>
                              <a:lumOff val="35000"/>
                            </a:schemeClr>
                          </a:solidFill>
                        </a:rPr>
                        <a:t>Oftmals „fixes“ Programm/Ablauf, “durchgeplant“ vom Kursleiter</a:t>
                      </a:r>
                    </a:p>
                  </a:txBody>
                  <a:tcPr/>
                </a:tc>
                <a:tc>
                  <a:txBody>
                    <a:bodyPr/>
                    <a:lstStyle/>
                    <a:p>
                      <a:r>
                        <a:rPr lang="de-DE" sz="1800" dirty="0">
                          <a:solidFill>
                            <a:schemeClr val="tx1">
                              <a:lumMod val="65000"/>
                              <a:lumOff val="35000"/>
                            </a:schemeClr>
                          </a:solidFill>
                        </a:rPr>
                        <a:t>den aktuellen Tagesbedürfnissen angepasstes Programm</a:t>
                      </a:r>
                    </a:p>
                  </a:txBody>
                  <a:tcPr/>
                </a:tc>
                <a:extLst>
                  <a:ext uri="{0D108BD9-81ED-4DB2-BD59-A6C34878D82A}">
                    <a16:rowId xmlns:a16="http://schemas.microsoft.com/office/drawing/2014/main" val="756447485"/>
                  </a:ext>
                </a:extLst>
              </a:tr>
              <a:tr h="872127">
                <a:tc>
                  <a:txBody>
                    <a:bodyPr/>
                    <a:lstStyle/>
                    <a:p>
                      <a:r>
                        <a:rPr lang="de-DE" sz="1800" dirty="0">
                          <a:solidFill>
                            <a:schemeClr val="tx1">
                              <a:lumMod val="65000"/>
                              <a:lumOff val="35000"/>
                            </a:schemeClr>
                          </a:solidFill>
                        </a:rPr>
                        <a:t>Übungen sollten bei allen Teilnehmenden möglichst gleich aussehen</a:t>
                      </a:r>
                    </a:p>
                  </a:txBody>
                  <a:tcPr/>
                </a:tc>
                <a:tc>
                  <a:txBody>
                    <a:bodyPr/>
                    <a:lstStyle/>
                    <a:p>
                      <a:r>
                        <a:rPr lang="de-DE" sz="1800" dirty="0">
                          <a:solidFill>
                            <a:schemeClr val="tx1">
                              <a:lumMod val="65000"/>
                              <a:lumOff val="35000"/>
                            </a:schemeClr>
                          </a:solidFill>
                        </a:rPr>
                        <a:t>Individuelle Ausführung der Übungen</a:t>
                      </a:r>
                    </a:p>
                    <a:p>
                      <a:r>
                        <a:rPr lang="de-DE" sz="1800" dirty="0">
                          <a:solidFill>
                            <a:schemeClr val="tx1">
                              <a:lumMod val="65000"/>
                              <a:lumOff val="35000"/>
                            </a:schemeClr>
                          </a:solidFill>
                        </a:rPr>
                        <a:t>&gt; Bei jeder Person sieht die Übung wieder ein wenig anders aus</a:t>
                      </a:r>
                    </a:p>
                  </a:txBody>
                  <a:tcPr/>
                </a:tc>
                <a:extLst>
                  <a:ext uri="{0D108BD9-81ED-4DB2-BD59-A6C34878D82A}">
                    <a16:rowId xmlns:a16="http://schemas.microsoft.com/office/drawing/2014/main" val="1386742689"/>
                  </a:ext>
                </a:extLst>
              </a:tr>
              <a:tr h="656602">
                <a:tc>
                  <a:txBody>
                    <a:bodyPr/>
                    <a:lstStyle/>
                    <a:p>
                      <a:r>
                        <a:rPr lang="de-DE" sz="1800" dirty="0">
                          <a:solidFill>
                            <a:schemeClr val="tx1">
                              <a:lumMod val="65000"/>
                              <a:lumOff val="35000"/>
                            </a:schemeClr>
                          </a:solidFill>
                        </a:rPr>
                        <a:t>Fokus auf </a:t>
                      </a:r>
                      <a:r>
                        <a:rPr lang="de-DE" sz="1800" dirty="0" err="1">
                          <a:solidFill>
                            <a:schemeClr val="tx1">
                              <a:lumMod val="65000"/>
                              <a:lumOff val="35000"/>
                            </a:schemeClr>
                          </a:solidFill>
                        </a:rPr>
                        <a:t>äussere</a:t>
                      </a:r>
                      <a:r>
                        <a:rPr lang="de-DE" sz="1800" dirty="0">
                          <a:solidFill>
                            <a:schemeClr val="tx1">
                              <a:lumMod val="65000"/>
                              <a:lumOff val="35000"/>
                            </a:schemeClr>
                          </a:solidFill>
                        </a:rPr>
                        <a:t> Form / Ästhetik / Athletik</a:t>
                      </a:r>
                    </a:p>
                  </a:txBody>
                  <a:tcPr/>
                </a:tc>
                <a:tc>
                  <a:txBody>
                    <a:bodyPr/>
                    <a:lstStyle/>
                    <a:p>
                      <a:r>
                        <a:rPr lang="de-DE" sz="1800" dirty="0">
                          <a:solidFill>
                            <a:schemeClr val="tx1">
                              <a:lumMod val="65000"/>
                              <a:lumOff val="35000"/>
                            </a:schemeClr>
                          </a:solidFill>
                        </a:rPr>
                        <a:t>Fokus auf innere Erfahrungen</a:t>
                      </a:r>
                    </a:p>
                  </a:txBody>
                  <a:tcPr/>
                </a:tc>
                <a:extLst>
                  <a:ext uri="{0D108BD9-81ED-4DB2-BD59-A6C34878D82A}">
                    <a16:rowId xmlns:a16="http://schemas.microsoft.com/office/drawing/2014/main" val="779225215"/>
                  </a:ext>
                </a:extLst>
              </a:tr>
              <a:tr h="872127">
                <a:tc>
                  <a:txBody>
                    <a:bodyPr/>
                    <a:lstStyle/>
                    <a:p>
                      <a:r>
                        <a:rPr lang="de-DE" sz="1800" dirty="0">
                          <a:solidFill>
                            <a:schemeClr val="tx1">
                              <a:lumMod val="65000"/>
                              <a:lumOff val="35000"/>
                            </a:schemeClr>
                          </a:solidFill>
                        </a:rPr>
                        <a:t>Der Lehrer/die Lehrerin glaubt zu wissen, was für die Teilnehmenden am besten ist</a:t>
                      </a:r>
                    </a:p>
                  </a:txBody>
                  <a:tcPr/>
                </a:tc>
                <a:tc>
                  <a:txBody>
                    <a:bodyPr/>
                    <a:lstStyle/>
                    <a:p>
                      <a:r>
                        <a:rPr lang="de-DE" sz="1800" dirty="0">
                          <a:solidFill>
                            <a:schemeClr val="tx1">
                              <a:lumMod val="65000"/>
                              <a:lumOff val="35000"/>
                            </a:schemeClr>
                          </a:solidFill>
                        </a:rPr>
                        <a:t>Die Teilnehmenden übernehmen Eigenverantwortung und wissen selber, was für sie am besten ist</a:t>
                      </a:r>
                    </a:p>
                  </a:txBody>
                  <a:tcPr/>
                </a:tc>
                <a:extLst>
                  <a:ext uri="{0D108BD9-81ED-4DB2-BD59-A6C34878D82A}">
                    <a16:rowId xmlns:a16="http://schemas.microsoft.com/office/drawing/2014/main" val="2836317707"/>
                  </a:ext>
                </a:extLst>
              </a:tr>
              <a:tr h="610489">
                <a:tc>
                  <a:txBody>
                    <a:bodyPr/>
                    <a:lstStyle/>
                    <a:p>
                      <a:r>
                        <a:rPr lang="de-DE" sz="1800" dirty="0">
                          <a:solidFill>
                            <a:schemeClr val="tx1">
                              <a:lumMod val="65000"/>
                              <a:lumOff val="35000"/>
                            </a:schemeClr>
                          </a:solidFill>
                        </a:rPr>
                        <a:t>Anleitung im „Befehlston“</a:t>
                      </a:r>
                    </a:p>
                  </a:txBody>
                  <a:tcPr/>
                </a:tc>
                <a:tc>
                  <a:txBody>
                    <a:bodyPr/>
                    <a:lstStyle/>
                    <a:p>
                      <a:r>
                        <a:rPr lang="de-DE" sz="1800" dirty="0">
                          <a:solidFill>
                            <a:schemeClr val="tx1">
                              <a:lumMod val="65000"/>
                              <a:lumOff val="35000"/>
                            </a:schemeClr>
                          </a:solidFill>
                        </a:rPr>
                        <a:t>Anleitungen als Einladungen formuliert, inkl. Wahlmöglichkeiten</a:t>
                      </a:r>
                    </a:p>
                  </a:txBody>
                  <a:tcPr/>
                </a:tc>
                <a:extLst>
                  <a:ext uri="{0D108BD9-81ED-4DB2-BD59-A6C34878D82A}">
                    <a16:rowId xmlns:a16="http://schemas.microsoft.com/office/drawing/2014/main" val="449807843"/>
                  </a:ext>
                </a:extLst>
              </a:tr>
              <a:tr h="764203">
                <a:tc>
                  <a:txBody>
                    <a:bodyPr/>
                    <a:lstStyle/>
                    <a:p>
                      <a:r>
                        <a:rPr lang="de-DE" sz="1800" dirty="0">
                          <a:solidFill>
                            <a:schemeClr val="tx1">
                              <a:lumMod val="65000"/>
                              <a:lumOff val="35000"/>
                            </a:schemeClr>
                          </a:solidFill>
                        </a:rPr>
                        <a:t>Fokus auf „richtige“ vs. „falsche“ Ausführung einer Übung</a:t>
                      </a:r>
                    </a:p>
                  </a:txBody>
                  <a:tcPr/>
                </a:tc>
                <a:tc>
                  <a:txBody>
                    <a:bodyPr/>
                    <a:lstStyle/>
                    <a:p>
                      <a:r>
                        <a:rPr lang="de-DE" sz="1800" dirty="0">
                          <a:solidFill>
                            <a:schemeClr val="tx1">
                              <a:lumMod val="65000"/>
                              <a:lumOff val="35000"/>
                            </a:schemeClr>
                          </a:solidFill>
                        </a:rPr>
                        <a:t>Unterschiede sind ok, weniger starke Wertung</a:t>
                      </a:r>
                    </a:p>
                  </a:txBody>
                  <a:tcPr/>
                </a:tc>
                <a:extLst>
                  <a:ext uri="{0D108BD9-81ED-4DB2-BD59-A6C34878D82A}">
                    <a16:rowId xmlns:a16="http://schemas.microsoft.com/office/drawing/2014/main" val="175567437"/>
                  </a:ext>
                </a:extLst>
              </a:tr>
            </a:tbl>
          </a:graphicData>
        </a:graphic>
      </p:graphicFrame>
    </p:spTree>
    <p:extLst>
      <p:ext uri="{BB962C8B-B14F-4D97-AF65-F5344CB8AC3E}">
        <p14:creationId xmlns:p14="http://schemas.microsoft.com/office/powerpoint/2010/main" val="276307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Das sagen die Kursteilnehmenden</a:t>
            </a:r>
            <a:br>
              <a:rPr lang="de-DE" sz="2400" dirty="0"/>
            </a:br>
            <a:endParaRPr lang="de-DE" sz="2400" dirty="0"/>
          </a:p>
        </p:txBody>
      </p:sp>
      <p:sp>
        <p:nvSpPr>
          <p:cNvPr id="3" name="Inhaltsplatzhalter 2"/>
          <p:cNvSpPr>
            <a:spLocks noGrp="1"/>
          </p:cNvSpPr>
          <p:nvPr>
            <p:ph idx="1"/>
          </p:nvPr>
        </p:nvSpPr>
        <p:spPr>
          <a:xfrm>
            <a:off x="498474" y="2138690"/>
            <a:ext cx="8289926" cy="4385734"/>
          </a:xfrm>
        </p:spPr>
        <p:txBody>
          <a:bodyPr>
            <a:noAutofit/>
          </a:bodyPr>
          <a:lstStyle/>
          <a:p>
            <a:pPr marL="228600" lvl="1" indent="0">
              <a:buClr>
                <a:srgbClr val="663366">
                  <a:lumMod val="60000"/>
                  <a:lumOff val="40000"/>
                </a:srgbClr>
              </a:buClr>
              <a:buNone/>
            </a:pPr>
            <a:r>
              <a:rPr lang="de-DE" sz="2800" i="1" dirty="0">
                <a:solidFill>
                  <a:prstClr val="black">
                    <a:lumMod val="65000"/>
                    <a:lumOff val="35000"/>
                  </a:prstClr>
                </a:solidFill>
              </a:rPr>
              <a:t>"Vor allem in den ersten Wochen/Monaten nach der Diagnose, in einer Zeit nahezu unerträglicher innerer Anspannung und Unruhe, hat mir Yoga, und insbesondere die Atemübungen geholfen, wenigstens für einen Moment ein bisschen Ruhe und Entspannung zu finden. Die Redewendung 'mal tief durchatmen' hat für mich dadurch eine neue Dimension erhalten.“ </a:t>
            </a:r>
            <a:br>
              <a:rPr lang="de-DE" sz="2800" i="1" dirty="0">
                <a:solidFill>
                  <a:prstClr val="black">
                    <a:lumMod val="65000"/>
                    <a:lumOff val="35000"/>
                  </a:prstClr>
                </a:solidFill>
              </a:rPr>
            </a:br>
            <a:endParaRPr lang="de-DE" sz="2800" i="1" dirty="0">
              <a:solidFill>
                <a:prstClr val="black">
                  <a:lumMod val="65000"/>
                  <a:lumOff val="35000"/>
                </a:prstClr>
              </a:solidFill>
            </a:endParaRPr>
          </a:p>
          <a:p>
            <a:pPr marL="228600" lvl="1" indent="0">
              <a:buClr>
                <a:srgbClr val="663366">
                  <a:lumMod val="60000"/>
                  <a:lumOff val="40000"/>
                </a:srgbClr>
              </a:buClr>
              <a:buNone/>
            </a:pPr>
            <a:r>
              <a:rPr lang="de-DE" sz="2000" dirty="0">
                <a:solidFill>
                  <a:prstClr val="black">
                    <a:lumMod val="65000"/>
                    <a:lumOff val="35000"/>
                  </a:prstClr>
                </a:solidFill>
              </a:rPr>
              <a:t> </a:t>
            </a:r>
          </a:p>
          <a:p>
            <a:pPr lvl="1">
              <a:buClr>
                <a:srgbClr val="663366">
                  <a:lumMod val="60000"/>
                  <a:lumOff val="40000"/>
                </a:srgbClr>
              </a:buClr>
            </a:pPr>
            <a:endParaRPr lang="de-DE" sz="2000" dirty="0">
              <a:solidFill>
                <a:prstClr val="black">
                  <a:lumMod val="65000"/>
                  <a:lumOff val="35000"/>
                </a:prstClr>
              </a:solidFill>
            </a:endParaRPr>
          </a:p>
          <a:p>
            <a:pPr marL="228600" lvl="1" indent="0">
              <a:spcBef>
                <a:spcPts val="1000"/>
              </a:spcBef>
              <a:buNone/>
            </a:pPr>
            <a:endParaRPr lang="de-DE" sz="1000" i="1" dirty="0"/>
          </a:p>
          <a:p>
            <a:pPr marL="228600" lvl="1" indent="0" algn="ctr">
              <a:spcBef>
                <a:spcPts val="1000"/>
              </a:spcBef>
              <a:buNone/>
            </a:pPr>
            <a:endParaRPr lang="de-DE" sz="3600" i="1" dirty="0"/>
          </a:p>
        </p:txBody>
      </p:sp>
      <p:sp>
        <p:nvSpPr>
          <p:cNvPr id="5" name="Untertitel 2">
            <a:extLst>
              <a:ext uri="{FF2B5EF4-FFF2-40B4-BE49-F238E27FC236}">
                <a16:creationId xmlns:a16="http://schemas.microsoft.com/office/drawing/2014/main" id="{62E043CC-767B-964A-A775-34A54741B8D8}"/>
              </a:ext>
            </a:extLst>
          </p:cNvPr>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147957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Das sagen die Kursteilnehmenden</a:t>
            </a:r>
            <a:endParaRPr lang="de-DE" sz="2400" dirty="0"/>
          </a:p>
        </p:txBody>
      </p:sp>
      <p:sp>
        <p:nvSpPr>
          <p:cNvPr id="3" name="Inhaltsplatzhalter 2"/>
          <p:cNvSpPr>
            <a:spLocks noGrp="1"/>
          </p:cNvSpPr>
          <p:nvPr>
            <p:ph idx="1"/>
          </p:nvPr>
        </p:nvSpPr>
        <p:spPr>
          <a:xfrm>
            <a:off x="427037" y="1988172"/>
            <a:ext cx="8289926" cy="4385734"/>
          </a:xfrm>
        </p:spPr>
        <p:txBody>
          <a:bodyPr>
            <a:noAutofit/>
          </a:bodyPr>
          <a:lstStyle/>
          <a:p>
            <a:pPr marL="228600" lvl="1" indent="0">
              <a:buClr>
                <a:srgbClr val="663366">
                  <a:lumMod val="60000"/>
                  <a:lumOff val="40000"/>
                </a:srgbClr>
              </a:buClr>
              <a:buNone/>
            </a:pPr>
            <a:r>
              <a:rPr lang="de-DE" sz="2800" i="1" dirty="0">
                <a:solidFill>
                  <a:prstClr val="black">
                    <a:lumMod val="65000"/>
                    <a:lumOff val="35000"/>
                  </a:prstClr>
                </a:solidFill>
              </a:rPr>
              <a:t>«Yoga hat mir geholfen zu lernen, meinem Körper mit Achtsamkeit zu begegnen. Das Wissen um die Notwendigkeit etwas in meinem Leben zu ändern, konnte ich im Yoga praktisch anwenden und üben. </a:t>
            </a:r>
            <a:r>
              <a:rPr lang="de-DE" sz="2800" i="1" dirty="0" err="1">
                <a:solidFill>
                  <a:prstClr val="black">
                    <a:lumMod val="65000"/>
                    <a:lumOff val="35000"/>
                  </a:prstClr>
                </a:solidFill>
              </a:rPr>
              <a:t>Ausserdem</a:t>
            </a:r>
            <a:r>
              <a:rPr lang="de-DE" sz="2800" i="1" dirty="0">
                <a:solidFill>
                  <a:prstClr val="black">
                    <a:lumMod val="65000"/>
                    <a:lumOff val="35000"/>
                  </a:prstClr>
                </a:solidFill>
              </a:rPr>
              <a:t> war es mit Yoga möglich, einen Sport zu machen, der meinem beeinträchtigten Energiepegel angepasst war, was ein gutes Gefühl von „Normalität“ brachte. Yoga hat mir Zuversicht und Energie gegeben! Das Zusammensein mit „Leidensgenossinnen“ </a:t>
            </a:r>
            <a:r>
              <a:rPr lang="de-DE" sz="2800" i="1" dirty="0" err="1">
                <a:solidFill>
                  <a:prstClr val="black">
                    <a:lumMod val="65000"/>
                    <a:lumOff val="35000"/>
                  </a:prstClr>
                </a:solidFill>
              </a:rPr>
              <a:t>ausserhalb</a:t>
            </a:r>
            <a:r>
              <a:rPr lang="de-DE" sz="2800" i="1" dirty="0">
                <a:solidFill>
                  <a:prstClr val="black">
                    <a:lumMod val="65000"/>
                    <a:lumOff val="35000"/>
                  </a:prstClr>
                </a:solidFill>
              </a:rPr>
              <a:t> der Infusionsverabreichung war tröstlich und wertvoll.»</a:t>
            </a:r>
            <a:endParaRPr lang="de-DE" sz="2000" dirty="0">
              <a:solidFill>
                <a:prstClr val="black">
                  <a:lumMod val="65000"/>
                  <a:lumOff val="35000"/>
                </a:prstClr>
              </a:solidFill>
            </a:endParaRPr>
          </a:p>
          <a:p>
            <a:pPr lvl="1">
              <a:buClr>
                <a:srgbClr val="663366">
                  <a:lumMod val="60000"/>
                  <a:lumOff val="40000"/>
                </a:srgbClr>
              </a:buClr>
            </a:pPr>
            <a:endParaRPr lang="de-DE" sz="2000" dirty="0">
              <a:solidFill>
                <a:prstClr val="black">
                  <a:lumMod val="65000"/>
                  <a:lumOff val="35000"/>
                </a:prstClr>
              </a:solidFill>
            </a:endParaRPr>
          </a:p>
          <a:p>
            <a:pPr marL="228600" lvl="1" indent="0">
              <a:spcBef>
                <a:spcPts val="1000"/>
              </a:spcBef>
              <a:buNone/>
            </a:pPr>
            <a:endParaRPr lang="de-DE" sz="1000" i="1" dirty="0"/>
          </a:p>
          <a:p>
            <a:pPr marL="228600" lvl="1" indent="0" algn="ctr">
              <a:spcBef>
                <a:spcPts val="1000"/>
              </a:spcBef>
              <a:buNone/>
            </a:pPr>
            <a:endParaRPr lang="de-DE" sz="3600" i="1" dirty="0"/>
          </a:p>
        </p:txBody>
      </p:sp>
      <p:sp>
        <p:nvSpPr>
          <p:cNvPr id="5" name="Untertitel 2">
            <a:extLst>
              <a:ext uri="{FF2B5EF4-FFF2-40B4-BE49-F238E27FC236}">
                <a16:creationId xmlns:a16="http://schemas.microsoft.com/office/drawing/2014/main" id="{560FEC0D-CD63-1041-B3B9-82B853902580}"/>
              </a:ext>
            </a:extLst>
          </p:cNvPr>
          <p:cNvSpPr txBox="1">
            <a:spLocks/>
          </p:cNvSpPr>
          <p:nvPr/>
        </p:nvSpPr>
        <p:spPr>
          <a:xfrm>
            <a:off x="1038783" y="6556108"/>
            <a:ext cx="8088284" cy="35930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r">
              <a:buNone/>
            </a:pPr>
            <a:r>
              <a:rPr lang="de-DE" sz="1200" dirty="0"/>
              <a:t>Gerda Imhof l Juni 2022</a:t>
            </a:r>
          </a:p>
          <a:p>
            <a:pPr marL="0" indent="0" algn="r">
              <a:buNone/>
            </a:pPr>
            <a:endParaRPr lang="de-DE" sz="1200" dirty="0"/>
          </a:p>
        </p:txBody>
      </p:sp>
    </p:spTree>
    <p:extLst>
      <p:ext uri="{BB962C8B-B14F-4D97-AF65-F5344CB8AC3E}">
        <p14:creationId xmlns:p14="http://schemas.microsoft.com/office/powerpoint/2010/main" val="2509316516"/>
      </p:ext>
    </p:extLst>
  </p:cSld>
  <p:clrMapOvr>
    <a:masterClrMapping/>
  </p:clrMapOvr>
</p:sld>
</file>

<file path=ppt/theme/theme1.xml><?xml version="1.0" encoding="utf-8"?>
<a:theme xmlns:a="http://schemas.openxmlformats.org/drawingml/2006/main" name="Gaia">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Gaia.thmx</Template>
  <TotalTime>0</TotalTime>
  <Words>748</Words>
  <Application>Microsoft Office PowerPoint</Application>
  <PresentationFormat>Bildschirmpräsentation (4:3)</PresentationFormat>
  <Paragraphs>90</Paragraphs>
  <Slides>9</Slides>
  <Notes>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Calibri</vt:lpstr>
      <vt:lpstr>Wingdings</vt:lpstr>
      <vt:lpstr>Gaia</vt:lpstr>
      <vt:lpstr>Yoga bei Krebs </vt:lpstr>
      <vt:lpstr>Yoga als Gesundheitsfaktor Yoga: All-in-one-Training</vt:lpstr>
      <vt:lpstr>Yoga als Gesundheitsfaktor PubMed Statistik</vt:lpstr>
      <vt:lpstr>Yoga als Gesundheitsfaktor Die Studienlage zu „Yoga bei Krebs“</vt:lpstr>
      <vt:lpstr>Yoga als Gesundheitsfaktor Die Studienlage zu „Yoga bei Krebs“</vt:lpstr>
      <vt:lpstr>Bestandteile &amp; Aufbau einer Yogalektion    für Krebsbetroffene </vt:lpstr>
      <vt:lpstr>Eine Gegenüberstellung</vt:lpstr>
      <vt:lpstr>Das sagen die Kursteilnehmenden </vt:lpstr>
      <vt:lpstr>Das sagen die Kursteilnehmenden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Yoga bei Brustkrebs hilft</dc:title>
  <dc:creator>Gerda Imhof</dc:creator>
  <cp:lastModifiedBy>Rahel Bigler</cp:lastModifiedBy>
  <cp:revision>193</cp:revision>
  <cp:lastPrinted>2019-09-14T09:45:36Z</cp:lastPrinted>
  <dcterms:created xsi:type="dcterms:W3CDTF">2016-10-23T08:17:56Z</dcterms:created>
  <dcterms:modified xsi:type="dcterms:W3CDTF">2022-07-17T17:52:20Z</dcterms:modified>
</cp:coreProperties>
</file>