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2" r:id="rId5"/>
    <p:sldId id="260" r:id="rId6"/>
    <p:sldId id="273" r:id="rId7"/>
    <p:sldId id="265" r:id="rId8"/>
    <p:sldId id="271" r:id="rId9"/>
    <p:sldId id="270" r:id="rId10"/>
    <p:sldId id="263" r:id="rId11"/>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241"/>
    <a:srgbClr val="E89E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21909-68AC-5EC1-42C5-5DF4E8D723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a:extLst>
              <a:ext uri="{FF2B5EF4-FFF2-40B4-BE49-F238E27FC236}">
                <a16:creationId xmlns:a16="http://schemas.microsoft.com/office/drawing/2014/main" id="{543010CA-885F-4A6A-540B-A27BE07C7B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a:extLst>
              <a:ext uri="{FF2B5EF4-FFF2-40B4-BE49-F238E27FC236}">
                <a16:creationId xmlns:a16="http://schemas.microsoft.com/office/drawing/2014/main" id="{70F1731B-5D96-D082-BA58-897D0DB23923}"/>
              </a:ext>
            </a:extLst>
          </p:cNvPr>
          <p:cNvSpPr>
            <a:spLocks noGrp="1"/>
          </p:cNvSpPr>
          <p:nvPr>
            <p:ph type="dt" sz="half" idx="10"/>
          </p:nvPr>
        </p:nvSpPr>
        <p:spPr/>
        <p:txBody>
          <a:bodyPr/>
          <a:lstStyle/>
          <a:p>
            <a:fld id="{3FEF3DAD-A55F-48B8-A042-C536AE14A0C4}" type="datetimeFigureOut">
              <a:rPr lang="bg-BG" smtClean="0"/>
              <a:t>23.12.2024 г.</a:t>
            </a:fld>
            <a:endParaRPr lang="bg-BG"/>
          </a:p>
        </p:txBody>
      </p:sp>
      <p:sp>
        <p:nvSpPr>
          <p:cNvPr id="5" name="Footer Placeholder 4">
            <a:extLst>
              <a:ext uri="{FF2B5EF4-FFF2-40B4-BE49-F238E27FC236}">
                <a16:creationId xmlns:a16="http://schemas.microsoft.com/office/drawing/2014/main" id="{A60E1C1F-5A2D-56F5-9C16-8E60748F26BF}"/>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82CF5EE6-2964-F5FA-7B1E-F95CA4C78834}"/>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206875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0269-2E9B-8A34-E8BC-7E8CC62457AD}"/>
              </a:ext>
            </a:extLst>
          </p:cNvPr>
          <p:cNvSpPr>
            <a:spLocks noGrp="1"/>
          </p:cNvSpPr>
          <p:nvPr>
            <p:ph type="title"/>
          </p:nvPr>
        </p:nvSpPr>
        <p:spPr/>
        <p:txBody>
          <a:bodyPr/>
          <a:lstStyle/>
          <a:p>
            <a:r>
              <a:rPr lang="en-US"/>
              <a:t>Click to edit Master title style</a:t>
            </a:r>
            <a:endParaRPr lang="bg-BG"/>
          </a:p>
        </p:txBody>
      </p:sp>
      <p:sp>
        <p:nvSpPr>
          <p:cNvPr id="3" name="Vertical Text Placeholder 2">
            <a:extLst>
              <a:ext uri="{FF2B5EF4-FFF2-40B4-BE49-F238E27FC236}">
                <a16:creationId xmlns:a16="http://schemas.microsoft.com/office/drawing/2014/main" id="{1AEEE72C-0CAC-A774-0C26-C462886B1D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E3FD4DAC-639F-1C8F-FA4F-A93B0EC6A1BF}"/>
              </a:ext>
            </a:extLst>
          </p:cNvPr>
          <p:cNvSpPr>
            <a:spLocks noGrp="1"/>
          </p:cNvSpPr>
          <p:nvPr>
            <p:ph type="dt" sz="half" idx="10"/>
          </p:nvPr>
        </p:nvSpPr>
        <p:spPr/>
        <p:txBody>
          <a:bodyPr/>
          <a:lstStyle/>
          <a:p>
            <a:fld id="{3FEF3DAD-A55F-48B8-A042-C536AE14A0C4}" type="datetimeFigureOut">
              <a:rPr lang="bg-BG" smtClean="0"/>
              <a:t>23.12.2024 г.</a:t>
            </a:fld>
            <a:endParaRPr lang="bg-BG"/>
          </a:p>
        </p:txBody>
      </p:sp>
      <p:sp>
        <p:nvSpPr>
          <p:cNvPr id="5" name="Footer Placeholder 4">
            <a:extLst>
              <a:ext uri="{FF2B5EF4-FFF2-40B4-BE49-F238E27FC236}">
                <a16:creationId xmlns:a16="http://schemas.microsoft.com/office/drawing/2014/main" id="{10B99144-F645-B5A9-760E-8B7BACB07198}"/>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D453D7AD-DBE2-07C3-85C4-59BD24E0D1F4}"/>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385691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60CBFE-8191-38C6-EEAD-877BDBD64F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bg-BG"/>
          </a:p>
        </p:txBody>
      </p:sp>
      <p:sp>
        <p:nvSpPr>
          <p:cNvPr id="3" name="Vertical Text Placeholder 2">
            <a:extLst>
              <a:ext uri="{FF2B5EF4-FFF2-40B4-BE49-F238E27FC236}">
                <a16:creationId xmlns:a16="http://schemas.microsoft.com/office/drawing/2014/main" id="{EED97B84-EEED-B933-F07C-349DA60504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477AC087-D3A0-CC4C-62FB-CDFA42B7DB00}"/>
              </a:ext>
            </a:extLst>
          </p:cNvPr>
          <p:cNvSpPr>
            <a:spLocks noGrp="1"/>
          </p:cNvSpPr>
          <p:nvPr>
            <p:ph type="dt" sz="half" idx="10"/>
          </p:nvPr>
        </p:nvSpPr>
        <p:spPr/>
        <p:txBody>
          <a:bodyPr/>
          <a:lstStyle/>
          <a:p>
            <a:fld id="{3FEF3DAD-A55F-48B8-A042-C536AE14A0C4}" type="datetimeFigureOut">
              <a:rPr lang="bg-BG" smtClean="0"/>
              <a:t>23.12.2024 г.</a:t>
            </a:fld>
            <a:endParaRPr lang="bg-BG"/>
          </a:p>
        </p:txBody>
      </p:sp>
      <p:sp>
        <p:nvSpPr>
          <p:cNvPr id="5" name="Footer Placeholder 4">
            <a:extLst>
              <a:ext uri="{FF2B5EF4-FFF2-40B4-BE49-F238E27FC236}">
                <a16:creationId xmlns:a16="http://schemas.microsoft.com/office/drawing/2014/main" id="{EF00A5DA-0F17-E13D-4788-30B5C88C5735}"/>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536E67C9-2D1E-3CC5-DBB7-3F7A2C2D97AF}"/>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134398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44018-631C-4EB1-25B1-6F8AE3A4A563}"/>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id="{D8B5CA7C-13EF-0974-3E68-635BC2855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295E0BE1-D946-893A-9067-611BB2055082}"/>
              </a:ext>
            </a:extLst>
          </p:cNvPr>
          <p:cNvSpPr>
            <a:spLocks noGrp="1"/>
          </p:cNvSpPr>
          <p:nvPr>
            <p:ph type="dt" sz="half" idx="10"/>
          </p:nvPr>
        </p:nvSpPr>
        <p:spPr/>
        <p:txBody>
          <a:bodyPr/>
          <a:lstStyle/>
          <a:p>
            <a:fld id="{3FEF3DAD-A55F-48B8-A042-C536AE14A0C4}" type="datetimeFigureOut">
              <a:rPr lang="bg-BG" smtClean="0"/>
              <a:t>23.12.2024 г.</a:t>
            </a:fld>
            <a:endParaRPr lang="bg-BG"/>
          </a:p>
        </p:txBody>
      </p:sp>
      <p:sp>
        <p:nvSpPr>
          <p:cNvPr id="5" name="Footer Placeholder 4">
            <a:extLst>
              <a:ext uri="{FF2B5EF4-FFF2-40B4-BE49-F238E27FC236}">
                <a16:creationId xmlns:a16="http://schemas.microsoft.com/office/drawing/2014/main" id="{CCBE01EA-3891-7173-C9A7-39C2C6BFD017}"/>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DFEA8B57-F900-E890-CBBB-5DBFDBBA332D}"/>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171321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4726A-9887-7F9E-9042-6ED07EA010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g-BG"/>
          </a:p>
        </p:txBody>
      </p:sp>
      <p:sp>
        <p:nvSpPr>
          <p:cNvPr id="3" name="Text Placeholder 2">
            <a:extLst>
              <a:ext uri="{FF2B5EF4-FFF2-40B4-BE49-F238E27FC236}">
                <a16:creationId xmlns:a16="http://schemas.microsoft.com/office/drawing/2014/main" id="{4772F396-CBE4-43E9-3764-09D0CFEDF2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EFD414-0EE1-C6C0-652B-2C69E91B3F0F}"/>
              </a:ext>
            </a:extLst>
          </p:cNvPr>
          <p:cNvSpPr>
            <a:spLocks noGrp="1"/>
          </p:cNvSpPr>
          <p:nvPr>
            <p:ph type="dt" sz="half" idx="10"/>
          </p:nvPr>
        </p:nvSpPr>
        <p:spPr/>
        <p:txBody>
          <a:bodyPr/>
          <a:lstStyle/>
          <a:p>
            <a:fld id="{3FEF3DAD-A55F-48B8-A042-C536AE14A0C4}" type="datetimeFigureOut">
              <a:rPr lang="bg-BG" smtClean="0"/>
              <a:t>23.12.2024 г.</a:t>
            </a:fld>
            <a:endParaRPr lang="bg-BG"/>
          </a:p>
        </p:txBody>
      </p:sp>
      <p:sp>
        <p:nvSpPr>
          <p:cNvPr id="5" name="Footer Placeholder 4">
            <a:extLst>
              <a:ext uri="{FF2B5EF4-FFF2-40B4-BE49-F238E27FC236}">
                <a16:creationId xmlns:a16="http://schemas.microsoft.com/office/drawing/2014/main" id="{1B434031-19A7-9639-0728-607817199924}"/>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8856A444-CBCA-071B-66DB-BA0DE3C23B3B}"/>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386047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E618-C075-9846-69B9-AF7688ACA176}"/>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id="{D65A3705-5081-3ADE-4FD6-3AE654146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a:extLst>
              <a:ext uri="{FF2B5EF4-FFF2-40B4-BE49-F238E27FC236}">
                <a16:creationId xmlns:a16="http://schemas.microsoft.com/office/drawing/2014/main" id="{7551BA19-9341-9802-BABE-D582CD3267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a:extLst>
              <a:ext uri="{FF2B5EF4-FFF2-40B4-BE49-F238E27FC236}">
                <a16:creationId xmlns:a16="http://schemas.microsoft.com/office/drawing/2014/main" id="{62AD09B8-7F82-010F-B200-6B634A22CC5F}"/>
              </a:ext>
            </a:extLst>
          </p:cNvPr>
          <p:cNvSpPr>
            <a:spLocks noGrp="1"/>
          </p:cNvSpPr>
          <p:nvPr>
            <p:ph type="dt" sz="half" idx="10"/>
          </p:nvPr>
        </p:nvSpPr>
        <p:spPr/>
        <p:txBody>
          <a:bodyPr/>
          <a:lstStyle/>
          <a:p>
            <a:fld id="{3FEF3DAD-A55F-48B8-A042-C536AE14A0C4}" type="datetimeFigureOut">
              <a:rPr lang="bg-BG" smtClean="0"/>
              <a:t>23.12.2024 г.</a:t>
            </a:fld>
            <a:endParaRPr lang="bg-BG"/>
          </a:p>
        </p:txBody>
      </p:sp>
      <p:sp>
        <p:nvSpPr>
          <p:cNvPr id="6" name="Footer Placeholder 5">
            <a:extLst>
              <a:ext uri="{FF2B5EF4-FFF2-40B4-BE49-F238E27FC236}">
                <a16:creationId xmlns:a16="http://schemas.microsoft.com/office/drawing/2014/main" id="{AD190AF4-3091-F2D2-813F-756D3697B582}"/>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1482BD66-6F10-635D-4D5F-69A66A24A5AB}"/>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2424101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C09EE-7184-2190-BD00-966F4AACEBD6}"/>
              </a:ext>
            </a:extLst>
          </p:cNvPr>
          <p:cNvSpPr>
            <a:spLocks noGrp="1"/>
          </p:cNvSpPr>
          <p:nvPr>
            <p:ph type="title"/>
          </p:nvPr>
        </p:nvSpPr>
        <p:spPr>
          <a:xfrm>
            <a:off x="839788" y="365125"/>
            <a:ext cx="10515600" cy="1325563"/>
          </a:xfrm>
        </p:spPr>
        <p:txBody>
          <a:bodyPr/>
          <a:lstStyle/>
          <a:p>
            <a:r>
              <a:rPr lang="en-US"/>
              <a:t>Click to edit Master title style</a:t>
            </a:r>
            <a:endParaRPr lang="bg-BG"/>
          </a:p>
        </p:txBody>
      </p:sp>
      <p:sp>
        <p:nvSpPr>
          <p:cNvPr id="3" name="Text Placeholder 2">
            <a:extLst>
              <a:ext uri="{FF2B5EF4-FFF2-40B4-BE49-F238E27FC236}">
                <a16:creationId xmlns:a16="http://schemas.microsoft.com/office/drawing/2014/main" id="{FD9C4B17-3F97-1C2A-FDC0-DB80031FA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3DA623-3826-F537-9546-8A1E9488AA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a:extLst>
              <a:ext uri="{FF2B5EF4-FFF2-40B4-BE49-F238E27FC236}">
                <a16:creationId xmlns:a16="http://schemas.microsoft.com/office/drawing/2014/main" id="{F97E6748-ECEB-7D25-51D8-5F52DC1D67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470F7A-A220-65DC-A41F-9226B4410E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a:extLst>
              <a:ext uri="{FF2B5EF4-FFF2-40B4-BE49-F238E27FC236}">
                <a16:creationId xmlns:a16="http://schemas.microsoft.com/office/drawing/2014/main" id="{C6657A7D-F98C-F312-A1F0-4E9D6918F023}"/>
              </a:ext>
            </a:extLst>
          </p:cNvPr>
          <p:cNvSpPr>
            <a:spLocks noGrp="1"/>
          </p:cNvSpPr>
          <p:nvPr>
            <p:ph type="dt" sz="half" idx="10"/>
          </p:nvPr>
        </p:nvSpPr>
        <p:spPr/>
        <p:txBody>
          <a:bodyPr/>
          <a:lstStyle/>
          <a:p>
            <a:fld id="{3FEF3DAD-A55F-48B8-A042-C536AE14A0C4}" type="datetimeFigureOut">
              <a:rPr lang="bg-BG" smtClean="0"/>
              <a:t>23.12.2024 г.</a:t>
            </a:fld>
            <a:endParaRPr lang="bg-BG"/>
          </a:p>
        </p:txBody>
      </p:sp>
      <p:sp>
        <p:nvSpPr>
          <p:cNvPr id="8" name="Footer Placeholder 7">
            <a:extLst>
              <a:ext uri="{FF2B5EF4-FFF2-40B4-BE49-F238E27FC236}">
                <a16:creationId xmlns:a16="http://schemas.microsoft.com/office/drawing/2014/main" id="{DD104649-2356-B904-CB6B-68FFC0BC0D06}"/>
              </a:ext>
            </a:extLst>
          </p:cNvPr>
          <p:cNvSpPr>
            <a:spLocks noGrp="1"/>
          </p:cNvSpPr>
          <p:nvPr>
            <p:ph type="ftr" sz="quarter" idx="11"/>
          </p:nvPr>
        </p:nvSpPr>
        <p:spPr/>
        <p:txBody>
          <a:bodyPr/>
          <a:lstStyle/>
          <a:p>
            <a:endParaRPr lang="bg-BG"/>
          </a:p>
        </p:txBody>
      </p:sp>
      <p:sp>
        <p:nvSpPr>
          <p:cNvPr id="9" name="Slide Number Placeholder 8">
            <a:extLst>
              <a:ext uri="{FF2B5EF4-FFF2-40B4-BE49-F238E27FC236}">
                <a16:creationId xmlns:a16="http://schemas.microsoft.com/office/drawing/2014/main" id="{1451B2B5-146B-703F-E182-7E3F4551AA8C}"/>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59172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42EF-CAB0-D8EF-2BF4-DBF223D1DD78}"/>
              </a:ext>
            </a:extLst>
          </p:cNvPr>
          <p:cNvSpPr>
            <a:spLocks noGrp="1"/>
          </p:cNvSpPr>
          <p:nvPr>
            <p:ph type="title"/>
          </p:nvPr>
        </p:nvSpPr>
        <p:spPr/>
        <p:txBody>
          <a:bodyPr/>
          <a:lstStyle/>
          <a:p>
            <a:r>
              <a:rPr lang="en-US"/>
              <a:t>Click to edit Master title style</a:t>
            </a:r>
            <a:endParaRPr lang="bg-BG"/>
          </a:p>
        </p:txBody>
      </p:sp>
      <p:sp>
        <p:nvSpPr>
          <p:cNvPr id="3" name="Date Placeholder 2">
            <a:extLst>
              <a:ext uri="{FF2B5EF4-FFF2-40B4-BE49-F238E27FC236}">
                <a16:creationId xmlns:a16="http://schemas.microsoft.com/office/drawing/2014/main" id="{99E33AFF-033A-3B08-C8DB-B3D14E624349}"/>
              </a:ext>
            </a:extLst>
          </p:cNvPr>
          <p:cNvSpPr>
            <a:spLocks noGrp="1"/>
          </p:cNvSpPr>
          <p:nvPr>
            <p:ph type="dt" sz="half" idx="10"/>
          </p:nvPr>
        </p:nvSpPr>
        <p:spPr/>
        <p:txBody>
          <a:bodyPr/>
          <a:lstStyle/>
          <a:p>
            <a:fld id="{3FEF3DAD-A55F-48B8-A042-C536AE14A0C4}" type="datetimeFigureOut">
              <a:rPr lang="bg-BG" smtClean="0"/>
              <a:t>23.12.2024 г.</a:t>
            </a:fld>
            <a:endParaRPr lang="bg-BG"/>
          </a:p>
        </p:txBody>
      </p:sp>
      <p:sp>
        <p:nvSpPr>
          <p:cNvPr id="4" name="Footer Placeholder 3">
            <a:extLst>
              <a:ext uri="{FF2B5EF4-FFF2-40B4-BE49-F238E27FC236}">
                <a16:creationId xmlns:a16="http://schemas.microsoft.com/office/drawing/2014/main" id="{C9B2AC35-E9F3-FB9D-6E63-0E6D6D8E7164}"/>
              </a:ext>
            </a:extLst>
          </p:cNvPr>
          <p:cNvSpPr>
            <a:spLocks noGrp="1"/>
          </p:cNvSpPr>
          <p:nvPr>
            <p:ph type="ftr" sz="quarter" idx="11"/>
          </p:nvPr>
        </p:nvSpPr>
        <p:spPr/>
        <p:txBody>
          <a:bodyPr/>
          <a:lstStyle/>
          <a:p>
            <a:endParaRPr lang="bg-BG"/>
          </a:p>
        </p:txBody>
      </p:sp>
      <p:sp>
        <p:nvSpPr>
          <p:cNvPr id="5" name="Slide Number Placeholder 4">
            <a:extLst>
              <a:ext uri="{FF2B5EF4-FFF2-40B4-BE49-F238E27FC236}">
                <a16:creationId xmlns:a16="http://schemas.microsoft.com/office/drawing/2014/main" id="{FC0C732D-1B12-178E-68B3-468820D41083}"/>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380958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CCD70-AB4C-26D8-1FBB-CE94D0F56DE2}"/>
              </a:ext>
            </a:extLst>
          </p:cNvPr>
          <p:cNvSpPr>
            <a:spLocks noGrp="1"/>
          </p:cNvSpPr>
          <p:nvPr>
            <p:ph type="dt" sz="half" idx="10"/>
          </p:nvPr>
        </p:nvSpPr>
        <p:spPr/>
        <p:txBody>
          <a:bodyPr/>
          <a:lstStyle/>
          <a:p>
            <a:fld id="{3FEF3DAD-A55F-48B8-A042-C536AE14A0C4}" type="datetimeFigureOut">
              <a:rPr lang="bg-BG" smtClean="0"/>
              <a:t>23.12.2024 г.</a:t>
            </a:fld>
            <a:endParaRPr lang="bg-BG"/>
          </a:p>
        </p:txBody>
      </p:sp>
      <p:sp>
        <p:nvSpPr>
          <p:cNvPr id="3" name="Footer Placeholder 2">
            <a:extLst>
              <a:ext uri="{FF2B5EF4-FFF2-40B4-BE49-F238E27FC236}">
                <a16:creationId xmlns:a16="http://schemas.microsoft.com/office/drawing/2014/main" id="{FBEF6352-1A00-615C-0B48-C9B6878D5BD7}"/>
              </a:ext>
            </a:extLst>
          </p:cNvPr>
          <p:cNvSpPr>
            <a:spLocks noGrp="1"/>
          </p:cNvSpPr>
          <p:nvPr>
            <p:ph type="ftr" sz="quarter" idx="11"/>
          </p:nvPr>
        </p:nvSpPr>
        <p:spPr/>
        <p:txBody>
          <a:bodyPr/>
          <a:lstStyle/>
          <a:p>
            <a:endParaRPr lang="bg-BG"/>
          </a:p>
        </p:txBody>
      </p:sp>
      <p:sp>
        <p:nvSpPr>
          <p:cNvPr id="4" name="Slide Number Placeholder 3">
            <a:extLst>
              <a:ext uri="{FF2B5EF4-FFF2-40B4-BE49-F238E27FC236}">
                <a16:creationId xmlns:a16="http://schemas.microsoft.com/office/drawing/2014/main" id="{6C9B73B0-D5CB-75B2-81E3-B70662E062BF}"/>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49706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4D9F-C0EA-B049-3EAD-EE9D2E9F4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Content Placeholder 2">
            <a:extLst>
              <a:ext uri="{FF2B5EF4-FFF2-40B4-BE49-F238E27FC236}">
                <a16:creationId xmlns:a16="http://schemas.microsoft.com/office/drawing/2014/main" id="{15DB9FE3-31FB-34EB-FBCD-F9BA1EFFCD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a:extLst>
              <a:ext uri="{FF2B5EF4-FFF2-40B4-BE49-F238E27FC236}">
                <a16:creationId xmlns:a16="http://schemas.microsoft.com/office/drawing/2014/main" id="{C5233B16-8585-FA6B-3A2E-0AB81198C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C212E2-E164-6B01-7D2E-87D7B10F3753}"/>
              </a:ext>
            </a:extLst>
          </p:cNvPr>
          <p:cNvSpPr>
            <a:spLocks noGrp="1"/>
          </p:cNvSpPr>
          <p:nvPr>
            <p:ph type="dt" sz="half" idx="10"/>
          </p:nvPr>
        </p:nvSpPr>
        <p:spPr/>
        <p:txBody>
          <a:bodyPr/>
          <a:lstStyle/>
          <a:p>
            <a:fld id="{3FEF3DAD-A55F-48B8-A042-C536AE14A0C4}" type="datetimeFigureOut">
              <a:rPr lang="bg-BG" smtClean="0"/>
              <a:t>23.12.2024 г.</a:t>
            </a:fld>
            <a:endParaRPr lang="bg-BG"/>
          </a:p>
        </p:txBody>
      </p:sp>
      <p:sp>
        <p:nvSpPr>
          <p:cNvPr id="6" name="Footer Placeholder 5">
            <a:extLst>
              <a:ext uri="{FF2B5EF4-FFF2-40B4-BE49-F238E27FC236}">
                <a16:creationId xmlns:a16="http://schemas.microsoft.com/office/drawing/2014/main" id="{D7164641-BE7F-26B8-28AD-0E19615BF8E5}"/>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48534A30-0806-3534-4695-ED3BDCBCCF04}"/>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239494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D2A6-98D2-F45A-F261-588F03630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Picture Placeholder 2">
            <a:extLst>
              <a:ext uri="{FF2B5EF4-FFF2-40B4-BE49-F238E27FC236}">
                <a16:creationId xmlns:a16="http://schemas.microsoft.com/office/drawing/2014/main" id="{D81BE11A-538D-AACB-CE84-DC2D3BFB5D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a:extLst>
              <a:ext uri="{FF2B5EF4-FFF2-40B4-BE49-F238E27FC236}">
                <a16:creationId xmlns:a16="http://schemas.microsoft.com/office/drawing/2014/main" id="{0A03DE01-964E-023B-FFE1-374D43803B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CF72D4-86BD-7A42-B4A3-786137D70B55}"/>
              </a:ext>
            </a:extLst>
          </p:cNvPr>
          <p:cNvSpPr>
            <a:spLocks noGrp="1"/>
          </p:cNvSpPr>
          <p:nvPr>
            <p:ph type="dt" sz="half" idx="10"/>
          </p:nvPr>
        </p:nvSpPr>
        <p:spPr/>
        <p:txBody>
          <a:bodyPr/>
          <a:lstStyle/>
          <a:p>
            <a:fld id="{3FEF3DAD-A55F-48B8-A042-C536AE14A0C4}" type="datetimeFigureOut">
              <a:rPr lang="bg-BG" smtClean="0"/>
              <a:t>23.12.2024 г.</a:t>
            </a:fld>
            <a:endParaRPr lang="bg-BG"/>
          </a:p>
        </p:txBody>
      </p:sp>
      <p:sp>
        <p:nvSpPr>
          <p:cNvPr id="6" name="Footer Placeholder 5">
            <a:extLst>
              <a:ext uri="{FF2B5EF4-FFF2-40B4-BE49-F238E27FC236}">
                <a16:creationId xmlns:a16="http://schemas.microsoft.com/office/drawing/2014/main" id="{454E18A8-0F07-AB5B-015E-3B9B2C8A3705}"/>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DA09EBD6-2D18-8CE9-0F17-E4BD65841B38}"/>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3280608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FD5EAD-45B4-0382-203F-265739BBEC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a:extLst>
              <a:ext uri="{FF2B5EF4-FFF2-40B4-BE49-F238E27FC236}">
                <a16:creationId xmlns:a16="http://schemas.microsoft.com/office/drawing/2014/main" id="{CD695B23-0098-2873-229E-BCA7DDE8B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8AD469E4-2644-53BD-4730-2331FB458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EF3DAD-A55F-48B8-A042-C536AE14A0C4}" type="datetimeFigureOut">
              <a:rPr lang="bg-BG" smtClean="0"/>
              <a:t>23.12.2024 г.</a:t>
            </a:fld>
            <a:endParaRPr lang="bg-BG"/>
          </a:p>
        </p:txBody>
      </p:sp>
      <p:sp>
        <p:nvSpPr>
          <p:cNvPr id="5" name="Footer Placeholder 4">
            <a:extLst>
              <a:ext uri="{FF2B5EF4-FFF2-40B4-BE49-F238E27FC236}">
                <a16:creationId xmlns:a16="http://schemas.microsoft.com/office/drawing/2014/main" id="{4335A749-BF9A-3041-280B-CACA38764B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bg-BG"/>
          </a:p>
        </p:txBody>
      </p:sp>
      <p:sp>
        <p:nvSpPr>
          <p:cNvPr id="6" name="Slide Number Placeholder 5">
            <a:extLst>
              <a:ext uri="{FF2B5EF4-FFF2-40B4-BE49-F238E27FC236}">
                <a16:creationId xmlns:a16="http://schemas.microsoft.com/office/drawing/2014/main" id="{BF2427A6-B875-3BAE-F5DF-EB0792FC64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4DC4A4-6360-4566-89B2-59750B0DF059}" type="slidenum">
              <a:rPr lang="bg-BG" smtClean="0"/>
              <a:t>‹#›</a:t>
            </a:fld>
            <a:endParaRPr lang="bg-BG"/>
          </a:p>
        </p:txBody>
      </p:sp>
    </p:spTree>
    <p:extLst>
      <p:ext uri="{BB962C8B-B14F-4D97-AF65-F5344CB8AC3E}">
        <p14:creationId xmlns:p14="http://schemas.microsoft.com/office/powerpoint/2010/main" val="4283981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RpIlJjY_Zb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9400F3-1507-BEA3-C63C-AB39A68F7FB6}"/>
              </a:ext>
            </a:extLst>
          </p:cNvPr>
          <p:cNvSpPr>
            <a:spLocks noGrp="1"/>
          </p:cNvSpPr>
          <p:nvPr>
            <p:ph type="ctrTitle"/>
          </p:nvPr>
        </p:nvSpPr>
        <p:spPr>
          <a:xfrm>
            <a:off x="908454" y="1360481"/>
            <a:ext cx="4605340" cy="2387600"/>
          </a:xfrm>
        </p:spPr>
        <p:txBody>
          <a:bodyPr>
            <a:normAutofit/>
          </a:bodyPr>
          <a:lstStyle/>
          <a:p>
            <a:pPr algn="l"/>
            <a:r>
              <a:rPr lang="en-US" sz="5000" b="1" i="1" u="sng" dirty="0">
                <a:solidFill>
                  <a:srgbClr val="BF9241"/>
                </a:solidFill>
                <a:latin typeface="Agency FB" panose="020B0503020202020204" pitchFamily="34" charset="0"/>
              </a:rPr>
              <a:t>Daniel </a:t>
            </a:r>
            <a:r>
              <a:rPr lang="en-US" sz="5000" b="1" i="1" u="sng" dirty="0" err="1">
                <a:solidFill>
                  <a:srgbClr val="BF9241"/>
                </a:solidFill>
                <a:latin typeface="Agency FB" panose="020B0503020202020204" pitchFamily="34" charset="0"/>
              </a:rPr>
              <a:t>Yeniy</a:t>
            </a:r>
            <a:endParaRPr lang="bg-BG" sz="5000" b="1" i="1" u="sng" dirty="0">
              <a:solidFill>
                <a:srgbClr val="BF9241"/>
              </a:solidFill>
            </a:endParaRPr>
          </a:p>
        </p:txBody>
      </p:sp>
      <p:sp>
        <p:nvSpPr>
          <p:cNvPr id="3" name="Subtitle 2">
            <a:extLst>
              <a:ext uri="{FF2B5EF4-FFF2-40B4-BE49-F238E27FC236}">
                <a16:creationId xmlns:a16="http://schemas.microsoft.com/office/drawing/2014/main" id="{0D1668AA-2205-3262-56C4-616023830F63}"/>
              </a:ext>
            </a:extLst>
          </p:cNvPr>
          <p:cNvSpPr>
            <a:spLocks noGrp="1"/>
          </p:cNvSpPr>
          <p:nvPr>
            <p:ph type="subTitle" idx="1"/>
          </p:nvPr>
        </p:nvSpPr>
        <p:spPr>
          <a:xfrm>
            <a:off x="908454" y="3840156"/>
            <a:ext cx="4605340" cy="1655762"/>
          </a:xfrm>
        </p:spPr>
        <p:txBody>
          <a:bodyPr>
            <a:normAutofit/>
          </a:bodyPr>
          <a:lstStyle/>
          <a:p>
            <a:pPr algn="l"/>
            <a:r>
              <a:rPr lang="en-US" sz="3200" dirty="0">
                <a:solidFill>
                  <a:srgbClr val="BF9241"/>
                </a:solidFill>
                <a:latin typeface="Algerian" panose="04020705040A02060702" pitchFamily="82" charset="0"/>
              </a:rPr>
              <a:t>Setter</a:t>
            </a:r>
            <a:endParaRPr lang="bg-BG" sz="3200" dirty="0">
              <a:solidFill>
                <a:srgbClr val="BF9241"/>
              </a:solidFill>
            </a:endParaRPr>
          </a:p>
        </p:txBody>
      </p:sp>
      <p:pic>
        <p:nvPicPr>
          <p:cNvPr id="4" name="Picture 3" descr="A map of the united states&#10;&#10;Description automatically generated">
            <a:extLst>
              <a:ext uri="{FF2B5EF4-FFF2-40B4-BE49-F238E27FC236}">
                <a16:creationId xmlns:a16="http://schemas.microsoft.com/office/drawing/2014/main" id="{E240E6A0-EB77-2D87-7B18-9DEDBBB9F116}"/>
              </a:ext>
            </a:extLst>
          </p:cNvPr>
          <p:cNvPicPr>
            <a:picLocks noChangeAspect="1"/>
          </p:cNvPicPr>
          <p:nvPr/>
        </p:nvPicPr>
        <p:blipFill>
          <a:blip r:embed="rId2">
            <a:alphaModFix/>
          </a:blip>
          <a:srcRect r="3" b="114"/>
          <a:stretch/>
        </p:blipFill>
        <p:spPr>
          <a:xfrm>
            <a:off x="5819787" y="1057275"/>
            <a:ext cx="5917401" cy="4743450"/>
          </a:xfrm>
          <a:prstGeom prst="rect">
            <a:avLst/>
          </a:prstGeom>
        </p:spPr>
      </p:pic>
      <p:sp>
        <p:nvSpPr>
          <p:cNvPr id="16" name="Rectangle 15">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12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1052-46C3-567E-92C2-3A21B4D5DBA9}"/>
              </a:ext>
            </a:extLst>
          </p:cNvPr>
          <p:cNvSpPr>
            <a:spLocks noGrp="1"/>
          </p:cNvSpPr>
          <p:nvPr>
            <p:ph type="title"/>
          </p:nvPr>
        </p:nvSpPr>
        <p:spPr/>
        <p:txBody>
          <a:bodyPr/>
          <a:lstStyle/>
          <a:p>
            <a:endParaRPr lang="bg-BG"/>
          </a:p>
        </p:txBody>
      </p:sp>
      <p:pic>
        <p:nvPicPr>
          <p:cNvPr id="4" name="Content Placeholder 3">
            <a:extLst>
              <a:ext uri="{FF2B5EF4-FFF2-40B4-BE49-F238E27FC236}">
                <a16:creationId xmlns:a16="http://schemas.microsoft.com/office/drawing/2014/main" id="{A60B2EEC-BD5E-2FA7-D77E-C54BD683EB4A}"/>
              </a:ext>
            </a:extLst>
          </p:cNvPr>
          <p:cNvPicPr>
            <a:picLocks noGrp="1" noChangeAspect="1"/>
          </p:cNvPicPr>
          <p:nvPr>
            <p:ph idx="1"/>
          </p:nvPr>
        </p:nvPicPr>
        <p:blipFill>
          <a:blip r:embed="rId2"/>
          <a:stretch>
            <a:fillRect/>
          </a:stretch>
        </p:blipFill>
        <p:spPr>
          <a:xfrm>
            <a:off x="1532178" y="0"/>
            <a:ext cx="9127643" cy="6858000"/>
          </a:xfrm>
          <a:prstGeom prst="rect">
            <a:avLst/>
          </a:prstGeom>
        </p:spPr>
      </p:pic>
    </p:spTree>
    <p:extLst>
      <p:ext uri="{BB962C8B-B14F-4D97-AF65-F5344CB8AC3E}">
        <p14:creationId xmlns:p14="http://schemas.microsoft.com/office/powerpoint/2010/main" val="3231647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C00A6F8-C434-AFAE-2824-BB72A508C33A}"/>
              </a:ext>
            </a:extLst>
          </p:cNvPr>
          <p:cNvSpPr>
            <a:spLocks noGrp="1"/>
          </p:cNvSpPr>
          <p:nvPr>
            <p:ph type="title"/>
          </p:nvPr>
        </p:nvSpPr>
        <p:spPr>
          <a:xfrm>
            <a:off x="1014141" y="1449428"/>
            <a:ext cx="3932030" cy="3957913"/>
          </a:xfrm>
        </p:spPr>
        <p:txBody>
          <a:bodyPr anchor="ctr">
            <a:normAutofit fontScale="90000"/>
          </a:bodyPr>
          <a:lstStyle/>
          <a:p>
            <a:pPr algn="ctr"/>
            <a:r>
              <a:rPr lang="en-US" sz="2400" b="1" dirty="0">
                <a:solidFill>
                  <a:srgbClr val="BF9241"/>
                </a:solidFill>
              </a:rPr>
              <a:t>Status: </a:t>
            </a:r>
            <a:r>
              <a:rPr lang="en-US" sz="2400" i="1" dirty="0">
                <a:solidFill>
                  <a:srgbClr val="BF9241"/>
                </a:solidFill>
                <a:latin typeface="Agency FB" panose="020B0503020202020204" pitchFamily="34" charset="0"/>
              </a:rPr>
              <a:t>Available</a:t>
            </a:r>
            <a:br>
              <a:rPr lang="en-US" sz="2400" dirty="0">
                <a:solidFill>
                  <a:srgbClr val="BF9241"/>
                </a:solidFill>
              </a:rPr>
            </a:br>
            <a:br>
              <a:rPr lang="en-US" sz="2400" dirty="0">
                <a:solidFill>
                  <a:srgbClr val="BF9241"/>
                </a:solidFill>
              </a:rPr>
            </a:br>
            <a:r>
              <a:rPr lang="en-US" sz="2400" b="1" dirty="0">
                <a:solidFill>
                  <a:srgbClr val="BF9241"/>
                </a:solidFill>
              </a:rPr>
              <a:t>Gender: </a:t>
            </a:r>
            <a:r>
              <a:rPr lang="en-US" sz="2400" i="1" dirty="0">
                <a:solidFill>
                  <a:srgbClr val="BF9241"/>
                </a:solidFill>
                <a:latin typeface="Agency FB" panose="020B0503020202020204" pitchFamily="34" charset="0"/>
              </a:rPr>
              <a:t>Male</a:t>
            </a:r>
            <a:br>
              <a:rPr lang="en-US" sz="2400" dirty="0">
                <a:solidFill>
                  <a:srgbClr val="BF9241"/>
                </a:solidFill>
              </a:rPr>
            </a:br>
            <a:br>
              <a:rPr lang="en-US" sz="2400" dirty="0">
                <a:solidFill>
                  <a:srgbClr val="BF9241"/>
                </a:solidFill>
              </a:rPr>
            </a:br>
            <a:r>
              <a:rPr lang="en-US" sz="2400" b="1" dirty="0">
                <a:solidFill>
                  <a:srgbClr val="BF9241"/>
                </a:solidFill>
              </a:rPr>
              <a:t>Position: </a:t>
            </a:r>
            <a:r>
              <a:rPr lang="en-US" sz="2400" i="1" dirty="0">
                <a:solidFill>
                  <a:srgbClr val="BF9241"/>
                </a:solidFill>
                <a:latin typeface="Agency FB" panose="020B0503020202020204" pitchFamily="34" charset="0"/>
              </a:rPr>
              <a:t>Setter</a:t>
            </a:r>
            <a:br>
              <a:rPr lang="en-US" sz="2400" dirty="0">
                <a:solidFill>
                  <a:srgbClr val="BF9241"/>
                </a:solidFill>
              </a:rPr>
            </a:br>
            <a:br>
              <a:rPr lang="en-US" sz="2400" dirty="0">
                <a:solidFill>
                  <a:srgbClr val="BF9241"/>
                </a:solidFill>
              </a:rPr>
            </a:br>
            <a:r>
              <a:rPr lang="en-US" sz="2400" b="1" dirty="0">
                <a:solidFill>
                  <a:srgbClr val="BF9241"/>
                </a:solidFill>
              </a:rPr>
              <a:t>Date of Birth: </a:t>
            </a:r>
            <a:r>
              <a:rPr lang="en-US" sz="2400" i="1" dirty="0">
                <a:solidFill>
                  <a:srgbClr val="BF9241"/>
                </a:solidFill>
                <a:latin typeface="Agency FB" panose="020B0503020202020204" pitchFamily="34" charset="0"/>
              </a:rPr>
              <a:t>17. 08. 2007</a:t>
            </a:r>
            <a:br>
              <a:rPr lang="en-US" sz="2400" dirty="0">
                <a:solidFill>
                  <a:srgbClr val="BF9241"/>
                </a:solidFill>
              </a:rPr>
            </a:br>
            <a:br>
              <a:rPr lang="en-US" sz="2400" dirty="0">
                <a:solidFill>
                  <a:srgbClr val="BF9241"/>
                </a:solidFill>
              </a:rPr>
            </a:br>
            <a:r>
              <a:rPr lang="en-US" sz="2400" b="1" dirty="0">
                <a:solidFill>
                  <a:srgbClr val="BF9241"/>
                </a:solidFill>
              </a:rPr>
              <a:t>Graduation Date: </a:t>
            </a:r>
            <a:r>
              <a:rPr lang="en-US" sz="2400" i="1" dirty="0">
                <a:solidFill>
                  <a:srgbClr val="BF9241"/>
                </a:solidFill>
                <a:latin typeface="Agency FB" panose="020B0503020202020204" pitchFamily="34" charset="0"/>
              </a:rPr>
              <a:t>June 2026</a:t>
            </a:r>
            <a:br>
              <a:rPr lang="en-US" sz="2400" dirty="0">
                <a:solidFill>
                  <a:srgbClr val="BF9241"/>
                </a:solidFill>
              </a:rPr>
            </a:br>
            <a:br>
              <a:rPr lang="en-US" sz="2400" dirty="0">
                <a:solidFill>
                  <a:srgbClr val="BF9241"/>
                </a:solidFill>
              </a:rPr>
            </a:br>
            <a:r>
              <a:rPr lang="en-US" sz="2400" b="1" dirty="0">
                <a:solidFill>
                  <a:srgbClr val="BF9241"/>
                </a:solidFill>
              </a:rPr>
              <a:t>Club Team: </a:t>
            </a:r>
            <a:r>
              <a:rPr lang="en-US" sz="2400" i="1" dirty="0">
                <a:solidFill>
                  <a:srgbClr val="BF9241"/>
                </a:solidFill>
                <a:latin typeface="Agency FB" panose="020B0503020202020204" pitchFamily="34" charset="0"/>
              </a:rPr>
              <a:t>Volleyball Club Lulin, Sofia</a:t>
            </a:r>
            <a:endParaRPr lang="bg-BG" sz="2400" i="1" dirty="0">
              <a:solidFill>
                <a:srgbClr val="BF9241"/>
              </a:solidFill>
            </a:endParaRPr>
          </a:p>
        </p:txBody>
      </p:sp>
      <p:cxnSp>
        <p:nvCxnSpPr>
          <p:cNvPr id="19" name="Straight Connector 18">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descr="A person in a green shirt&#10;&#10;Description automatically generated">
            <a:extLst>
              <a:ext uri="{FF2B5EF4-FFF2-40B4-BE49-F238E27FC236}">
                <a16:creationId xmlns:a16="http://schemas.microsoft.com/office/drawing/2014/main" id="{7CD00510-056A-7B08-7355-B6EC99288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200" y="1253212"/>
            <a:ext cx="5207800" cy="4154129"/>
          </a:xfrm>
          <a:prstGeom prst="rect">
            <a:avLst/>
          </a:prstGeom>
        </p:spPr>
      </p:pic>
    </p:spTree>
    <p:extLst>
      <p:ext uri="{BB962C8B-B14F-4D97-AF65-F5344CB8AC3E}">
        <p14:creationId xmlns:p14="http://schemas.microsoft.com/office/powerpoint/2010/main" val="1845251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C00A6F8-C434-AFAE-2824-BB72A508C33A}"/>
              </a:ext>
            </a:extLst>
          </p:cNvPr>
          <p:cNvSpPr>
            <a:spLocks noGrp="1"/>
          </p:cNvSpPr>
          <p:nvPr>
            <p:ph type="title"/>
          </p:nvPr>
        </p:nvSpPr>
        <p:spPr>
          <a:xfrm>
            <a:off x="1014141" y="1449428"/>
            <a:ext cx="3932030" cy="3957913"/>
          </a:xfrm>
        </p:spPr>
        <p:txBody>
          <a:bodyPr anchor="ctr">
            <a:noAutofit/>
          </a:bodyPr>
          <a:lstStyle/>
          <a:p>
            <a:pPr algn="ctr"/>
            <a:r>
              <a:rPr lang="en-US" sz="1800" b="1" dirty="0">
                <a:solidFill>
                  <a:srgbClr val="BF9241"/>
                </a:solidFill>
              </a:rPr>
              <a:t>Height: </a:t>
            </a:r>
            <a:r>
              <a:rPr lang="en-US" sz="1800" i="1" dirty="0">
                <a:solidFill>
                  <a:srgbClr val="BF9241"/>
                </a:solidFill>
                <a:latin typeface="Agency FB" panose="020B0503020202020204" pitchFamily="34" charset="0"/>
              </a:rPr>
              <a:t>186 cm.</a:t>
            </a:r>
            <a:br>
              <a:rPr lang="en-US" sz="1800" i="1" dirty="0">
                <a:solidFill>
                  <a:srgbClr val="BF9241"/>
                </a:solidFill>
              </a:rPr>
            </a:br>
            <a:br>
              <a:rPr lang="en-US" sz="1800" i="1" dirty="0">
                <a:solidFill>
                  <a:srgbClr val="BF9241"/>
                </a:solidFill>
              </a:rPr>
            </a:br>
            <a:r>
              <a:rPr lang="en-US" sz="1800" b="1" dirty="0">
                <a:solidFill>
                  <a:srgbClr val="BF9241"/>
                </a:solidFill>
              </a:rPr>
              <a:t>Weight: </a:t>
            </a:r>
            <a:r>
              <a:rPr lang="en-US" sz="1800" i="1" dirty="0">
                <a:solidFill>
                  <a:srgbClr val="BF9241"/>
                </a:solidFill>
                <a:latin typeface="Agency FB" panose="020B0503020202020204" pitchFamily="34" charset="0"/>
              </a:rPr>
              <a:t>70 kg.</a:t>
            </a:r>
            <a:br>
              <a:rPr lang="en-US" sz="1800" i="1" dirty="0">
                <a:solidFill>
                  <a:srgbClr val="BF9241"/>
                </a:solidFill>
              </a:rPr>
            </a:br>
            <a:br>
              <a:rPr lang="en-US" sz="1800" i="1" dirty="0">
                <a:solidFill>
                  <a:srgbClr val="BF9241"/>
                </a:solidFill>
              </a:rPr>
            </a:br>
            <a:r>
              <a:rPr lang="en-US" sz="1800" b="1" dirty="0">
                <a:solidFill>
                  <a:srgbClr val="BF9241"/>
                </a:solidFill>
              </a:rPr>
              <a:t>Reach: </a:t>
            </a:r>
            <a:r>
              <a:rPr lang="en-US" sz="1800" i="1" dirty="0">
                <a:solidFill>
                  <a:srgbClr val="BF9241"/>
                </a:solidFill>
                <a:latin typeface="Agency FB" panose="020B0503020202020204" pitchFamily="34" charset="0"/>
              </a:rPr>
              <a:t>245 cm.</a:t>
            </a:r>
            <a:br>
              <a:rPr lang="en-US" sz="1800" i="1" dirty="0">
                <a:solidFill>
                  <a:srgbClr val="BF9241"/>
                </a:solidFill>
                <a:latin typeface="Agency FB" panose="020B0503020202020204" pitchFamily="34" charset="0"/>
              </a:rPr>
            </a:br>
            <a:br>
              <a:rPr lang="en-US" sz="1800" i="1" dirty="0">
                <a:solidFill>
                  <a:srgbClr val="BF9241"/>
                </a:solidFill>
                <a:latin typeface="Agency FB" panose="020B0503020202020204" pitchFamily="34" charset="0"/>
              </a:rPr>
            </a:br>
            <a:r>
              <a:rPr lang="en-US" sz="1800" b="1" dirty="0">
                <a:solidFill>
                  <a:srgbClr val="BF9241"/>
                </a:solidFill>
              </a:rPr>
              <a:t>Approach High Jump: </a:t>
            </a:r>
            <a:r>
              <a:rPr lang="en-US" sz="1800" i="1" dirty="0">
                <a:solidFill>
                  <a:srgbClr val="BF9241"/>
                </a:solidFill>
              </a:rPr>
              <a:t>330 cm.</a:t>
            </a:r>
            <a:br>
              <a:rPr lang="en-US" sz="1800" i="1" dirty="0">
                <a:solidFill>
                  <a:srgbClr val="BF9241"/>
                </a:solidFill>
              </a:rPr>
            </a:br>
            <a:br>
              <a:rPr lang="en-US" sz="1800" i="1" dirty="0">
                <a:solidFill>
                  <a:srgbClr val="BF9241"/>
                </a:solidFill>
              </a:rPr>
            </a:br>
            <a:r>
              <a:rPr lang="en-US" sz="1800" b="1" dirty="0">
                <a:solidFill>
                  <a:srgbClr val="BF9241"/>
                </a:solidFill>
              </a:rPr>
              <a:t>Standing Block Jump: </a:t>
            </a:r>
            <a:r>
              <a:rPr lang="en-US" sz="1800" i="1" dirty="0">
                <a:solidFill>
                  <a:srgbClr val="BF9241"/>
                </a:solidFill>
              </a:rPr>
              <a:t>310 cm.</a:t>
            </a:r>
            <a:br>
              <a:rPr lang="en-US" sz="1800" i="1" dirty="0">
                <a:solidFill>
                  <a:srgbClr val="BF9241"/>
                </a:solidFill>
              </a:rPr>
            </a:br>
            <a:br>
              <a:rPr lang="en-US" sz="1800" i="1" dirty="0">
                <a:solidFill>
                  <a:srgbClr val="BF9241"/>
                </a:solidFill>
              </a:rPr>
            </a:br>
            <a:r>
              <a:rPr lang="en-US" sz="1800" b="1" dirty="0">
                <a:solidFill>
                  <a:srgbClr val="BF9241"/>
                </a:solidFill>
              </a:rPr>
              <a:t>Languages: </a:t>
            </a:r>
            <a:r>
              <a:rPr lang="en-US" sz="1800" i="1" dirty="0">
                <a:solidFill>
                  <a:srgbClr val="BF9241"/>
                </a:solidFill>
                <a:latin typeface="Agency FB" panose="020B0503020202020204" pitchFamily="34" charset="0"/>
              </a:rPr>
              <a:t>Bulgarian, English, Russian</a:t>
            </a:r>
            <a:br>
              <a:rPr lang="en-US" sz="1800" i="1" dirty="0">
                <a:solidFill>
                  <a:srgbClr val="BF9241"/>
                </a:solidFill>
              </a:rPr>
            </a:br>
            <a:br>
              <a:rPr lang="en-US" sz="1800" i="1" dirty="0">
                <a:solidFill>
                  <a:srgbClr val="BF9241"/>
                </a:solidFill>
              </a:rPr>
            </a:br>
            <a:r>
              <a:rPr lang="en-US" sz="1800" b="1" dirty="0">
                <a:solidFill>
                  <a:srgbClr val="BF9241"/>
                </a:solidFill>
              </a:rPr>
              <a:t>Desired Degree: </a:t>
            </a:r>
            <a:r>
              <a:rPr lang="en-US" sz="1800" i="1" dirty="0">
                <a:solidFill>
                  <a:srgbClr val="BF9241"/>
                </a:solidFill>
              </a:rPr>
              <a:t>Business Administration</a:t>
            </a:r>
            <a:br>
              <a:rPr lang="en-US" sz="1800" i="1" dirty="0">
                <a:solidFill>
                  <a:srgbClr val="BF9241"/>
                </a:solidFill>
              </a:rPr>
            </a:br>
            <a:endParaRPr lang="bg-BG" sz="1800" b="1" dirty="0">
              <a:solidFill>
                <a:srgbClr val="BF9241"/>
              </a:solidFill>
            </a:endParaRPr>
          </a:p>
        </p:txBody>
      </p:sp>
      <p:cxnSp>
        <p:nvCxnSpPr>
          <p:cNvPr id="19" name="Straight Connector 18">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3D28D80-A673-2EB1-0571-2ACE92D03B32}"/>
              </a:ext>
            </a:extLst>
          </p:cNvPr>
          <p:cNvSpPr txBox="1"/>
          <p:nvPr/>
        </p:nvSpPr>
        <p:spPr>
          <a:xfrm>
            <a:off x="-45" y="248484"/>
            <a:ext cx="5960401" cy="1200329"/>
          </a:xfrm>
          <a:prstGeom prst="rect">
            <a:avLst/>
          </a:prstGeom>
          <a:noFill/>
        </p:spPr>
        <p:txBody>
          <a:bodyPr wrap="square" rtlCol="0">
            <a:spAutoFit/>
          </a:bodyPr>
          <a:lstStyle/>
          <a:p>
            <a:pPr algn="ctr"/>
            <a:r>
              <a:rPr lang="en-US" sz="3600" b="1" dirty="0">
                <a:solidFill>
                  <a:srgbClr val="BF9241"/>
                </a:solidFill>
                <a:latin typeface="Batang" panose="02030600000101010101" pitchFamily="18" charset="-127"/>
                <a:ea typeface="Batang" panose="02030600000101010101" pitchFamily="18" charset="-127"/>
              </a:rPr>
              <a:t>ADDITIONAL INFORMATION</a:t>
            </a:r>
            <a:endParaRPr lang="bg-BG" sz="3600" b="1" dirty="0">
              <a:solidFill>
                <a:srgbClr val="BF9241"/>
              </a:solidFill>
              <a:latin typeface="Batang" panose="02030600000101010101" pitchFamily="18" charset="-127"/>
              <a:ea typeface="Batang" panose="02030600000101010101" pitchFamily="18" charset="-127"/>
            </a:endParaRPr>
          </a:p>
        </p:txBody>
      </p:sp>
      <p:pic>
        <p:nvPicPr>
          <p:cNvPr id="10" name="Picture 9" descr="A group of men in sports uniforms hugging&#10;&#10;Description automatically generated">
            <a:extLst>
              <a:ext uri="{FF2B5EF4-FFF2-40B4-BE49-F238E27FC236}">
                <a16:creationId xmlns:a16="http://schemas.microsoft.com/office/drawing/2014/main" id="{D416A065-DF7A-DF50-1131-49504467F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629" y="1038427"/>
            <a:ext cx="6553371" cy="4368914"/>
          </a:xfrm>
          <a:prstGeom prst="rect">
            <a:avLst/>
          </a:prstGeom>
        </p:spPr>
      </p:pic>
    </p:spTree>
    <p:extLst>
      <p:ext uri="{BB962C8B-B14F-4D97-AF65-F5344CB8AC3E}">
        <p14:creationId xmlns:p14="http://schemas.microsoft.com/office/powerpoint/2010/main" val="98660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9585C5-E8C6-D0B7-5C34-21D002B03200}"/>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FC1D0F8-6DE8-077E-4981-289B4BC81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9" name="Straight Connector 18">
            <a:extLst>
              <a:ext uri="{FF2B5EF4-FFF2-40B4-BE49-F238E27FC236}">
                <a16:creationId xmlns:a16="http://schemas.microsoft.com/office/drawing/2014/main" id="{23A31613-DBE9-D3D3-046C-244A512541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37E110E-0C0E-4097-D928-BC9384E93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63E01F9-4CA5-B473-E04F-A23639BC7808}"/>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2319714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 name="Rectangle 201">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BB850C55-73AE-2059-A317-D4CBEDDA827F}"/>
              </a:ext>
            </a:extLst>
          </p:cNvPr>
          <p:cNvSpPr>
            <a:spLocks noGrp="1"/>
          </p:cNvSpPr>
          <p:nvPr>
            <p:ph type="title"/>
          </p:nvPr>
        </p:nvSpPr>
        <p:spPr>
          <a:xfrm>
            <a:off x="2060147" y="-888439"/>
            <a:ext cx="8071706" cy="2387600"/>
          </a:xfrm>
        </p:spPr>
        <p:txBody>
          <a:bodyPr vert="horz" lIns="91440" tIns="45720" rIns="91440" bIns="45720" rtlCol="0" anchor="b">
            <a:normAutofit/>
          </a:bodyPr>
          <a:lstStyle/>
          <a:p>
            <a:r>
              <a:rPr lang="en-US" sz="6600" b="1" kern="1200" dirty="0">
                <a:solidFill>
                  <a:srgbClr val="BF9241"/>
                </a:solidFill>
                <a:latin typeface="Baskerville Old Face" panose="02020602080505020303" pitchFamily="18" charset="0"/>
              </a:rPr>
              <a:t>Athletic Achievements:</a:t>
            </a:r>
          </a:p>
        </p:txBody>
      </p:sp>
      <p:cxnSp>
        <p:nvCxnSpPr>
          <p:cNvPr id="204" name="Straight Connector 203">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681175C-D502-B39B-E811-163E6B89B374}"/>
              </a:ext>
            </a:extLst>
          </p:cNvPr>
          <p:cNvSpPr txBox="1"/>
          <p:nvPr/>
        </p:nvSpPr>
        <p:spPr>
          <a:xfrm>
            <a:off x="2150662" y="1874728"/>
            <a:ext cx="7890675" cy="3046988"/>
          </a:xfrm>
          <a:prstGeom prst="rect">
            <a:avLst/>
          </a:prstGeom>
          <a:noFill/>
        </p:spPr>
        <p:txBody>
          <a:bodyPr wrap="square" rtlCol="0">
            <a:spAutoFit/>
          </a:bodyPr>
          <a:lstStyle/>
          <a:p>
            <a:pPr algn="ctr"/>
            <a:r>
              <a:rPr lang="en-US" sz="2400" dirty="0">
                <a:solidFill>
                  <a:srgbClr val="BF9241"/>
                </a:solidFill>
                <a:latin typeface="Algerian" panose="04020705040A02060702" pitchFamily="82" charset="0"/>
              </a:rPr>
              <a:t>Second place Bulgarian Finals U18 (2023/2024)</a:t>
            </a:r>
          </a:p>
          <a:p>
            <a:pPr algn="ctr"/>
            <a:r>
              <a:rPr lang="en-US" sz="2400" dirty="0">
                <a:solidFill>
                  <a:srgbClr val="BF9241"/>
                </a:solidFill>
                <a:latin typeface="Algerian" panose="04020705040A02060702" pitchFamily="82" charset="0"/>
              </a:rPr>
              <a:t>Second place Bulgarian Finals U18 (2022/2023)</a:t>
            </a:r>
          </a:p>
          <a:p>
            <a:pPr algn="ctr"/>
            <a:r>
              <a:rPr lang="en-US" sz="2400" dirty="0">
                <a:solidFill>
                  <a:srgbClr val="BF9241"/>
                </a:solidFill>
                <a:latin typeface="Algerian" panose="04020705040A02060702" pitchFamily="82" charset="0"/>
              </a:rPr>
              <a:t>First Place Bulgarian ANVG Men</a:t>
            </a:r>
          </a:p>
          <a:p>
            <a:pPr algn="ctr"/>
            <a:r>
              <a:rPr lang="en-US" sz="2400" dirty="0">
                <a:solidFill>
                  <a:srgbClr val="BF9241"/>
                </a:solidFill>
                <a:latin typeface="Algerian" panose="04020705040A02060702" pitchFamily="82" charset="0"/>
              </a:rPr>
              <a:t>Fourth place Bulgarian Finals U20 (2023/2024)</a:t>
            </a:r>
          </a:p>
          <a:p>
            <a:pPr algn="ctr"/>
            <a:r>
              <a:rPr lang="en-US" sz="2400" dirty="0">
                <a:solidFill>
                  <a:srgbClr val="BF9241"/>
                </a:solidFill>
                <a:latin typeface="Algerian" panose="04020705040A02060702" pitchFamily="82" charset="0"/>
              </a:rPr>
              <a:t>Third place “</a:t>
            </a:r>
            <a:r>
              <a:rPr lang="en-US" sz="2400" dirty="0" err="1">
                <a:solidFill>
                  <a:srgbClr val="BF9241"/>
                </a:solidFill>
                <a:latin typeface="Algerian" panose="04020705040A02060702" pitchFamily="82" charset="0"/>
              </a:rPr>
              <a:t>Byala</a:t>
            </a:r>
            <a:r>
              <a:rPr lang="en-US" sz="2400" dirty="0">
                <a:solidFill>
                  <a:srgbClr val="BF9241"/>
                </a:solidFill>
                <a:latin typeface="Algerian" panose="04020705040A02060702" pitchFamily="82" charset="0"/>
              </a:rPr>
              <a:t> Open” Beach Volleyball U20 2023</a:t>
            </a:r>
          </a:p>
          <a:p>
            <a:pPr algn="ctr"/>
            <a:r>
              <a:rPr lang="en-US" sz="2400" dirty="0">
                <a:solidFill>
                  <a:srgbClr val="BF9241"/>
                </a:solidFill>
                <a:latin typeface="Algerian" panose="04020705040A02060702" pitchFamily="82" charset="0"/>
              </a:rPr>
              <a:t>Participated in the 2024 European Volleyball Championship U18</a:t>
            </a:r>
          </a:p>
        </p:txBody>
      </p:sp>
    </p:spTree>
    <p:extLst>
      <p:ext uri="{BB962C8B-B14F-4D97-AF65-F5344CB8AC3E}">
        <p14:creationId xmlns:p14="http://schemas.microsoft.com/office/powerpoint/2010/main" val="80500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18CB5B-840D-0F99-C2B1-B50D3649D157}"/>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69814472-69D4-3575-E57D-689253ED7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9" name="Straight Connector 18">
            <a:extLst>
              <a:ext uri="{FF2B5EF4-FFF2-40B4-BE49-F238E27FC236}">
                <a16:creationId xmlns:a16="http://schemas.microsoft.com/office/drawing/2014/main" id="{D2D76DE5-429A-0995-68DE-5508208FF1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B903421-08FA-F7B6-13A6-0D56460C2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descr="A person jumping over a net&#10;&#10;Description automatically generated">
            <a:extLst>
              <a:ext uri="{FF2B5EF4-FFF2-40B4-BE49-F238E27FC236}">
                <a16:creationId xmlns:a16="http://schemas.microsoft.com/office/drawing/2014/main" id="{56D7AE28-3721-FA74-3AD5-0D8E4504F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3404335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8293D81-677D-607F-18B1-81D507EEAE83}"/>
              </a:ext>
            </a:extLst>
          </p:cNvPr>
          <p:cNvSpPr>
            <a:spLocks noGrp="1"/>
          </p:cNvSpPr>
          <p:nvPr>
            <p:ph type="title"/>
          </p:nvPr>
        </p:nvSpPr>
        <p:spPr>
          <a:xfrm>
            <a:off x="838199" y="669925"/>
            <a:ext cx="5220935" cy="1325563"/>
          </a:xfrm>
        </p:spPr>
        <p:txBody>
          <a:bodyPr anchor="b">
            <a:normAutofit/>
          </a:bodyPr>
          <a:lstStyle/>
          <a:p>
            <a:r>
              <a:rPr lang="en-US" sz="4000" dirty="0">
                <a:solidFill>
                  <a:srgbClr val="BF9241"/>
                </a:solidFill>
                <a:latin typeface="Algerian" panose="04020705040A02060702" pitchFamily="82" charset="0"/>
              </a:rPr>
              <a:t>Interview 	Questions:</a:t>
            </a:r>
            <a:endParaRPr lang="bg-BG" sz="4000" dirty="0">
              <a:solidFill>
                <a:srgbClr val="BF9241"/>
              </a:solidFill>
            </a:endParaRPr>
          </a:p>
        </p:txBody>
      </p:sp>
      <p:cxnSp>
        <p:nvCxnSpPr>
          <p:cNvPr id="15" name="Straight Connector 14">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B2ABF68-CEFF-0FA9-D313-ADD11A4D97A4}"/>
              </a:ext>
            </a:extLst>
          </p:cNvPr>
          <p:cNvSpPr>
            <a:spLocks noGrp="1"/>
          </p:cNvSpPr>
          <p:nvPr>
            <p:ph idx="1"/>
          </p:nvPr>
        </p:nvSpPr>
        <p:spPr>
          <a:xfrm>
            <a:off x="777387" y="2316911"/>
            <a:ext cx="9139518" cy="4073619"/>
          </a:xfrm>
        </p:spPr>
        <p:txBody>
          <a:bodyPr>
            <a:normAutofit fontScale="25000" lnSpcReduction="20000"/>
          </a:bodyPr>
          <a:lstStyle/>
          <a:p>
            <a:pPr marL="0" indent="0">
              <a:buNone/>
            </a:pPr>
            <a:r>
              <a:rPr lang="en-US" sz="8000" b="1" dirty="0">
                <a:solidFill>
                  <a:srgbClr val="BF9241"/>
                </a:solidFill>
                <a:latin typeface="Times New Roman" panose="02020603050405020304" pitchFamily="18" charset="0"/>
                <a:cs typeface="Times New Roman" panose="02020603050405020304" pitchFamily="18" charset="0"/>
              </a:rPr>
              <a:t>Describe yourself with a few sentences: </a:t>
            </a:r>
          </a:p>
          <a:p>
            <a:pPr marL="0" indent="0">
              <a:buNone/>
            </a:pPr>
            <a:r>
              <a:rPr lang="en-US" sz="8000" i="1" dirty="0">
                <a:solidFill>
                  <a:srgbClr val="BF9241"/>
                </a:solidFill>
                <a:latin typeface="Times New Roman" panose="02020603050405020304" pitchFamily="18" charset="0"/>
                <a:cs typeface="Times New Roman" panose="02020603050405020304" pitchFamily="18" charset="0"/>
              </a:rPr>
              <a:t>My name is Daniel </a:t>
            </a:r>
            <a:r>
              <a:rPr lang="en-US" sz="8000" i="1" dirty="0" err="1">
                <a:solidFill>
                  <a:srgbClr val="BF9241"/>
                </a:solidFill>
                <a:latin typeface="Times New Roman" panose="02020603050405020304" pitchFamily="18" charset="0"/>
                <a:cs typeface="Times New Roman" panose="02020603050405020304" pitchFamily="18" charset="0"/>
              </a:rPr>
              <a:t>Yeniy</a:t>
            </a:r>
            <a:r>
              <a:rPr lang="en-US" sz="8000" i="1" dirty="0">
                <a:solidFill>
                  <a:srgbClr val="BF9241"/>
                </a:solidFill>
                <a:latin typeface="Times New Roman" panose="02020603050405020304" pitchFamily="18" charset="0"/>
                <a:cs typeface="Times New Roman" panose="02020603050405020304" pitchFamily="18" charset="0"/>
              </a:rPr>
              <a:t>, and I was born in Tampa, Florida. I consider myself a clever, disciplined, and outgoing individual who enjoys taking on leadership roles. I work seamlessly in a team environment and rarely have conflicts with others. Determined and versatile, I can handle multiple responsibilities at once with ease. I thrive on achieving outstanding results - they fuel my hunger for even greater accomplishments.</a:t>
            </a:r>
          </a:p>
          <a:p>
            <a:pPr marL="0" indent="0">
              <a:buNone/>
            </a:pPr>
            <a:r>
              <a:rPr lang="en-US" sz="8000" b="1" dirty="0">
                <a:solidFill>
                  <a:srgbClr val="BF9241"/>
                </a:solidFill>
                <a:latin typeface="Times New Roman" panose="02020603050405020304" pitchFamily="18" charset="0"/>
                <a:cs typeface="Times New Roman" panose="02020603050405020304" pitchFamily="18" charset="0"/>
              </a:rPr>
              <a:t>What does volleyball mean to you?</a:t>
            </a:r>
          </a:p>
          <a:p>
            <a:pPr marL="0" indent="0">
              <a:buNone/>
            </a:pPr>
            <a:r>
              <a:rPr lang="en-US" sz="8000" b="1" dirty="0">
                <a:solidFill>
                  <a:srgbClr val="BF9241"/>
                </a:solidFill>
                <a:latin typeface="Times New Roman" panose="02020603050405020304" pitchFamily="18" charset="0"/>
                <a:cs typeface="Times New Roman" panose="02020603050405020304" pitchFamily="18" charset="0"/>
              </a:rPr>
              <a:t>	</a:t>
            </a:r>
            <a:r>
              <a:rPr lang="en-US" sz="8000" i="1" dirty="0">
                <a:solidFill>
                  <a:srgbClr val="BF9241"/>
                </a:solidFill>
                <a:latin typeface="Times New Roman" panose="02020603050405020304" pitchFamily="18" charset="0"/>
                <a:cs typeface="Times New Roman" panose="02020603050405020304" pitchFamily="18" charset="0"/>
              </a:rPr>
              <a:t>Volleyball, to me, is more than a sport - it’s a way of life. From the moment I step onto the court, I feel an electric thrill, an undeniable sense of purpose that drives me forward. The hours spent practicing, the bruises, the sacrifices are all worth it because volleyball gives back more than it takes. It has taught me resilience, teamwork, and discipline, and it’s where I find a version of myself that feels complete. Volleyball isn’t just something I do, it’s what I need, what grounds me, and what brings out my absolute best.</a:t>
            </a:r>
          </a:p>
          <a:p>
            <a:pPr marL="0" indent="0">
              <a:buNone/>
            </a:pPr>
            <a:endParaRPr lang="en-US" sz="2000" b="1" dirty="0">
              <a:solidFill>
                <a:srgbClr val="BF9241"/>
              </a:solidFill>
              <a:latin typeface="Times New Roman" panose="02020603050405020304" pitchFamily="18" charset="0"/>
              <a:cs typeface="Times New Roman" panose="02020603050405020304" pitchFamily="18" charset="0"/>
            </a:endParaRPr>
          </a:p>
          <a:p>
            <a:pPr marL="0" indent="0">
              <a:buNone/>
            </a:pPr>
            <a:endParaRPr lang="en-US" sz="2000" b="1" dirty="0">
              <a:solidFill>
                <a:srgbClr val="BF924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bg1"/>
              </a:solidFill>
            </a:endParaRPr>
          </a:p>
          <a:p>
            <a:pPr marL="0" indent="0">
              <a:buNone/>
            </a:pPr>
            <a:endParaRPr lang="en-US" sz="2000" dirty="0">
              <a:solidFill>
                <a:schemeClr val="bg1"/>
              </a:solidFill>
            </a:endParaRPr>
          </a:p>
        </p:txBody>
      </p:sp>
      <p:sp>
        <p:nvSpPr>
          <p:cNvPr id="16" name="Rectangle 1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782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8BAB31-FA95-D8C7-6714-E05058C02C04}"/>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6C1EFDFC-5D12-32BD-F4D0-E6C436569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689A1CE1-F942-E024-9F0E-6A5C22FF8DF2}"/>
              </a:ext>
            </a:extLst>
          </p:cNvPr>
          <p:cNvSpPr>
            <a:spLocks noGrp="1"/>
          </p:cNvSpPr>
          <p:nvPr>
            <p:ph type="title"/>
          </p:nvPr>
        </p:nvSpPr>
        <p:spPr>
          <a:xfrm>
            <a:off x="838199" y="669925"/>
            <a:ext cx="5220935" cy="1325563"/>
          </a:xfrm>
        </p:spPr>
        <p:txBody>
          <a:bodyPr anchor="b">
            <a:normAutofit/>
          </a:bodyPr>
          <a:lstStyle/>
          <a:p>
            <a:r>
              <a:rPr lang="en-US" sz="4000" dirty="0">
                <a:solidFill>
                  <a:srgbClr val="BF9241"/>
                </a:solidFill>
                <a:latin typeface="Algerian" panose="04020705040A02060702" pitchFamily="82" charset="0"/>
              </a:rPr>
              <a:t>Interview 	Questions:</a:t>
            </a:r>
            <a:endParaRPr lang="bg-BG" sz="4000" dirty="0">
              <a:solidFill>
                <a:srgbClr val="BF9241"/>
              </a:solidFill>
            </a:endParaRPr>
          </a:p>
        </p:txBody>
      </p:sp>
      <p:cxnSp>
        <p:nvCxnSpPr>
          <p:cNvPr id="15" name="Straight Connector 14">
            <a:extLst>
              <a:ext uri="{FF2B5EF4-FFF2-40B4-BE49-F238E27FC236}">
                <a16:creationId xmlns:a16="http://schemas.microsoft.com/office/drawing/2014/main" id="{6264DA3F-FA65-272F-88B1-D225392C25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512D81-0B14-8240-D386-D5BE0EC09CCB}"/>
              </a:ext>
            </a:extLst>
          </p:cNvPr>
          <p:cNvSpPr>
            <a:spLocks noGrp="1"/>
          </p:cNvSpPr>
          <p:nvPr>
            <p:ph idx="1"/>
          </p:nvPr>
        </p:nvSpPr>
        <p:spPr>
          <a:xfrm>
            <a:off x="777387" y="2316911"/>
            <a:ext cx="9139518" cy="4073619"/>
          </a:xfrm>
        </p:spPr>
        <p:txBody>
          <a:bodyPr>
            <a:normAutofit fontScale="25000" lnSpcReduction="20000"/>
          </a:bodyPr>
          <a:lstStyle/>
          <a:p>
            <a:pPr marL="0" indent="0">
              <a:buNone/>
            </a:pPr>
            <a:r>
              <a:rPr lang="en-US" sz="8000" b="1" dirty="0">
                <a:solidFill>
                  <a:srgbClr val="BF9241"/>
                </a:solidFill>
                <a:latin typeface="Times New Roman" panose="02020603050405020304" pitchFamily="18" charset="0"/>
                <a:cs typeface="Times New Roman" panose="02020603050405020304" pitchFamily="18" charset="0"/>
              </a:rPr>
              <a:t>What does your education mean to you?</a:t>
            </a:r>
          </a:p>
          <a:p>
            <a:pPr marL="0" indent="0">
              <a:buNone/>
            </a:pPr>
            <a:r>
              <a:rPr lang="en-US" sz="8000" i="1" dirty="0">
                <a:solidFill>
                  <a:srgbClr val="BF9241"/>
                </a:solidFill>
                <a:latin typeface="Times New Roman" panose="02020603050405020304" pitchFamily="18" charset="0"/>
                <a:cs typeface="Times New Roman" panose="02020603050405020304" pitchFamily="18" charset="0"/>
              </a:rPr>
              <a:t>Education, to me, is the partner to my passion for volleyball, each fueling the other in a journey toward growth and achievement. From the beginning, my drive to succeed on the court naturally extended into the classroom, pushing me to strive for excellence in every area of life. The discipline, focus, and resilience I’ve developed through volleyball have shaped my approach to learning, making school not just an obligation but an opportunity to expand my potential. Education has become my way of building a future as strong and resilient as my athletic spirit, empowering me to achieve not just victories on the court, but success in every arena of life.</a:t>
            </a:r>
          </a:p>
          <a:p>
            <a:pPr marL="0" indent="0">
              <a:buNone/>
            </a:pPr>
            <a:r>
              <a:rPr lang="en-US" sz="8000" b="1" dirty="0">
                <a:solidFill>
                  <a:srgbClr val="BF9241"/>
                </a:solidFill>
                <a:latin typeface="Times New Roman" panose="02020603050405020304" pitchFamily="18" charset="0"/>
                <a:cs typeface="Times New Roman" panose="02020603050405020304" pitchFamily="18" charset="0"/>
              </a:rPr>
              <a:t>What are your main goals as a student-athlete in the USA? </a:t>
            </a:r>
          </a:p>
          <a:p>
            <a:pPr marL="0" indent="0">
              <a:buNone/>
            </a:pPr>
            <a:r>
              <a:rPr lang="en-US" sz="8000" b="1" i="1" dirty="0">
                <a:solidFill>
                  <a:srgbClr val="BF9241"/>
                </a:solidFill>
                <a:latin typeface="Times New Roman" panose="02020603050405020304" pitchFamily="18" charset="0"/>
                <a:cs typeface="Times New Roman" panose="02020603050405020304" pitchFamily="18" charset="0"/>
              </a:rPr>
              <a:t>My main goals as a student-athlete in the USA are to excel both academically and athletically. I aim to continuously improve my skills, gain valuable knowledge, and embrace new opportunities, all contributing to building the life I have always envisioned and worked toward.</a:t>
            </a:r>
          </a:p>
          <a:p>
            <a:pPr marL="0" indent="0">
              <a:buNone/>
            </a:pPr>
            <a:endParaRPr lang="en-US" sz="2000" b="1" i="1" dirty="0">
              <a:solidFill>
                <a:srgbClr val="BF9241"/>
              </a:solidFill>
              <a:latin typeface="Times New Roman" panose="02020603050405020304" pitchFamily="18" charset="0"/>
              <a:cs typeface="Times New Roman" panose="02020603050405020304" pitchFamily="18" charset="0"/>
            </a:endParaRPr>
          </a:p>
          <a:p>
            <a:pPr marL="0" indent="0">
              <a:buNone/>
            </a:pPr>
            <a:endParaRPr lang="en-US" sz="2000" b="1" dirty="0">
              <a:solidFill>
                <a:srgbClr val="BF924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bg1"/>
              </a:solidFill>
            </a:endParaRPr>
          </a:p>
          <a:p>
            <a:pPr marL="0" indent="0">
              <a:buNone/>
            </a:pPr>
            <a:endParaRPr lang="en-US" sz="2000" dirty="0">
              <a:solidFill>
                <a:schemeClr val="bg1"/>
              </a:solidFill>
            </a:endParaRPr>
          </a:p>
        </p:txBody>
      </p:sp>
      <p:sp>
        <p:nvSpPr>
          <p:cNvPr id="16" name="Rectangle 15">
            <a:extLst>
              <a:ext uri="{FF2B5EF4-FFF2-40B4-BE49-F238E27FC236}">
                <a16:creationId xmlns:a16="http://schemas.microsoft.com/office/drawing/2014/main" id="{EBA32EB9-386F-0D1A-8151-2CE354752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140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398306F-FDBA-2568-1DD5-E60A0DA6800F}"/>
              </a:ext>
            </a:extLst>
          </p:cNvPr>
          <p:cNvSpPr>
            <a:spLocks noGrp="1"/>
          </p:cNvSpPr>
          <p:nvPr>
            <p:ph type="title"/>
          </p:nvPr>
        </p:nvSpPr>
        <p:spPr>
          <a:xfrm>
            <a:off x="922635" y="1250575"/>
            <a:ext cx="4604274" cy="4163210"/>
          </a:xfrm>
        </p:spPr>
        <p:txBody>
          <a:bodyPr anchor="ctr">
            <a:normAutofit/>
          </a:bodyPr>
          <a:lstStyle/>
          <a:p>
            <a:r>
              <a:rPr lang="en-US" sz="5400" dirty="0">
                <a:solidFill>
                  <a:srgbClr val="BF9241"/>
                </a:solidFill>
                <a:latin typeface="Algerian" panose="04020705040A02060702" pitchFamily="82" charset="0"/>
                <a:cs typeface="Aldhabi" panose="020F0502020204030204" pitchFamily="2" charset="-78"/>
              </a:rPr>
              <a:t>Video Analysis</a:t>
            </a:r>
            <a:endParaRPr lang="bg-BG" sz="5400" dirty="0">
              <a:solidFill>
                <a:srgbClr val="BF9241"/>
              </a:solidFill>
              <a:cs typeface="Aldhabi" panose="020F0502020204030204" pitchFamily="2" charset="-78"/>
            </a:endParaRPr>
          </a:p>
        </p:txBody>
      </p:sp>
      <p:sp>
        <p:nvSpPr>
          <p:cNvPr id="19" name="Rectangle 18">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4642C7A8-D524-4DD0-2CA2-692FDD1DDB73}"/>
              </a:ext>
            </a:extLst>
          </p:cNvPr>
          <p:cNvSpPr>
            <a:spLocks noGrp="1"/>
          </p:cNvSpPr>
          <p:nvPr>
            <p:ph idx="1"/>
          </p:nvPr>
        </p:nvSpPr>
        <p:spPr>
          <a:xfrm>
            <a:off x="6293224" y="860612"/>
            <a:ext cx="4797909" cy="5023821"/>
          </a:xfrm>
        </p:spPr>
        <p:txBody>
          <a:bodyPr anchor="ctr">
            <a:normAutofit/>
          </a:bodyPr>
          <a:lstStyle/>
          <a:p>
            <a:pPr marL="0" indent="0">
              <a:buNone/>
            </a:pPr>
            <a:r>
              <a:rPr lang="en-US" sz="2400" dirty="0">
                <a:solidFill>
                  <a:srgbClr val="BF9241"/>
                </a:solidFill>
                <a:latin typeface="Agency FB" panose="020B0503020202020204" pitchFamily="34" charset="0"/>
              </a:rPr>
              <a:t>Highlight Videos:</a:t>
            </a:r>
          </a:p>
          <a:p>
            <a:pPr marL="0" indent="0">
              <a:buNone/>
            </a:pPr>
            <a:endParaRPr lang="en-US" sz="2400" dirty="0">
              <a:solidFill>
                <a:srgbClr val="BF9241"/>
              </a:solidFill>
              <a:latin typeface="Agency FB" panose="020B0503020202020204" pitchFamily="34" charset="0"/>
            </a:endParaRPr>
          </a:p>
          <a:p>
            <a:pPr marL="0" indent="0">
              <a:buNone/>
            </a:pPr>
            <a:r>
              <a:rPr lang="en-US" sz="2400" dirty="0">
                <a:solidFill>
                  <a:srgbClr val="BF9241"/>
                </a:solidFill>
                <a:latin typeface="Agency FB" panose="020B0503020202020204" pitchFamily="34" charset="0"/>
                <a:hlinkClick r:id="rId2"/>
              </a:rPr>
              <a:t>https://www.youtube.com/watch?v=RpIlJjY_ZbE</a:t>
            </a:r>
            <a:endParaRPr lang="en-US" sz="2400" dirty="0">
              <a:solidFill>
                <a:srgbClr val="BF9241"/>
              </a:solidFill>
              <a:latin typeface="Agency FB" panose="020B0503020202020204" pitchFamily="34" charset="0"/>
            </a:endParaRPr>
          </a:p>
          <a:p>
            <a:pPr marL="0" indent="0">
              <a:buNone/>
            </a:pPr>
            <a:endParaRPr lang="en-US" sz="2400" dirty="0">
              <a:solidFill>
                <a:srgbClr val="BF9241"/>
              </a:solidFill>
              <a:latin typeface="Agency FB" panose="020B0503020202020204" pitchFamily="34" charset="0"/>
            </a:endParaRPr>
          </a:p>
        </p:txBody>
      </p:sp>
    </p:spTree>
    <p:extLst>
      <p:ext uri="{BB962C8B-B14F-4D97-AF65-F5344CB8AC3E}">
        <p14:creationId xmlns:p14="http://schemas.microsoft.com/office/powerpoint/2010/main" val="2299754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357</TotalTime>
  <Words>575</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Batang</vt:lpstr>
      <vt:lpstr>Agency FB</vt:lpstr>
      <vt:lpstr>Aldhabi</vt:lpstr>
      <vt:lpstr>Algerian</vt:lpstr>
      <vt:lpstr>Aptos</vt:lpstr>
      <vt:lpstr>Aptos Display</vt:lpstr>
      <vt:lpstr>Arial</vt:lpstr>
      <vt:lpstr>Baskerville Old Face</vt:lpstr>
      <vt:lpstr>Times New Roman</vt:lpstr>
      <vt:lpstr>Office Theme</vt:lpstr>
      <vt:lpstr>Daniel Yeniy</vt:lpstr>
      <vt:lpstr>Status: Available  Gender: Male  Position: Setter  Date of Birth: 17. 08. 2007  Graduation Date: June 2026  Club Team: Volleyball Club Lulin, Sofia</vt:lpstr>
      <vt:lpstr>Height: 186 cm.  Weight: 70 kg.  Reach: 245 cm.  Approach High Jump: 330 cm.  Standing Block Jump: 310 cm.  Languages: Bulgarian, English, Russian  Desired Degree: Business Administration </vt:lpstr>
      <vt:lpstr>PowerPoint Presentation</vt:lpstr>
      <vt:lpstr>Athletic Achievements:</vt:lpstr>
      <vt:lpstr>PowerPoint Presentation</vt:lpstr>
      <vt:lpstr>Interview  Questions:</vt:lpstr>
      <vt:lpstr>Interview  Questions:</vt:lpstr>
      <vt:lpstr>Video Analysis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Пресиан Г. Кръстанов</dc:creator>
  <cp:lastModifiedBy>Radoslav Popov</cp:lastModifiedBy>
  <cp:revision>28</cp:revision>
  <dcterms:created xsi:type="dcterms:W3CDTF">2024-08-04T14:18:10Z</dcterms:created>
  <dcterms:modified xsi:type="dcterms:W3CDTF">2024-12-23T10:59:30Z</dcterms:modified>
</cp:coreProperties>
</file>