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6"/>
  </p:notesMasterIdLst>
  <p:handoutMasterIdLst>
    <p:handoutMasterId r:id="rId57"/>
  </p:handoutMasterIdLst>
  <p:sldIdLst>
    <p:sldId id="287" r:id="rId3"/>
    <p:sldId id="305" r:id="rId4"/>
    <p:sldId id="327" r:id="rId5"/>
    <p:sldId id="328" r:id="rId6"/>
    <p:sldId id="336" r:id="rId7"/>
    <p:sldId id="334" r:id="rId8"/>
    <p:sldId id="331" r:id="rId9"/>
    <p:sldId id="332" r:id="rId10"/>
    <p:sldId id="306" r:id="rId11"/>
    <p:sldId id="335" r:id="rId12"/>
    <p:sldId id="333" r:id="rId13"/>
    <p:sldId id="314" r:id="rId14"/>
    <p:sldId id="337" r:id="rId15"/>
    <p:sldId id="338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40" r:id="rId27"/>
    <p:sldId id="352" r:id="rId28"/>
    <p:sldId id="353" r:id="rId29"/>
    <p:sldId id="354" r:id="rId30"/>
    <p:sldId id="355" r:id="rId31"/>
    <p:sldId id="356" r:id="rId32"/>
    <p:sldId id="357" r:id="rId33"/>
    <p:sldId id="339" r:id="rId34"/>
    <p:sldId id="358" r:id="rId35"/>
    <p:sldId id="359" r:id="rId36"/>
    <p:sldId id="360" r:id="rId37"/>
    <p:sldId id="361" r:id="rId38"/>
    <p:sldId id="362" r:id="rId39"/>
    <p:sldId id="363" r:id="rId40"/>
    <p:sldId id="364" r:id="rId41"/>
    <p:sldId id="341" r:id="rId42"/>
    <p:sldId id="365" r:id="rId43"/>
    <p:sldId id="366" r:id="rId44"/>
    <p:sldId id="367" r:id="rId45"/>
    <p:sldId id="368" r:id="rId46"/>
    <p:sldId id="369" r:id="rId47"/>
    <p:sldId id="370" r:id="rId48"/>
    <p:sldId id="371" r:id="rId49"/>
    <p:sldId id="372" r:id="rId50"/>
    <p:sldId id="379" r:id="rId51"/>
    <p:sldId id="380" r:id="rId52"/>
    <p:sldId id="375" r:id="rId53"/>
    <p:sldId id="377" r:id="rId54"/>
    <p:sldId id="378" r:id="rId55"/>
  </p:sldIdLst>
  <p:sldSz cx="9144000" cy="6858000" type="screen4x3"/>
  <p:notesSz cx="6662738" cy="9832975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78917F-46AD-064E-9FB6-C3D1C0DF8EE0}" v="387" dt="2022-02-09T11:18:35.1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Stijl, licht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23"/>
    <p:restoredTop sz="91289"/>
  </p:normalViewPr>
  <p:slideViewPr>
    <p:cSldViewPr>
      <p:cViewPr varScale="1">
        <p:scale>
          <a:sx n="115" d="100"/>
          <a:sy n="115" d="100"/>
        </p:scale>
        <p:origin x="198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9CB23E84-5E0C-4A4E-BD73-209322AA770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74" tIns="45087" rIns="90174" bIns="4508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ＭＳ Ｐゴシック" pitchFamily="2" charset="-128"/>
                <a:cs typeface="Arial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388EA359-AC2F-3D46-AD80-17E0B3CA469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3488" y="0"/>
            <a:ext cx="28876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74" tIns="45087" rIns="90174" bIns="4508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ＭＳ Ｐゴシック" pitchFamily="2" charset="-128"/>
                <a:cs typeface="Arial" pitchFamily="34" charset="0"/>
              </a:defRPr>
            </a:lvl1pPr>
          </a:lstStyle>
          <a:p>
            <a:pPr>
              <a:defRPr/>
            </a:pPr>
            <a:fld id="{334A75D4-259E-454C-95AF-8222428E5E41}" type="datetime1">
              <a:rPr lang="nl-NL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A7A9958E-D11A-C54E-84EB-FE7C50BD909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39263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74" tIns="45087" rIns="90174" bIns="4508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ＭＳ Ｐゴシック" pitchFamily="2" charset="-128"/>
                <a:cs typeface="Arial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2FA764B9-7AA8-BC4A-A504-C5CABFF96F5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3488" y="9339263"/>
            <a:ext cx="28876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74" tIns="45087" rIns="90174" bIns="450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9DD973-A02B-794F-8D27-A096724B165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BECF60B-E9B6-A543-9717-482E11F3EB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0538"/>
          </a:xfrm>
          <a:prstGeom prst="rect">
            <a:avLst/>
          </a:prstGeom>
        </p:spPr>
        <p:txBody>
          <a:bodyPr vert="horz" wrap="square" lIns="90174" tIns="45087" rIns="90174" bIns="4508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ＭＳ Ｐゴシック" pitchFamily="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D6EC67E-7D45-514F-AE32-29116CB9F71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0538"/>
          </a:xfrm>
          <a:prstGeom prst="rect">
            <a:avLst/>
          </a:prstGeom>
        </p:spPr>
        <p:txBody>
          <a:bodyPr vert="horz" wrap="square" lIns="90174" tIns="45087" rIns="90174" bIns="4508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ＭＳ Ｐゴシック" pitchFamily="2" charset="-128"/>
              </a:defRPr>
            </a:lvl1pPr>
          </a:lstStyle>
          <a:p>
            <a:pPr>
              <a:defRPr/>
            </a:pPr>
            <a:fld id="{05B31B5C-94B8-5F45-9CBA-9DDE05AB4E46}" type="datetime1">
              <a:rPr lang="nl-NL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C835B7C5-9350-3046-9C44-5C74735FE4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6300" y="738188"/>
            <a:ext cx="4910138" cy="36845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0174" tIns="45087" rIns="90174" bIns="45087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 noProof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236F26C8-AE41-A74A-9A13-5A0E6EA6A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750" y="4670425"/>
            <a:ext cx="5329238" cy="4422775"/>
          </a:xfrm>
          <a:prstGeom prst="rect">
            <a:avLst/>
          </a:prstGeom>
        </p:spPr>
        <p:txBody>
          <a:bodyPr vert="horz" wrap="square" lIns="90174" tIns="45087" rIns="90174" bIns="45087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0954A5C-135E-F54A-9BF0-841814A4C1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39263"/>
            <a:ext cx="2887663" cy="492125"/>
          </a:xfrm>
          <a:prstGeom prst="rect">
            <a:avLst/>
          </a:prstGeom>
        </p:spPr>
        <p:txBody>
          <a:bodyPr vert="horz" wrap="square" lIns="90174" tIns="45087" rIns="90174" bIns="4508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ＭＳ Ｐゴシック" pitchFamily="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D19657-2910-6C40-8A79-E2AF2C281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73488" y="9339263"/>
            <a:ext cx="2887662" cy="492125"/>
          </a:xfrm>
          <a:prstGeom prst="rect">
            <a:avLst/>
          </a:prstGeom>
        </p:spPr>
        <p:txBody>
          <a:bodyPr vert="horz" wrap="square" lIns="90174" tIns="45087" rIns="90174" bIns="450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77E4EA4-6622-0546-8C25-4576A8B5B7C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ＭＳ Ｐゴシック" pitchFamily="-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" charset="-128"/>
        <a:cs typeface="Geneva" pitchFamily="-110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" charset="-128"/>
        <a:cs typeface="Geneva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12" charset="-128"/>
        <a:cs typeface="ＭＳ Ｐゴシック" pitchFamily="2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jdelijke aanduiding voor dia-afbeelding 1">
            <a:extLst>
              <a:ext uri="{FF2B5EF4-FFF2-40B4-BE49-F238E27FC236}">
                <a16:creationId xmlns:a16="http://schemas.microsoft.com/office/drawing/2014/main" id="{548D70A9-C605-3E46-BE41-B2281171C8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Tijdelijke aanduiding voor notities 2">
            <a:extLst>
              <a:ext uri="{FF2B5EF4-FFF2-40B4-BE49-F238E27FC236}">
                <a16:creationId xmlns:a16="http://schemas.microsoft.com/office/drawing/2014/main" id="{66AA77C3-455A-284D-8BF6-CE4F07F80B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6387" name="Tijdelijke aanduiding voor dianummer 3">
            <a:extLst>
              <a:ext uri="{FF2B5EF4-FFF2-40B4-BE49-F238E27FC236}">
                <a16:creationId xmlns:a16="http://schemas.microsoft.com/office/drawing/2014/main" id="{3ADE6967-3EA0-C149-A94F-5F5C259816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329CBB-F56F-2846-B176-6FFADDFC1FAF}" type="slidenum">
              <a:rPr lang="nl-NL" altLang="nl-NL" sz="1200" smtClean="0">
                <a:latin typeface="Calibri" panose="020F0502020204030204" pitchFamily="34" charset="0"/>
              </a:rPr>
              <a:pPr/>
              <a:t>1</a:t>
            </a:fld>
            <a:endParaRPr lang="nl-NL" altLang="nl-NL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jdelijke aanduiding voor dia-afbeelding 1">
            <a:extLst>
              <a:ext uri="{FF2B5EF4-FFF2-40B4-BE49-F238E27FC236}">
                <a16:creationId xmlns:a16="http://schemas.microsoft.com/office/drawing/2014/main" id="{394A8EC6-B0A3-E649-96E7-F65A8ADFD9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Tijdelijke aanduiding voor notities 2">
            <a:extLst>
              <a:ext uri="{FF2B5EF4-FFF2-40B4-BE49-F238E27FC236}">
                <a16:creationId xmlns:a16="http://schemas.microsoft.com/office/drawing/2014/main" id="{3A0EDDC4-039E-9A4F-BF13-43797074F4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32771" name="Tijdelijke aanduiding voor dianummer 3">
            <a:extLst>
              <a:ext uri="{FF2B5EF4-FFF2-40B4-BE49-F238E27FC236}">
                <a16:creationId xmlns:a16="http://schemas.microsoft.com/office/drawing/2014/main" id="{86C8A24A-4894-D04B-8AE9-DF582B9EC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E8E5CED-D0F4-3741-ADC9-C0C7FE2750EC}" type="slidenum">
              <a:rPr lang="nl-NL" altLang="nl-NL" sz="1200" smtClean="0">
                <a:latin typeface="Calibri" panose="020F0502020204030204" pitchFamily="34" charset="0"/>
              </a:rPr>
              <a:pPr/>
              <a:t>10</a:t>
            </a:fld>
            <a:endParaRPr lang="nl-NL" altLang="nl-NL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74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jdelijke aanduiding voor dia-afbeelding 1">
            <a:extLst>
              <a:ext uri="{FF2B5EF4-FFF2-40B4-BE49-F238E27FC236}">
                <a16:creationId xmlns:a16="http://schemas.microsoft.com/office/drawing/2014/main" id="{CBBAA9BA-BDFF-D641-B0AD-A1F4D7D61A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Tijdelijke aanduiding voor notities 2">
            <a:extLst>
              <a:ext uri="{FF2B5EF4-FFF2-40B4-BE49-F238E27FC236}">
                <a16:creationId xmlns:a16="http://schemas.microsoft.com/office/drawing/2014/main" id="{804BF789-2F64-304A-BD25-7F599ACA32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34819" name="Tijdelijke aanduiding voor dianummer 3">
            <a:extLst>
              <a:ext uri="{FF2B5EF4-FFF2-40B4-BE49-F238E27FC236}">
                <a16:creationId xmlns:a16="http://schemas.microsoft.com/office/drawing/2014/main" id="{831EB06C-E098-1845-ADF4-3893A10C57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6A5DC0D-CC51-F546-9837-D2ACDFDA9927}" type="slidenum">
              <a:rPr lang="nl-NL" altLang="nl-NL" sz="1200" smtClean="0">
                <a:latin typeface="Calibri" panose="020F0502020204030204" pitchFamily="34" charset="0"/>
              </a:rPr>
              <a:pPr/>
              <a:t>11</a:t>
            </a:fld>
            <a:endParaRPr lang="nl-NL" altLang="nl-NL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jdelijke aanduiding voor dia-afbeelding 1">
            <a:extLst>
              <a:ext uri="{FF2B5EF4-FFF2-40B4-BE49-F238E27FC236}">
                <a16:creationId xmlns:a16="http://schemas.microsoft.com/office/drawing/2014/main" id="{CA74C71D-EBC7-C14B-B35B-2FF27DEB0B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Tijdelijke aanduiding voor notities 2">
            <a:extLst>
              <a:ext uri="{FF2B5EF4-FFF2-40B4-BE49-F238E27FC236}">
                <a16:creationId xmlns:a16="http://schemas.microsoft.com/office/drawing/2014/main" id="{E0455835-A41B-354D-8F3D-8202C4FDB2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36867" name="Tijdelijke aanduiding voor dianummer 3">
            <a:extLst>
              <a:ext uri="{FF2B5EF4-FFF2-40B4-BE49-F238E27FC236}">
                <a16:creationId xmlns:a16="http://schemas.microsoft.com/office/drawing/2014/main" id="{7529BF0D-AFB1-D741-B90C-4A8874854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D42A4DB-18F3-D94E-8BF6-1FD135AB88B9}" type="slidenum">
              <a:rPr lang="nl-NL" altLang="nl-NL" sz="1200" smtClean="0">
                <a:latin typeface="Calibri" panose="020F0502020204030204" pitchFamily="34" charset="0"/>
              </a:rPr>
              <a:pPr/>
              <a:t>12</a:t>
            </a:fld>
            <a:endParaRPr lang="nl-NL" altLang="nl-NL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jdelijke aanduiding voor dia-afbeelding 1">
            <a:extLst>
              <a:ext uri="{FF2B5EF4-FFF2-40B4-BE49-F238E27FC236}">
                <a16:creationId xmlns:a16="http://schemas.microsoft.com/office/drawing/2014/main" id="{548D70A9-C605-3E46-BE41-B2281171C8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Tijdelijke aanduiding voor notities 2">
            <a:extLst>
              <a:ext uri="{FF2B5EF4-FFF2-40B4-BE49-F238E27FC236}">
                <a16:creationId xmlns:a16="http://schemas.microsoft.com/office/drawing/2014/main" id="{66AA77C3-455A-284D-8BF6-CE4F07F80B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6387" name="Tijdelijke aanduiding voor dianummer 3">
            <a:extLst>
              <a:ext uri="{FF2B5EF4-FFF2-40B4-BE49-F238E27FC236}">
                <a16:creationId xmlns:a16="http://schemas.microsoft.com/office/drawing/2014/main" id="{3ADE6967-3EA0-C149-A94F-5F5C259816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29CBB-F56F-2846-B176-6FFADDFC1FAF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jdelijke aanduiding voor dia-afbeelding 1">
            <a:extLst>
              <a:ext uri="{FF2B5EF4-FFF2-40B4-BE49-F238E27FC236}">
                <a16:creationId xmlns:a16="http://schemas.microsoft.com/office/drawing/2014/main" id="{8D278A8B-289D-684A-8678-9E139BF7C2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Tijdelijke aanduiding voor notities 2">
            <a:extLst>
              <a:ext uri="{FF2B5EF4-FFF2-40B4-BE49-F238E27FC236}">
                <a16:creationId xmlns:a16="http://schemas.microsoft.com/office/drawing/2014/main" id="{4198B240-08D2-BD40-AECD-16BC823072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8435" name="Tijdelijke aanduiding voor dianummer 3">
            <a:extLst>
              <a:ext uri="{FF2B5EF4-FFF2-40B4-BE49-F238E27FC236}">
                <a16:creationId xmlns:a16="http://schemas.microsoft.com/office/drawing/2014/main" id="{19FD9947-82F1-204F-9D71-42778C2C1E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3EC5B8-081D-3445-8A7D-5A9D01170874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jdelijke aanduiding voor dia-afbeelding 1">
            <a:extLst>
              <a:ext uri="{FF2B5EF4-FFF2-40B4-BE49-F238E27FC236}">
                <a16:creationId xmlns:a16="http://schemas.microsoft.com/office/drawing/2014/main" id="{CBBAA9BA-BDFF-D641-B0AD-A1F4D7D61A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Tijdelijke aanduiding voor notities 2">
            <a:extLst>
              <a:ext uri="{FF2B5EF4-FFF2-40B4-BE49-F238E27FC236}">
                <a16:creationId xmlns:a16="http://schemas.microsoft.com/office/drawing/2014/main" id="{804BF789-2F64-304A-BD25-7F599ACA32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34819" name="Tijdelijke aanduiding voor dianummer 3">
            <a:extLst>
              <a:ext uri="{FF2B5EF4-FFF2-40B4-BE49-F238E27FC236}">
                <a16:creationId xmlns:a16="http://schemas.microsoft.com/office/drawing/2014/main" id="{831EB06C-E098-1845-ADF4-3893A10C57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A5DC0D-CC51-F546-9837-D2ACDFDA9927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215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>
            <a:extLst>
              <a:ext uri="{FF2B5EF4-FFF2-40B4-BE49-F238E27FC236}">
                <a16:creationId xmlns:a16="http://schemas.microsoft.com/office/drawing/2014/main" id="{E83C43BD-2E82-0D4F-9F2A-D3C3231E6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Tijdelijke aanduiding voor notities 2">
            <a:extLst>
              <a:ext uri="{FF2B5EF4-FFF2-40B4-BE49-F238E27FC236}">
                <a16:creationId xmlns:a16="http://schemas.microsoft.com/office/drawing/2014/main" id="{431209F5-7C96-A943-A61A-DB8F546F7A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0483" name="Tijdelijke aanduiding voor dianummer 3">
            <a:extLst>
              <a:ext uri="{FF2B5EF4-FFF2-40B4-BE49-F238E27FC236}">
                <a16:creationId xmlns:a16="http://schemas.microsoft.com/office/drawing/2014/main" id="{B4DDEB5E-4748-FD41-B743-28946951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44BDC-39E5-3144-A615-C849337F381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>
            <a:extLst>
              <a:ext uri="{FF2B5EF4-FFF2-40B4-BE49-F238E27FC236}">
                <a16:creationId xmlns:a16="http://schemas.microsoft.com/office/drawing/2014/main" id="{E83C43BD-2E82-0D4F-9F2A-D3C3231E6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Tijdelijke aanduiding voor notities 2">
            <a:extLst>
              <a:ext uri="{FF2B5EF4-FFF2-40B4-BE49-F238E27FC236}">
                <a16:creationId xmlns:a16="http://schemas.microsoft.com/office/drawing/2014/main" id="{431209F5-7C96-A943-A61A-DB8F546F7A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0483" name="Tijdelijke aanduiding voor dianummer 3">
            <a:extLst>
              <a:ext uri="{FF2B5EF4-FFF2-40B4-BE49-F238E27FC236}">
                <a16:creationId xmlns:a16="http://schemas.microsoft.com/office/drawing/2014/main" id="{B4DDEB5E-4748-FD41-B743-28946951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44BDC-39E5-3144-A615-C849337F381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760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jdelijke aanduiding voor dia-afbeelding 1">
            <a:extLst>
              <a:ext uri="{FF2B5EF4-FFF2-40B4-BE49-F238E27FC236}">
                <a16:creationId xmlns:a16="http://schemas.microsoft.com/office/drawing/2014/main" id="{FF12F715-CF8B-1142-9BAF-4C146321CD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Tijdelijke aanduiding voor notities 2">
            <a:extLst>
              <a:ext uri="{FF2B5EF4-FFF2-40B4-BE49-F238E27FC236}">
                <a16:creationId xmlns:a16="http://schemas.microsoft.com/office/drawing/2014/main" id="{9D98F682-FD2B-CE46-B795-1D61C22E97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4579" name="Tijdelijke aanduiding voor dianummer 3">
            <a:extLst>
              <a:ext uri="{FF2B5EF4-FFF2-40B4-BE49-F238E27FC236}">
                <a16:creationId xmlns:a16="http://schemas.microsoft.com/office/drawing/2014/main" id="{2108310E-4A7D-1041-9674-1D7BA57C65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5B86E0-EF36-7A46-AE78-AA56650D1FF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jdelijke aanduiding voor dia-afbeelding 1">
            <a:extLst>
              <a:ext uri="{FF2B5EF4-FFF2-40B4-BE49-F238E27FC236}">
                <a16:creationId xmlns:a16="http://schemas.microsoft.com/office/drawing/2014/main" id="{255686A6-4690-024F-9AD6-2FD239E562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Tijdelijke aanduiding voor notities 2">
            <a:extLst>
              <a:ext uri="{FF2B5EF4-FFF2-40B4-BE49-F238E27FC236}">
                <a16:creationId xmlns:a16="http://schemas.microsoft.com/office/drawing/2014/main" id="{AF8CD4CE-505D-1C47-BEA3-E11D42A085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30723" name="Tijdelijke aanduiding voor dianummer 3">
            <a:extLst>
              <a:ext uri="{FF2B5EF4-FFF2-40B4-BE49-F238E27FC236}">
                <a16:creationId xmlns:a16="http://schemas.microsoft.com/office/drawing/2014/main" id="{EA33F017-5BD2-114F-9038-C9DD7C5A42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3E86B-FB70-544C-86FD-B9C97792DB14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jdelijke aanduiding voor dia-afbeelding 1">
            <a:extLst>
              <a:ext uri="{FF2B5EF4-FFF2-40B4-BE49-F238E27FC236}">
                <a16:creationId xmlns:a16="http://schemas.microsoft.com/office/drawing/2014/main" id="{8D278A8B-289D-684A-8678-9E139BF7C2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Tijdelijke aanduiding voor notities 2">
            <a:extLst>
              <a:ext uri="{FF2B5EF4-FFF2-40B4-BE49-F238E27FC236}">
                <a16:creationId xmlns:a16="http://schemas.microsoft.com/office/drawing/2014/main" id="{4198B240-08D2-BD40-AECD-16BC823072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8435" name="Tijdelijke aanduiding voor dianummer 3">
            <a:extLst>
              <a:ext uri="{FF2B5EF4-FFF2-40B4-BE49-F238E27FC236}">
                <a16:creationId xmlns:a16="http://schemas.microsoft.com/office/drawing/2014/main" id="{19FD9947-82F1-204F-9D71-42778C2C1E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43EC5B8-081D-3445-8A7D-5A9D01170874}" type="slidenum">
              <a:rPr lang="nl-NL" altLang="nl-NL" sz="1200" smtClean="0">
                <a:latin typeface="Calibri" panose="020F0502020204030204" pitchFamily="34" charset="0"/>
              </a:rPr>
              <a:pPr/>
              <a:t>2</a:t>
            </a:fld>
            <a:endParaRPr lang="nl-NL" altLang="nl-NL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jdelijke aanduiding voor dia-afbeelding 1">
            <a:extLst>
              <a:ext uri="{FF2B5EF4-FFF2-40B4-BE49-F238E27FC236}">
                <a16:creationId xmlns:a16="http://schemas.microsoft.com/office/drawing/2014/main" id="{FF12F715-CF8B-1142-9BAF-4C146321CD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Tijdelijke aanduiding voor notities 2">
            <a:extLst>
              <a:ext uri="{FF2B5EF4-FFF2-40B4-BE49-F238E27FC236}">
                <a16:creationId xmlns:a16="http://schemas.microsoft.com/office/drawing/2014/main" id="{9D98F682-FD2B-CE46-B795-1D61C22E97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4579" name="Tijdelijke aanduiding voor dianummer 3">
            <a:extLst>
              <a:ext uri="{FF2B5EF4-FFF2-40B4-BE49-F238E27FC236}">
                <a16:creationId xmlns:a16="http://schemas.microsoft.com/office/drawing/2014/main" id="{2108310E-4A7D-1041-9674-1D7BA57C65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5B86E0-EF36-7A46-AE78-AA56650D1FF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886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jdelijke aanduiding voor dia-afbeelding 1">
            <a:extLst>
              <a:ext uri="{FF2B5EF4-FFF2-40B4-BE49-F238E27FC236}">
                <a16:creationId xmlns:a16="http://schemas.microsoft.com/office/drawing/2014/main" id="{394A8EC6-B0A3-E649-96E7-F65A8ADFD9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Tijdelijke aanduiding voor notities 2">
            <a:extLst>
              <a:ext uri="{FF2B5EF4-FFF2-40B4-BE49-F238E27FC236}">
                <a16:creationId xmlns:a16="http://schemas.microsoft.com/office/drawing/2014/main" id="{3A0EDDC4-039E-9A4F-BF13-43797074F4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32771" name="Tijdelijke aanduiding voor dianummer 3">
            <a:extLst>
              <a:ext uri="{FF2B5EF4-FFF2-40B4-BE49-F238E27FC236}">
                <a16:creationId xmlns:a16="http://schemas.microsoft.com/office/drawing/2014/main" id="{86C8A24A-4894-D04B-8AE9-DF582B9EC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8E5CED-D0F4-3741-ADC9-C0C7FE2750EC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jdelijke aanduiding voor dia-afbeelding 1">
            <a:extLst>
              <a:ext uri="{FF2B5EF4-FFF2-40B4-BE49-F238E27FC236}">
                <a16:creationId xmlns:a16="http://schemas.microsoft.com/office/drawing/2014/main" id="{CA74C71D-EBC7-C14B-B35B-2FF27DEB0B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Tijdelijke aanduiding voor notities 2">
            <a:extLst>
              <a:ext uri="{FF2B5EF4-FFF2-40B4-BE49-F238E27FC236}">
                <a16:creationId xmlns:a16="http://schemas.microsoft.com/office/drawing/2014/main" id="{E0455835-A41B-354D-8F3D-8202C4FDB2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36867" name="Tijdelijke aanduiding voor dianummer 3">
            <a:extLst>
              <a:ext uri="{FF2B5EF4-FFF2-40B4-BE49-F238E27FC236}">
                <a16:creationId xmlns:a16="http://schemas.microsoft.com/office/drawing/2014/main" id="{7529BF0D-AFB1-D741-B90C-4A8874854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42A4DB-18F3-D94E-8BF6-1FD135AB88B9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jdelijke aanduiding voor dia-afbeelding 1">
            <a:extLst>
              <a:ext uri="{FF2B5EF4-FFF2-40B4-BE49-F238E27FC236}">
                <a16:creationId xmlns:a16="http://schemas.microsoft.com/office/drawing/2014/main" id="{548D70A9-C605-3E46-BE41-B2281171C8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Tijdelijke aanduiding voor notities 2">
            <a:extLst>
              <a:ext uri="{FF2B5EF4-FFF2-40B4-BE49-F238E27FC236}">
                <a16:creationId xmlns:a16="http://schemas.microsoft.com/office/drawing/2014/main" id="{66AA77C3-455A-284D-8BF6-CE4F07F80B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6387" name="Tijdelijke aanduiding voor dianummer 3">
            <a:extLst>
              <a:ext uri="{FF2B5EF4-FFF2-40B4-BE49-F238E27FC236}">
                <a16:creationId xmlns:a16="http://schemas.microsoft.com/office/drawing/2014/main" id="{3ADE6967-3EA0-C149-A94F-5F5C259816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29CBB-F56F-2846-B176-6FFADDFC1FAF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jdelijke aanduiding voor dia-afbeelding 1">
            <a:extLst>
              <a:ext uri="{FF2B5EF4-FFF2-40B4-BE49-F238E27FC236}">
                <a16:creationId xmlns:a16="http://schemas.microsoft.com/office/drawing/2014/main" id="{8D278A8B-289D-684A-8678-9E139BF7C2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Tijdelijke aanduiding voor notities 2">
            <a:extLst>
              <a:ext uri="{FF2B5EF4-FFF2-40B4-BE49-F238E27FC236}">
                <a16:creationId xmlns:a16="http://schemas.microsoft.com/office/drawing/2014/main" id="{4198B240-08D2-BD40-AECD-16BC823072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8435" name="Tijdelijke aanduiding voor dianummer 3">
            <a:extLst>
              <a:ext uri="{FF2B5EF4-FFF2-40B4-BE49-F238E27FC236}">
                <a16:creationId xmlns:a16="http://schemas.microsoft.com/office/drawing/2014/main" id="{19FD9947-82F1-204F-9D71-42778C2C1E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3EC5B8-081D-3445-8A7D-5A9D01170874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jdelijke aanduiding voor dia-afbeelding 1">
            <a:extLst>
              <a:ext uri="{FF2B5EF4-FFF2-40B4-BE49-F238E27FC236}">
                <a16:creationId xmlns:a16="http://schemas.microsoft.com/office/drawing/2014/main" id="{8D278A8B-289D-684A-8678-9E139BF7C2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Tijdelijke aanduiding voor notities 2">
            <a:extLst>
              <a:ext uri="{FF2B5EF4-FFF2-40B4-BE49-F238E27FC236}">
                <a16:creationId xmlns:a16="http://schemas.microsoft.com/office/drawing/2014/main" id="{4198B240-08D2-BD40-AECD-16BC823072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8435" name="Tijdelijke aanduiding voor dianummer 3">
            <a:extLst>
              <a:ext uri="{FF2B5EF4-FFF2-40B4-BE49-F238E27FC236}">
                <a16:creationId xmlns:a16="http://schemas.microsoft.com/office/drawing/2014/main" id="{19FD9947-82F1-204F-9D71-42778C2C1E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3EC5B8-081D-3445-8A7D-5A9D01170874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7876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>
            <a:extLst>
              <a:ext uri="{FF2B5EF4-FFF2-40B4-BE49-F238E27FC236}">
                <a16:creationId xmlns:a16="http://schemas.microsoft.com/office/drawing/2014/main" id="{E83C43BD-2E82-0D4F-9F2A-D3C3231E6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Tijdelijke aanduiding voor notities 2">
            <a:extLst>
              <a:ext uri="{FF2B5EF4-FFF2-40B4-BE49-F238E27FC236}">
                <a16:creationId xmlns:a16="http://schemas.microsoft.com/office/drawing/2014/main" id="{431209F5-7C96-A943-A61A-DB8F546F7A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0483" name="Tijdelijke aanduiding voor dianummer 3">
            <a:extLst>
              <a:ext uri="{FF2B5EF4-FFF2-40B4-BE49-F238E27FC236}">
                <a16:creationId xmlns:a16="http://schemas.microsoft.com/office/drawing/2014/main" id="{B4DDEB5E-4748-FD41-B743-28946951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44BDC-39E5-3144-A615-C849337F381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>
            <a:extLst>
              <a:ext uri="{FF2B5EF4-FFF2-40B4-BE49-F238E27FC236}">
                <a16:creationId xmlns:a16="http://schemas.microsoft.com/office/drawing/2014/main" id="{E83C43BD-2E82-0D4F-9F2A-D3C3231E6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Tijdelijke aanduiding voor notities 2">
            <a:extLst>
              <a:ext uri="{FF2B5EF4-FFF2-40B4-BE49-F238E27FC236}">
                <a16:creationId xmlns:a16="http://schemas.microsoft.com/office/drawing/2014/main" id="{431209F5-7C96-A943-A61A-DB8F546F7A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0483" name="Tijdelijke aanduiding voor dianummer 3">
            <a:extLst>
              <a:ext uri="{FF2B5EF4-FFF2-40B4-BE49-F238E27FC236}">
                <a16:creationId xmlns:a16="http://schemas.microsoft.com/office/drawing/2014/main" id="{B4DDEB5E-4748-FD41-B743-28946951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44BDC-39E5-3144-A615-C849337F381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7609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>
            <a:extLst>
              <a:ext uri="{FF2B5EF4-FFF2-40B4-BE49-F238E27FC236}">
                <a16:creationId xmlns:a16="http://schemas.microsoft.com/office/drawing/2014/main" id="{E83C43BD-2E82-0D4F-9F2A-D3C3231E6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Tijdelijke aanduiding voor notities 2">
            <a:extLst>
              <a:ext uri="{FF2B5EF4-FFF2-40B4-BE49-F238E27FC236}">
                <a16:creationId xmlns:a16="http://schemas.microsoft.com/office/drawing/2014/main" id="{431209F5-7C96-A943-A61A-DB8F546F7A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0483" name="Tijdelijke aanduiding voor dianummer 3">
            <a:extLst>
              <a:ext uri="{FF2B5EF4-FFF2-40B4-BE49-F238E27FC236}">
                <a16:creationId xmlns:a16="http://schemas.microsoft.com/office/drawing/2014/main" id="{B4DDEB5E-4748-FD41-B743-28946951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44BDC-39E5-3144-A615-C849337F381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778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>
            <a:extLst>
              <a:ext uri="{FF2B5EF4-FFF2-40B4-BE49-F238E27FC236}">
                <a16:creationId xmlns:a16="http://schemas.microsoft.com/office/drawing/2014/main" id="{E83C43BD-2E82-0D4F-9F2A-D3C3231E6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Tijdelijke aanduiding voor notities 2">
            <a:extLst>
              <a:ext uri="{FF2B5EF4-FFF2-40B4-BE49-F238E27FC236}">
                <a16:creationId xmlns:a16="http://schemas.microsoft.com/office/drawing/2014/main" id="{431209F5-7C96-A943-A61A-DB8F546F7A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0483" name="Tijdelijke aanduiding voor dianummer 3">
            <a:extLst>
              <a:ext uri="{FF2B5EF4-FFF2-40B4-BE49-F238E27FC236}">
                <a16:creationId xmlns:a16="http://schemas.microsoft.com/office/drawing/2014/main" id="{B4DDEB5E-4748-FD41-B743-28946951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44BDC-39E5-3144-A615-C849337F381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840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>
            <a:extLst>
              <a:ext uri="{FF2B5EF4-FFF2-40B4-BE49-F238E27FC236}">
                <a16:creationId xmlns:a16="http://schemas.microsoft.com/office/drawing/2014/main" id="{E83C43BD-2E82-0D4F-9F2A-D3C3231E6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Tijdelijke aanduiding voor notities 2">
            <a:extLst>
              <a:ext uri="{FF2B5EF4-FFF2-40B4-BE49-F238E27FC236}">
                <a16:creationId xmlns:a16="http://schemas.microsoft.com/office/drawing/2014/main" id="{431209F5-7C96-A943-A61A-DB8F546F7A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0483" name="Tijdelijke aanduiding voor dianummer 3">
            <a:extLst>
              <a:ext uri="{FF2B5EF4-FFF2-40B4-BE49-F238E27FC236}">
                <a16:creationId xmlns:a16="http://schemas.microsoft.com/office/drawing/2014/main" id="{B4DDEB5E-4748-FD41-B743-28946951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1544BDC-39E5-3144-A615-C849337F3810}" type="slidenum">
              <a:rPr lang="nl-NL" altLang="nl-NL" sz="1200" smtClean="0">
                <a:latin typeface="Calibri" panose="020F0502020204030204" pitchFamily="34" charset="0"/>
              </a:rPr>
              <a:pPr/>
              <a:t>3</a:t>
            </a:fld>
            <a:endParaRPr lang="nl-NL" altLang="nl-NL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jdelijke aanduiding voor dia-afbeelding 1">
            <a:extLst>
              <a:ext uri="{FF2B5EF4-FFF2-40B4-BE49-F238E27FC236}">
                <a16:creationId xmlns:a16="http://schemas.microsoft.com/office/drawing/2014/main" id="{FF12F715-CF8B-1142-9BAF-4C146321CD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Tijdelijke aanduiding voor notities 2">
            <a:extLst>
              <a:ext uri="{FF2B5EF4-FFF2-40B4-BE49-F238E27FC236}">
                <a16:creationId xmlns:a16="http://schemas.microsoft.com/office/drawing/2014/main" id="{9D98F682-FD2B-CE46-B795-1D61C22E97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4579" name="Tijdelijke aanduiding voor dianummer 3">
            <a:extLst>
              <a:ext uri="{FF2B5EF4-FFF2-40B4-BE49-F238E27FC236}">
                <a16:creationId xmlns:a16="http://schemas.microsoft.com/office/drawing/2014/main" id="{2108310E-4A7D-1041-9674-1D7BA57C65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5B86E0-EF36-7A46-AE78-AA56650D1FF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jdelijke aanduiding voor dia-afbeelding 1">
            <a:extLst>
              <a:ext uri="{FF2B5EF4-FFF2-40B4-BE49-F238E27FC236}">
                <a16:creationId xmlns:a16="http://schemas.microsoft.com/office/drawing/2014/main" id="{FF12F715-CF8B-1142-9BAF-4C146321CD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Tijdelijke aanduiding voor notities 2">
            <a:extLst>
              <a:ext uri="{FF2B5EF4-FFF2-40B4-BE49-F238E27FC236}">
                <a16:creationId xmlns:a16="http://schemas.microsoft.com/office/drawing/2014/main" id="{9D98F682-FD2B-CE46-B795-1D61C22E97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4579" name="Tijdelijke aanduiding voor dianummer 3">
            <a:extLst>
              <a:ext uri="{FF2B5EF4-FFF2-40B4-BE49-F238E27FC236}">
                <a16:creationId xmlns:a16="http://schemas.microsoft.com/office/drawing/2014/main" id="{2108310E-4A7D-1041-9674-1D7BA57C65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5B86E0-EF36-7A46-AE78-AA56650D1FF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327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jdelijke aanduiding voor dia-afbeelding 1">
            <a:extLst>
              <a:ext uri="{FF2B5EF4-FFF2-40B4-BE49-F238E27FC236}">
                <a16:creationId xmlns:a16="http://schemas.microsoft.com/office/drawing/2014/main" id="{FF12F715-CF8B-1142-9BAF-4C146321CD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Tijdelijke aanduiding voor notities 2">
            <a:extLst>
              <a:ext uri="{FF2B5EF4-FFF2-40B4-BE49-F238E27FC236}">
                <a16:creationId xmlns:a16="http://schemas.microsoft.com/office/drawing/2014/main" id="{9D98F682-FD2B-CE46-B795-1D61C22E97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4579" name="Tijdelijke aanduiding voor dianummer 3">
            <a:extLst>
              <a:ext uri="{FF2B5EF4-FFF2-40B4-BE49-F238E27FC236}">
                <a16:creationId xmlns:a16="http://schemas.microsoft.com/office/drawing/2014/main" id="{2108310E-4A7D-1041-9674-1D7BA57C65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5B86E0-EF36-7A46-AE78-AA56650D1FF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1718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jdelijke aanduiding voor dia-afbeelding 1">
            <a:extLst>
              <a:ext uri="{FF2B5EF4-FFF2-40B4-BE49-F238E27FC236}">
                <a16:creationId xmlns:a16="http://schemas.microsoft.com/office/drawing/2014/main" id="{394A8EC6-B0A3-E649-96E7-F65A8ADFD9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Tijdelijke aanduiding voor notities 2">
            <a:extLst>
              <a:ext uri="{FF2B5EF4-FFF2-40B4-BE49-F238E27FC236}">
                <a16:creationId xmlns:a16="http://schemas.microsoft.com/office/drawing/2014/main" id="{3A0EDDC4-039E-9A4F-BF13-43797074F4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32771" name="Tijdelijke aanduiding voor dianummer 3">
            <a:extLst>
              <a:ext uri="{FF2B5EF4-FFF2-40B4-BE49-F238E27FC236}">
                <a16:creationId xmlns:a16="http://schemas.microsoft.com/office/drawing/2014/main" id="{86C8A24A-4894-D04B-8AE9-DF582B9EC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8E5CED-D0F4-3741-ADC9-C0C7FE2750EC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jdelijke aanduiding voor dia-afbeelding 1">
            <a:extLst>
              <a:ext uri="{FF2B5EF4-FFF2-40B4-BE49-F238E27FC236}">
                <a16:creationId xmlns:a16="http://schemas.microsoft.com/office/drawing/2014/main" id="{CA74C71D-EBC7-C14B-B35B-2FF27DEB0B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Tijdelijke aanduiding voor notities 2">
            <a:extLst>
              <a:ext uri="{FF2B5EF4-FFF2-40B4-BE49-F238E27FC236}">
                <a16:creationId xmlns:a16="http://schemas.microsoft.com/office/drawing/2014/main" id="{E0455835-A41B-354D-8F3D-8202C4FDB2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36867" name="Tijdelijke aanduiding voor dianummer 3">
            <a:extLst>
              <a:ext uri="{FF2B5EF4-FFF2-40B4-BE49-F238E27FC236}">
                <a16:creationId xmlns:a16="http://schemas.microsoft.com/office/drawing/2014/main" id="{7529BF0D-AFB1-D741-B90C-4A8874854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42A4DB-18F3-D94E-8BF6-1FD135AB88B9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jdelijke aanduiding voor dia-afbeelding 1">
            <a:extLst>
              <a:ext uri="{FF2B5EF4-FFF2-40B4-BE49-F238E27FC236}">
                <a16:creationId xmlns:a16="http://schemas.microsoft.com/office/drawing/2014/main" id="{548D70A9-C605-3E46-BE41-B2281171C8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Tijdelijke aanduiding voor notities 2">
            <a:extLst>
              <a:ext uri="{FF2B5EF4-FFF2-40B4-BE49-F238E27FC236}">
                <a16:creationId xmlns:a16="http://schemas.microsoft.com/office/drawing/2014/main" id="{66AA77C3-455A-284D-8BF6-CE4F07F80B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6387" name="Tijdelijke aanduiding voor dianummer 3">
            <a:extLst>
              <a:ext uri="{FF2B5EF4-FFF2-40B4-BE49-F238E27FC236}">
                <a16:creationId xmlns:a16="http://schemas.microsoft.com/office/drawing/2014/main" id="{3ADE6967-3EA0-C149-A94F-5F5C259816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29CBB-F56F-2846-B176-6FFADDFC1FAF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jdelijke aanduiding voor dia-afbeelding 1">
            <a:extLst>
              <a:ext uri="{FF2B5EF4-FFF2-40B4-BE49-F238E27FC236}">
                <a16:creationId xmlns:a16="http://schemas.microsoft.com/office/drawing/2014/main" id="{8D278A8B-289D-684A-8678-9E139BF7C2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Tijdelijke aanduiding voor notities 2">
            <a:extLst>
              <a:ext uri="{FF2B5EF4-FFF2-40B4-BE49-F238E27FC236}">
                <a16:creationId xmlns:a16="http://schemas.microsoft.com/office/drawing/2014/main" id="{4198B240-08D2-BD40-AECD-16BC823072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8435" name="Tijdelijke aanduiding voor dianummer 3">
            <a:extLst>
              <a:ext uri="{FF2B5EF4-FFF2-40B4-BE49-F238E27FC236}">
                <a16:creationId xmlns:a16="http://schemas.microsoft.com/office/drawing/2014/main" id="{19FD9947-82F1-204F-9D71-42778C2C1E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EC5B8-081D-3445-8A7D-5A9D01170874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jdelijke aanduiding voor dia-afbeelding 1">
            <a:extLst>
              <a:ext uri="{FF2B5EF4-FFF2-40B4-BE49-F238E27FC236}">
                <a16:creationId xmlns:a16="http://schemas.microsoft.com/office/drawing/2014/main" id="{8D278A8B-289D-684A-8678-9E139BF7C2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Tijdelijke aanduiding voor notities 2">
            <a:extLst>
              <a:ext uri="{FF2B5EF4-FFF2-40B4-BE49-F238E27FC236}">
                <a16:creationId xmlns:a16="http://schemas.microsoft.com/office/drawing/2014/main" id="{4198B240-08D2-BD40-AECD-16BC823072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8435" name="Tijdelijke aanduiding voor dianummer 3">
            <a:extLst>
              <a:ext uri="{FF2B5EF4-FFF2-40B4-BE49-F238E27FC236}">
                <a16:creationId xmlns:a16="http://schemas.microsoft.com/office/drawing/2014/main" id="{19FD9947-82F1-204F-9D71-42778C2C1E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EC5B8-081D-3445-8A7D-5A9D01170874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1182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>
            <a:extLst>
              <a:ext uri="{FF2B5EF4-FFF2-40B4-BE49-F238E27FC236}">
                <a16:creationId xmlns:a16="http://schemas.microsoft.com/office/drawing/2014/main" id="{E83C43BD-2E82-0D4F-9F2A-D3C3231E6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Tijdelijke aanduiding voor notities 2">
            <a:extLst>
              <a:ext uri="{FF2B5EF4-FFF2-40B4-BE49-F238E27FC236}">
                <a16:creationId xmlns:a16="http://schemas.microsoft.com/office/drawing/2014/main" id="{431209F5-7C96-A943-A61A-DB8F546F7A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0483" name="Tijdelijke aanduiding voor dianummer 3">
            <a:extLst>
              <a:ext uri="{FF2B5EF4-FFF2-40B4-BE49-F238E27FC236}">
                <a16:creationId xmlns:a16="http://schemas.microsoft.com/office/drawing/2014/main" id="{B4DDEB5E-4748-FD41-B743-28946951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44BDC-39E5-3144-A615-C849337F381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>
            <a:extLst>
              <a:ext uri="{FF2B5EF4-FFF2-40B4-BE49-F238E27FC236}">
                <a16:creationId xmlns:a16="http://schemas.microsoft.com/office/drawing/2014/main" id="{E83C43BD-2E82-0D4F-9F2A-D3C3231E6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Tijdelijke aanduiding voor notities 2">
            <a:extLst>
              <a:ext uri="{FF2B5EF4-FFF2-40B4-BE49-F238E27FC236}">
                <a16:creationId xmlns:a16="http://schemas.microsoft.com/office/drawing/2014/main" id="{431209F5-7C96-A943-A61A-DB8F546F7A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0483" name="Tijdelijke aanduiding voor dianummer 3">
            <a:extLst>
              <a:ext uri="{FF2B5EF4-FFF2-40B4-BE49-F238E27FC236}">
                <a16:creationId xmlns:a16="http://schemas.microsoft.com/office/drawing/2014/main" id="{B4DDEB5E-4748-FD41-B743-28946951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44BDC-39E5-3144-A615-C849337F381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76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jdelijke aanduiding voor dia-afbeelding 1">
            <a:extLst>
              <a:ext uri="{FF2B5EF4-FFF2-40B4-BE49-F238E27FC236}">
                <a16:creationId xmlns:a16="http://schemas.microsoft.com/office/drawing/2014/main" id="{FE9042E4-9DED-7C46-A7B9-8D654BCB28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Tijdelijke aanduiding voor notities 2">
            <a:extLst>
              <a:ext uri="{FF2B5EF4-FFF2-40B4-BE49-F238E27FC236}">
                <a16:creationId xmlns:a16="http://schemas.microsoft.com/office/drawing/2014/main" id="{F4D080DF-EF01-544E-AA36-FC7F0D733C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2531" name="Tijdelijke aanduiding voor dianummer 3">
            <a:extLst>
              <a:ext uri="{FF2B5EF4-FFF2-40B4-BE49-F238E27FC236}">
                <a16:creationId xmlns:a16="http://schemas.microsoft.com/office/drawing/2014/main" id="{9185A17D-E5E3-5E4B-B1EC-A5E640E183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0A479A6-A9C6-1441-A08E-7B86D1FDE4C6}" type="slidenum">
              <a:rPr lang="nl-NL" altLang="nl-NL" sz="1200" smtClean="0">
                <a:latin typeface="Calibri" panose="020F0502020204030204" pitchFamily="34" charset="0"/>
              </a:rPr>
              <a:pPr/>
              <a:t>4</a:t>
            </a:fld>
            <a:endParaRPr lang="nl-NL" altLang="nl-NL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>
            <a:extLst>
              <a:ext uri="{FF2B5EF4-FFF2-40B4-BE49-F238E27FC236}">
                <a16:creationId xmlns:a16="http://schemas.microsoft.com/office/drawing/2014/main" id="{E83C43BD-2E82-0D4F-9F2A-D3C3231E6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Tijdelijke aanduiding voor notities 2">
            <a:extLst>
              <a:ext uri="{FF2B5EF4-FFF2-40B4-BE49-F238E27FC236}">
                <a16:creationId xmlns:a16="http://schemas.microsoft.com/office/drawing/2014/main" id="{431209F5-7C96-A943-A61A-DB8F546F7A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0483" name="Tijdelijke aanduiding voor dianummer 3">
            <a:extLst>
              <a:ext uri="{FF2B5EF4-FFF2-40B4-BE49-F238E27FC236}">
                <a16:creationId xmlns:a16="http://schemas.microsoft.com/office/drawing/2014/main" id="{B4DDEB5E-4748-FD41-B743-28946951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44BDC-39E5-3144-A615-C849337F381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4686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>
            <a:extLst>
              <a:ext uri="{FF2B5EF4-FFF2-40B4-BE49-F238E27FC236}">
                <a16:creationId xmlns:a16="http://schemas.microsoft.com/office/drawing/2014/main" id="{E83C43BD-2E82-0D4F-9F2A-D3C3231E6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Tijdelijke aanduiding voor notities 2">
            <a:extLst>
              <a:ext uri="{FF2B5EF4-FFF2-40B4-BE49-F238E27FC236}">
                <a16:creationId xmlns:a16="http://schemas.microsoft.com/office/drawing/2014/main" id="{431209F5-7C96-A943-A61A-DB8F546F7A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0483" name="Tijdelijke aanduiding voor dianummer 3">
            <a:extLst>
              <a:ext uri="{FF2B5EF4-FFF2-40B4-BE49-F238E27FC236}">
                <a16:creationId xmlns:a16="http://schemas.microsoft.com/office/drawing/2014/main" id="{B4DDEB5E-4748-FD41-B743-28946951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44BDC-39E5-3144-A615-C849337F381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9502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>
            <a:extLst>
              <a:ext uri="{FF2B5EF4-FFF2-40B4-BE49-F238E27FC236}">
                <a16:creationId xmlns:a16="http://schemas.microsoft.com/office/drawing/2014/main" id="{E83C43BD-2E82-0D4F-9F2A-D3C3231E6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Tijdelijke aanduiding voor notities 2">
            <a:extLst>
              <a:ext uri="{FF2B5EF4-FFF2-40B4-BE49-F238E27FC236}">
                <a16:creationId xmlns:a16="http://schemas.microsoft.com/office/drawing/2014/main" id="{431209F5-7C96-A943-A61A-DB8F546F7A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0483" name="Tijdelijke aanduiding voor dianummer 3">
            <a:extLst>
              <a:ext uri="{FF2B5EF4-FFF2-40B4-BE49-F238E27FC236}">
                <a16:creationId xmlns:a16="http://schemas.microsoft.com/office/drawing/2014/main" id="{B4DDEB5E-4748-FD41-B743-28946951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44BDC-39E5-3144-A615-C849337F381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4770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jdelijke aanduiding voor dia-afbeelding 1">
            <a:extLst>
              <a:ext uri="{FF2B5EF4-FFF2-40B4-BE49-F238E27FC236}">
                <a16:creationId xmlns:a16="http://schemas.microsoft.com/office/drawing/2014/main" id="{FF12F715-CF8B-1142-9BAF-4C146321CD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Tijdelijke aanduiding voor notities 2">
            <a:extLst>
              <a:ext uri="{FF2B5EF4-FFF2-40B4-BE49-F238E27FC236}">
                <a16:creationId xmlns:a16="http://schemas.microsoft.com/office/drawing/2014/main" id="{9D98F682-FD2B-CE46-B795-1D61C22E97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4579" name="Tijdelijke aanduiding voor dianummer 3">
            <a:extLst>
              <a:ext uri="{FF2B5EF4-FFF2-40B4-BE49-F238E27FC236}">
                <a16:creationId xmlns:a16="http://schemas.microsoft.com/office/drawing/2014/main" id="{2108310E-4A7D-1041-9674-1D7BA57C65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B86E0-EF36-7A46-AE78-AA56650D1FF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1718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jdelijke aanduiding voor dia-afbeelding 1">
            <a:extLst>
              <a:ext uri="{FF2B5EF4-FFF2-40B4-BE49-F238E27FC236}">
                <a16:creationId xmlns:a16="http://schemas.microsoft.com/office/drawing/2014/main" id="{394A8EC6-B0A3-E649-96E7-F65A8ADFD9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Tijdelijke aanduiding voor notities 2">
            <a:extLst>
              <a:ext uri="{FF2B5EF4-FFF2-40B4-BE49-F238E27FC236}">
                <a16:creationId xmlns:a16="http://schemas.microsoft.com/office/drawing/2014/main" id="{3A0EDDC4-039E-9A4F-BF13-43797074F4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32771" name="Tijdelijke aanduiding voor dianummer 3">
            <a:extLst>
              <a:ext uri="{FF2B5EF4-FFF2-40B4-BE49-F238E27FC236}">
                <a16:creationId xmlns:a16="http://schemas.microsoft.com/office/drawing/2014/main" id="{86C8A24A-4894-D04B-8AE9-DF582B9EC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E5CED-D0F4-3741-ADC9-C0C7FE2750EC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jdelijke aanduiding voor dia-afbeelding 1">
            <a:extLst>
              <a:ext uri="{FF2B5EF4-FFF2-40B4-BE49-F238E27FC236}">
                <a16:creationId xmlns:a16="http://schemas.microsoft.com/office/drawing/2014/main" id="{CA74C71D-EBC7-C14B-B35B-2FF27DEB0B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Tijdelijke aanduiding voor notities 2">
            <a:extLst>
              <a:ext uri="{FF2B5EF4-FFF2-40B4-BE49-F238E27FC236}">
                <a16:creationId xmlns:a16="http://schemas.microsoft.com/office/drawing/2014/main" id="{E0455835-A41B-354D-8F3D-8202C4FDB2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36867" name="Tijdelijke aanduiding voor dianummer 3">
            <a:extLst>
              <a:ext uri="{FF2B5EF4-FFF2-40B4-BE49-F238E27FC236}">
                <a16:creationId xmlns:a16="http://schemas.microsoft.com/office/drawing/2014/main" id="{7529BF0D-AFB1-D741-B90C-4A8874854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2A4DB-18F3-D94E-8BF6-1FD135AB88B9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jdelijke aanduiding voor dia-afbeelding 1">
            <a:extLst>
              <a:ext uri="{FF2B5EF4-FFF2-40B4-BE49-F238E27FC236}">
                <a16:creationId xmlns:a16="http://schemas.microsoft.com/office/drawing/2014/main" id="{548D70A9-C605-3E46-BE41-B2281171C8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Tijdelijke aanduiding voor notities 2">
            <a:extLst>
              <a:ext uri="{FF2B5EF4-FFF2-40B4-BE49-F238E27FC236}">
                <a16:creationId xmlns:a16="http://schemas.microsoft.com/office/drawing/2014/main" id="{66AA77C3-455A-284D-8BF6-CE4F07F80B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6387" name="Tijdelijke aanduiding voor dianummer 3">
            <a:extLst>
              <a:ext uri="{FF2B5EF4-FFF2-40B4-BE49-F238E27FC236}">
                <a16:creationId xmlns:a16="http://schemas.microsoft.com/office/drawing/2014/main" id="{3ADE6967-3EA0-C149-A94F-5F5C259816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29CBB-F56F-2846-B176-6FFADDFC1FAF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jdelijke aanduiding voor dia-afbeelding 1">
            <a:extLst>
              <a:ext uri="{FF2B5EF4-FFF2-40B4-BE49-F238E27FC236}">
                <a16:creationId xmlns:a16="http://schemas.microsoft.com/office/drawing/2014/main" id="{8D278A8B-289D-684A-8678-9E139BF7C2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Tijdelijke aanduiding voor notities 2">
            <a:extLst>
              <a:ext uri="{FF2B5EF4-FFF2-40B4-BE49-F238E27FC236}">
                <a16:creationId xmlns:a16="http://schemas.microsoft.com/office/drawing/2014/main" id="{4198B240-08D2-BD40-AECD-16BC823072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8435" name="Tijdelijke aanduiding voor dianummer 3">
            <a:extLst>
              <a:ext uri="{FF2B5EF4-FFF2-40B4-BE49-F238E27FC236}">
                <a16:creationId xmlns:a16="http://schemas.microsoft.com/office/drawing/2014/main" id="{19FD9947-82F1-204F-9D71-42778C2C1E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EC5B8-081D-3445-8A7D-5A9D01170874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>
            <a:extLst>
              <a:ext uri="{FF2B5EF4-FFF2-40B4-BE49-F238E27FC236}">
                <a16:creationId xmlns:a16="http://schemas.microsoft.com/office/drawing/2014/main" id="{E83C43BD-2E82-0D4F-9F2A-D3C3231E6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Tijdelijke aanduiding voor notities 2">
            <a:extLst>
              <a:ext uri="{FF2B5EF4-FFF2-40B4-BE49-F238E27FC236}">
                <a16:creationId xmlns:a16="http://schemas.microsoft.com/office/drawing/2014/main" id="{431209F5-7C96-A943-A61A-DB8F546F7A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0483" name="Tijdelijke aanduiding voor dianummer 3">
            <a:extLst>
              <a:ext uri="{FF2B5EF4-FFF2-40B4-BE49-F238E27FC236}">
                <a16:creationId xmlns:a16="http://schemas.microsoft.com/office/drawing/2014/main" id="{B4DDEB5E-4748-FD41-B743-28946951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44BDC-39E5-3144-A615-C849337F381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7609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>
            <a:extLst>
              <a:ext uri="{FF2B5EF4-FFF2-40B4-BE49-F238E27FC236}">
                <a16:creationId xmlns:a16="http://schemas.microsoft.com/office/drawing/2014/main" id="{E83C43BD-2E82-0D4F-9F2A-D3C3231E6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Tijdelijke aanduiding voor notities 2">
            <a:extLst>
              <a:ext uri="{FF2B5EF4-FFF2-40B4-BE49-F238E27FC236}">
                <a16:creationId xmlns:a16="http://schemas.microsoft.com/office/drawing/2014/main" id="{431209F5-7C96-A943-A61A-DB8F546F7A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0483" name="Tijdelijke aanduiding voor dianummer 3">
            <a:extLst>
              <a:ext uri="{FF2B5EF4-FFF2-40B4-BE49-F238E27FC236}">
                <a16:creationId xmlns:a16="http://schemas.microsoft.com/office/drawing/2014/main" id="{B4DDEB5E-4748-FD41-B743-28946951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44BDC-39E5-3144-A615-C849337F381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63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jdelijke aanduiding voor dia-afbeelding 1">
            <a:extLst>
              <a:ext uri="{FF2B5EF4-FFF2-40B4-BE49-F238E27FC236}">
                <a16:creationId xmlns:a16="http://schemas.microsoft.com/office/drawing/2014/main" id="{FE9042E4-9DED-7C46-A7B9-8D654BCB28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Tijdelijke aanduiding voor notities 2">
            <a:extLst>
              <a:ext uri="{FF2B5EF4-FFF2-40B4-BE49-F238E27FC236}">
                <a16:creationId xmlns:a16="http://schemas.microsoft.com/office/drawing/2014/main" id="{F4D080DF-EF01-544E-AA36-FC7F0D733C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2531" name="Tijdelijke aanduiding voor dianummer 3">
            <a:extLst>
              <a:ext uri="{FF2B5EF4-FFF2-40B4-BE49-F238E27FC236}">
                <a16:creationId xmlns:a16="http://schemas.microsoft.com/office/drawing/2014/main" id="{9185A17D-E5E3-5E4B-B1EC-A5E640E183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0A479A6-A9C6-1441-A08E-7B86D1FDE4C6}" type="slidenum">
              <a:rPr lang="nl-NL" altLang="nl-NL" sz="1200" smtClean="0">
                <a:latin typeface="Calibri" panose="020F0502020204030204" pitchFamily="34" charset="0"/>
              </a:rPr>
              <a:pPr/>
              <a:t>5</a:t>
            </a:fld>
            <a:endParaRPr lang="nl-NL" altLang="nl-NL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0318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>
            <a:extLst>
              <a:ext uri="{FF2B5EF4-FFF2-40B4-BE49-F238E27FC236}">
                <a16:creationId xmlns:a16="http://schemas.microsoft.com/office/drawing/2014/main" id="{E83C43BD-2E82-0D4F-9F2A-D3C3231E6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Tijdelijke aanduiding voor notities 2">
            <a:extLst>
              <a:ext uri="{FF2B5EF4-FFF2-40B4-BE49-F238E27FC236}">
                <a16:creationId xmlns:a16="http://schemas.microsoft.com/office/drawing/2014/main" id="{431209F5-7C96-A943-A61A-DB8F546F7A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0483" name="Tijdelijke aanduiding voor dianummer 3">
            <a:extLst>
              <a:ext uri="{FF2B5EF4-FFF2-40B4-BE49-F238E27FC236}">
                <a16:creationId xmlns:a16="http://schemas.microsoft.com/office/drawing/2014/main" id="{B4DDEB5E-4748-FD41-B743-28946951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44BDC-39E5-3144-A615-C849337F381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2828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>
            <a:extLst>
              <a:ext uri="{FF2B5EF4-FFF2-40B4-BE49-F238E27FC236}">
                <a16:creationId xmlns:a16="http://schemas.microsoft.com/office/drawing/2014/main" id="{E83C43BD-2E82-0D4F-9F2A-D3C3231E6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Tijdelijke aanduiding voor notities 2">
            <a:extLst>
              <a:ext uri="{FF2B5EF4-FFF2-40B4-BE49-F238E27FC236}">
                <a16:creationId xmlns:a16="http://schemas.microsoft.com/office/drawing/2014/main" id="{431209F5-7C96-A943-A61A-DB8F546F7A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0483" name="Tijdelijke aanduiding voor dianummer 3">
            <a:extLst>
              <a:ext uri="{FF2B5EF4-FFF2-40B4-BE49-F238E27FC236}">
                <a16:creationId xmlns:a16="http://schemas.microsoft.com/office/drawing/2014/main" id="{B4DDEB5E-4748-FD41-B743-28946951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44BDC-39E5-3144-A615-C849337F3810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9502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jdelijke aanduiding voor dia-afbeelding 1">
            <a:extLst>
              <a:ext uri="{FF2B5EF4-FFF2-40B4-BE49-F238E27FC236}">
                <a16:creationId xmlns:a16="http://schemas.microsoft.com/office/drawing/2014/main" id="{394A8EC6-B0A3-E649-96E7-F65A8ADFD9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Tijdelijke aanduiding voor notities 2">
            <a:extLst>
              <a:ext uri="{FF2B5EF4-FFF2-40B4-BE49-F238E27FC236}">
                <a16:creationId xmlns:a16="http://schemas.microsoft.com/office/drawing/2014/main" id="{3A0EDDC4-039E-9A4F-BF13-43797074F4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32771" name="Tijdelijke aanduiding voor dianummer 3">
            <a:extLst>
              <a:ext uri="{FF2B5EF4-FFF2-40B4-BE49-F238E27FC236}">
                <a16:creationId xmlns:a16="http://schemas.microsoft.com/office/drawing/2014/main" id="{86C8A24A-4894-D04B-8AE9-DF582B9EC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E5CED-D0F4-3741-ADC9-C0C7FE2750EC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jdelijke aanduiding voor dia-afbeelding 1">
            <a:extLst>
              <a:ext uri="{FF2B5EF4-FFF2-40B4-BE49-F238E27FC236}">
                <a16:creationId xmlns:a16="http://schemas.microsoft.com/office/drawing/2014/main" id="{CA74C71D-EBC7-C14B-B35B-2FF27DEB0B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Tijdelijke aanduiding voor notities 2">
            <a:extLst>
              <a:ext uri="{FF2B5EF4-FFF2-40B4-BE49-F238E27FC236}">
                <a16:creationId xmlns:a16="http://schemas.microsoft.com/office/drawing/2014/main" id="{E0455835-A41B-354D-8F3D-8202C4FDB2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36867" name="Tijdelijke aanduiding voor dianummer 3">
            <a:extLst>
              <a:ext uri="{FF2B5EF4-FFF2-40B4-BE49-F238E27FC236}">
                <a16:creationId xmlns:a16="http://schemas.microsoft.com/office/drawing/2014/main" id="{7529BF0D-AFB1-D741-B90C-4A8874854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2A4DB-18F3-D94E-8BF6-1FD135AB88B9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jdelijke aanduiding voor dia-afbeelding 1">
            <a:extLst>
              <a:ext uri="{FF2B5EF4-FFF2-40B4-BE49-F238E27FC236}">
                <a16:creationId xmlns:a16="http://schemas.microsoft.com/office/drawing/2014/main" id="{FF12F715-CF8B-1142-9BAF-4C146321CD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Tijdelijke aanduiding voor notities 2">
            <a:extLst>
              <a:ext uri="{FF2B5EF4-FFF2-40B4-BE49-F238E27FC236}">
                <a16:creationId xmlns:a16="http://schemas.microsoft.com/office/drawing/2014/main" id="{9D98F682-FD2B-CE46-B795-1D61C22E97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4579" name="Tijdelijke aanduiding voor dianummer 3">
            <a:extLst>
              <a:ext uri="{FF2B5EF4-FFF2-40B4-BE49-F238E27FC236}">
                <a16:creationId xmlns:a16="http://schemas.microsoft.com/office/drawing/2014/main" id="{2108310E-4A7D-1041-9674-1D7BA57C65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65B86E0-EF36-7A46-AE78-AA56650D1FF0}" type="slidenum">
              <a:rPr lang="nl-NL" altLang="nl-NL" sz="1200" smtClean="0">
                <a:latin typeface="Calibri" panose="020F0502020204030204" pitchFamily="34" charset="0"/>
              </a:rPr>
              <a:pPr/>
              <a:t>6</a:t>
            </a:fld>
            <a:endParaRPr lang="nl-NL" altLang="nl-NL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jdelijke aanduiding voor dia-afbeelding 1">
            <a:extLst>
              <a:ext uri="{FF2B5EF4-FFF2-40B4-BE49-F238E27FC236}">
                <a16:creationId xmlns:a16="http://schemas.microsoft.com/office/drawing/2014/main" id="{EA3F91C0-4997-4D43-8001-4A74001D03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Tijdelijke aanduiding voor notities 2">
            <a:extLst>
              <a:ext uri="{FF2B5EF4-FFF2-40B4-BE49-F238E27FC236}">
                <a16:creationId xmlns:a16="http://schemas.microsoft.com/office/drawing/2014/main" id="{ABCBD146-D3D0-5940-A166-68073DA1C2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6627" name="Tijdelijke aanduiding voor dianummer 3">
            <a:extLst>
              <a:ext uri="{FF2B5EF4-FFF2-40B4-BE49-F238E27FC236}">
                <a16:creationId xmlns:a16="http://schemas.microsoft.com/office/drawing/2014/main" id="{ACFAAAA8-952F-B745-B095-E32CCA2DE0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6094B55-4694-DE4E-8E03-5C2991D0DC80}" type="slidenum">
              <a:rPr lang="nl-NL" altLang="nl-NL" sz="1200" smtClean="0">
                <a:latin typeface="Calibri" panose="020F0502020204030204" pitchFamily="34" charset="0"/>
              </a:rPr>
              <a:pPr/>
              <a:t>7</a:t>
            </a:fld>
            <a:endParaRPr lang="nl-NL" altLang="nl-NL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jdelijke aanduiding voor dia-afbeelding 1">
            <a:extLst>
              <a:ext uri="{FF2B5EF4-FFF2-40B4-BE49-F238E27FC236}">
                <a16:creationId xmlns:a16="http://schemas.microsoft.com/office/drawing/2014/main" id="{255686A6-4690-024F-9AD6-2FD239E562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Tijdelijke aanduiding voor notities 2">
            <a:extLst>
              <a:ext uri="{FF2B5EF4-FFF2-40B4-BE49-F238E27FC236}">
                <a16:creationId xmlns:a16="http://schemas.microsoft.com/office/drawing/2014/main" id="{AF8CD4CE-505D-1C47-BEA3-E11D42A085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30723" name="Tijdelijke aanduiding voor dianummer 3">
            <a:extLst>
              <a:ext uri="{FF2B5EF4-FFF2-40B4-BE49-F238E27FC236}">
                <a16:creationId xmlns:a16="http://schemas.microsoft.com/office/drawing/2014/main" id="{EA33F017-5BD2-114F-9038-C9DD7C5A42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103E86B-FB70-544C-86FD-B9C97792DB14}" type="slidenum">
              <a:rPr lang="nl-NL" altLang="nl-NL" sz="1200" smtClean="0">
                <a:latin typeface="Calibri" panose="020F0502020204030204" pitchFamily="34" charset="0"/>
              </a:rPr>
              <a:pPr/>
              <a:t>8</a:t>
            </a:fld>
            <a:endParaRPr lang="nl-NL" altLang="nl-NL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jdelijke aanduiding voor dia-afbeelding 1">
            <a:extLst>
              <a:ext uri="{FF2B5EF4-FFF2-40B4-BE49-F238E27FC236}">
                <a16:creationId xmlns:a16="http://schemas.microsoft.com/office/drawing/2014/main" id="{394A8EC6-B0A3-E649-96E7-F65A8ADFD9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4713" y="738188"/>
            <a:ext cx="4913312" cy="3684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Tijdelijke aanduiding voor notities 2">
            <a:extLst>
              <a:ext uri="{FF2B5EF4-FFF2-40B4-BE49-F238E27FC236}">
                <a16:creationId xmlns:a16="http://schemas.microsoft.com/office/drawing/2014/main" id="{3A0EDDC4-039E-9A4F-BF13-43797074F4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l-NL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32771" name="Tijdelijke aanduiding voor dianummer 3">
            <a:extLst>
              <a:ext uri="{FF2B5EF4-FFF2-40B4-BE49-F238E27FC236}">
                <a16:creationId xmlns:a16="http://schemas.microsoft.com/office/drawing/2014/main" id="{86C8A24A-4894-D04B-8AE9-DF582B9EC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E8E5CED-D0F4-3741-ADC9-C0C7FE2750EC}" type="slidenum">
              <a:rPr lang="nl-NL" altLang="nl-NL" sz="1200" smtClean="0">
                <a:latin typeface="Calibri" panose="020F0502020204030204" pitchFamily="34" charset="0"/>
              </a:rPr>
              <a:pPr/>
              <a:t>9</a:t>
            </a:fld>
            <a:endParaRPr lang="nl-NL" altLang="nl-NL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920E232-A88D-9243-96F7-D90581B58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1180A-BB53-3D44-BF45-1C2F87E68C66}" type="datetime1">
              <a:rPr lang="nl-NL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C4DEC1-AA9A-454F-9FBB-46D26FC4E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38D379-7199-3D44-BA41-D996426A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EC18F-95CA-8C4E-901D-A0FC86D32E6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9136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AD23BE-3487-F948-9CB2-2299E9109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5DF88-FA28-5D47-AEF9-ED434C2CDEC5}" type="datetime1">
              <a:rPr lang="nl-NL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649EE0-D9CE-254B-82A2-B16B9DDA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2CBEC0-9946-BF47-AC86-F1D32E464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24155-A249-EB44-A118-A4C941EB993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7646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99E5F3-20B3-9549-B028-F02115E02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E08D6-DE69-B842-9B68-9F3EA3CC1867}" type="datetime1">
              <a:rPr lang="nl-NL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A95454-3B94-C744-B95C-50F26E45C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437834-4A7E-C14D-B221-0298676CB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2DB9F-7040-434C-9711-BEA49E3CEA7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0490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DC3382-90AC-CF47-8B5D-E914A98BE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62A61B3-5BAC-3648-855D-5496DA725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DFCAED-62E6-5A47-8E5F-9DBF9F025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41180A-BB53-3D44-BF45-1C2F87E68C66}" type="datetime1">
              <a:rPr lang="nl-NL" smtClean="0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DD5A3E-AA63-DC4A-8B5E-F23279366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04A8B2-E72C-C14B-9CE3-89A159121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EC18F-95CA-8C4E-901D-A0FC86D32E67}" type="slidenum">
              <a:rPr lang="nl-NL" altLang="nl-NL" smtClean="0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79361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4D06DA-F77F-D740-9C65-F90D5ED3A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80D98E-E72A-E446-90AA-8962214B2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41490C-AA49-B244-A32E-2B58786C6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E7E28-8BC6-3944-8F88-FCCB59835B7F}" type="datetime1">
              <a:rPr lang="nl-NL" smtClean="0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7543F9-26F7-0B42-82DA-BA6AF5F8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9CCC25-B562-FC4C-B132-AEBA964F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539AFA-6CC6-0646-821C-88A52B1A5308}" type="slidenum">
              <a:rPr lang="nl-NL" altLang="nl-NL" smtClean="0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77913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3A9C9-4BD7-E14F-9448-D91D0FD40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05870F-2B34-9B4E-A74C-EA86BDF54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349950-93FD-5442-9849-70697108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A0B87C-3F60-B341-9126-A8B36E9CC869}" type="datetime1">
              <a:rPr lang="nl-NL" smtClean="0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BB4280-4312-324B-B469-FB610AC8A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577626-2EEF-564C-9CA5-ED7F47FC7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82B7AC-3CB0-7C4C-9CC2-A8DFBB97334A}" type="slidenum">
              <a:rPr lang="nl-NL" altLang="nl-NL" smtClean="0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0873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024DBC-AB4F-4F4D-A11F-98DF15F3E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AE953F-924D-1445-BD18-AE89F65CF2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8E9EA05-49EC-C941-87CD-E09899DE3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578450C-493F-4B43-AE4E-9D0487C9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3BB10C-0ADB-2049-B398-14C70F35990B}" type="datetime1">
              <a:rPr lang="nl-NL" smtClean="0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8B1BAA0-E474-0D44-A6CE-59BCE002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7026418-0000-AC4B-A117-315CCE96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878231-EF59-C14E-AFB0-ACDA7ACC60A0}" type="slidenum">
              <a:rPr lang="nl-NL" altLang="nl-NL" smtClean="0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3714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7F71C9-C13C-2341-8566-92AD69D03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DD0A15-5CB5-A945-A336-DAF01D79F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0972FCC-6425-7840-9B29-807861071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FC8D603-09D7-7742-97E0-1998EBF1E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86B2C36-CD86-B24F-9935-FFC28F345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942C86E-EB63-B64A-8A5B-C6E1AFEA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5BDCD9-8266-2340-99EE-64DB54FBCE48}" type="datetime1">
              <a:rPr lang="nl-NL" smtClean="0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1D5FD46-6C74-5A4D-8DDD-26F4A7E5B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004D17F-3A6F-7243-994A-440C6DCD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94758C-B253-8D49-97EE-6EA76A01CC27}" type="slidenum">
              <a:rPr lang="nl-NL" altLang="nl-NL" smtClean="0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31001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EF8E61-DDCF-7C42-9986-D151A4D91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B0CD0F-045F-7046-B2F8-123654F2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DC1ECC-5444-8143-BED9-A99B226D2662}" type="datetime1">
              <a:rPr lang="nl-NL" smtClean="0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0C27315-A9A4-E64D-BC18-643182413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A0C8265-128E-254C-A7C6-333C1BB30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6E3BF-75E1-AE43-9920-BF7E1C060788}" type="slidenum">
              <a:rPr lang="nl-NL" altLang="nl-NL" smtClean="0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03566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1A49511-5E1D-384B-A200-EB2B540FD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EEA9F2-FE6D-364C-8758-6AAD534FDC20}" type="datetime1">
              <a:rPr lang="nl-NL" smtClean="0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1BE667E-D90D-0B4F-A1FA-8EFCCED3B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D314F71-D007-9A42-80AE-3424F516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20007-28A4-9C44-93A2-037A9F8F2403}" type="slidenum">
              <a:rPr lang="nl-NL" altLang="nl-NL" smtClean="0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65914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A04A2-4DBA-2149-9F63-83D4E9B4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198C22-BA61-8042-B4A9-C37AFE5E2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B8C76E3-B8A8-0140-A2B0-03ABD23F3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A2D6D29-4188-7D4C-B214-E7EB10B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AD8DD7-0F22-4C40-BE5D-1E7971179818}" type="datetime1">
              <a:rPr lang="nl-NL" smtClean="0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3348104-7035-9940-B257-773C0BB3D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662FD0B-268C-ED41-9F5F-DCAFB09A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B9516-DFAC-8D4D-8C0A-304EA285C795}" type="slidenum">
              <a:rPr lang="nl-NL" altLang="nl-NL" smtClean="0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8446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85DAFDC-010B-4140-AC27-7AE74BC87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E7E28-8BC6-3944-8F88-FCCB59835B7F}" type="datetime1">
              <a:rPr lang="nl-NL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31ACE2-E77B-0249-94DA-42653414C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1BA7599-1233-7D45-A1BC-9C8D008A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39AFA-6CC6-0646-821C-88A52B1A530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80857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D8B08-B264-784C-91BA-DD0922DC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0AFFDA4-1C7D-A042-AD03-3F651C4000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147A15C-09E4-B64A-B8D6-FD526493C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C32C2F-784B-C049-9AB6-7D567FBF1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940C43-8941-2345-88A7-EF3CB8150966}" type="datetime1">
              <a:rPr lang="nl-NL" smtClean="0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E5680CA-133D-F641-8397-FC68E3A73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DCF3CCA-8AC2-7B40-BA8B-59E4AA8E0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66858-38D2-A44E-9D85-72A5B40F6C8A}" type="slidenum">
              <a:rPr lang="nl-NL" altLang="nl-NL" smtClean="0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27983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B232AF-E5F0-DF4B-8912-3BE2AC84D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55D2363-304D-124B-B117-249460658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A5B59C-BB46-F146-A583-A28307448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45DF88-FA28-5D47-AEF9-ED434C2CDEC5}" type="datetime1">
              <a:rPr lang="nl-NL" smtClean="0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3C4518-52CC-1F41-B6B5-2176A9B9A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EB7CAE-A8FE-0E40-AA96-D84DE756D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24155-A249-EB44-A118-A4C941EB9931}" type="slidenum">
              <a:rPr lang="nl-NL" altLang="nl-NL" smtClean="0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83043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E39FE00-0238-CC4B-B578-AC2DBF5CAC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948D361-FAED-FD4E-A778-A7FAF1EBE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90EBE2-1070-704A-BE8C-993089EE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6E08D6-DE69-B842-9B68-9F3EA3CC1867}" type="datetime1">
              <a:rPr lang="nl-NL" smtClean="0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E443FE8-8587-2A4F-ACC2-1CEF3A2D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1AF210-1512-204B-80FD-B80DC70E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2DB9F-7040-434C-9711-BEA49E3CEA73}" type="slidenum">
              <a:rPr lang="nl-NL" altLang="nl-NL" smtClean="0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674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A9DECC-DEB3-C545-9564-413424730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0B87C-3F60-B341-9126-A8B36E9CC869}" type="datetime1">
              <a:rPr lang="nl-NL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F6D076-12E3-3040-B71E-0B1C34CCD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332D4E-CA27-5947-8DC6-5650605BA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2B7AC-3CB0-7C4C-9CC2-A8DFBB97334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3301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CBD943C7-1AE4-A94F-8DE6-477E0DDFC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BB10C-0ADB-2049-B398-14C70F35990B}" type="datetime1">
              <a:rPr lang="nl-NL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978EF2F6-6505-E247-9D62-4BBB6D0FE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7072501-90D9-4C47-8417-87EFD67A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78231-EF59-C14E-AFB0-ACDA7ACC60A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35914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FC051258-5935-F945-94B8-1B165DB61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BDCD9-8266-2340-99EE-64DB54FBCE48}" type="datetime1">
              <a:rPr lang="nl-NL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2855E0CF-0745-1244-BD98-703671EF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22588C32-2C0E-3A44-BC9C-9472F803F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4758C-B253-8D49-97EE-6EA76A01CC2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69340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1868A037-72D1-E140-B97D-50312EED5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C1ECC-5444-8143-BED9-A99B226D2662}" type="datetime1">
              <a:rPr lang="nl-NL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E25F20B4-BB6E-9C46-9E32-F5B9D888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0D14C1AC-9048-9547-9464-E0BA3327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6E3BF-75E1-AE43-9920-BF7E1C06078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2156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6C418186-F5A1-A444-A8AD-39B31A545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EA9F2-FE6D-364C-8758-6AAD534FDC20}" type="datetime1">
              <a:rPr lang="nl-NL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64F82992-982C-4746-AC85-5049919F6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D9DBC9F1-9B9D-644D-BB50-0EBC415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20007-28A4-9C44-93A2-037A9F8F240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68292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3DE48E51-2E6C-FD4D-B68B-F1582A06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8DD7-0F22-4C40-BE5D-1E7971179818}" type="datetime1">
              <a:rPr lang="nl-NL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935DE22E-E430-F542-94CE-E4E77B8D0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593CF929-1891-4146-8067-0A8481BB9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B9516-DFAC-8D4D-8C0A-304EA285C79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79142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7EDB2330-CC96-3048-A382-4070B5927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40C43-8941-2345-88A7-EF3CB8150966}" type="datetime1">
              <a:rPr lang="nl-NL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CE435A4A-C374-E448-AFDA-F60DDF3C6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F850C0C9-D6A4-EB44-B0C9-EF9461AA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6858-38D2-A44E-9D85-72A5B40F6C8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29856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9C51C8F7-4768-114F-A39D-8286BA3993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EC064845-51C5-B84E-9DE7-F23F5B2A43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8326D8-EC14-9642-AA43-B04389C99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2" charset="-128"/>
              </a:defRPr>
            </a:lvl1pPr>
          </a:lstStyle>
          <a:p>
            <a:pPr>
              <a:defRPr/>
            </a:pPr>
            <a:fld id="{144649AF-F4AF-9C41-9493-4FE84D5D7BC0}" type="datetime1">
              <a:rPr lang="nl-NL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81594F-A3E0-3C4A-AEB4-613103A34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CCD26D5-DA76-E14E-B826-9DAB3895D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C24068E-CB7A-0346-9117-D984672ACD6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0" charset="0"/>
          <a:ea typeface="ＭＳ Ｐゴシック" pitchFamily="-84" charset="-128"/>
          <a:cs typeface="ＭＳ Ｐゴシック" pitchFamily="-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0" charset="0"/>
          <a:ea typeface="ＭＳ Ｐゴシック" pitchFamily="-84" charset="-128"/>
          <a:cs typeface="ＭＳ Ｐゴシック" pitchFamily="-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0" charset="0"/>
          <a:ea typeface="ＭＳ Ｐゴシック" pitchFamily="-84" charset="-128"/>
          <a:cs typeface="ＭＳ Ｐゴシック" pitchFamily="-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0" charset="0"/>
          <a:ea typeface="ＭＳ Ｐゴシック" pitchFamily="-84" charset="-128"/>
          <a:cs typeface="ＭＳ Ｐゴシック" pitchFamily="-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2" charset="-128"/>
          <a:cs typeface="Geneva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2" charset="-128"/>
          <a:cs typeface="Genev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12" charset="-128"/>
          <a:cs typeface="ＭＳ Ｐゴシック" pitchFamily="2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7E4E8DF-28A2-6743-A42C-06F9DE08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2947802-01C3-DA4D-A041-5050A08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D25C67-9B2E-1D4F-81F3-AF9577505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44649AF-F4AF-9C41-9493-4FE84D5D7BC0}" type="datetime1">
              <a:rPr lang="nl-NL" smtClean="0"/>
              <a:pPr>
                <a:defRPr/>
              </a:pPr>
              <a:t>09-02-2022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745116-2CB0-2640-B337-855776716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CA74F7-A464-FC4F-AD1C-6C84BE925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C24068E-CB7A-0346-9117-D984672ACD6F}" type="slidenum">
              <a:rPr lang="nl-NL" altLang="nl-NL" smtClean="0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6433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ofielwerkstukhnl.nl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u.nl/universiteitsbibliotheek/hulp-bij-zoeken/online-toegang/online-toegang-voor-gasten" TargetMode="External"/><Relationship Id="rId4" Type="http://schemas.openxmlformats.org/officeDocument/2006/relationships/hyperlink" Target="http://www.profielwerkstukhnl.nl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ofielwerkstukhnl.nl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www.profielwerkstukhnl.nl/onderwerp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rofielwerkstukhnl.nl/bronnen-en-bronvermeldin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www.profielwerkstukhnl.nl/onderwerp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uu.nl/universiteitsbibliotheek/hulp-bij-zoeken/online-toegang/online-toegang-voor-gasten" TargetMode="External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www.profielwerkstukhnl.nl/opzet/" TargetMode="Externa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www.profielwerkstukhnl.nl/opzet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ofielwerkstukhnl.nl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ofielwerkstukhnl.nl/opzet/onderzoeksvragen/" TargetMode="External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5.wav"/><Relationship Id="rId4" Type="http://schemas.openxmlformats.org/officeDocument/2006/relationships/audio" Target="../media/audio6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hyperlink" Target="https://www.profielwerkstukhnl.nl/onderzoek-resultaten/" TargetMode="Externa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ww.profielwerkstukhnl.nl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rofielwerkstukhnl.nl/onderzoek-resultaten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scribbr.nl/scriptie-structuur/onderzoeksresultaten-in-je-scriptie/" TargetMode="External"/><Relationship Id="rId5" Type="http://schemas.openxmlformats.org/officeDocument/2006/relationships/hyperlink" Target="https://www.profielwerkstukhnl.nl/onderzoek-resultaten/" TargetMode="External"/><Relationship Id="rId4" Type="http://schemas.openxmlformats.org/officeDocument/2006/relationships/hyperlink" Target="https://www.profielwerkstukhnl.nl/databanken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arno.uva.nl/document/645994" TargetMode="External"/><Relationship Id="rId4" Type="http://schemas.openxmlformats.org/officeDocument/2006/relationships/hyperlink" Target="https://surfsharekit.nl/dl/fontys/c063c71a-d2ee-4d9a-a158-e3a3eafb1018/5734226b-ccbd-4a3f-86be-44ca8fdb3699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profielwerkstukhnl.nl/onderzoek-resultaten/" TargetMode="External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audio" Target="../media/audio5.wav"/><Relationship Id="rId4" Type="http://schemas.openxmlformats.org/officeDocument/2006/relationships/audio" Target="../media/audio6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profielwerkstukhnl.nl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hyperlink" Target="http://www.profielwerkstukhnl.nl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youtu.be/S3oAjNGcwH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rofielwerkstukhnl.nl/onderzoek-resultaten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scribbr.nl/scriptie-structuur/onderzoeksresultaten-in-je-scriptie/" TargetMode="External"/><Relationship Id="rId4" Type="http://schemas.openxmlformats.org/officeDocument/2006/relationships/hyperlink" Target="https://www.profielwerkstukhnl.nl/databanken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tiff"/><Relationship Id="rId5" Type="http://schemas.openxmlformats.org/officeDocument/2006/relationships/image" Target="../media/image3.png"/><Relationship Id="rId4" Type="http://schemas.openxmlformats.org/officeDocument/2006/relationships/audio" Target="../media/audio5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ofielwerkstukhnl.nl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ofielwerkstukhnl.nl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Afbeelding 5">
            <a:extLst>
              <a:ext uri="{FF2B5EF4-FFF2-40B4-BE49-F238E27FC236}">
                <a16:creationId xmlns:a16="http://schemas.microsoft.com/office/drawing/2014/main" id="{753BA4BC-2F95-6B49-940E-888C8D56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90FB9F10-F3F2-CD43-A90D-B1F30E131841}"/>
              </a:ext>
            </a:extLst>
          </p:cNvPr>
          <p:cNvSpPr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pic>
        <p:nvPicPr>
          <p:cNvPr id="15363" name="Afbeelding 13" descr="logo NL GAH cmyk .pdf">
            <a:extLst>
              <a:ext uri="{FF2B5EF4-FFF2-40B4-BE49-F238E27FC236}">
                <a16:creationId xmlns:a16="http://schemas.microsoft.com/office/drawing/2014/main" id="{94E219DD-F2C9-E84B-AF1C-8B8472D0B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2408" r="34167" b="31596"/>
          <a:stretch>
            <a:fillRect/>
          </a:stretch>
        </p:blipFill>
        <p:spPr bwMode="auto">
          <a:xfrm>
            <a:off x="304802" y="3276602"/>
            <a:ext cx="2322513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itel 6">
            <a:extLst>
              <a:ext uri="{FF2B5EF4-FFF2-40B4-BE49-F238E27FC236}">
                <a16:creationId xmlns:a16="http://schemas.microsoft.com/office/drawing/2014/main" id="{EE396163-98F5-D14D-9186-EAB3A7AF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740" y="5300663"/>
            <a:ext cx="7019925" cy="1200150"/>
          </a:xfrm>
        </p:spPr>
        <p:txBody>
          <a:bodyPr/>
          <a:lstStyle/>
          <a:p>
            <a:pPr eaLnBrk="1" hangingPunct="1"/>
            <a:r>
              <a:rPr lang="nl-NL" altLang="nl-NL" sz="3600" b="1">
                <a:solidFill>
                  <a:schemeClr val="bg1"/>
                </a:solidFill>
                <a:ea typeface="ＭＳ Ｐゴシック" panose="020B0600070205080204" pitchFamily="34" charset="-128"/>
              </a:rPr>
              <a:t>Fase 1: les 1</a:t>
            </a:r>
            <a:br>
              <a:rPr lang="nl-NL" altLang="nl-NL" sz="3600" b="1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nl-NL" altLang="nl-NL" sz="3600" b="1">
                <a:solidFill>
                  <a:schemeClr val="bg1"/>
                </a:solidFill>
                <a:ea typeface="ＭＳ Ｐゴシック" panose="020B0600070205080204" pitchFamily="34" charset="-128"/>
              </a:rPr>
              <a:t>Algemeen, starten met je PWS</a:t>
            </a:r>
            <a:br>
              <a:rPr lang="nl-NL" altLang="nl-NL" sz="3600" b="1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endParaRPr lang="nl-NL" altLang="nl-NL" sz="3600" b="1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jdelijke aanduiding voor inhoud 7">
            <a:extLst>
              <a:ext uri="{FF2B5EF4-FFF2-40B4-BE49-F238E27FC236}">
                <a16:creationId xmlns:a16="http://schemas.microsoft.com/office/drawing/2014/main" id="{2EB292E9-763A-244E-B905-ED7E587D7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92213"/>
            <a:ext cx="8136903" cy="3120854"/>
          </a:xfr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800" b="1" dirty="0">
                <a:solidFill>
                  <a:srgbClr val="4BB0B4"/>
                </a:solidFill>
                <a:ea typeface="ＭＳ Ｐゴシック" pitchFamily="34" charset="-128"/>
                <a:cs typeface="ＭＳ Ｐゴシック" pitchFamily="34" charset="-128"/>
              </a:rPr>
              <a:t>Logboek</a:t>
            </a:r>
            <a:endParaRPr lang="nl-NL" sz="2800" b="1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Je houdt </a:t>
            </a:r>
            <a:r>
              <a:rPr lang="nl-NL" sz="2200" b="1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individueel</a:t>
            </a: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 een logboek bij! Start vandaag met deze les!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Schrijf je telkens nadat je aan je PWS hebt gewerkt, nauwkeurig op wat je wanneer, hoe lang, gedaan hebt en hoe het is gegaan.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Het logboek is verplicht en belangrijk. Je wordt niet alleen beoordeeld op het eindresultaat van je onderzoek, ook op het onderzoeksproces.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4EB7868-5F40-E940-BB61-5FA1262F2A87}"/>
              </a:ext>
            </a:extLst>
          </p:cNvPr>
          <p:cNvSpPr/>
          <p:nvPr/>
        </p:nvSpPr>
        <p:spPr>
          <a:xfrm>
            <a:off x="0" y="0"/>
            <a:ext cx="9144000" cy="1125538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A1626DE-E146-5842-9632-83B2088F2526}"/>
              </a:ext>
            </a:extLst>
          </p:cNvPr>
          <p:cNvSpPr/>
          <p:nvPr/>
        </p:nvSpPr>
        <p:spPr>
          <a:xfrm>
            <a:off x="0" y="6513515"/>
            <a:ext cx="9144000" cy="344487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pic>
        <p:nvPicPr>
          <p:cNvPr id="31748" name="Afbeelding 7" descr="logo NL horiz.GAH cmyk DIAP.pdf">
            <a:extLst>
              <a:ext uri="{FF2B5EF4-FFF2-40B4-BE49-F238E27FC236}">
                <a16:creationId xmlns:a16="http://schemas.microsoft.com/office/drawing/2014/main" id="{6A7E551A-9512-834E-B7FE-1F78026CB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763713" y="-68263"/>
            <a:ext cx="5327650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D3D5402B-ABE7-AB47-BEB6-6EB6AA1EB20B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www.profielwerkstukhnl.nl</a:t>
            </a: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04CC7841-0F0D-2240-B6F1-C41B4C2B55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459339"/>
              </p:ext>
            </p:extLst>
          </p:nvPr>
        </p:nvGraphicFramePr>
        <p:xfrm>
          <a:off x="966407" y="4404950"/>
          <a:ext cx="6995160" cy="16211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0895">
                  <a:extLst>
                    <a:ext uri="{9D8B030D-6E8A-4147-A177-3AD203B41FA5}">
                      <a16:colId xmlns:a16="http://schemas.microsoft.com/office/drawing/2014/main" val="4075001586"/>
                    </a:ext>
                  </a:extLst>
                </a:gridCol>
                <a:gridCol w="1868170">
                  <a:extLst>
                    <a:ext uri="{9D8B030D-6E8A-4147-A177-3AD203B41FA5}">
                      <a16:colId xmlns:a16="http://schemas.microsoft.com/office/drawing/2014/main" val="1344946916"/>
                    </a:ext>
                  </a:extLst>
                </a:gridCol>
                <a:gridCol w="900430">
                  <a:extLst>
                    <a:ext uri="{9D8B030D-6E8A-4147-A177-3AD203B41FA5}">
                      <a16:colId xmlns:a16="http://schemas.microsoft.com/office/drawing/2014/main" val="4241974356"/>
                    </a:ext>
                  </a:extLst>
                </a:gridCol>
                <a:gridCol w="3415665">
                  <a:extLst>
                    <a:ext uri="{9D8B030D-6E8A-4147-A177-3AD203B41FA5}">
                      <a16:colId xmlns:a16="http://schemas.microsoft.com/office/drawing/2014/main" val="2630518924"/>
                    </a:ext>
                  </a:extLst>
                </a:gridCol>
              </a:tblGrid>
              <a:tr h="540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datum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Verrichte werkzaamheden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duur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Resultaat/reflectie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8975425"/>
                  </a:ext>
                </a:extLst>
              </a:tr>
              <a:tr h="540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7574476"/>
                  </a:ext>
                </a:extLst>
              </a:tr>
              <a:tr h="540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 </a:t>
                      </a:r>
                      <a:endParaRPr lang="nl-N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2280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346371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pic>
        <p:nvPicPr>
          <p:cNvPr id="33795" name="Afbeelding 7" descr="logo NL horiz.GAH cmyk DIAP.pdf">
            <a:extLst>
              <a:ext uri="{FF2B5EF4-FFF2-40B4-BE49-F238E27FC236}">
                <a16:creationId xmlns:a16="http://schemas.microsoft.com/office/drawing/2014/main" id="{9145B3EE-1B31-2847-9FC8-DE8151BBC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itel 1">
            <a:extLst>
              <a:ext uri="{FF2B5EF4-FFF2-40B4-BE49-F238E27FC236}">
                <a16:creationId xmlns:a16="http://schemas.microsoft.com/office/drawing/2014/main" id="{729C7D96-1932-114C-99C9-66A1E5D1E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609600" y="1123952"/>
            <a:ext cx="7924800" cy="555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800" b="1" dirty="0">
                <a:solidFill>
                  <a:srgbClr val="4BB0B4"/>
                </a:solidFill>
                <a:ea typeface="ＭＳ Ｐゴシック" pitchFamily="34" charset="-128"/>
                <a:cs typeface="ＭＳ Ｐゴシック" pitchFamily="34" charset="-128"/>
              </a:rPr>
              <a:t>Startopdracht: Brainstormen over je onderwerp</a:t>
            </a:r>
            <a:endParaRPr lang="nl-NL" sz="2800" b="1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>
              <a:defRPr/>
            </a:pPr>
            <a:r>
              <a:rPr lang="nl-NL" sz="2000" dirty="0"/>
              <a:t>Schrijf met trefwoorden onderwerpen op die je interessant vindt of waar je een eigen mening over hebt.</a:t>
            </a:r>
          </a:p>
          <a:p>
            <a:pPr>
              <a:defRPr/>
            </a:pPr>
            <a:r>
              <a:rPr lang="nl-NL" sz="2000" dirty="0"/>
              <a:t>Gebruik kranten, boeken, tijdschriften, internet, gesprekken met deskundigen en mensen die jou goed kennen om ideeën op te doen.		</a:t>
            </a:r>
          </a:p>
          <a:p>
            <a:pPr>
              <a:defRPr/>
            </a:pPr>
            <a:r>
              <a:rPr lang="nl-NL" sz="2000" dirty="0"/>
              <a:t>Kijk op de PWS-website voor inspiratie: </a:t>
            </a:r>
            <a:r>
              <a:rPr lang="nl-NL" sz="2000" u="sng" dirty="0">
                <a:hlinkClick r:id="rId4"/>
              </a:rPr>
              <a:t>www.profielwerkstukhnl.nl</a:t>
            </a:r>
            <a:r>
              <a:rPr lang="nl-NL" sz="2000" dirty="0"/>
              <a:t> pagina “inspiratie-en-mediatheek”</a:t>
            </a:r>
          </a:p>
          <a:p>
            <a:pPr>
              <a:defRPr/>
            </a:pPr>
            <a:r>
              <a:rPr lang="nl-NL" sz="2000" dirty="0"/>
              <a:t>Streep onderwerpen/trefwoorden weg:</a:t>
            </a:r>
          </a:p>
          <a:p>
            <a:pPr lvl="1">
              <a:defRPr/>
            </a:pPr>
            <a:r>
              <a:rPr lang="nl-NL" sz="1800" dirty="0"/>
              <a:t>die je toch niet zo interesseren;</a:t>
            </a:r>
          </a:p>
          <a:p>
            <a:pPr lvl="1">
              <a:defRPr/>
            </a:pPr>
            <a:r>
              <a:rPr lang="nl-NL" sz="1800" dirty="0"/>
              <a:t>die niet voldoen aan de eisen die aan een profielwerkstuk worden gesteld;</a:t>
            </a:r>
          </a:p>
          <a:p>
            <a:pPr lvl="1">
              <a:defRPr/>
            </a:pPr>
            <a:r>
              <a:rPr lang="nl-NL" sz="1800" dirty="0"/>
              <a:t>die zo breed zijn dat je er niet diep in kunt duiken;</a:t>
            </a:r>
          </a:p>
          <a:p>
            <a:pPr lvl="1">
              <a:defRPr/>
            </a:pPr>
            <a:r>
              <a:rPr lang="nl-NL" sz="1800" dirty="0"/>
              <a:t>waar moeilijk informatie over te vinden is.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sz="2200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7144B46-5A84-7C43-99D3-02918C529211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www.profielwerkstukhnl.nl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jdelijke aanduiding voor inhoud 7">
            <a:extLst>
              <a:ext uri="{FF2B5EF4-FFF2-40B4-BE49-F238E27FC236}">
                <a16:creationId xmlns:a16="http://schemas.microsoft.com/office/drawing/2014/main" id="{B8BA2817-2FDF-D64D-9A3C-E500A3062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90" y="1682750"/>
            <a:ext cx="8785225" cy="5178341"/>
          </a:xfrm>
        </p:spPr>
        <p:txBody>
          <a:bodyPr>
            <a:sp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nl-NL" altLang="nl-NL" sz="4800" b="1" dirty="0">
                <a:solidFill>
                  <a:srgbClr val="4BB0B4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Na vandaag …</a:t>
            </a:r>
          </a:p>
          <a:p>
            <a:pPr marL="514350" indent="-514350" algn="ctr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nl-NL" altLang="nl-NL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Twee partners voor drietal</a:t>
            </a:r>
          </a:p>
          <a:p>
            <a:pPr marL="514350" indent="-514350" algn="ctr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nl-NL" altLang="nl-NL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Samen brainstormen voor een onderwerp</a:t>
            </a:r>
          </a:p>
          <a:p>
            <a:pPr marL="514350" indent="-514350" algn="ctr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nl-NL" altLang="nl-NL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Logboek aanmaken/updaten</a:t>
            </a:r>
          </a:p>
          <a:p>
            <a:pPr marL="514350" indent="-514350" algn="ctr" eaLnBrk="1" hangingPunct="1">
              <a:lnSpc>
                <a:spcPct val="90000"/>
              </a:lnSpc>
              <a:buFont typeface="+mj-lt"/>
              <a:buAutoNum type="arabicPeriod"/>
            </a:pPr>
            <a:endParaRPr lang="nl-NL" altLang="nl-NL" sz="700" b="1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nl-NL" altLang="nl-NL" b="1" dirty="0">
                <a:solidFill>
                  <a:srgbClr val="4BB0B4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Volgende week gaan we een onderwerp zoeken en kiezen</a:t>
            </a:r>
            <a:endParaRPr lang="nl-NL" altLang="nl-NL" b="1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nl-NL" altLang="nl-NL" sz="800" b="1" dirty="0">
              <a:solidFill>
                <a:srgbClr val="291718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nl-NL" altLang="nl-NL" sz="8800" b="1" dirty="0">
                <a:solidFill>
                  <a:srgbClr val="4BB0B4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VRAGEN ?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74551D2E-BB4A-8B49-822D-13F1FC89F7E5}"/>
              </a:ext>
            </a:extLst>
          </p:cNvPr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8F19127-297C-DC42-B429-234172B424ED}"/>
              </a:ext>
            </a:extLst>
          </p:cNvPr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pic>
        <p:nvPicPr>
          <p:cNvPr id="35844" name="Afbeelding 7" descr="logo NL horiz.GAH cmyk DIAP.pdf">
            <a:extLst>
              <a:ext uri="{FF2B5EF4-FFF2-40B4-BE49-F238E27FC236}">
                <a16:creationId xmlns:a16="http://schemas.microsoft.com/office/drawing/2014/main" id="{F09140B2-1A27-F54C-A230-E2158FA88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827088" y="0"/>
            <a:ext cx="7162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E51DF11-8F21-2848-95DF-5DE7C5FAFA99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www.profielwerkstukhnl.nl</a:t>
            </a:r>
          </a:p>
        </p:txBody>
      </p:sp>
    </p:spTree>
  </p:cSld>
  <p:clrMapOvr>
    <a:masterClrMapping/>
  </p:clrMapOvr>
  <p:transition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Afbeelding 5">
            <a:extLst>
              <a:ext uri="{FF2B5EF4-FFF2-40B4-BE49-F238E27FC236}">
                <a16:creationId xmlns:a16="http://schemas.microsoft.com/office/drawing/2014/main" id="{753BA4BC-2F95-6B49-940E-888C8D56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90FB9F10-F3F2-CD43-A90D-B1F30E131841}"/>
              </a:ext>
            </a:extLst>
          </p:cNvPr>
          <p:cNvSpPr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15363" name="Afbeelding 13" descr="logo NL GAH cmyk .pdf">
            <a:extLst>
              <a:ext uri="{FF2B5EF4-FFF2-40B4-BE49-F238E27FC236}">
                <a16:creationId xmlns:a16="http://schemas.microsoft.com/office/drawing/2014/main" id="{94E219DD-F2C9-E84B-AF1C-8B8472D0B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2408" r="34167" b="31596"/>
          <a:stretch>
            <a:fillRect/>
          </a:stretch>
        </p:blipFill>
        <p:spPr bwMode="auto">
          <a:xfrm>
            <a:off x="304802" y="3276602"/>
            <a:ext cx="2322513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itel 6">
            <a:extLst>
              <a:ext uri="{FF2B5EF4-FFF2-40B4-BE49-F238E27FC236}">
                <a16:creationId xmlns:a16="http://schemas.microsoft.com/office/drawing/2014/main" id="{EE396163-98F5-D14D-9186-EAB3A7AF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740" y="5300663"/>
            <a:ext cx="7019925" cy="1200150"/>
          </a:xfrm>
        </p:spPr>
        <p:txBody>
          <a:bodyPr/>
          <a:lstStyle/>
          <a:p>
            <a:pPr eaLnBrk="1" hangingPunct="1"/>
            <a:r>
              <a:rPr lang="nl-NL" altLang="nl-NL" sz="32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Fase 1: les 2</a:t>
            </a:r>
            <a:br>
              <a:rPr lang="nl-NL" altLang="nl-NL" sz="32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nl-NL" altLang="nl-NL" sz="32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Onderwerp zoeken/kiezen + bronnenonderzoek + informatie zoeken met Google (</a:t>
            </a:r>
            <a:r>
              <a:rPr lang="nl-NL" altLang="nl-NL" sz="32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Scholar</a:t>
            </a:r>
            <a:r>
              <a:rPr lang="nl-NL" altLang="nl-NL" sz="32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)</a:t>
            </a:r>
            <a:br>
              <a:rPr lang="nl-NL" altLang="nl-NL" sz="36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endParaRPr lang="nl-NL" altLang="nl-NL" sz="3600" b="1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17411" name="Afbeelding 7" descr="logo NL horiz.GAH cmyk DIAP.pdf">
            <a:extLst>
              <a:ext uri="{FF2B5EF4-FFF2-40B4-BE49-F238E27FC236}">
                <a16:creationId xmlns:a16="http://schemas.microsoft.com/office/drawing/2014/main" id="{E3932C6F-86FA-A74B-AC52-BBD548E6A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el 1">
            <a:extLst>
              <a:ext uri="{FF2B5EF4-FFF2-40B4-BE49-F238E27FC236}">
                <a16:creationId xmlns:a16="http://schemas.microsoft.com/office/drawing/2014/main" id="{FBF05BEE-76EA-E341-BF93-D606819E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287016" y="1340768"/>
            <a:ext cx="8856984" cy="454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Wat gaan we doen vandaag?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Tijdpad (download van homepage </a:t>
            </a: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  <a:hlinkClick r:id="rId4"/>
              </a:rPr>
              <a:t>http://www.profielwerkstukhnl.nl/</a:t>
            </a: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) 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Vorige week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Brainstormen; wat hebben jullie?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Onderwerp zoeken/kiezen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Bronnenonderzoek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Informatie zoeken met Google (</a:t>
            </a:r>
            <a:r>
              <a:rPr lang="nl-NL" sz="2200" dirty="0">
                <a:solidFill>
                  <a:srgbClr val="291718"/>
                </a:solidFill>
                <a:latin typeface="Arial"/>
                <a:ea typeface="ＭＳ Ｐゴシック" pitchFamily="34" charset="-128"/>
                <a:cs typeface="ＭＳ Ｐゴシック" pitchFamily="34" charset="-128"/>
              </a:rPr>
              <a:t>S</a:t>
            </a:r>
            <a:r>
              <a:rPr kumimoji="0" lang="nl-NL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cholar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Partners gevonden? Eventueel al inschrijven? Deadline?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Zelf aan de slag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Onderwerp zoeken/kiezen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Bronnenonderzoek m.b.v. Google (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scholar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)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  <a:hlinkClick r:id="rId5"/>
              </a:rPr>
              <a:t>Gratis account bij Universiteit Utrecht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7E50ADCE-0286-814D-A604-6746C90EE7B7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</p:spTree>
  </p:cSld>
  <p:clrMapOvr>
    <a:masterClrMapping/>
  </p:clrMapOvr>
  <p:transition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33795" name="Afbeelding 7" descr="logo NL horiz.GAH cmyk DIAP.pdf">
            <a:extLst>
              <a:ext uri="{FF2B5EF4-FFF2-40B4-BE49-F238E27FC236}">
                <a16:creationId xmlns:a16="http://schemas.microsoft.com/office/drawing/2014/main" id="{9145B3EE-1B31-2847-9FC8-DE8151BBC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itel 1">
            <a:extLst>
              <a:ext uri="{FF2B5EF4-FFF2-40B4-BE49-F238E27FC236}">
                <a16:creationId xmlns:a16="http://schemas.microsoft.com/office/drawing/2014/main" id="{729C7D96-1932-114C-99C9-66A1E5D1E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609600" y="1268413"/>
            <a:ext cx="79248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Brainstormen over je onderwerp (vorige keer)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-84" charset="-128"/>
              </a:rPr>
              <a:t>Schrijf met trefwoorden onderwerpen op die je interessant vindt of waar je een eigen mening over hebt.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-84" charset="-128"/>
              </a:rPr>
              <a:t>Gebruik kranten, boeken, tijdschriften, internet, gesprekken met deskundigen en mensen die jou goed kennen om ideeën op te doen.		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-84" charset="-128"/>
              </a:rPr>
              <a:t>Kijk op de PWS-website voor inspiratie: </a:t>
            </a:r>
            <a:r>
              <a:rPr kumimoji="0" lang="nl-NL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-84" charset="-128"/>
                <a:hlinkClick r:id="rId4"/>
              </a:rPr>
              <a:t>www.profielwerkstukhnl.nl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-8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-84" charset="-128"/>
              </a:rPr>
              <a:t>Streep onderwerpen/trefwoorden weg: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-84" charset="-128"/>
                <a:cs typeface="+mn-cs"/>
              </a:rPr>
              <a:t>die je toch niet zo interesseren;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-84" charset="-128"/>
                <a:cs typeface="+mn-cs"/>
              </a:rPr>
              <a:t>die niet voldoen aan de eisen die aan een profielwerkstuk worden gesteld;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-84" charset="-128"/>
                <a:cs typeface="+mn-cs"/>
              </a:rPr>
              <a:t>die zo breed zijn dat je er niet diep in kunt duiken;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-84" charset="-128"/>
                <a:cs typeface="+mn-cs"/>
              </a:rPr>
              <a:t>waar moeilijk informatie over te vinden is.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7144B46-5A84-7C43-99D3-02918C529211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</p:spTree>
    <p:extLst>
      <p:ext uri="{BB962C8B-B14F-4D97-AF65-F5344CB8AC3E}">
        <p14:creationId xmlns:p14="http://schemas.microsoft.com/office/powerpoint/2010/main" val="328892071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19459" name="Afbeelding 7" descr="logo NL horiz.GAH cmyk DIAP.pdf">
            <a:extLst>
              <a:ext uri="{FF2B5EF4-FFF2-40B4-BE49-F238E27FC236}">
                <a16:creationId xmlns:a16="http://schemas.microsoft.com/office/drawing/2014/main" id="{0C50BDB8-D775-6042-9BCC-3D227AF3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 1">
            <a:extLst>
              <a:ext uri="{FF2B5EF4-FFF2-40B4-BE49-F238E27FC236}">
                <a16:creationId xmlns:a16="http://schemas.microsoft.com/office/drawing/2014/main" id="{D1084920-5163-EF4E-9B74-C9C6A211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395536" y="1412776"/>
            <a:ext cx="8497641" cy="85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Onderwerp zoeken/kiezen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5E4DC9E-688E-3E47-A898-76CA9CCF5A1A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  <p:pic>
        <p:nvPicPr>
          <p:cNvPr id="5" name="Afbeelding 4">
            <a:hlinkClick r:id="rId4"/>
            <a:extLst>
              <a:ext uri="{FF2B5EF4-FFF2-40B4-BE49-F238E27FC236}">
                <a16:creationId xmlns:a16="http://schemas.microsoft.com/office/drawing/2014/main" id="{FF7B8010-C1DE-E749-86D3-5EB1C764E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63" y="1988621"/>
            <a:ext cx="4635500" cy="3479800"/>
          </a:xfrm>
          <a:prstGeom prst="rect">
            <a:avLst/>
          </a:prstGeom>
        </p:spPr>
      </p:pic>
      <p:sp>
        <p:nvSpPr>
          <p:cNvPr id="13" name="Tijdelijke aanduiding voor inhoud 7">
            <a:extLst>
              <a:ext uri="{FF2B5EF4-FFF2-40B4-BE49-F238E27FC236}">
                <a16:creationId xmlns:a16="http://schemas.microsoft.com/office/drawing/2014/main" id="{72142BE1-00AA-1E48-8C2B-B0373050670B}"/>
              </a:ext>
            </a:extLst>
          </p:cNvPr>
          <p:cNvSpPr txBox="1">
            <a:spLocks/>
          </p:cNvSpPr>
          <p:nvPr/>
        </p:nvSpPr>
        <p:spPr bwMode="auto">
          <a:xfrm>
            <a:off x="2267744" y="5476360"/>
            <a:ext cx="7924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  <a:hlinkClick r:id="rId4"/>
              </a:rPr>
              <a:t>Klik hier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 of op de foto om naar de website te gaan en start de video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19459" name="Afbeelding 7" descr="logo NL horiz.GAH cmyk DIAP.pdf">
            <a:extLst>
              <a:ext uri="{FF2B5EF4-FFF2-40B4-BE49-F238E27FC236}">
                <a16:creationId xmlns:a16="http://schemas.microsoft.com/office/drawing/2014/main" id="{0C50BDB8-D775-6042-9BCC-3D227AF3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 1">
            <a:extLst>
              <a:ext uri="{FF2B5EF4-FFF2-40B4-BE49-F238E27FC236}">
                <a16:creationId xmlns:a16="http://schemas.microsoft.com/office/drawing/2014/main" id="{D1084920-5163-EF4E-9B74-C9C6A211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215167" y="1196752"/>
            <a:ext cx="8713665" cy="572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Onderwerp zoeken/kiezen – wat is nou belangrijk?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Er bestaat veel (betrouwbare) informatie over het onderwerp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Het is van voldoende inhoudelijk niveau voor het schooltype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Er is ruimte voor onderzoek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Vertel iedereen over je onderwerp/strooi met je ideeën!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Stel jezelf een aantal vragen:</a:t>
            </a:r>
            <a:endParaRPr kumimoji="0" lang="nl-NL" sz="2600" b="1" i="0" u="none" strike="noStrike" kern="1200" cap="none" spc="0" normalizeH="0" baseline="0" noProof="0" dirty="0">
              <a:ln>
                <a:noFill/>
              </a:ln>
              <a:solidFill>
                <a:srgbClr val="4BB0B4"/>
              </a:solidFill>
              <a:effectLst/>
              <a:uLnTx/>
              <a:uFillTx/>
              <a:latin typeface="Arial"/>
              <a:ea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Vraag jezelf af wat je echt interesseert.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Wat vind jij leuk?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Wat wil je gaan studeren?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Wat zijn je hobby’s?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Waar weet je weinig van af, maar zou je wel meer over willen weten?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Wat is je favoriete vak op school?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Welke studierichting lijkt je interessant?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5E4DC9E-688E-3E47-A898-76CA9CCF5A1A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</p:spTree>
    <p:extLst>
      <p:ext uri="{BB962C8B-B14F-4D97-AF65-F5344CB8AC3E}">
        <p14:creationId xmlns:p14="http://schemas.microsoft.com/office/powerpoint/2010/main" val="340927389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23555" name="Afbeelding 7" descr="logo NL horiz.GAH cmyk DIAP.pdf">
            <a:extLst>
              <a:ext uri="{FF2B5EF4-FFF2-40B4-BE49-F238E27FC236}">
                <a16:creationId xmlns:a16="http://schemas.microsoft.com/office/drawing/2014/main" id="{0C31D8B1-4194-D849-BB0B-708946002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itel 1">
            <a:extLst>
              <a:ext uri="{FF2B5EF4-FFF2-40B4-BE49-F238E27FC236}">
                <a16:creationId xmlns:a16="http://schemas.microsoft.com/office/drawing/2014/main" id="{21A96825-9EA4-FD40-999E-E8F6ECE5D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468315" y="964011"/>
            <a:ext cx="8301359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Bronnenonderzoek (wie/wat/waarom)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Je profielwerkstuk is een wetenschappelijk onderzoek/verslag/project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Hiervoor gelden de regels omtrent bronnen, bronvermelding en plagiaat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Je mag niet zomaar alles wat je op internet vindt of in een boek leest overnemen in je werkstuk zonder dit te vermelden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Plagiaat is strafbaar: voorkom dit door volgens bepaalde regels te parafraseren, citeren, samenvatten en te vermelden wat je bron is volgens APA-richtlijn.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Als aparte bijlage voeg je een bronnenlijst/bibliografie toe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Hoe je de bronnen precies vermeldt, en hoe je dit handig doet met behulp van Microsoft Word staat op de 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  <a:hlinkClick r:id="rId4"/>
              </a:rPr>
              <a:t>PWS-website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 op</a:t>
            </a:r>
            <a:r>
              <a:rPr kumimoji="0" lang="nl-NL" sz="2200" b="0" i="0" u="none" strike="noStrike" kern="1200" cap="none" spc="0" normalizeH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 pagina </a:t>
            </a:r>
            <a:r>
              <a:rPr lang="nl-NL" sz="2200" dirty="0">
                <a:solidFill>
                  <a:srgbClr val="291718"/>
                </a:solidFill>
                <a:latin typeface="Arial"/>
                <a:ea typeface="ＭＳ Ｐゴシック" pitchFamily="34" charset="-128"/>
                <a:cs typeface="ＭＳ Ｐゴシック" pitchFamily="34" charset="-128"/>
              </a:rPr>
              <a:t>‘</a:t>
            </a:r>
            <a:r>
              <a:rPr lang="nl-NL" sz="2200" b="1" dirty="0">
                <a:solidFill>
                  <a:srgbClr val="291718"/>
                </a:solidFill>
                <a:latin typeface="Arial"/>
                <a:ea typeface="ＭＳ Ｐゴシック" pitchFamily="34" charset="-128"/>
                <a:cs typeface="ＭＳ Ｐゴシック" pitchFamily="34" charset="-128"/>
              </a:rPr>
              <a:t>Bronnen en bronvermelding</a:t>
            </a:r>
            <a:r>
              <a:rPr lang="nl-NL" sz="2200" dirty="0">
                <a:solidFill>
                  <a:srgbClr val="291718"/>
                </a:solidFill>
                <a:latin typeface="Arial"/>
                <a:ea typeface="ＭＳ Ｐゴシック" pitchFamily="34" charset="-128"/>
                <a:cs typeface="ＭＳ Ｐゴシック" pitchFamily="34" charset="-128"/>
              </a:rPr>
              <a:t>’ te vinden onder tabblad ‘</a:t>
            </a:r>
            <a:r>
              <a:rPr lang="nl-NL" sz="2200" b="1" dirty="0">
                <a:solidFill>
                  <a:srgbClr val="291718"/>
                </a:solidFill>
                <a:latin typeface="Arial"/>
                <a:ea typeface="ＭＳ Ｐゴシック" pitchFamily="34" charset="-128"/>
                <a:cs typeface="ＭＳ Ｐゴシック" pitchFamily="34" charset="-128"/>
              </a:rPr>
              <a:t>Meer</a:t>
            </a:r>
            <a:r>
              <a:rPr lang="nl-NL" sz="2200" dirty="0">
                <a:solidFill>
                  <a:srgbClr val="291718"/>
                </a:solidFill>
                <a:latin typeface="Arial"/>
                <a:ea typeface="ＭＳ Ｐゴシック" pitchFamily="34" charset="-128"/>
                <a:cs typeface="ＭＳ Ｐゴシック" pitchFamily="34" charset="-128"/>
              </a:rPr>
              <a:t>’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In fase 2 besteden we hier speciaal een les aan, omdat we dit erg belangrijk vinden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AB03494-4C68-E544-AC7C-B089800BCA19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29699" name="Afbeelding 7" descr="logo NL horiz.GAH cmyk DIAP.pdf">
            <a:extLst>
              <a:ext uri="{FF2B5EF4-FFF2-40B4-BE49-F238E27FC236}">
                <a16:creationId xmlns:a16="http://schemas.microsoft.com/office/drawing/2014/main" id="{099E67E1-E1F0-5D4F-8006-2855828B3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itel 1">
            <a:extLst>
              <a:ext uri="{FF2B5EF4-FFF2-40B4-BE49-F238E27FC236}">
                <a16:creationId xmlns:a16="http://schemas.microsoft.com/office/drawing/2014/main" id="{F543F3AB-B1D4-794A-A32E-A076E43E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2233621" y="988457"/>
            <a:ext cx="4210587" cy="124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Informatie zoeken met Google (</a:t>
            </a:r>
            <a:r>
              <a:rPr kumimoji="0" 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scholar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FEB2130-DFC1-414C-917F-0BF10A1F5A64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  <p:pic>
        <p:nvPicPr>
          <p:cNvPr id="6" name="Afbeelding 5">
            <a:hlinkClick r:id="rId4"/>
            <a:extLst>
              <a:ext uri="{FF2B5EF4-FFF2-40B4-BE49-F238E27FC236}">
                <a16:creationId xmlns:a16="http://schemas.microsoft.com/office/drawing/2014/main" id="{2E23805E-21E5-DF4C-B2F0-9D603E1B8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" y="944564"/>
            <a:ext cx="2219423" cy="5544103"/>
          </a:xfrm>
          <a:prstGeom prst="rect">
            <a:avLst/>
          </a:prstGeom>
        </p:spPr>
      </p:pic>
      <p:sp>
        <p:nvSpPr>
          <p:cNvPr id="13" name="Tijdelijke aanduiding voor inhoud 7">
            <a:extLst>
              <a:ext uri="{FF2B5EF4-FFF2-40B4-BE49-F238E27FC236}">
                <a16:creationId xmlns:a16="http://schemas.microsoft.com/office/drawing/2014/main" id="{C1A69BF4-2672-814E-A1C9-C53B7A9BB9CE}"/>
              </a:ext>
            </a:extLst>
          </p:cNvPr>
          <p:cNvSpPr txBox="1">
            <a:spLocks/>
          </p:cNvSpPr>
          <p:nvPr/>
        </p:nvSpPr>
        <p:spPr bwMode="auto">
          <a:xfrm>
            <a:off x="2319814" y="1937679"/>
            <a:ext cx="1453364" cy="81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  <a:hlinkClick r:id="rId4"/>
              </a:rPr>
              <a:t>Klik hier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 of op een foto om naar de website te gaan en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scroll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 naar beneden voor extra informatie</a:t>
            </a:r>
          </a:p>
        </p:txBody>
      </p:sp>
      <p:pic>
        <p:nvPicPr>
          <p:cNvPr id="17" name="Afbeelding 16">
            <a:hlinkClick r:id="rId4"/>
            <a:extLst>
              <a:ext uri="{FF2B5EF4-FFF2-40B4-BE49-F238E27FC236}">
                <a16:creationId xmlns:a16="http://schemas.microsoft.com/office/drawing/2014/main" id="{97F53A5A-92A9-9047-A329-25CBD598CF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40" y="1893787"/>
            <a:ext cx="2743632" cy="4598850"/>
          </a:xfrm>
          <a:prstGeom prst="rect">
            <a:avLst/>
          </a:prstGeom>
        </p:spPr>
      </p:pic>
      <p:pic>
        <p:nvPicPr>
          <p:cNvPr id="23" name="Afbeelding 22">
            <a:hlinkClick r:id="rId4"/>
            <a:extLst>
              <a:ext uri="{FF2B5EF4-FFF2-40B4-BE49-F238E27FC236}">
                <a16:creationId xmlns:a16="http://schemas.microsoft.com/office/drawing/2014/main" id="{ABEE8726-6F92-6B4A-92EA-0EF9085F6D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498" y="944563"/>
            <a:ext cx="2568502" cy="5552039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pic>
        <p:nvPicPr>
          <p:cNvPr id="17411" name="Afbeelding 7" descr="logo NL horiz.GAH cmyk DIAP.pdf">
            <a:extLst>
              <a:ext uri="{FF2B5EF4-FFF2-40B4-BE49-F238E27FC236}">
                <a16:creationId xmlns:a16="http://schemas.microsoft.com/office/drawing/2014/main" id="{E3932C6F-86FA-A74B-AC52-BBD548E6A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el 1">
            <a:extLst>
              <a:ext uri="{FF2B5EF4-FFF2-40B4-BE49-F238E27FC236}">
                <a16:creationId xmlns:a16="http://schemas.microsoft.com/office/drawing/2014/main" id="{FBF05BEE-76EA-E341-BF93-D606819E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609600" y="1798638"/>
            <a:ext cx="7924800" cy="420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800" b="1" dirty="0">
                <a:solidFill>
                  <a:srgbClr val="4BB0B4"/>
                </a:solidFill>
                <a:ea typeface="ＭＳ Ｐゴシック" pitchFamily="34" charset="-128"/>
                <a:cs typeface="ＭＳ Ｐゴシック" pitchFamily="34" charset="-128"/>
              </a:rPr>
              <a:t>Wat gaan we doen vandaag?</a:t>
            </a:r>
            <a:endParaRPr lang="nl-NL" sz="2800" b="1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Welkom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Goed om te weten!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PWS-boekje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Tijdpad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Beoordeling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Logboek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Opdracht 1: Brainstormen over je onderwerp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Opdracht </a:t>
            </a: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2</a:t>
            </a:r>
            <a:r>
              <a:rPr lang="nl-NL" sz="220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: </a:t>
            </a: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Partner zoeken/vinden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sz="2200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nl-NL" sz="2200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7E50ADCE-0286-814D-A604-6746C90EE7B7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www.profielwerkstukhnl.nl</a:t>
            </a:r>
          </a:p>
        </p:txBody>
      </p:sp>
    </p:spTree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23555" name="Afbeelding 7" descr="logo NL horiz.GAH cmyk DIAP.pdf">
            <a:extLst>
              <a:ext uri="{FF2B5EF4-FFF2-40B4-BE49-F238E27FC236}">
                <a16:creationId xmlns:a16="http://schemas.microsoft.com/office/drawing/2014/main" id="{0C31D8B1-4194-D849-BB0B-708946002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itel 1">
            <a:extLst>
              <a:ext uri="{FF2B5EF4-FFF2-40B4-BE49-F238E27FC236}">
                <a16:creationId xmlns:a16="http://schemas.microsoft.com/office/drawing/2014/main" id="{21A96825-9EA4-FD40-999E-E8F6ECE5D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539552" y="1196752"/>
            <a:ext cx="8301359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Partner gevonden?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Heb je nog geen partner gevonden.. Kom dan zo meteen even bij je mentor.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Samen gaan jullie dit oplossen.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Denk vast na over: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Wat wil je als mogelijk onderwerp/vakgebied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Wat zijn je interessegebieden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Wat zoek je in een partner, wat vind je belangrijk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  <a:hlinkClick r:id="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AB03494-4C68-E544-AC7C-B089800BCA19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</p:spTree>
    <p:extLst>
      <p:ext uri="{BB962C8B-B14F-4D97-AF65-F5344CB8AC3E}">
        <p14:creationId xmlns:p14="http://schemas.microsoft.com/office/powerpoint/2010/main" val="284282168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jdelijke aanduiding voor inhoud 7">
            <a:extLst>
              <a:ext uri="{FF2B5EF4-FFF2-40B4-BE49-F238E27FC236}">
                <a16:creationId xmlns:a16="http://schemas.microsoft.com/office/drawing/2014/main" id="{2EB292E9-763A-244E-B905-ED7E587D7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89" y="2116678"/>
            <a:ext cx="4680173" cy="3031599"/>
          </a:xfr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800" b="1" dirty="0">
                <a:solidFill>
                  <a:srgbClr val="4BB0B4"/>
                </a:solidFill>
                <a:ea typeface="ＭＳ Ｐゴシック" pitchFamily="34" charset="-128"/>
                <a:cs typeface="ＭＳ Ｐゴシック" pitchFamily="34" charset="-128"/>
              </a:rPr>
              <a:t>Nu…? DIY!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nl-NL" sz="2800" b="1" dirty="0">
              <a:solidFill>
                <a:srgbClr val="4BB0B4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Onderwerp zoeken/kiezen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Bronnenonderzoek m.b.v. Google (</a:t>
            </a:r>
            <a:r>
              <a:rPr lang="nl-NL" sz="2200" dirty="0" err="1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scholar</a:t>
            </a: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  <a:hlinkClick r:id="rId5"/>
              </a:rPr>
              <a:t>Gratis account bij Universiteit Utrecht</a:t>
            </a:r>
            <a:endParaRPr lang="nl-NL" sz="1800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nl-NL" sz="2800" b="1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4EB7868-5F40-E940-BB61-5FA1262F2A87}"/>
              </a:ext>
            </a:extLst>
          </p:cNvPr>
          <p:cNvSpPr/>
          <p:nvPr/>
        </p:nvSpPr>
        <p:spPr>
          <a:xfrm>
            <a:off x="0" y="0"/>
            <a:ext cx="9144000" cy="1125538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A1626DE-E146-5842-9632-83B2088F2526}"/>
              </a:ext>
            </a:extLst>
          </p:cNvPr>
          <p:cNvSpPr/>
          <p:nvPr/>
        </p:nvSpPr>
        <p:spPr>
          <a:xfrm>
            <a:off x="0" y="6513515"/>
            <a:ext cx="9144000" cy="344487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31748" name="Afbeelding 7" descr="logo NL horiz.GAH cmyk DIAP.pdf">
            <a:extLst>
              <a:ext uri="{FF2B5EF4-FFF2-40B4-BE49-F238E27FC236}">
                <a16:creationId xmlns:a16="http://schemas.microsoft.com/office/drawing/2014/main" id="{6A7E551A-9512-834E-B7FE-1F78026CBB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763713" y="-68263"/>
            <a:ext cx="5327650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D3D5402B-ABE7-AB47-BEB6-6EB6AA1EB20B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2C481B3-534F-C34F-A8BA-682E42448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802" y="1300122"/>
            <a:ext cx="5038809" cy="5038809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53" presetClass="entr" presetSubtype="1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53" presetClass="entr" presetSubtype="1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53" presetClass="entr" presetSubtype="1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jdelijke aanduiding voor inhoud 7">
            <a:extLst>
              <a:ext uri="{FF2B5EF4-FFF2-40B4-BE49-F238E27FC236}">
                <a16:creationId xmlns:a16="http://schemas.microsoft.com/office/drawing/2014/main" id="{B8BA2817-2FDF-D64D-9A3C-E500A3062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90" y="1682750"/>
            <a:ext cx="8785225" cy="4704365"/>
          </a:xfrm>
        </p:spPr>
        <p:txBody>
          <a:bodyPr>
            <a:sp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nl-NL" altLang="nl-NL" sz="4800" b="1" dirty="0">
                <a:solidFill>
                  <a:srgbClr val="4BB0B4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Na vandaag …</a:t>
            </a:r>
          </a:p>
          <a:p>
            <a:pPr marL="514350" indent="-514350" algn="ctr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nl-NL" altLang="nl-NL" sz="24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Bronnenonderzoek gestart!</a:t>
            </a:r>
          </a:p>
          <a:p>
            <a:pPr marL="514350" indent="-514350" algn="ctr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nl-NL" altLang="nl-NL" sz="24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Een onderwerp kiezen, deadline inschrijven zie tijdpad!!</a:t>
            </a:r>
          </a:p>
          <a:p>
            <a:pPr marL="514350" indent="-514350" algn="ctr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nl-NL" altLang="nl-NL" sz="24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Logboek updaten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nl-NL" altLang="nl-NL" sz="1400" b="1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nl-NL" altLang="nl-NL" b="1" dirty="0">
                <a:solidFill>
                  <a:srgbClr val="4BB0B4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Volgende week gaan we aan de gang met de onderzoeksvraag, hypothese en deelvragen</a:t>
            </a:r>
            <a:endParaRPr lang="nl-NL" altLang="nl-NL" b="1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nl-NL" altLang="nl-NL" sz="100" b="1" dirty="0">
              <a:solidFill>
                <a:srgbClr val="291718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nl-NL" altLang="nl-NL" sz="8800" b="1" dirty="0">
                <a:solidFill>
                  <a:srgbClr val="4BB0B4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VRAGEN ?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74551D2E-BB4A-8B49-822D-13F1FC89F7E5}"/>
              </a:ext>
            </a:extLst>
          </p:cNvPr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8F19127-297C-DC42-B429-234172B424ED}"/>
              </a:ext>
            </a:extLst>
          </p:cNvPr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35844" name="Afbeelding 7" descr="logo NL horiz.GAH cmyk DIAP.pdf">
            <a:extLst>
              <a:ext uri="{FF2B5EF4-FFF2-40B4-BE49-F238E27FC236}">
                <a16:creationId xmlns:a16="http://schemas.microsoft.com/office/drawing/2014/main" id="{F09140B2-1A27-F54C-A230-E2158FA88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827088" y="0"/>
            <a:ext cx="7162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E51DF11-8F21-2848-95DF-5DE7C5FAFA99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</p:spTree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Afbeelding 5">
            <a:extLst>
              <a:ext uri="{FF2B5EF4-FFF2-40B4-BE49-F238E27FC236}">
                <a16:creationId xmlns:a16="http://schemas.microsoft.com/office/drawing/2014/main" id="{753BA4BC-2F95-6B49-940E-888C8D56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90FB9F10-F3F2-CD43-A90D-B1F30E131841}"/>
              </a:ext>
            </a:extLst>
          </p:cNvPr>
          <p:cNvSpPr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15363" name="Afbeelding 13" descr="logo NL GAH cmyk .pdf">
            <a:extLst>
              <a:ext uri="{FF2B5EF4-FFF2-40B4-BE49-F238E27FC236}">
                <a16:creationId xmlns:a16="http://schemas.microsoft.com/office/drawing/2014/main" id="{94E219DD-F2C9-E84B-AF1C-8B8472D0B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2408" r="34167" b="31596"/>
          <a:stretch>
            <a:fillRect/>
          </a:stretch>
        </p:blipFill>
        <p:spPr bwMode="auto">
          <a:xfrm>
            <a:off x="304802" y="3276602"/>
            <a:ext cx="2322513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itel 6">
            <a:extLst>
              <a:ext uri="{FF2B5EF4-FFF2-40B4-BE49-F238E27FC236}">
                <a16:creationId xmlns:a16="http://schemas.microsoft.com/office/drawing/2014/main" id="{EE396163-98F5-D14D-9186-EAB3A7AF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300663"/>
            <a:ext cx="8715129" cy="1200150"/>
          </a:xfrm>
        </p:spPr>
        <p:txBody>
          <a:bodyPr/>
          <a:lstStyle/>
          <a:p>
            <a:pPr eaLnBrk="1" hangingPunct="1"/>
            <a:r>
              <a:rPr lang="nl-NL" altLang="nl-NL" sz="32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		Fase 1: les 3</a:t>
            </a:r>
            <a:br>
              <a:rPr lang="nl-NL" altLang="nl-NL" sz="32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br>
              <a:rPr lang="nl-NL" altLang="nl-NL" sz="32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nl-NL" altLang="nl-NL" sz="32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Onderzoeksvraag, hypothese en deelvragen </a:t>
            </a:r>
            <a:br>
              <a:rPr lang="nl-NL" altLang="nl-NL" sz="36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endParaRPr lang="nl-NL" altLang="nl-NL" sz="3600" b="1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17411" name="Afbeelding 7" descr="logo NL horiz.GAH cmyk DIAP.pdf">
            <a:extLst>
              <a:ext uri="{FF2B5EF4-FFF2-40B4-BE49-F238E27FC236}">
                <a16:creationId xmlns:a16="http://schemas.microsoft.com/office/drawing/2014/main" id="{E3932C6F-86FA-A74B-AC52-BBD548E6A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el 1">
            <a:extLst>
              <a:ext uri="{FF2B5EF4-FFF2-40B4-BE49-F238E27FC236}">
                <a16:creationId xmlns:a16="http://schemas.microsoft.com/office/drawing/2014/main" id="{FBF05BEE-76EA-E341-BF93-D606819E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609600" y="1340768"/>
            <a:ext cx="7924800" cy="491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Wat gaan we doen vandaag?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Afgelopen week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Onderwerp kiezen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Inschrijven PWS (deadline </a:t>
            </a:r>
            <a:r>
              <a:rPr lang="nl-NL" sz="2200" dirty="0">
                <a:solidFill>
                  <a:srgbClr val="291718"/>
                </a:solidFill>
                <a:latin typeface="Arial"/>
                <a:ea typeface="ＭＳ Ｐゴシック" pitchFamily="34" charset="-128"/>
                <a:cs typeface="ＭＳ Ｐゴシック" pitchFamily="34" charset="-128"/>
              </a:rPr>
              <a:t>zie tijdpad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Onderzoeksvraag (onderwerp)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Afbakenen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Inperken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Hypothese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Deelvragen en sub-deelvragen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Valkuilen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Zelf aan de slag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Onderzoeksvraag opstellen, afbakenen en inperken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Eventueel een hypothese opstellen (indien mogelijk)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Eventueel al starten met deelvragen opstellen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7E50ADCE-0286-814D-A604-6746C90EE7B7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17411" name="Afbeelding 7" descr="logo NL horiz.GAH cmyk DIAP.pdf">
            <a:extLst>
              <a:ext uri="{FF2B5EF4-FFF2-40B4-BE49-F238E27FC236}">
                <a16:creationId xmlns:a16="http://schemas.microsoft.com/office/drawing/2014/main" id="{E3932C6F-86FA-A74B-AC52-BBD548E6A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el 1">
            <a:extLst>
              <a:ext uri="{FF2B5EF4-FFF2-40B4-BE49-F238E27FC236}">
                <a16:creationId xmlns:a16="http://schemas.microsoft.com/office/drawing/2014/main" id="{FBF05BEE-76EA-E341-BF93-D606819E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609600" y="1340768"/>
            <a:ext cx="7924800" cy="366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Inschrijven PWS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-84" charset="-128"/>
              </a:rPr>
              <a:t>Deadline inschrijving: zie</a:t>
            </a:r>
            <a:r>
              <a:rPr kumimoji="0" lang="nl-NL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-84" charset="-128"/>
              </a:rPr>
              <a:t> tijdpad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-8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-84" charset="-128"/>
              </a:rPr>
              <a:t>Je schrijft je eenmalig als groep in voor het PWS via</a:t>
            </a:r>
            <a:r>
              <a:rPr kumimoji="0" lang="nl-NL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-84" charset="-128"/>
              </a:rPr>
              <a:t> het digitale aanmeldformulier (ontvangen per mail)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-8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-84" charset="-128"/>
              </a:rPr>
              <a:t>Vul alle vragen volledig in (bv. alle namen van de groepsleden met voor- en achternaam)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-84" charset="-128"/>
              </a:rPr>
            </a:b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-84" charset="-128"/>
              </a:rPr>
            </a:b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-84" charset="-128"/>
              </a:rPr>
              <a:t>Meld je a.u.b. tijdig aan anders kunnen we je niet onderbrengen bij een begeleider!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7E50ADCE-0286-814D-A604-6746C90EE7B7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</p:spTree>
    <p:extLst>
      <p:ext uri="{BB962C8B-B14F-4D97-AF65-F5344CB8AC3E}">
        <p14:creationId xmlns:p14="http://schemas.microsoft.com/office/powerpoint/2010/main" val="134748822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19459" name="Afbeelding 7" descr="logo NL horiz.GAH cmyk DIAP.pdf">
            <a:extLst>
              <a:ext uri="{FF2B5EF4-FFF2-40B4-BE49-F238E27FC236}">
                <a16:creationId xmlns:a16="http://schemas.microsoft.com/office/drawing/2014/main" id="{0C50BDB8-D775-6042-9BCC-3D227AF38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 1">
            <a:extLst>
              <a:ext uri="{FF2B5EF4-FFF2-40B4-BE49-F238E27FC236}">
                <a16:creationId xmlns:a16="http://schemas.microsoft.com/office/drawing/2014/main" id="{D1084920-5163-EF4E-9B74-C9C6A211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395536" y="1412776"/>
            <a:ext cx="8497641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Onderzoeksvraag, deelvragen en hypothese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5E4DC9E-688E-3E47-A898-76CA9CCF5A1A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  <p:sp>
        <p:nvSpPr>
          <p:cNvPr id="13" name="Tijdelijke aanduiding voor inhoud 7">
            <a:extLst>
              <a:ext uri="{FF2B5EF4-FFF2-40B4-BE49-F238E27FC236}">
                <a16:creationId xmlns:a16="http://schemas.microsoft.com/office/drawing/2014/main" id="{72142BE1-00AA-1E48-8C2B-B0373050670B}"/>
              </a:ext>
            </a:extLst>
          </p:cNvPr>
          <p:cNvSpPr txBox="1">
            <a:spLocks/>
          </p:cNvSpPr>
          <p:nvPr/>
        </p:nvSpPr>
        <p:spPr bwMode="auto">
          <a:xfrm>
            <a:off x="1774989" y="5540326"/>
            <a:ext cx="7924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  <a:hlinkClick r:id="rId5"/>
              </a:rPr>
              <a:t>Klik hier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 of op de foto om naar de website te gaan en </a:t>
            </a:r>
            <a:r>
              <a:rPr kumimoji="0" lang="nl-NL" sz="1050" b="0" i="0" u="sng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start de video op </a:t>
            </a:r>
            <a:r>
              <a:rPr kumimoji="0" lang="nl-NL" sz="1050" b="1" i="0" u="sng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4:15 tot 7:35</a:t>
            </a:r>
          </a:p>
        </p:txBody>
      </p:sp>
      <p:pic>
        <p:nvPicPr>
          <p:cNvPr id="3" name="Afbeelding 2">
            <a:hlinkClick r:id="rId5"/>
            <a:extLst>
              <a:ext uri="{FF2B5EF4-FFF2-40B4-BE49-F238E27FC236}">
                <a16:creationId xmlns:a16="http://schemas.microsoft.com/office/drawing/2014/main" id="{DF89810B-52E6-5149-87FD-2C7F0B7E11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50509"/>
            <a:ext cx="4635500" cy="34798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19459" name="Afbeelding 7" descr="logo NL horiz.GAH cmyk DIAP.pdf">
            <a:extLst>
              <a:ext uri="{FF2B5EF4-FFF2-40B4-BE49-F238E27FC236}">
                <a16:creationId xmlns:a16="http://schemas.microsoft.com/office/drawing/2014/main" id="{0C50BDB8-D775-6042-9BCC-3D227AF3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 1">
            <a:extLst>
              <a:ext uri="{FF2B5EF4-FFF2-40B4-BE49-F238E27FC236}">
                <a16:creationId xmlns:a16="http://schemas.microsoft.com/office/drawing/2014/main" id="{D1084920-5163-EF4E-9B74-C9C6A211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143508" y="952500"/>
            <a:ext cx="8856984" cy="593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Onderzoeksvraag – wat is nou belangrijk?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Doel PWS = beantwoording van je hoofdvraag/onderzoeksvraag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Afbakenen en inperken</a:t>
            </a:r>
            <a:r>
              <a:rPr kumimoji="0" lang="nl-NL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 </a:t>
            </a:r>
            <a:r>
              <a:rPr kumimoji="0" lang="nl-NL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  <a:sym typeface="Wingdings" pitchFamily="2" charset="2"/>
              </a:rPr>
              <a:t>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zo specifiek mogelijk (niet te algemeen)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Zo duidelijk mogelijk (onderwerp en vraag moeten duidelijk zijn)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(Centrale) onderzoeksvraag = hoofdvraag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Deelvragen – wat is nou belangrijk?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Deelvraag = hoofdstuk (richtlijn)</a:t>
            </a:r>
            <a:r>
              <a:rPr kumimoji="0" lang="nl-NL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 (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Deel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 van de informatie)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Zorg voor een logische opbouw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Aan het eind van elk hoofdstuk beantwoord je de deelvraag met deelconclusie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5E4DC9E-688E-3E47-A898-76CA9CCF5A1A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DD52250-D7D8-7C41-8433-DF158D7B6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13" y="3628367"/>
            <a:ext cx="4749800" cy="116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7940379-6414-FB4E-8DF9-28EF5DE90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116" y="3169579"/>
            <a:ext cx="1333500" cy="33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011521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19459" name="Afbeelding 7" descr="logo NL horiz.GAH cmyk DIAP.pdf">
            <a:extLst>
              <a:ext uri="{FF2B5EF4-FFF2-40B4-BE49-F238E27FC236}">
                <a16:creationId xmlns:a16="http://schemas.microsoft.com/office/drawing/2014/main" id="{0C50BDB8-D775-6042-9BCC-3D227AF3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 1">
            <a:extLst>
              <a:ext uri="{FF2B5EF4-FFF2-40B4-BE49-F238E27FC236}">
                <a16:creationId xmlns:a16="http://schemas.microsoft.com/office/drawing/2014/main" id="{D1084920-5163-EF4E-9B74-C9C6A211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827584" y="1408366"/>
            <a:ext cx="8497641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Onderzoeksvraag afbakenen en inperken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5E4DC9E-688E-3E47-A898-76CA9CCF5A1A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  <p:sp>
        <p:nvSpPr>
          <p:cNvPr id="13" name="Tijdelijke aanduiding voor inhoud 7">
            <a:extLst>
              <a:ext uri="{FF2B5EF4-FFF2-40B4-BE49-F238E27FC236}">
                <a16:creationId xmlns:a16="http://schemas.microsoft.com/office/drawing/2014/main" id="{72142BE1-00AA-1E48-8C2B-B0373050670B}"/>
              </a:ext>
            </a:extLst>
          </p:cNvPr>
          <p:cNvSpPr txBox="1">
            <a:spLocks/>
          </p:cNvSpPr>
          <p:nvPr/>
        </p:nvSpPr>
        <p:spPr bwMode="auto">
          <a:xfrm>
            <a:off x="1791635" y="5422498"/>
            <a:ext cx="7924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  <a:hlinkClick r:id="rId4"/>
              </a:rPr>
              <a:t>Klik hier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 of op de foto om naar de website te gaan, </a:t>
            </a:r>
            <a:r>
              <a:rPr kumimoji="0" lang="nl-NL" sz="1050" b="0" i="0" u="sng" strike="noStrike" kern="1200" cap="none" spc="0" normalizeH="0" baseline="0" noProof="0" dirty="0" err="1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scroll</a:t>
            </a:r>
            <a:r>
              <a:rPr kumimoji="0" lang="nl-NL" sz="1050" b="0" i="0" u="sng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 naar beneden en start de video</a:t>
            </a:r>
            <a:endParaRPr kumimoji="0" lang="nl-NL" sz="1050" b="1" i="0" u="sng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6" name="Afbeelding 5">
            <a:hlinkClick r:id="rId4"/>
            <a:extLst>
              <a:ext uri="{FF2B5EF4-FFF2-40B4-BE49-F238E27FC236}">
                <a16:creationId xmlns:a16="http://schemas.microsoft.com/office/drawing/2014/main" id="{61A3009A-1AF0-1341-BB34-81E59C674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50" y="2301622"/>
            <a:ext cx="5448126" cy="308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1375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19459" name="Afbeelding 7" descr="logo NL horiz.GAH cmyk DIAP.pdf">
            <a:extLst>
              <a:ext uri="{FF2B5EF4-FFF2-40B4-BE49-F238E27FC236}">
                <a16:creationId xmlns:a16="http://schemas.microsoft.com/office/drawing/2014/main" id="{0C50BDB8-D775-6042-9BCC-3D227AF38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 1">
            <a:extLst>
              <a:ext uri="{FF2B5EF4-FFF2-40B4-BE49-F238E27FC236}">
                <a16:creationId xmlns:a16="http://schemas.microsoft.com/office/drawing/2014/main" id="{D1084920-5163-EF4E-9B74-C9C6A211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539552" y="1196752"/>
            <a:ext cx="8064896" cy="55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Onderzoeksvraag – afbakenen en inperken?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Hoe doe je dat?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Kies in welk gebied je het onderzoek uitvoert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Kies een doelgroep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Kijk eens goed naar je onderzoeksvraag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Staan er begrippen in die nog verder gespecificeerd kunnen worden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Hoe ver je wilt/moet afbakenen hangt af van hoeveel tijd je hebt en hoe ver je de diepte in wilt gaan.</a:t>
            </a:r>
          </a:p>
          <a:p>
            <a:pPr marL="1600200" marR="0" lvl="3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Overleg met je begeleider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5E4DC9E-688E-3E47-A898-76CA9CCF5A1A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1B288B6-8AC8-C542-9B04-253A12A70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8" y="3175133"/>
            <a:ext cx="3032643" cy="1478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AF282C2-314A-0241-B03B-D393D1312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85" y="3633974"/>
            <a:ext cx="3136525" cy="1478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7F05A4FE-3CA4-E341-8011-2120CA903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675" y="3988275"/>
            <a:ext cx="2897415" cy="1578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0023EEDE-6372-7343-8507-B6123E50C4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80" y="3453601"/>
            <a:ext cx="3280090" cy="1778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1120174F-D5DC-BC4E-8C79-2237ADC99D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890" y="3175133"/>
            <a:ext cx="3562242" cy="1794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802910ED-31CF-0845-B2A6-92243CB1A81F}"/>
              </a:ext>
            </a:extLst>
          </p:cNvPr>
          <p:cNvCxnSpPr>
            <a:cxnSpLocks/>
          </p:cNvCxnSpPr>
          <p:nvPr/>
        </p:nvCxnSpPr>
        <p:spPr>
          <a:xfrm>
            <a:off x="3524158" y="4509120"/>
            <a:ext cx="5523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9CE33D9C-9A10-6B40-A3AA-42ADE9CD2E52}"/>
              </a:ext>
            </a:extLst>
          </p:cNvPr>
          <p:cNvCxnSpPr>
            <a:cxnSpLocks/>
          </p:cNvCxnSpPr>
          <p:nvPr/>
        </p:nvCxnSpPr>
        <p:spPr>
          <a:xfrm>
            <a:off x="5796136" y="4293096"/>
            <a:ext cx="5523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3BD8A7AC-E05E-CC45-8FA2-60FE67C90C70}"/>
              </a:ext>
            </a:extLst>
          </p:cNvPr>
          <p:cNvCxnSpPr>
            <a:cxnSpLocks/>
          </p:cNvCxnSpPr>
          <p:nvPr/>
        </p:nvCxnSpPr>
        <p:spPr>
          <a:xfrm>
            <a:off x="6876256" y="4221088"/>
            <a:ext cx="9414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79019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6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6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pic>
        <p:nvPicPr>
          <p:cNvPr id="19459" name="Afbeelding 7" descr="logo NL horiz.GAH cmyk DIAP.pdf">
            <a:extLst>
              <a:ext uri="{FF2B5EF4-FFF2-40B4-BE49-F238E27FC236}">
                <a16:creationId xmlns:a16="http://schemas.microsoft.com/office/drawing/2014/main" id="{0C50BDB8-D775-6042-9BCC-3D227AF3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 1">
            <a:extLst>
              <a:ext uri="{FF2B5EF4-FFF2-40B4-BE49-F238E27FC236}">
                <a16:creationId xmlns:a16="http://schemas.microsoft.com/office/drawing/2014/main" id="{D1084920-5163-EF4E-9B74-C9C6A211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179390" y="1122363"/>
            <a:ext cx="8713787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800" b="1" dirty="0">
                <a:solidFill>
                  <a:srgbClr val="4BB0B4"/>
                </a:solidFill>
                <a:ea typeface="ＭＳ Ｐゴシック" pitchFamily="34" charset="-128"/>
                <a:cs typeface="ＭＳ Ｐゴシック" pitchFamily="34" charset="-128"/>
              </a:rPr>
              <a:t>Welkom!</a:t>
            </a:r>
            <a:endParaRPr lang="nl-NL" sz="2800" b="1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We gaan beginnen: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de afsluiting van je middelbare schoolcarrière en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wellicht je eerste kennismaking met onderzoek doen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800" dirty="0"/>
              <a:t>het doen van onderzoek is een belangrijke vaardigheid in je vervolgstudie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Het profielwerkstuk is het resultaat van een onderzoeksopdracht die je zelf bedenkt.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800" dirty="0"/>
              <a:t>Het kan bijvoorbeeld gaan om een natuurwetenschappelijk-  of sociaalwetenschappelijk onderzoek, een kritisch literatuuronderzoek, een technisch ontwerp of een creatief onderwerp.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Hulpmiddelen tijdens het proces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Mentor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Begeleider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PWS-website: </a:t>
            </a: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  <a:hlinkClick r:id="rId4"/>
              </a:rPr>
              <a:t>www.profielwerkstukhnl.nl</a:t>
            </a:r>
            <a:endParaRPr lang="nl-NL" sz="1800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PWS-boekje (op </a:t>
            </a: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  <a:hlinkClick r:id="rId4"/>
              </a:rPr>
              <a:t>www.profielwerkstukhnl.nl</a:t>
            </a: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 te downloaden)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Zelf verantwoordelijk voor proces etc.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sz="2200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5E4DC9E-688E-3E47-A898-76CA9CCF5A1A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www.profielwerkstukhnl.nl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23555" name="Afbeelding 7" descr="logo NL horiz.GAH cmyk DIAP.pdf">
            <a:extLst>
              <a:ext uri="{FF2B5EF4-FFF2-40B4-BE49-F238E27FC236}">
                <a16:creationId xmlns:a16="http://schemas.microsoft.com/office/drawing/2014/main" id="{0C31D8B1-4194-D849-BB0B-708946002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itel 1">
            <a:extLst>
              <a:ext uri="{FF2B5EF4-FFF2-40B4-BE49-F238E27FC236}">
                <a16:creationId xmlns:a16="http://schemas.microsoft.com/office/drawing/2014/main" id="{21A96825-9EA4-FD40-999E-E8F6ECE5D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539552" y="1437408"/>
            <a:ext cx="8280920" cy="190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Hypothese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Dat is jouw verwachting, jouw voorgevoel.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In je onderzoek ga je dit bewijzen, of juist niet.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AB03494-4C68-E544-AC7C-B089800BCA19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5B4DE2F-759E-ED45-8623-4488F0EAD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0" y="2924944"/>
            <a:ext cx="6502400" cy="32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9671E83-2E79-5846-A3D5-BEB8C04D59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3387" y="944225"/>
            <a:ext cx="9144000" cy="5738271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23555" name="Afbeelding 7" descr="logo NL horiz.GAH cmyk DIAP.pdf">
            <a:extLst>
              <a:ext uri="{FF2B5EF4-FFF2-40B4-BE49-F238E27FC236}">
                <a16:creationId xmlns:a16="http://schemas.microsoft.com/office/drawing/2014/main" id="{0C31D8B1-4194-D849-BB0B-708946002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itel 1">
            <a:extLst>
              <a:ext uri="{FF2B5EF4-FFF2-40B4-BE49-F238E27FC236}">
                <a16:creationId xmlns:a16="http://schemas.microsoft.com/office/drawing/2014/main" id="{21A96825-9EA4-FD40-999E-E8F6ECE5D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755576" y="1371582"/>
            <a:ext cx="8280920" cy="528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Valkuilen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Je onderzoeksvraag is te simpel (kan na wat literatuuronderzoek al worden beantwoord)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te algemeen gesteld (je weet nog niet genoeg van het onderwerp).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Je onderzoeksvraag is te uitgebreid en kan nooit in de beschikbare tijd worden uitgevoerd.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Je onderzoeksvraag heeft onvoldoende diepgang.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Je onderzoeksvraag is te sterk gericht op literatuuronderzoek en bevat nauwelijks praktisch onderzoek.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Je onderzoeksvraag is onuitvoerbaar.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Je onderzoeksvraag is te specifiek (er zijn te weinig goede bronnen beschikbaar).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AB03494-4C68-E544-AC7C-B089800BCA19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</p:spTree>
    <p:extLst>
      <p:ext uri="{BB962C8B-B14F-4D97-AF65-F5344CB8AC3E}">
        <p14:creationId xmlns:p14="http://schemas.microsoft.com/office/powerpoint/2010/main" val="136209445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23555" name="Afbeelding 7" descr="logo NL horiz.GAH cmyk DIAP.pdf">
            <a:extLst>
              <a:ext uri="{FF2B5EF4-FFF2-40B4-BE49-F238E27FC236}">
                <a16:creationId xmlns:a16="http://schemas.microsoft.com/office/drawing/2014/main" id="{0C31D8B1-4194-D849-BB0B-708946002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itel 1">
            <a:extLst>
              <a:ext uri="{FF2B5EF4-FFF2-40B4-BE49-F238E27FC236}">
                <a16:creationId xmlns:a16="http://schemas.microsoft.com/office/drawing/2014/main" id="{21A96825-9EA4-FD40-999E-E8F6ECE5D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 dirty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869584" y="1123952"/>
            <a:ext cx="8280920" cy="440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Wat hebben we nog niet besproken?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Hulp bij formuleren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Hoe?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SMART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Indeling soorten vragen en voorbeelden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Beschrijvend, verklarend, vergelijkend etc.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Heb ik een goede onderzoeksvraag voor mijn PWS? Doe de check op de volgende criteria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Onderzoekbaarheid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Haalbaarheid en specificiteit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Relevantie en originaliteit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AB03494-4C68-E544-AC7C-B089800BCA19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  <p:pic>
        <p:nvPicPr>
          <p:cNvPr id="4" name="Afbeelding 3">
            <a:hlinkClick r:id="rId6"/>
            <a:extLst>
              <a:ext uri="{FF2B5EF4-FFF2-40B4-BE49-F238E27FC236}">
                <a16:creationId xmlns:a16="http://schemas.microsoft.com/office/drawing/2014/main" id="{3D0AFEAC-D5F1-F844-8594-A49B92C648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92" y="4581128"/>
            <a:ext cx="4152944" cy="1610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jdelijke aanduiding voor inhoud 7">
            <a:extLst>
              <a:ext uri="{FF2B5EF4-FFF2-40B4-BE49-F238E27FC236}">
                <a16:creationId xmlns:a16="http://schemas.microsoft.com/office/drawing/2014/main" id="{45955E51-DEF1-DA48-82CF-65CAAB6D18CE}"/>
              </a:ext>
            </a:extLst>
          </p:cNvPr>
          <p:cNvSpPr txBox="1">
            <a:spLocks/>
          </p:cNvSpPr>
          <p:nvPr/>
        </p:nvSpPr>
        <p:spPr bwMode="auto">
          <a:xfrm>
            <a:off x="4486314" y="6207794"/>
            <a:ext cx="7924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  <a:hlinkClick r:id="rId6"/>
              </a:rPr>
              <a:t>Klik hier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ＭＳ Ｐゴシック" pitchFamily="34" charset="-128"/>
              </a:rPr>
              <a:t> of op de foto om naar de website: pagina onderzoeksvragen te gaan</a:t>
            </a:r>
            <a:endParaRPr kumimoji="0" lang="nl-NL" sz="1050" b="1" i="0" u="sng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Arial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5" name="Toelichting met pijl rechts 4">
            <a:extLst>
              <a:ext uri="{FF2B5EF4-FFF2-40B4-BE49-F238E27FC236}">
                <a16:creationId xmlns:a16="http://schemas.microsoft.com/office/drawing/2014/main" id="{FE5087D2-4C1A-624F-BDC6-1BD9A1C50CD2}"/>
              </a:ext>
            </a:extLst>
          </p:cNvPr>
          <p:cNvSpPr/>
          <p:nvPr/>
        </p:nvSpPr>
        <p:spPr>
          <a:xfrm>
            <a:off x="362135" y="4890958"/>
            <a:ext cx="4392488" cy="1081101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 naar de PWS-website: pagina onderzoeksvragen</a:t>
            </a:r>
          </a:p>
        </p:txBody>
      </p:sp>
    </p:spTree>
    <p:extLst>
      <p:ext uri="{BB962C8B-B14F-4D97-AF65-F5344CB8AC3E}">
        <p14:creationId xmlns:p14="http://schemas.microsoft.com/office/powerpoint/2010/main" val="281758889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jdelijke aanduiding voor inhoud 7">
            <a:extLst>
              <a:ext uri="{FF2B5EF4-FFF2-40B4-BE49-F238E27FC236}">
                <a16:creationId xmlns:a16="http://schemas.microsoft.com/office/drawing/2014/main" id="{2EB292E9-763A-244E-B905-ED7E587D7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89" y="1598075"/>
            <a:ext cx="3734531" cy="4441216"/>
          </a:xfr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800" b="1" dirty="0">
                <a:solidFill>
                  <a:srgbClr val="4BB0B4"/>
                </a:solidFill>
                <a:ea typeface="ＭＳ Ｐゴシック" pitchFamily="34" charset="-128"/>
                <a:cs typeface="ＭＳ Ｐゴシック" pitchFamily="34" charset="-128"/>
              </a:rPr>
              <a:t>Nu…? DIY!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nl-NL" sz="2800" b="1" dirty="0">
              <a:solidFill>
                <a:srgbClr val="4BB0B4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Onderzoeksvraag opstellen, afbakenen en inperken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Eventueel een hypothese opstellen (indien mogelijk)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Eventueel al starten met deelvragen opstellen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nl-NL" sz="2200" b="1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Let op de valkuilen!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nl-NL" sz="2800" b="1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4EB7868-5F40-E940-BB61-5FA1262F2A87}"/>
              </a:ext>
            </a:extLst>
          </p:cNvPr>
          <p:cNvSpPr/>
          <p:nvPr/>
        </p:nvSpPr>
        <p:spPr>
          <a:xfrm>
            <a:off x="0" y="0"/>
            <a:ext cx="9144000" cy="1125538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A1626DE-E146-5842-9632-83B2088F2526}"/>
              </a:ext>
            </a:extLst>
          </p:cNvPr>
          <p:cNvSpPr/>
          <p:nvPr/>
        </p:nvSpPr>
        <p:spPr>
          <a:xfrm>
            <a:off x="0" y="6513515"/>
            <a:ext cx="9144000" cy="344487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31748" name="Afbeelding 7" descr="logo NL horiz.GAH cmyk DIAP.pdf">
            <a:extLst>
              <a:ext uri="{FF2B5EF4-FFF2-40B4-BE49-F238E27FC236}">
                <a16:creationId xmlns:a16="http://schemas.microsoft.com/office/drawing/2014/main" id="{6A7E551A-9512-834E-B7FE-1F78026CBB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763713" y="-68263"/>
            <a:ext cx="5327650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D3D5402B-ABE7-AB47-BEB6-6EB6AA1EB20B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2C481B3-534F-C34F-A8BA-682E42448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802" y="1300122"/>
            <a:ext cx="5038809" cy="5038809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jdelijke aanduiding voor inhoud 7">
            <a:extLst>
              <a:ext uri="{FF2B5EF4-FFF2-40B4-BE49-F238E27FC236}">
                <a16:creationId xmlns:a16="http://schemas.microsoft.com/office/drawing/2014/main" id="{B8BA2817-2FDF-D64D-9A3C-E500A3062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90" y="1682750"/>
            <a:ext cx="8785225" cy="5175263"/>
          </a:xfrm>
        </p:spPr>
        <p:txBody>
          <a:bodyPr>
            <a:sp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nl-NL" altLang="nl-NL" sz="4800" b="1" dirty="0">
                <a:solidFill>
                  <a:srgbClr val="4BB0B4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Na vandaag …</a:t>
            </a:r>
          </a:p>
          <a:p>
            <a:pPr marL="514350" indent="-514350" algn="ctr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nl-NL" altLang="nl-NL" sz="28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Opstellen van de onderzoeksvraag</a:t>
            </a:r>
          </a:p>
          <a:p>
            <a:pPr marL="514350" indent="-514350" algn="ctr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nl-NL" altLang="nl-NL" sz="28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Afbakenen en inperken!</a:t>
            </a:r>
          </a:p>
          <a:p>
            <a:pPr marL="514350" indent="-514350" algn="ctr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nl-NL" altLang="nl-NL" sz="28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Opstellen van deelvragen </a:t>
            </a:r>
            <a:r>
              <a:rPr lang="nl-NL" altLang="nl-NL" sz="18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(eventueel hypothese)</a:t>
            </a:r>
          </a:p>
          <a:p>
            <a:pPr marL="514350" indent="-514350" algn="ctr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nl-NL" altLang="nl-NL" sz="28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Logboek updaten</a:t>
            </a:r>
          </a:p>
          <a:p>
            <a:pPr marL="514350" indent="-514350" algn="ctr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nl-NL" altLang="nl-NL" sz="28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Denk aan inschrijven!</a:t>
            </a:r>
            <a:endParaRPr lang="nl-NL" altLang="nl-NL" sz="1400" b="1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nl-NL" altLang="nl-NL" b="1" dirty="0">
                <a:solidFill>
                  <a:srgbClr val="4BB0B4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Volgende week: Onderzoeksmethoden</a:t>
            </a:r>
            <a:endParaRPr lang="nl-NL" altLang="nl-NL" b="1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nl-NL" altLang="nl-NL" sz="100" b="1" dirty="0">
              <a:solidFill>
                <a:srgbClr val="291718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nl-NL" altLang="nl-NL" sz="8800" b="1" dirty="0">
                <a:solidFill>
                  <a:srgbClr val="4BB0B4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VRAGEN ?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74551D2E-BB4A-8B49-822D-13F1FC89F7E5}"/>
              </a:ext>
            </a:extLst>
          </p:cNvPr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8F19127-297C-DC42-B429-234172B424ED}"/>
              </a:ext>
            </a:extLst>
          </p:cNvPr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" charset="-128"/>
              <a:cs typeface="+mn-cs"/>
            </a:endParaRPr>
          </a:p>
        </p:txBody>
      </p:sp>
      <p:pic>
        <p:nvPicPr>
          <p:cNvPr id="35844" name="Afbeelding 7" descr="logo NL horiz.GAH cmyk DIAP.pdf">
            <a:extLst>
              <a:ext uri="{FF2B5EF4-FFF2-40B4-BE49-F238E27FC236}">
                <a16:creationId xmlns:a16="http://schemas.microsoft.com/office/drawing/2014/main" id="{F09140B2-1A27-F54C-A230-E2158FA88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827088" y="0"/>
            <a:ext cx="7162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E51DF11-8F21-2848-95DF-5DE7C5FAFA99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</p:spTree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Afbeelding 5">
            <a:extLst>
              <a:ext uri="{FF2B5EF4-FFF2-40B4-BE49-F238E27FC236}">
                <a16:creationId xmlns:a16="http://schemas.microsoft.com/office/drawing/2014/main" id="{753BA4BC-2F95-6B49-940E-888C8D56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90FB9F10-F3F2-CD43-A90D-B1F30E131841}"/>
              </a:ext>
            </a:extLst>
          </p:cNvPr>
          <p:cNvSpPr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15363" name="Afbeelding 13" descr="logo NL GAH cmyk .pdf">
            <a:extLst>
              <a:ext uri="{FF2B5EF4-FFF2-40B4-BE49-F238E27FC236}">
                <a16:creationId xmlns:a16="http://schemas.microsoft.com/office/drawing/2014/main" id="{94E219DD-F2C9-E84B-AF1C-8B8472D0B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2408" r="34167" b="31596"/>
          <a:stretch>
            <a:fillRect/>
          </a:stretch>
        </p:blipFill>
        <p:spPr bwMode="auto">
          <a:xfrm>
            <a:off x="304802" y="3276602"/>
            <a:ext cx="2322513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itel 6">
            <a:extLst>
              <a:ext uri="{FF2B5EF4-FFF2-40B4-BE49-F238E27FC236}">
                <a16:creationId xmlns:a16="http://schemas.microsoft.com/office/drawing/2014/main" id="{EE396163-98F5-D14D-9186-EAB3A7AF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5114925"/>
            <a:ext cx="5474769" cy="1200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sz="32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Fase 1: les 4</a:t>
            </a:r>
            <a:br>
              <a:rPr lang="nl-NL" altLang="nl-NL" sz="32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nl-NL" altLang="nl-NL" sz="32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Onderzoek doen</a:t>
            </a:r>
            <a:br>
              <a:rPr lang="nl-NL" altLang="nl-NL" sz="36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endParaRPr lang="nl-NL" altLang="nl-NL" sz="3600" b="1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17411" name="Afbeelding 7" descr="logo NL horiz.GAH cmyk DIAP.pdf">
            <a:extLst>
              <a:ext uri="{FF2B5EF4-FFF2-40B4-BE49-F238E27FC236}">
                <a16:creationId xmlns:a16="http://schemas.microsoft.com/office/drawing/2014/main" id="{E3932C6F-86FA-A74B-AC52-BBD548E6A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el 1">
            <a:extLst>
              <a:ext uri="{FF2B5EF4-FFF2-40B4-BE49-F238E27FC236}">
                <a16:creationId xmlns:a16="http://schemas.microsoft.com/office/drawing/2014/main" id="{FBF05BEE-76EA-E341-BF93-D606819E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>
            <a:normAutofit fontScale="90000"/>
          </a:bodyPr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609600" y="1340768"/>
            <a:ext cx="7924800" cy="477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Wat gaan we doen vandaag?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Afgelopen week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Onderzoeksvraag, deelvragen, valkuilen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Inschrijven PWS (</a:t>
            </a:r>
            <a:r>
              <a:rPr lang="nl-NL" sz="2200" dirty="0">
                <a:solidFill>
                  <a:srgbClr val="291718"/>
                </a:solidFill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deadline? Zie tijdpad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Onderzoek doen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Onderzoeksopzet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Onderzoeksmethode(n) (soort onderzoek)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Kwalitatief vs. kwantitatief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Voorbeelden van onderzoek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Zelf aan de slag: verder met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Onderzoeksopzet opstellen en onderzoeksmethode bepalen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Bronnenonderzoek vervolgen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Onderzoeksvraag, afbakenen en inperken (eventueel hypothese)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Deelvragen opstellen en (eventueel) sub-deelvragen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7E50ADCE-0286-814D-A604-6746C90EE7B7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www.profielwerkstukhnl.nl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17411" name="Afbeelding 7" descr="logo NL horiz.GAH cmyk DIAP.pdf">
            <a:extLst>
              <a:ext uri="{FF2B5EF4-FFF2-40B4-BE49-F238E27FC236}">
                <a16:creationId xmlns:a16="http://schemas.microsoft.com/office/drawing/2014/main" id="{E3932C6F-86FA-A74B-AC52-BBD548E6A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el 1">
            <a:extLst>
              <a:ext uri="{FF2B5EF4-FFF2-40B4-BE49-F238E27FC236}">
                <a16:creationId xmlns:a16="http://schemas.microsoft.com/office/drawing/2014/main" id="{FBF05BEE-76EA-E341-BF93-D606819E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>
            <a:normAutofit fontScale="90000"/>
          </a:bodyPr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609600" y="1340768"/>
            <a:ext cx="79248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Inschrijven PWS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</a:rPr>
              <a:t>Deadline inschrijving: zie tijdpad.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</a:rPr>
              <a:t>Je schrijft je als groep in voor het PWS.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</a:rPr>
              <a:t>Vul alle vragen volledig in (bv. alle namen van de groepsleden met voor- en achternaam).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7E50ADCE-0286-814D-A604-6746C90EE7B7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www.profielwerkstukhnl.nl</a:t>
            </a:r>
          </a:p>
        </p:txBody>
      </p:sp>
    </p:spTree>
    <p:extLst>
      <p:ext uri="{BB962C8B-B14F-4D97-AF65-F5344CB8AC3E}">
        <p14:creationId xmlns:p14="http://schemas.microsoft.com/office/powerpoint/2010/main" val="83093681"/>
      </p:ext>
    </p:extLst>
  </p:cSld>
  <p:clrMapOvr>
    <a:masterClrMapping/>
  </p:clrMapOvr>
  <p:transition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19459" name="Afbeelding 7" descr="logo NL horiz.GAH cmyk DIAP.pdf">
            <a:extLst>
              <a:ext uri="{FF2B5EF4-FFF2-40B4-BE49-F238E27FC236}">
                <a16:creationId xmlns:a16="http://schemas.microsoft.com/office/drawing/2014/main" id="{0C50BDB8-D775-6042-9BCC-3D227AF38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 1">
            <a:extLst>
              <a:ext uri="{FF2B5EF4-FFF2-40B4-BE49-F238E27FC236}">
                <a16:creationId xmlns:a16="http://schemas.microsoft.com/office/drawing/2014/main" id="{D1084920-5163-EF4E-9B74-C9C6A211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>
            <a:normAutofit fontScale="90000"/>
          </a:bodyPr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251520" y="1345619"/>
            <a:ext cx="9495481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Onderzoek doen, onderzoeksopzet, onderzoekmethode(n)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5E4DC9E-688E-3E47-A898-76CA9CCF5A1A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www.profielwerkstukhnl.nl</a:t>
            </a:r>
          </a:p>
        </p:txBody>
      </p:sp>
      <p:sp>
        <p:nvSpPr>
          <p:cNvPr id="13" name="Tijdelijke aanduiding voor inhoud 7">
            <a:extLst>
              <a:ext uri="{FF2B5EF4-FFF2-40B4-BE49-F238E27FC236}">
                <a16:creationId xmlns:a16="http://schemas.microsoft.com/office/drawing/2014/main" id="{72142BE1-00AA-1E48-8C2B-B0373050670B}"/>
              </a:ext>
            </a:extLst>
          </p:cNvPr>
          <p:cNvSpPr txBox="1">
            <a:spLocks/>
          </p:cNvSpPr>
          <p:nvPr/>
        </p:nvSpPr>
        <p:spPr bwMode="auto">
          <a:xfrm>
            <a:off x="2123728" y="5508560"/>
            <a:ext cx="7924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  <a:hlinkClick r:id="rId5"/>
              </a:rPr>
              <a:t>Klik hier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 of op de foto om naar de website te gaan en </a:t>
            </a:r>
            <a:r>
              <a:rPr kumimoji="0" lang="nl-NL" sz="1050" b="0" i="0" u="sng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start de video</a:t>
            </a:r>
            <a:endParaRPr kumimoji="0" lang="nl-NL" sz="1050" b="1" i="0" u="sng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4" name="Afbeelding 3">
            <a:hlinkClick r:id="rId5"/>
            <a:extLst>
              <a:ext uri="{FF2B5EF4-FFF2-40B4-BE49-F238E27FC236}">
                <a16:creationId xmlns:a16="http://schemas.microsoft.com/office/drawing/2014/main" id="{8B06BC52-7DAF-054F-A5A0-4498E500BE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70" y="2063227"/>
            <a:ext cx="4544213" cy="3397251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1AAEC66-806C-2742-9041-DC64182B7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35" y="2968364"/>
            <a:ext cx="6052665" cy="3536178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19459" name="Afbeelding 7" descr="logo NL horiz.GAH cmyk DIAP.pdf">
            <a:extLst>
              <a:ext uri="{FF2B5EF4-FFF2-40B4-BE49-F238E27FC236}">
                <a16:creationId xmlns:a16="http://schemas.microsoft.com/office/drawing/2014/main" id="{0C50BDB8-D775-6042-9BCC-3D227AF38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 1">
            <a:extLst>
              <a:ext uri="{FF2B5EF4-FFF2-40B4-BE49-F238E27FC236}">
                <a16:creationId xmlns:a16="http://schemas.microsoft.com/office/drawing/2014/main" id="{D1084920-5163-EF4E-9B74-C9C6A211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>
            <a:normAutofit fontScale="90000"/>
          </a:bodyPr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179512" y="975742"/>
            <a:ext cx="8496173" cy="64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Onderzoeksopzet (Werkwijze en uitleg van je onderzoek)</a:t>
            </a:r>
          </a:p>
          <a:p>
            <a:pPr indent="-28575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Beschrijf zo goed mogelijk al in je plan van aanpak de vier onderdelen van je onderzoeksopzet: soort onderzoek, dataverzameling, dataomschrijving en analysemethode</a:t>
            </a:r>
          </a:p>
          <a:p>
            <a:pPr indent="-28575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o.a. beschrijf je welk materiaal je nodig hebt</a:t>
            </a:r>
          </a:p>
          <a:p>
            <a:pPr indent="-28575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o.a. beschrijf je het aantal </a:t>
            </a:r>
            <a:br>
              <a:rPr lang="nl-NL" sz="2200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</a:b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en demografische kenmerken </a:t>
            </a:r>
            <a:b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</a:b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van je proefpersonen/</a:t>
            </a:r>
            <a:b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</a:b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subjecten </a:t>
            </a:r>
            <a:b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</a:b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(indien van toepassing)</a:t>
            </a:r>
          </a:p>
          <a:p>
            <a:pPr indent="-28575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o.a. beschrijf je wel type </a:t>
            </a:r>
            <a:b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</a:b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onderzoek (onderzoeksmethode)</a:t>
            </a:r>
            <a:b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</a:b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je gaat uitvoeren, waarom deze </a:t>
            </a:r>
            <a:b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</a:b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methode, hoe je het gaat </a:t>
            </a:r>
            <a:b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</a:b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uitvoeren etc.</a:t>
            </a:r>
          </a:p>
          <a:p>
            <a:pPr lvl="1" indent="-22860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5E4DC9E-688E-3E47-A898-76CA9CCF5A1A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www.profielwerkstukhnl.nl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F92F620D-3EF4-F040-98FF-B2D2F26B0EB9}"/>
              </a:ext>
            </a:extLst>
          </p:cNvPr>
          <p:cNvSpPr/>
          <p:nvPr/>
        </p:nvSpPr>
        <p:spPr>
          <a:xfrm>
            <a:off x="4427983" y="4520249"/>
            <a:ext cx="3312368" cy="19442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69746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pic>
        <p:nvPicPr>
          <p:cNvPr id="21507" name="Afbeelding 7" descr="logo NL horiz.GAH cmyk DIAP.pdf">
            <a:extLst>
              <a:ext uri="{FF2B5EF4-FFF2-40B4-BE49-F238E27FC236}">
                <a16:creationId xmlns:a16="http://schemas.microsoft.com/office/drawing/2014/main" id="{3A9ADB29-0D11-2949-8A5F-5DA26E9C6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el 1">
            <a:extLst>
              <a:ext uri="{FF2B5EF4-FFF2-40B4-BE49-F238E27FC236}">
                <a16:creationId xmlns:a16="http://schemas.microsoft.com/office/drawing/2014/main" id="{F73EADE8-AD0C-C748-8B90-11C54FBE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609600" y="1798640"/>
            <a:ext cx="79248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800" b="1" dirty="0">
                <a:solidFill>
                  <a:srgbClr val="4BB0B4"/>
                </a:solidFill>
                <a:ea typeface="ＭＳ Ｐゴシック" pitchFamily="34" charset="-128"/>
                <a:cs typeface="ＭＳ Ｐゴシック" pitchFamily="34" charset="-128"/>
              </a:rPr>
              <a:t>Goed om te weten!</a:t>
            </a:r>
            <a:endParaRPr lang="nl-NL" sz="2800" b="1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nl-NL" sz="2200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21510" name="Picture 2" descr="Image result for need to know">
            <a:hlinkClick r:id="rId4"/>
            <a:extLst>
              <a:ext uri="{FF2B5EF4-FFF2-40B4-BE49-F238E27FC236}">
                <a16:creationId xmlns:a16="http://schemas.microsoft.com/office/drawing/2014/main" id="{E2B74582-3554-9946-9918-CBC99814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2541588"/>
            <a:ext cx="60071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jdelijke aanduiding voor inhoud 7">
            <a:extLst>
              <a:ext uri="{FF2B5EF4-FFF2-40B4-BE49-F238E27FC236}">
                <a16:creationId xmlns:a16="http://schemas.microsoft.com/office/drawing/2014/main" id="{D3126516-DBCB-8742-9482-7655482CEB90}"/>
              </a:ext>
            </a:extLst>
          </p:cNvPr>
          <p:cNvSpPr txBox="1">
            <a:spLocks/>
          </p:cNvSpPr>
          <p:nvPr/>
        </p:nvSpPr>
        <p:spPr bwMode="auto">
          <a:xfrm>
            <a:off x="1547813" y="5006977"/>
            <a:ext cx="79248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  <a:hlinkClick r:id="rId4"/>
              </a:rPr>
              <a:t>Klik hier</a:t>
            </a:r>
            <a:r>
              <a:rPr lang="nl-NL" sz="2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 </a:t>
            </a:r>
            <a:r>
              <a:rPr lang="nl-NL" sz="105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of op de foto om naar de website te gaan en </a:t>
            </a:r>
            <a:r>
              <a:rPr lang="nl-NL" sz="1050" dirty="0" err="1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scroll</a:t>
            </a:r>
            <a:r>
              <a:rPr lang="nl-NL" sz="105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 naar beneden naar goed om te weten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237583-5E43-AA45-8268-E5D47BC1E8AE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www.profielwerkstukhnl.nl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19459" name="Afbeelding 7" descr="logo NL horiz.GAH cmyk DIAP.pdf">
            <a:extLst>
              <a:ext uri="{FF2B5EF4-FFF2-40B4-BE49-F238E27FC236}">
                <a16:creationId xmlns:a16="http://schemas.microsoft.com/office/drawing/2014/main" id="{0C50BDB8-D775-6042-9BCC-3D227AF3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 1">
            <a:extLst>
              <a:ext uri="{FF2B5EF4-FFF2-40B4-BE49-F238E27FC236}">
                <a16:creationId xmlns:a16="http://schemas.microsoft.com/office/drawing/2014/main" id="{D1084920-5163-EF4E-9B74-C9C6A211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>
            <a:normAutofit fontScale="90000"/>
          </a:bodyPr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107504" y="1484783"/>
            <a:ext cx="8892988" cy="582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Onderzoeksmethoden (soort onderzoek)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Experiment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Een proef (in het laboratorium, thuis, op straat..)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Enquête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Vragenlijst laten invullen door proefpersonen/subjecten (let op: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 validiteit en betrouwbaarheid! Zie </a:t>
            </a:r>
            <a:r>
              <a:rPr lang="nl-NL" sz="1800" dirty="0">
                <a:solidFill>
                  <a:prstClr val="black"/>
                </a:solidFill>
                <a:ea typeface="ＭＳ Ｐゴシック" pitchFamily="34" charset="-128"/>
                <a:cs typeface="ＭＳ Ｐゴシック" pitchFamily="34" charset="-128"/>
                <a:hlinkClick r:id="rId4"/>
              </a:rPr>
              <a:t>PWS-website: pagina Onderzoek/Resultaten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Interview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Vragen stellen aan mensen op straat of bij een een bedrijf of aan een expert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Observatie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Kijk wat er gebeurt bij een situatie (bijvoorbeeld het gedrag van dieren of mensen observeren in een bepaalde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situtatie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En nog veel meer… zie de 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  <a:hlinkClick r:id="rId4"/>
              </a:rPr>
              <a:t>PWS-website: pagina Onderzoek/Resultaten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5E4DC9E-688E-3E47-A898-76CA9CCF5A1A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www.profielwerkstukhnl.nl</a:t>
            </a:r>
          </a:p>
        </p:txBody>
      </p:sp>
    </p:spTree>
    <p:extLst>
      <p:ext uri="{BB962C8B-B14F-4D97-AF65-F5344CB8AC3E}">
        <p14:creationId xmlns:p14="http://schemas.microsoft.com/office/powerpoint/2010/main" val="40980282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19459" name="Afbeelding 7" descr="logo NL horiz.GAH cmyk DIAP.pdf">
            <a:extLst>
              <a:ext uri="{FF2B5EF4-FFF2-40B4-BE49-F238E27FC236}">
                <a16:creationId xmlns:a16="http://schemas.microsoft.com/office/drawing/2014/main" id="{0C50BDB8-D775-6042-9BCC-3D227AF3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 1">
            <a:extLst>
              <a:ext uri="{FF2B5EF4-FFF2-40B4-BE49-F238E27FC236}">
                <a16:creationId xmlns:a16="http://schemas.microsoft.com/office/drawing/2014/main" id="{D1084920-5163-EF4E-9B74-C9C6A211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>
            <a:normAutofit fontScale="90000"/>
          </a:bodyPr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125506" y="1108784"/>
            <a:ext cx="8892988" cy="647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Kwalitatief vs. kwantitatief onderzoek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Met 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kwantitatief 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onderzoek probeer je 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feiten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 te achterhalen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De resultaten worden vaak uitgedrukt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in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cijfers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.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Met een kwantitatief onderzoek verzamel je dus data, zelf of middels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  <a:hlinkClick r:id="rId4"/>
              </a:rPr>
              <a:t>databanken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. 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Zie tabblad </a:t>
            </a:r>
            <a:r>
              <a:rPr lang="nl-NL" sz="1800" dirty="0">
                <a:solidFill>
                  <a:prstClr val="black"/>
                </a:solidFill>
                <a:latin typeface="Calibri" panose="020F0502020204030204"/>
                <a:hlinkClick r:id="rId5"/>
              </a:rPr>
              <a:t>‘Databanken’ onder </a:t>
            </a:r>
            <a:r>
              <a:rPr lang="nl-NL" sz="1800" dirty="0">
                <a:solidFill>
                  <a:prstClr val="black"/>
                </a:solidFill>
                <a:ea typeface="ＭＳ Ｐゴシック" pitchFamily="34" charset="-128"/>
                <a:cs typeface="ＭＳ Ｐゴシック" pitchFamily="34" charset="-128"/>
                <a:hlinkClick r:id="rId5"/>
              </a:rPr>
              <a:t>PWS-website: pagina Onderzoek/Resultaten</a:t>
            </a:r>
            <a:r>
              <a:rPr lang="nl-NL" sz="1800" dirty="0">
                <a:solidFill>
                  <a:prstClr val="black"/>
                </a:solidFill>
                <a:ea typeface="ＭＳ Ｐゴシック" pitchFamily="34" charset="-128"/>
                <a:cs typeface="ＭＳ Ｐゴシック" pitchFamily="34" charset="-128"/>
              </a:rPr>
              <a:t>.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De data is meestal in de vorm van cijfers, die kunnen worden gecategoriseerd of gerangschikt.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Je maakt gebruik van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  <a:hlinkClick r:id="rId6"/>
              </a:rPr>
              <a:t>grafieken en/of tabellen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 om de data te presenteren en interpreteren.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Kwalitatief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 onderzoek is meer 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beschrijvend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 van aard dan kwantitatief onderzoek en richt zich op interpretaties, ervaringen en betekenis.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Kwalitatieve resultaten worden meestal weergegeven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in woorden.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De kwalitatieve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onderzoeksstijl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 is meestal een herhalend proces.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Het doel is om inzicht te krijgen in de verschillende interpretaties en opvattingen die mensen hebben en de betekenis die ze toekennen aan bepaalde gebeurtenissen of verschijnselen.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Het gaat bij kwalitatief onderzoek niet zozeer om het testen van theorieën.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5E4DC9E-688E-3E47-A898-76CA9CCF5A1A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www.profielwerkstukhnl.nl</a:t>
            </a:r>
          </a:p>
        </p:txBody>
      </p:sp>
    </p:spTree>
    <p:extLst>
      <p:ext uri="{BB962C8B-B14F-4D97-AF65-F5344CB8AC3E}">
        <p14:creationId xmlns:p14="http://schemas.microsoft.com/office/powerpoint/2010/main" val="398008210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19459" name="Afbeelding 7" descr="logo NL horiz.GAH cmyk DIAP.pdf">
            <a:extLst>
              <a:ext uri="{FF2B5EF4-FFF2-40B4-BE49-F238E27FC236}">
                <a16:creationId xmlns:a16="http://schemas.microsoft.com/office/drawing/2014/main" id="{0C50BDB8-D775-6042-9BCC-3D227AF3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 1">
            <a:extLst>
              <a:ext uri="{FF2B5EF4-FFF2-40B4-BE49-F238E27FC236}">
                <a16:creationId xmlns:a16="http://schemas.microsoft.com/office/drawing/2014/main" id="{D1084920-5163-EF4E-9B74-C9C6A211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>
            <a:normAutofit fontScale="90000"/>
          </a:bodyPr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323528" y="952500"/>
            <a:ext cx="8136904" cy="537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Voorbeelden van onderzoek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Begin niet met schrijven  voordat je een aantal voorbeelden hebt bekeken!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Er is niet mis bij het schrijven van je PWS om “af te kijken”.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De structuur en manier van schrijven is namelijk bijna altijd identiek. Enkel de inhoud en de onderzoeksopzet is anders.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Tip: probeer een PWS/scriptie als voorbeeld te nemen die dezelfde onderzoeksmethoden gebruikt als jouw (toekomstige) PWS.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Hbo scriptie: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hlinkClick r:id="rId4"/>
              </a:rPr>
              <a:t>Zorgen doen we samen.pdf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-8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Universitaire bachelor scriptie (Nederlands):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hlinkClick r:id="rId5"/>
              </a:rPr>
              <a:t>De relatie tussen KLD-score en de financiële prestaties van bedrijven.pdf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5E4DC9E-688E-3E47-A898-76CA9CCF5A1A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www.profielwerkstukhnl.nl</a:t>
            </a:r>
          </a:p>
        </p:txBody>
      </p:sp>
    </p:spTree>
    <p:extLst>
      <p:ext uri="{BB962C8B-B14F-4D97-AF65-F5344CB8AC3E}">
        <p14:creationId xmlns:p14="http://schemas.microsoft.com/office/powerpoint/2010/main" val="214945798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23555" name="Afbeelding 7" descr="logo NL horiz.GAH cmyk DIAP.pdf">
            <a:extLst>
              <a:ext uri="{FF2B5EF4-FFF2-40B4-BE49-F238E27FC236}">
                <a16:creationId xmlns:a16="http://schemas.microsoft.com/office/drawing/2014/main" id="{0C31D8B1-4194-D849-BB0B-708946002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itel 1">
            <a:extLst>
              <a:ext uri="{FF2B5EF4-FFF2-40B4-BE49-F238E27FC236}">
                <a16:creationId xmlns:a16="http://schemas.microsoft.com/office/drawing/2014/main" id="{21A96825-9EA4-FD40-999E-E8F6ECE5D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>
            <a:normAutofit fontScale="90000"/>
          </a:bodyPr>
          <a:lstStyle/>
          <a:p>
            <a:r>
              <a:rPr lang="nl-NL" altLang="nl-NL" dirty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468315" y="1309063"/>
            <a:ext cx="8280920" cy="288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Wat hebben we nog niet of niet volledig besproken?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Meer onderzoeksmethoden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Kwalitatief en kwantitatief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Onderdelen onderzoeksopzet (uitgebreid uitgelegd)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Soort onderzoek/ dataverzameling/ dataomschrijving/ analysemethode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Kwalitatief vs. kwantitatief onderzoek/resultaten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Betrouwbaarheid en validiteit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AB03494-4C68-E544-AC7C-B089800BCA19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www.profielwerkstukhnl.nl</a:t>
            </a:r>
          </a:p>
        </p:txBody>
      </p:sp>
      <p:pic>
        <p:nvPicPr>
          <p:cNvPr id="4" name="Afbeelding 3">
            <a:hlinkClick r:id="rId6"/>
            <a:extLst>
              <a:ext uri="{FF2B5EF4-FFF2-40B4-BE49-F238E27FC236}">
                <a16:creationId xmlns:a16="http://schemas.microsoft.com/office/drawing/2014/main" id="{3D0AFEAC-D5F1-F844-8594-A49B92C648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92" y="4581128"/>
            <a:ext cx="4152944" cy="1610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jdelijke aanduiding voor inhoud 7">
            <a:extLst>
              <a:ext uri="{FF2B5EF4-FFF2-40B4-BE49-F238E27FC236}">
                <a16:creationId xmlns:a16="http://schemas.microsoft.com/office/drawing/2014/main" id="{45955E51-DEF1-DA48-82CF-65CAAB6D18CE}"/>
              </a:ext>
            </a:extLst>
          </p:cNvPr>
          <p:cNvSpPr txBox="1">
            <a:spLocks/>
          </p:cNvSpPr>
          <p:nvPr/>
        </p:nvSpPr>
        <p:spPr bwMode="auto">
          <a:xfrm>
            <a:off x="4486314" y="6207794"/>
            <a:ext cx="7924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  <a:hlinkClick r:id="rId6"/>
              </a:rPr>
              <a:t>Klik hier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 of op de foto om naar de website: pagina onderzoek/resultaten te gaan</a:t>
            </a:r>
            <a:endParaRPr kumimoji="0" lang="nl-NL" sz="1050" b="1" i="0" u="sng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5" name="Toelichting met pijl rechts 4">
            <a:extLst>
              <a:ext uri="{FF2B5EF4-FFF2-40B4-BE49-F238E27FC236}">
                <a16:creationId xmlns:a16="http://schemas.microsoft.com/office/drawing/2014/main" id="{FE5087D2-4C1A-624F-BDC6-1BD9A1C50CD2}"/>
              </a:ext>
            </a:extLst>
          </p:cNvPr>
          <p:cNvSpPr/>
          <p:nvPr/>
        </p:nvSpPr>
        <p:spPr>
          <a:xfrm>
            <a:off x="395535" y="4890958"/>
            <a:ext cx="4359087" cy="1081101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 naar de PWS-website: pagina onderzoek/resultaten</a:t>
            </a:r>
          </a:p>
        </p:txBody>
      </p:sp>
    </p:spTree>
    <p:extLst>
      <p:ext uri="{BB962C8B-B14F-4D97-AF65-F5344CB8AC3E}">
        <p14:creationId xmlns:p14="http://schemas.microsoft.com/office/powerpoint/2010/main" val="138708611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jdelijke aanduiding voor inhoud 7">
            <a:extLst>
              <a:ext uri="{FF2B5EF4-FFF2-40B4-BE49-F238E27FC236}">
                <a16:creationId xmlns:a16="http://schemas.microsoft.com/office/drawing/2014/main" id="{2EB292E9-763A-244E-B905-ED7E587D7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89" y="1335689"/>
            <a:ext cx="3734531" cy="5547160"/>
          </a:xfr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800" b="1" dirty="0">
                <a:solidFill>
                  <a:srgbClr val="4BB0B4"/>
                </a:solidFill>
                <a:ea typeface="ＭＳ Ｐゴシック" pitchFamily="34" charset="-128"/>
                <a:cs typeface="ＭＳ Ｐゴシック" pitchFamily="34" charset="-128"/>
              </a:rPr>
              <a:t>Nu…? DIY!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Onderzoeksopzet opstellen en onderzoeksmethode bepalen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Onderzoeksvraag, afbakenen en inperken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Deelvragen verder uitwerken met (eventueel) sub-deelvragen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Bronnenonderzoek vervolgen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Zet alles in een logische volgorde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nl-NL" sz="2200" b="1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Let op de valkuilen!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nl-NL" sz="2800" b="1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4EB7868-5F40-E940-BB61-5FA1262F2A87}"/>
              </a:ext>
            </a:extLst>
          </p:cNvPr>
          <p:cNvSpPr/>
          <p:nvPr/>
        </p:nvSpPr>
        <p:spPr>
          <a:xfrm>
            <a:off x="0" y="0"/>
            <a:ext cx="9144000" cy="1125538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A1626DE-E146-5842-9632-83B2088F2526}"/>
              </a:ext>
            </a:extLst>
          </p:cNvPr>
          <p:cNvSpPr/>
          <p:nvPr/>
        </p:nvSpPr>
        <p:spPr>
          <a:xfrm>
            <a:off x="0" y="6513515"/>
            <a:ext cx="9144000" cy="344487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31748" name="Afbeelding 7" descr="logo NL horiz.GAH cmyk DIAP.pdf">
            <a:extLst>
              <a:ext uri="{FF2B5EF4-FFF2-40B4-BE49-F238E27FC236}">
                <a16:creationId xmlns:a16="http://schemas.microsoft.com/office/drawing/2014/main" id="{6A7E551A-9512-834E-B7FE-1F78026CBB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763713" y="-68263"/>
            <a:ext cx="5327650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D3D5402B-ABE7-AB47-BEB6-6EB6AA1EB20B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www.profielwerkstukhnl.nl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2C481B3-534F-C34F-A8BA-682E42448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802" y="1300122"/>
            <a:ext cx="5038809" cy="5038809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jdelijke aanduiding voor inhoud 7">
            <a:extLst>
              <a:ext uri="{FF2B5EF4-FFF2-40B4-BE49-F238E27FC236}">
                <a16:creationId xmlns:a16="http://schemas.microsoft.com/office/drawing/2014/main" id="{B8BA2817-2FDF-D64D-9A3C-E500A3062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90" y="1682750"/>
            <a:ext cx="8785225" cy="4832605"/>
          </a:xfrm>
        </p:spPr>
        <p:txBody>
          <a:bodyPr>
            <a:sp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nl-NL" altLang="nl-NL" sz="4800" b="1" dirty="0">
                <a:solidFill>
                  <a:srgbClr val="4BB0B4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Na vandaag …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nl-NL" altLang="nl-NL" sz="24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Onderzoeksopzet opstellen en onderzoeksmethode bepalen</a:t>
            </a:r>
          </a:p>
          <a:p>
            <a:pPr marL="514350" indent="-514350" algn="ctr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nl-NL" altLang="nl-NL" sz="24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Onderzoeksvraag, afbakenen en inperken!</a:t>
            </a:r>
          </a:p>
          <a:p>
            <a:pPr marL="514350" indent="-514350" algn="ctr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nl-NL" altLang="nl-NL" sz="24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Deelvragen verder uitwerken (eventueel met sub-deelvragen)</a:t>
            </a:r>
          </a:p>
          <a:p>
            <a:pPr marL="514350" indent="-514350" algn="ctr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nl-NL" altLang="nl-NL" sz="24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Bronnen onderzoek vervolgen en logboek updaten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nl-NL" altLang="nl-NL" sz="1400" b="1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nl-NL" altLang="nl-NL" sz="3600" b="1" u="sng" dirty="0">
                <a:solidFill>
                  <a:srgbClr val="4BB0B4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Volgende week: Plan van aanpak</a:t>
            </a:r>
            <a:endParaRPr lang="nl-NL" altLang="nl-NL" sz="3600" b="1" u="sng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nl-NL" altLang="nl-NL" sz="100" b="1" dirty="0">
              <a:solidFill>
                <a:srgbClr val="291718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nl-NL" altLang="nl-NL" sz="8800" b="1" dirty="0">
                <a:solidFill>
                  <a:srgbClr val="4BB0B4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VRAGEN ?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74551D2E-BB4A-8B49-822D-13F1FC89F7E5}"/>
              </a:ext>
            </a:extLst>
          </p:cNvPr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8F19127-297C-DC42-B429-234172B424ED}"/>
              </a:ext>
            </a:extLst>
          </p:cNvPr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35844" name="Afbeelding 7" descr="logo NL horiz.GAH cmyk DIAP.pdf">
            <a:extLst>
              <a:ext uri="{FF2B5EF4-FFF2-40B4-BE49-F238E27FC236}">
                <a16:creationId xmlns:a16="http://schemas.microsoft.com/office/drawing/2014/main" id="{F09140B2-1A27-F54C-A230-E2158FA88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827088" y="0"/>
            <a:ext cx="7162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E51DF11-8F21-2848-95DF-5DE7C5FAFA99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www.profielwerkstukhnl.nl</a:t>
            </a:r>
          </a:p>
        </p:txBody>
      </p:sp>
    </p:spTree>
  </p:cSld>
  <p:clrMapOvr>
    <a:masterClrMapping/>
  </p:clrMapOvr>
  <p:transition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Afbeelding 5">
            <a:extLst>
              <a:ext uri="{FF2B5EF4-FFF2-40B4-BE49-F238E27FC236}">
                <a16:creationId xmlns:a16="http://schemas.microsoft.com/office/drawing/2014/main" id="{753BA4BC-2F95-6B49-940E-888C8D56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90FB9F10-F3F2-CD43-A90D-B1F30E131841}"/>
              </a:ext>
            </a:extLst>
          </p:cNvPr>
          <p:cNvSpPr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15363" name="Afbeelding 13" descr="logo NL GAH cmyk .pdf">
            <a:extLst>
              <a:ext uri="{FF2B5EF4-FFF2-40B4-BE49-F238E27FC236}">
                <a16:creationId xmlns:a16="http://schemas.microsoft.com/office/drawing/2014/main" id="{94E219DD-F2C9-E84B-AF1C-8B8472D0B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2408" r="34167" b="31596"/>
          <a:stretch>
            <a:fillRect/>
          </a:stretch>
        </p:blipFill>
        <p:spPr bwMode="auto">
          <a:xfrm>
            <a:off x="304802" y="3276602"/>
            <a:ext cx="2322513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itel 6">
            <a:extLst>
              <a:ext uri="{FF2B5EF4-FFF2-40B4-BE49-F238E27FC236}">
                <a16:creationId xmlns:a16="http://schemas.microsoft.com/office/drawing/2014/main" id="{EE396163-98F5-D14D-9186-EAB3A7AF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5114925"/>
            <a:ext cx="5474769" cy="1200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sz="32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Fase 1: les 5</a:t>
            </a:r>
            <a:br>
              <a:rPr lang="nl-NL" altLang="nl-NL" sz="32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nl-NL" altLang="nl-NL" sz="32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Plan van aanpak</a:t>
            </a:r>
            <a:br>
              <a:rPr lang="nl-NL" altLang="nl-NL" sz="36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endParaRPr lang="nl-NL" altLang="nl-NL" sz="3600" b="1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17411" name="Afbeelding 7" descr="logo NL horiz.GAH cmyk DIAP.pdf">
            <a:extLst>
              <a:ext uri="{FF2B5EF4-FFF2-40B4-BE49-F238E27FC236}">
                <a16:creationId xmlns:a16="http://schemas.microsoft.com/office/drawing/2014/main" id="{E3932C6F-86FA-A74B-AC52-BBD548E6A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el 1">
            <a:extLst>
              <a:ext uri="{FF2B5EF4-FFF2-40B4-BE49-F238E27FC236}">
                <a16:creationId xmlns:a16="http://schemas.microsoft.com/office/drawing/2014/main" id="{FBF05BEE-76EA-E341-BF93-D606819E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>
            <a:normAutofit fontScale="90000"/>
          </a:bodyPr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468315" y="961455"/>
            <a:ext cx="7924800" cy="496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Wat gaan we doen vandaag?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Afgelopen keer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Onderzoek doen, onderzoeksopzet (-methoden)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Plan van aanpak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Welke onderdelen moeten er minimaal in?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  <a:sym typeface="Wingdings" pitchFamily="2" charset="2"/>
              </a:rPr>
              <a:t> TEMPLATE</a:t>
            </a:r>
            <a:r>
              <a:rPr kumimoji="0" lang="nl-NL" sz="1800" b="0" i="0" u="none" strike="noStrike" kern="1200" cap="none" spc="0" normalizeH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  <a:sym typeface="Wingdings" pitchFamily="2" charset="2"/>
              </a:rPr>
              <a:t> </a:t>
            </a:r>
          </a:p>
          <a:p>
            <a:pPr lvl="2" indent="-28575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nl-NL" sz="1400" dirty="0">
                <a:solidFill>
                  <a:srgbClr val="291718"/>
                </a:solidFill>
                <a:ea typeface="ＭＳ Ｐゴシック" pitchFamily="34" charset="-128"/>
              </a:rPr>
              <a:t>download van homepage </a:t>
            </a:r>
            <a:r>
              <a:rPr lang="nl-NL" sz="14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  <a:hlinkClick r:id="rId4"/>
              </a:rPr>
              <a:t>www.profielwerkstukhnl.nl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Belangrijk: Onderzoeksmethode(n) en beknopte uitwerking onderzoeksopzet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Voorbeelden van een plan van aanpak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Zelf aan de slag: verder met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Plan van aanpak uitwerken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Deadline voor het inleveren plan van aanpak (concept/definitief) zie: </a:t>
            </a:r>
          </a:p>
          <a:p>
            <a:pPr marL="800100" lvl="1" indent="-3429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Tijdpad</a:t>
            </a:r>
            <a:r>
              <a:rPr kumimoji="0" lang="nl-NL" sz="1800" b="0" i="0" u="none" strike="noStrike" kern="1200" cap="none" spc="0" normalizeH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  <a:sym typeface="Wingdings" pitchFamily="2" charset="2"/>
              </a:rPr>
              <a:t></a:t>
            </a: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</a:rPr>
              <a:t>download van homepage </a:t>
            </a: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  <a:hlinkClick r:id="rId4"/>
              </a:rPr>
              <a:t>www.profielwerkstukhnl.nl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  <a:sym typeface="Wingdings" pitchFamily="2" charset="2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91718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  <a:sym typeface="Wingdings" pitchFamily="2" charset="2"/>
              </a:rPr>
              <a:t>Magister  opdracht inleveren plan van aanpak (concept/definitief)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7E50ADCE-0286-814D-A604-6746C90EE7B7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www.profielwerkstukhnl.nl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19459" name="Afbeelding 7" descr="logo NL horiz.GAH cmyk DIAP.pdf">
            <a:extLst>
              <a:ext uri="{FF2B5EF4-FFF2-40B4-BE49-F238E27FC236}">
                <a16:creationId xmlns:a16="http://schemas.microsoft.com/office/drawing/2014/main" id="{0C50BDB8-D775-6042-9BCC-3D227AF3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 1">
            <a:extLst>
              <a:ext uri="{FF2B5EF4-FFF2-40B4-BE49-F238E27FC236}">
                <a16:creationId xmlns:a16="http://schemas.microsoft.com/office/drawing/2014/main" id="{D1084920-5163-EF4E-9B74-C9C6A211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>
            <a:normAutofit fontScale="90000"/>
          </a:bodyPr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-732" y="986069"/>
            <a:ext cx="8389155" cy="240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Plan van aanpak (Template)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800" dirty="0">
                <a:solidFill>
                  <a:srgbClr val="291718"/>
                </a:solidFill>
                <a:ea typeface="ＭＳ Ｐゴシック" pitchFamily="34" charset="-128"/>
              </a:rPr>
              <a:t>download van homepage </a:t>
            </a:r>
            <a:r>
              <a:rPr lang="nl-NL" sz="2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  <a:hlinkClick r:id="rId4"/>
              </a:rPr>
              <a:t>www.profielwerkstukhnl.nl</a:t>
            </a:r>
            <a:endParaRPr lang="nl-NL" sz="2800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4BB0B4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5E4DC9E-688E-3E47-A898-76CA9CCF5A1A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www.profielwerkstukhnl.nl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17D8F547-8076-624F-AA23-7B0AA77A8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02" y="2191014"/>
            <a:ext cx="6462542" cy="418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43092"/>
      </p:ext>
    </p:extLst>
  </p:cSld>
  <p:clrMapOvr>
    <a:masterClrMapping/>
  </p:clrMapOvr>
  <p:transition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1AAEC66-806C-2742-9041-DC64182B7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35" y="2968364"/>
            <a:ext cx="6052665" cy="3536178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19459" name="Afbeelding 7" descr="logo NL horiz.GAH cmyk DIAP.pdf">
            <a:extLst>
              <a:ext uri="{FF2B5EF4-FFF2-40B4-BE49-F238E27FC236}">
                <a16:creationId xmlns:a16="http://schemas.microsoft.com/office/drawing/2014/main" id="{0C50BDB8-D775-6042-9BCC-3D227AF38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 1">
            <a:extLst>
              <a:ext uri="{FF2B5EF4-FFF2-40B4-BE49-F238E27FC236}">
                <a16:creationId xmlns:a16="http://schemas.microsoft.com/office/drawing/2014/main" id="{D1084920-5163-EF4E-9B74-C9C6A211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>
            <a:normAutofit fontScale="90000"/>
          </a:bodyPr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179512" y="975742"/>
            <a:ext cx="8496173" cy="64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Onderzoeksopzet (Werkwijze en uitleg van je onderzoek)</a:t>
            </a:r>
          </a:p>
          <a:p>
            <a:pPr marL="342900" marR="0" lvl="0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Beschrijf zo goed mogelijk al in je plan van aanpak de vier onderdelen van je onderzoeksopzet: soort onderzoek, dataverzameling, dataomschrijving en analysemethode</a:t>
            </a:r>
          </a:p>
          <a:p>
            <a:pPr marL="342900" marR="0" lvl="0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o.a. beschrijf je welk materiaal je nodig hebt</a:t>
            </a:r>
          </a:p>
          <a:p>
            <a:pPr marL="342900" marR="0" lvl="0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o.a. beschrijf je het aantal </a:t>
            </a:r>
            <a:b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</a:b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en demografische kenmerken </a:t>
            </a:r>
            <a:b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</a:b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van je proefpersonen/</a:t>
            </a:r>
            <a:b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</a:b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subjecten </a:t>
            </a:r>
            <a:b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</a:b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(indien van toepassing)</a:t>
            </a:r>
          </a:p>
          <a:p>
            <a:pPr marL="342900" marR="0" lvl="0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o.a. beschrijf je wel type </a:t>
            </a:r>
            <a:b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</a:b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onderzoek (onderzoeksmethode)</a:t>
            </a:r>
            <a:b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</a:b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je gaat uitvoeren, waarom deze </a:t>
            </a:r>
            <a:b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</a:b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methode, hoe je het gaat </a:t>
            </a:r>
            <a:b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</a:b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uitvoeren etc.</a:t>
            </a:r>
          </a:p>
          <a:p>
            <a:pPr marL="742950" marR="0" lvl="1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5E4DC9E-688E-3E47-A898-76CA9CCF5A1A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F92F620D-3EF4-F040-98FF-B2D2F26B0EB9}"/>
              </a:ext>
            </a:extLst>
          </p:cNvPr>
          <p:cNvSpPr/>
          <p:nvPr/>
        </p:nvSpPr>
        <p:spPr>
          <a:xfrm>
            <a:off x="4427983" y="4520249"/>
            <a:ext cx="3312368" cy="19442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17541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pic>
        <p:nvPicPr>
          <p:cNvPr id="21507" name="Afbeelding 7" descr="logo NL horiz.GAH cmyk DIAP.pdf">
            <a:extLst>
              <a:ext uri="{FF2B5EF4-FFF2-40B4-BE49-F238E27FC236}">
                <a16:creationId xmlns:a16="http://schemas.microsoft.com/office/drawing/2014/main" id="{3A9ADB29-0D11-2949-8A5F-5DA26E9C6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el 1">
            <a:extLst>
              <a:ext uri="{FF2B5EF4-FFF2-40B4-BE49-F238E27FC236}">
                <a16:creationId xmlns:a16="http://schemas.microsoft.com/office/drawing/2014/main" id="{F73EADE8-AD0C-C748-8B90-11C54FBE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609600" y="1300388"/>
            <a:ext cx="79248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800" b="1" dirty="0">
                <a:solidFill>
                  <a:srgbClr val="4BB0B4"/>
                </a:solidFill>
                <a:ea typeface="ＭＳ Ｐゴシック" pitchFamily="34" charset="-128"/>
                <a:cs typeface="ＭＳ Ｐゴシック" pitchFamily="34" charset="-128"/>
              </a:rPr>
              <a:t>Inspiratie</a:t>
            </a:r>
            <a:endParaRPr lang="nl-NL" sz="2800" b="1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nl-NL" sz="2200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9" name="Tijdelijke aanduiding voor inhoud 7">
            <a:extLst>
              <a:ext uri="{FF2B5EF4-FFF2-40B4-BE49-F238E27FC236}">
                <a16:creationId xmlns:a16="http://schemas.microsoft.com/office/drawing/2014/main" id="{D3126516-DBCB-8742-9482-7655482CEB90}"/>
              </a:ext>
            </a:extLst>
          </p:cNvPr>
          <p:cNvSpPr txBox="1">
            <a:spLocks/>
          </p:cNvSpPr>
          <p:nvPr/>
        </p:nvSpPr>
        <p:spPr bwMode="auto">
          <a:xfrm>
            <a:off x="1547813" y="5984057"/>
            <a:ext cx="7924800" cy="23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105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Klik op de videoafbeelding om af te spelen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C237583-5E43-AA45-8268-E5D47BC1E8AE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www.profielwerkstukhnl.nl</a:t>
            </a:r>
          </a:p>
        </p:txBody>
      </p:sp>
      <p:pic>
        <p:nvPicPr>
          <p:cNvPr id="3" name="Afbeelding 2" descr="Afbeelding met tekst, binnen, persoon&#10;&#10;Automatisch gegenereerde beschrijving">
            <a:hlinkClick r:id="rId4"/>
            <a:extLst>
              <a:ext uri="{FF2B5EF4-FFF2-40B4-BE49-F238E27FC236}">
                <a16:creationId xmlns:a16="http://schemas.microsoft.com/office/drawing/2014/main" id="{24F9873B-9B0D-D444-A07E-03BB42D21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1886168"/>
            <a:ext cx="6876256" cy="385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354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19459" name="Afbeelding 7" descr="logo NL horiz.GAH cmyk DIAP.pdf">
            <a:extLst>
              <a:ext uri="{FF2B5EF4-FFF2-40B4-BE49-F238E27FC236}">
                <a16:creationId xmlns:a16="http://schemas.microsoft.com/office/drawing/2014/main" id="{0C50BDB8-D775-6042-9BCC-3D227AF3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 1">
            <a:extLst>
              <a:ext uri="{FF2B5EF4-FFF2-40B4-BE49-F238E27FC236}">
                <a16:creationId xmlns:a16="http://schemas.microsoft.com/office/drawing/2014/main" id="{D1084920-5163-EF4E-9B74-C9C6A211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>
            <a:normAutofit fontScale="90000"/>
          </a:bodyPr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107504" y="1484783"/>
            <a:ext cx="8892988" cy="582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Onderzoeksmethoden (soort onderzoek)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Experiment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Een proef (in het laboratorium, thuis, op straat..)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Enquête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Vragenlijst laten invullen door proefpersonen/subjecten (let op: validiteit en betrouwbaarheid! Zie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  <a:hlinkClick r:id="rId4"/>
              </a:rPr>
              <a:t>PWS-website: pagina Onderzoek/Resultaten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Interview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Vragen stellen aan mensen op straat of bij een een bedrijf of aan een expert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Observatie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Kijk wat er gebeurt bij een situatie (bijvoorbeeld het gedrag van dieren of mensen observeren in een bepaalde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situtatie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En nog veel meer… zie de 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  <a:hlinkClick r:id="rId4"/>
              </a:rPr>
              <a:t>PWS-website: pagina Onderzoek/Resultaten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5E4DC9E-688E-3E47-A898-76CA9CCF5A1A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www.profielwerkstukhnl.nl</a:t>
            </a:r>
          </a:p>
        </p:txBody>
      </p:sp>
    </p:spTree>
    <p:extLst>
      <p:ext uri="{BB962C8B-B14F-4D97-AF65-F5344CB8AC3E}">
        <p14:creationId xmlns:p14="http://schemas.microsoft.com/office/powerpoint/2010/main" val="114147437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19459" name="Afbeelding 7" descr="logo NL horiz.GAH cmyk DIAP.pdf">
            <a:extLst>
              <a:ext uri="{FF2B5EF4-FFF2-40B4-BE49-F238E27FC236}">
                <a16:creationId xmlns:a16="http://schemas.microsoft.com/office/drawing/2014/main" id="{0C50BDB8-D775-6042-9BCC-3D227AF3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 1">
            <a:extLst>
              <a:ext uri="{FF2B5EF4-FFF2-40B4-BE49-F238E27FC236}">
                <a16:creationId xmlns:a16="http://schemas.microsoft.com/office/drawing/2014/main" id="{D1084920-5163-EF4E-9B74-C9C6A211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>
            <a:normAutofit fontScale="90000"/>
          </a:bodyPr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125506" y="1108784"/>
            <a:ext cx="8892988" cy="622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4BB0B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ＭＳ Ｐゴシック" pitchFamily="34" charset="-128"/>
              </a:rPr>
              <a:t>Kwalitatief vs. kwantitatief onderzoek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Met 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kwantitatief 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onderzoek probeer je 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feiten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 te achterhalen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De resultaten worden vaak uitgedrukt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in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cijfers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.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Met een kwantitatief onderzoek verzamel je dus data, zelf of middels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  <a:hlinkClick r:id="rId4"/>
              </a:rPr>
              <a:t>databanken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.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De data is meestal in de vorm van cijfers, die kunnen worden gecategoriseerd of gerangschikt.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Je maakt gebruik van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  <a:hlinkClick r:id="rId5"/>
              </a:rPr>
              <a:t>grafieken en/of tabellen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 om de data te presenteren en interpreteren.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Kwalitatief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 onderzoek is meer 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beschrijvend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84" charset="-128"/>
                <a:cs typeface="+mn-cs"/>
              </a:rPr>
              <a:t> van aard dan kwantitatief onderzoek en richt zich op interpretaties, ervaringen en betekenis.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Kwalitatieve resultaten worden meestal weergegeven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in woorden.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De kwalitatieve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onderzoeksstijl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 is meestal een herhalend proces.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Het doel is om inzicht te krijgen in de verschillende interpretaties en opvattingen die mensen hebben en de betekenis die ze toekennen aan bepaalde gebeurtenissen of verschijnselen. </a:t>
            </a: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" charset="-128"/>
              </a:rPr>
              <a:t>Het gaat bij kwalitatief onderzoek niet zozeer om het testen van theorieën.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291718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5E4DC9E-688E-3E47-A898-76CA9CCF5A1A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www.profielwerkstukhnl.nl</a:t>
            </a:r>
          </a:p>
        </p:txBody>
      </p:sp>
    </p:spTree>
    <p:extLst>
      <p:ext uri="{BB962C8B-B14F-4D97-AF65-F5344CB8AC3E}">
        <p14:creationId xmlns:p14="http://schemas.microsoft.com/office/powerpoint/2010/main" val="382629084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jdelijke aanduiding voor inhoud 7">
            <a:extLst>
              <a:ext uri="{FF2B5EF4-FFF2-40B4-BE49-F238E27FC236}">
                <a16:creationId xmlns:a16="http://schemas.microsoft.com/office/drawing/2014/main" id="{2EB292E9-763A-244E-B905-ED7E587D7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89" y="1335689"/>
            <a:ext cx="3734531" cy="1682512"/>
          </a:xfr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800" b="1" dirty="0">
                <a:solidFill>
                  <a:srgbClr val="4BB0B4"/>
                </a:solidFill>
                <a:ea typeface="ＭＳ Ｐゴシック" pitchFamily="34" charset="-128"/>
                <a:cs typeface="ＭＳ Ｐゴシック" pitchFamily="34" charset="-128"/>
              </a:rPr>
              <a:t>Nu…? DIY!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Plan van aanpak (verder) uitwerken</a:t>
            </a:r>
            <a:endParaRPr lang="nl-NL" sz="2200" b="1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nl-NL" sz="2800" b="1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4EB7868-5F40-E940-BB61-5FA1262F2A87}"/>
              </a:ext>
            </a:extLst>
          </p:cNvPr>
          <p:cNvSpPr/>
          <p:nvPr/>
        </p:nvSpPr>
        <p:spPr>
          <a:xfrm>
            <a:off x="0" y="0"/>
            <a:ext cx="9144000" cy="1125538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A1626DE-E146-5842-9632-83B2088F2526}"/>
              </a:ext>
            </a:extLst>
          </p:cNvPr>
          <p:cNvSpPr/>
          <p:nvPr/>
        </p:nvSpPr>
        <p:spPr>
          <a:xfrm>
            <a:off x="0" y="6513515"/>
            <a:ext cx="9144000" cy="344487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31748" name="Afbeelding 7" descr="logo NL horiz.GAH cmyk DIAP.pdf">
            <a:extLst>
              <a:ext uri="{FF2B5EF4-FFF2-40B4-BE49-F238E27FC236}">
                <a16:creationId xmlns:a16="http://schemas.microsoft.com/office/drawing/2014/main" id="{6A7E551A-9512-834E-B7FE-1F78026CB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763713" y="-68263"/>
            <a:ext cx="5327650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D3D5402B-ABE7-AB47-BEB6-6EB6AA1EB20B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www.profielwerkstukhnl.nl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2C481B3-534F-C34F-A8BA-682E42448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7802" y="1300122"/>
            <a:ext cx="5038809" cy="5038809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jdelijke aanduiding voor inhoud 7">
            <a:extLst>
              <a:ext uri="{FF2B5EF4-FFF2-40B4-BE49-F238E27FC236}">
                <a16:creationId xmlns:a16="http://schemas.microsoft.com/office/drawing/2014/main" id="{B8BA2817-2FDF-D64D-9A3C-E500A3062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90" y="1682750"/>
            <a:ext cx="8785225" cy="3361433"/>
          </a:xfrm>
        </p:spPr>
        <p:txBody>
          <a:bodyPr>
            <a:sp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nl-NL" altLang="nl-NL" sz="4800" b="1" dirty="0">
                <a:solidFill>
                  <a:srgbClr val="4BB0B4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Na vandaag …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nl-NL" altLang="nl-NL" sz="24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Plan van aanpak verder uitwerken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nl-NL" altLang="nl-NL" sz="24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Inleveren </a:t>
            </a:r>
            <a:r>
              <a:rPr lang="nl-NL" altLang="nl-NL" sz="2400" b="1" u="sng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concept</a:t>
            </a:r>
            <a:r>
              <a:rPr lang="nl-NL" altLang="nl-NL" sz="24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nl-NL" altLang="nl-NL" sz="2400" b="1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PvA</a:t>
            </a:r>
            <a:r>
              <a:rPr lang="nl-NL" altLang="nl-NL" sz="24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via magister (zie tijdpad voor deadline)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nl-NL" altLang="nl-NL" sz="1400" b="1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nl-NL" altLang="nl-NL" sz="100" b="1" dirty="0">
              <a:solidFill>
                <a:srgbClr val="291718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nl-NL" altLang="nl-NL" sz="8800" b="1" dirty="0">
                <a:solidFill>
                  <a:srgbClr val="4BB0B4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VRAGEN ?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74551D2E-BB4A-8B49-822D-13F1FC89F7E5}"/>
              </a:ext>
            </a:extLst>
          </p:cNvPr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8F19127-297C-DC42-B429-234172B424ED}"/>
              </a:ext>
            </a:extLst>
          </p:cNvPr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itchFamily="2" charset="-128"/>
              <a:cs typeface="+mn-cs"/>
            </a:endParaRPr>
          </a:p>
        </p:txBody>
      </p:sp>
      <p:pic>
        <p:nvPicPr>
          <p:cNvPr id="35844" name="Afbeelding 7" descr="logo NL horiz.GAH cmyk DIAP.pdf">
            <a:extLst>
              <a:ext uri="{FF2B5EF4-FFF2-40B4-BE49-F238E27FC236}">
                <a16:creationId xmlns:a16="http://schemas.microsoft.com/office/drawing/2014/main" id="{F09140B2-1A27-F54C-A230-E2158FA88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827088" y="0"/>
            <a:ext cx="7162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E51DF11-8F21-2848-95DF-5DE7C5FAFA99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www.profielwerkstukhnl.nl</a:t>
            </a:r>
          </a:p>
        </p:txBody>
      </p:sp>
    </p:spTree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pic>
        <p:nvPicPr>
          <p:cNvPr id="23555" name="Afbeelding 7" descr="logo NL horiz.GAH cmyk DIAP.pdf">
            <a:extLst>
              <a:ext uri="{FF2B5EF4-FFF2-40B4-BE49-F238E27FC236}">
                <a16:creationId xmlns:a16="http://schemas.microsoft.com/office/drawing/2014/main" id="{0C31D8B1-4194-D849-BB0B-708946002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itel 1">
            <a:extLst>
              <a:ext uri="{FF2B5EF4-FFF2-40B4-BE49-F238E27FC236}">
                <a16:creationId xmlns:a16="http://schemas.microsoft.com/office/drawing/2014/main" id="{21A96825-9EA4-FD40-999E-E8F6ECE5D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251520" y="1798640"/>
            <a:ext cx="8892480" cy="373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800" b="1" dirty="0">
                <a:solidFill>
                  <a:srgbClr val="4BB0B4"/>
                </a:solidFill>
                <a:ea typeface="ＭＳ Ｐゴシック" pitchFamily="34" charset="-128"/>
                <a:cs typeface="ＭＳ Ｐゴシック" pitchFamily="34" charset="-128"/>
              </a:rPr>
              <a:t>PWS-boekje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800" dirty="0">
                <a:solidFill>
                  <a:srgbClr val="291718"/>
                </a:solidFill>
                <a:ea typeface="ＭＳ Ｐゴシック" pitchFamily="34" charset="-128"/>
              </a:rPr>
              <a:t>download van homepage </a:t>
            </a:r>
            <a:r>
              <a:rPr lang="nl-NL" sz="2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  <a:hlinkClick r:id="rId4"/>
              </a:rPr>
              <a:t>www.profielwerkstukhnl.nl</a:t>
            </a:r>
            <a:endParaRPr lang="nl-NL" sz="2800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nl-NL" sz="2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Belangrijke onderdelen doornemen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24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Neem 5 à 10 minuten en lees door..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§2.1.1 Goed om te weten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§2.2 Tijdpad (</a:t>
            </a: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</a:rPr>
              <a:t>download van homepage </a:t>
            </a: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  <a:hlinkClick r:id="rId4"/>
              </a:rPr>
              <a:t>www.profielwerkstukhnl.nl</a:t>
            </a: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§2.3 t/m 2.8 Fases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Hoofdstuk 4: aandachtspunten bij het schrijven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Bijlagen: Beoordelingsmatrices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sz="2200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AB03494-4C68-E544-AC7C-B089800BCA19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www.profielwerkstukhnl.nl</a:t>
            </a:r>
          </a:p>
        </p:txBody>
      </p:sp>
    </p:spTree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pic>
        <p:nvPicPr>
          <p:cNvPr id="25603" name="Afbeelding 7" descr="logo NL horiz.GAH cmyk DIAP.pdf">
            <a:extLst>
              <a:ext uri="{FF2B5EF4-FFF2-40B4-BE49-F238E27FC236}">
                <a16:creationId xmlns:a16="http://schemas.microsoft.com/office/drawing/2014/main" id="{A69FB360-81C0-E645-B8B6-8433D977F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itel 1">
            <a:extLst>
              <a:ext uri="{FF2B5EF4-FFF2-40B4-BE49-F238E27FC236}">
                <a16:creationId xmlns:a16="http://schemas.microsoft.com/office/drawing/2014/main" id="{C7F2B743-B6E4-F34E-B606-33E1E9F85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287340" y="952500"/>
            <a:ext cx="856932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800" b="1" dirty="0">
                <a:solidFill>
                  <a:srgbClr val="4BB0B4"/>
                </a:solidFill>
                <a:ea typeface="ＭＳ Ｐゴシック" pitchFamily="34" charset="-128"/>
                <a:cs typeface="ＭＳ Ｐゴシック" pitchFamily="34" charset="-128"/>
              </a:rPr>
              <a:t>Tijdpad, belangrijke data en PWS-werkmiddagen!</a:t>
            </a:r>
            <a:endParaRPr lang="nl-NL" sz="2800" b="1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nl-NL" sz="2200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D6AFB47-2425-2742-A74C-2497215EC739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www.profielwerkstukhnl.nl</a:t>
            </a:r>
          </a:p>
        </p:txBody>
      </p:sp>
      <p:sp>
        <p:nvSpPr>
          <p:cNvPr id="9" name="Tijdelijke aanduiding voor inhoud 7">
            <a:extLst>
              <a:ext uri="{FF2B5EF4-FFF2-40B4-BE49-F238E27FC236}">
                <a16:creationId xmlns:a16="http://schemas.microsoft.com/office/drawing/2014/main" id="{BC7D2112-5EA4-2F49-A20C-4BFB294001C3}"/>
              </a:ext>
            </a:extLst>
          </p:cNvPr>
          <p:cNvSpPr txBox="1">
            <a:spLocks/>
          </p:cNvSpPr>
          <p:nvPr/>
        </p:nvSpPr>
        <p:spPr bwMode="auto">
          <a:xfrm>
            <a:off x="647056" y="3044826"/>
            <a:ext cx="820960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nl-NL" sz="2400" b="1" dirty="0">
                <a:solidFill>
                  <a:srgbClr val="4BB0B4"/>
                </a:solidFill>
                <a:ea typeface="ＭＳ Ｐゴシック" pitchFamily="34" charset="-128"/>
                <a:cs typeface="ＭＳ Ｐゴシック" pitchFamily="34" charset="-128"/>
              </a:rPr>
              <a:t>download van homepage </a:t>
            </a:r>
            <a:r>
              <a:rPr lang="nl-NL" sz="24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  <a:hlinkClick r:id="rId4"/>
              </a:rPr>
              <a:t>www.profielwerkstukhnl.nl</a:t>
            </a:r>
            <a:endParaRPr lang="nl-NL" sz="2200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</p:spTree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8B54185-30E5-2C45-A83E-F67149DCA23F}"/>
              </a:ext>
            </a:extLst>
          </p:cNvPr>
          <p:cNvSpPr/>
          <p:nvPr/>
        </p:nvSpPr>
        <p:spPr>
          <a:xfrm>
            <a:off x="0" y="2"/>
            <a:ext cx="9144000" cy="944563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6A0B34-C470-434E-96F0-96E730B7D968}"/>
              </a:ext>
            </a:extLst>
          </p:cNvPr>
          <p:cNvSpPr/>
          <p:nvPr/>
        </p:nvSpPr>
        <p:spPr>
          <a:xfrm>
            <a:off x="0" y="6496607"/>
            <a:ext cx="9144000" cy="361395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pic>
        <p:nvPicPr>
          <p:cNvPr id="29699" name="Afbeelding 7" descr="logo NL horiz.GAH cmyk DIAP.pdf">
            <a:extLst>
              <a:ext uri="{FF2B5EF4-FFF2-40B4-BE49-F238E27FC236}">
                <a16:creationId xmlns:a16="http://schemas.microsoft.com/office/drawing/2014/main" id="{099E67E1-E1F0-5D4F-8006-2855828B3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547813" y="-171450"/>
            <a:ext cx="5867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itel 1">
            <a:extLst>
              <a:ext uri="{FF2B5EF4-FFF2-40B4-BE49-F238E27FC236}">
                <a16:creationId xmlns:a16="http://schemas.microsoft.com/office/drawing/2014/main" id="{F543F3AB-B1D4-794A-A32E-A076E43E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5" y="1609725"/>
            <a:ext cx="7426325" cy="490538"/>
          </a:xfrm>
        </p:spPr>
        <p:txBody>
          <a:bodyPr/>
          <a:lstStyle/>
          <a:p>
            <a:r>
              <a:rPr lang="nl-NL" altLang="nl-NL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20AB61D7-06EE-AF4B-87A6-99FC431BCE13}"/>
              </a:ext>
            </a:extLst>
          </p:cNvPr>
          <p:cNvSpPr txBox="1">
            <a:spLocks/>
          </p:cNvSpPr>
          <p:nvPr/>
        </p:nvSpPr>
        <p:spPr bwMode="auto">
          <a:xfrm>
            <a:off x="395290" y="952502"/>
            <a:ext cx="8497887" cy="596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ＭＳ Ｐゴシック" pitchFamily="-8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" charset="-128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12" charset="-128"/>
                <a:cs typeface="ＭＳ Ｐゴシック" pitchFamily="2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800" b="1" dirty="0">
                <a:solidFill>
                  <a:srgbClr val="4BB0B4"/>
                </a:solidFill>
                <a:ea typeface="ＭＳ Ｐゴシック" pitchFamily="34" charset="-128"/>
                <a:cs typeface="ＭＳ Ｐゴシック" pitchFamily="34" charset="-128"/>
              </a:rPr>
              <a:t>Beoordeling</a:t>
            </a:r>
            <a:endParaRPr lang="nl-NL" sz="2800" b="1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Het </a:t>
            </a:r>
            <a:r>
              <a:rPr lang="nl-NL" sz="2200" b="1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eindcijfer</a:t>
            </a: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 wordt bepaald door het </a:t>
            </a:r>
            <a:r>
              <a:rPr lang="nl-NL" sz="2200" b="1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gewogen</a:t>
            </a: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 </a:t>
            </a:r>
            <a:r>
              <a:rPr lang="nl-NL" sz="2200" b="1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gemiddelde</a:t>
            </a: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 te nemen van de onderstaand afzonderlijke cijfers, waarbij elk van de afzonderlijke cijfers wordt afgerond op </a:t>
            </a:r>
            <a:r>
              <a:rPr lang="nl-NL" sz="2200" b="1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één decimaal.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sz="2200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nl-NL" sz="2200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nl-NL" sz="2200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nl-NL" sz="2200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2</a:t>
            </a:r>
            <a:r>
              <a:rPr lang="nl-NL" sz="2200" baseline="300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e</a:t>
            </a: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 correctie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Eerste correctie (eigen begeleider) / tweede correctie (andere begeleider)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Samen bepalen zij het uiteindelijke cijfer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Onvoldoende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Minimaal een 4 voor het PWS om eindexamen te mogen doen.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PWS is niet </a:t>
            </a:r>
            <a:r>
              <a:rPr lang="nl-NL" sz="1800" dirty="0" err="1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herkansbaar</a:t>
            </a:r>
            <a:r>
              <a:rPr lang="nl-NL" sz="18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NL" sz="2200" dirty="0">
                <a:ea typeface="ＭＳ Ｐゴシック" panose="020B0600070205080204" pitchFamily="34" charset="-128"/>
              </a:rPr>
              <a:t>Het profielwerkstuk telt mee voor het combinatiecijfer (zie </a:t>
            </a:r>
            <a:r>
              <a:rPr lang="nl-NL" altLang="nl-NL" sz="2200" dirty="0" err="1">
                <a:ea typeface="ＭＳ Ｐゴシック" panose="020B0600070205080204" pitchFamily="34" charset="-128"/>
              </a:rPr>
              <a:t>pws</a:t>
            </a:r>
            <a:r>
              <a:rPr lang="nl-NL" altLang="nl-NL" sz="2200" dirty="0">
                <a:ea typeface="ＭＳ Ｐゴシック" panose="020B0600070205080204" pitchFamily="34" charset="-128"/>
              </a:rPr>
              <a:t>-boekje:§2.1.1 punt 5).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nl-NL" sz="2200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A03DC826-78A2-DA4E-84B9-9DA338631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06385"/>
              </p:ext>
            </p:extLst>
          </p:nvPr>
        </p:nvGraphicFramePr>
        <p:xfrm>
          <a:off x="1744663" y="2390173"/>
          <a:ext cx="5473700" cy="149718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93364">
                  <a:extLst>
                    <a:ext uri="{9D8B030D-6E8A-4147-A177-3AD203B41FA5}">
                      <a16:colId xmlns:a16="http://schemas.microsoft.com/office/drawing/2014/main" val="3461767466"/>
                    </a:ext>
                  </a:extLst>
                </a:gridCol>
                <a:gridCol w="1080336">
                  <a:extLst>
                    <a:ext uri="{9D8B030D-6E8A-4147-A177-3AD203B41FA5}">
                      <a16:colId xmlns:a16="http://schemas.microsoft.com/office/drawing/2014/main" val="3159843203"/>
                    </a:ext>
                  </a:extLst>
                </a:gridCol>
              </a:tblGrid>
              <a:tr h="3704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>
                          <a:effectLst/>
                        </a:rPr>
                        <a:t>Cijfers voor deelproducten</a:t>
                      </a:r>
                      <a:endParaRPr lang="nl-N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8" marR="91458" marT="45676" marB="45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Weging (%)</a:t>
                      </a:r>
                    </a:p>
                  </a:txBody>
                  <a:tcPr marL="91458" marR="91458" marT="45676" marB="45676"/>
                </a:tc>
                <a:extLst>
                  <a:ext uri="{0D108BD9-81ED-4DB2-BD59-A6C34878D82A}">
                    <a16:rowId xmlns:a16="http://schemas.microsoft.com/office/drawing/2014/main" val="3346023181"/>
                  </a:ext>
                </a:extLst>
              </a:tr>
              <a:tr h="276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>
                          <a:effectLst/>
                        </a:rPr>
                        <a:t>- cijfer voor het plan van aanpak </a:t>
                      </a:r>
                      <a:endParaRPr lang="nl-N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8" marR="91458" marT="45676" marB="45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10</a:t>
                      </a:r>
                    </a:p>
                  </a:txBody>
                  <a:tcPr marL="91458" marR="91458" marT="45676" marB="45676"/>
                </a:tc>
                <a:extLst>
                  <a:ext uri="{0D108BD9-81ED-4DB2-BD59-A6C34878D82A}">
                    <a16:rowId xmlns:a16="http://schemas.microsoft.com/office/drawing/2014/main" val="4066563546"/>
                  </a:ext>
                </a:extLst>
              </a:tr>
              <a:tr h="287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>
                          <a:effectLst/>
                        </a:rPr>
                        <a:t>- cijfer voor het conceptverslag</a:t>
                      </a:r>
                      <a:endParaRPr lang="nl-N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8" marR="91458" marT="45676" marB="45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30</a:t>
                      </a:r>
                    </a:p>
                  </a:txBody>
                  <a:tcPr marL="91458" marR="91458" marT="45676" marB="45676"/>
                </a:tc>
                <a:extLst>
                  <a:ext uri="{0D108BD9-81ED-4DB2-BD59-A6C34878D82A}">
                    <a16:rowId xmlns:a16="http://schemas.microsoft.com/office/drawing/2014/main" val="1075053263"/>
                  </a:ext>
                </a:extLst>
              </a:tr>
              <a:tr h="287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>
                          <a:effectLst/>
                        </a:rPr>
                        <a:t>- cijfer voor het eindverslag (15% hiervan is de presentatie)</a:t>
                      </a:r>
                      <a:endParaRPr lang="nl-N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8" marR="91458" marT="45676" marB="45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60</a:t>
                      </a:r>
                    </a:p>
                  </a:txBody>
                  <a:tcPr marL="91458" marR="91458" marT="45676" marB="45676"/>
                </a:tc>
                <a:extLst>
                  <a:ext uri="{0D108BD9-81ED-4DB2-BD59-A6C34878D82A}">
                    <a16:rowId xmlns:a16="http://schemas.microsoft.com/office/drawing/2014/main" val="3516196817"/>
                  </a:ext>
                </a:extLst>
              </a:tr>
              <a:tr h="274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8" marR="91458" marT="45676" marB="45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100</a:t>
                      </a:r>
                    </a:p>
                  </a:txBody>
                  <a:tcPr marL="91458" marR="91458" marT="45676" marB="45676"/>
                </a:tc>
                <a:extLst>
                  <a:ext uri="{0D108BD9-81ED-4DB2-BD59-A6C34878D82A}">
                    <a16:rowId xmlns:a16="http://schemas.microsoft.com/office/drawing/2014/main" val="32940684"/>
                  </a:ext>
                </a:extLst>
              </a:tr>
            </a:tbl>
          </a:graphicData>
        </a:graphic>
      </p:graphicFrame>
      <p:sp>
        <p:nvSpPr>
          <p:cNvPr id="8" name="Rechthoek 7">
            <a:extLst>
              <a:ext uri="{FF2B5EF4-FFF2-40B4-BE49-F238E27FC236}">
                <a16:creationId xmlns:a16="http://schemas.microsoft.com/office/drawing/2014/main" id="{EFEB2130-DFC1-414C-917F-0BF10A1F5A64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www.profielwerkstukhnl.nl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jdelijke aanduiding voor inhoud 7">
            <a:extLst>
              <a:ext uri="{FF2B5EF4-FFF2-40B4-BE49-F238E27FC236}">
                <a16:creationId xmlns:a16="http://schemas.microsoft.com/office/drawing/2014/main" id="{2EB292E9-763A-244E-B905-ED7E587D7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075" y="1192213"/>
            <a:ext cx="4319588" cy="5321300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800" b="1" dirty="0">
                <a:solidFill>
                  <a:srgbClr val="4BB0B4"/>
                </a:solidFill>
                <a:ea typeface="ＭＳ Ｐゴシック" pitchFamily="34" charset="-128"/>
                <a:cs typeface="ＭＳ Ｐゴシック" pitchFamily="34" charset="-128"/>
              </a:rPr>
              <a:t>Partner zoeken/vinden</a:t>
            </a:r>
            <a:endParaRPr lang="nl-NL" sz="2800" b="1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Het PWS maak je in een </a:t>
            </a:r>
            <a:r>
              <a:rPr lang="nl-NL" sz="2200" b="1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drietal</a:t>
            </a: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.</a:t>
            </a:r>
            <a:endParaRPr lang="nl-NL" sz="2200" b="1" dirty="0">
              <a:solidFill>
                <a:srgbClr val="291718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Dit betekent dat zowel je partner(s) als jij het onderwerp interessant en boeiend genoeg moeten vinden om er individueel 80 uur in te stoppen.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Zoek dus naar partner(s) die ongeveer dezelfde interesses heeft/hebben als jij en met wie je wilt samenwerken.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200" dirty="0">
                <a:solidFill>
                  <a:srgbClr val="291718"/>
                </a:solidFill>
                <a:ea typeface="ＭＳ Ｐゴシック" pitchFamily="34" charset="-128"/>
                <a:cs typeface="ＭＳ Ｐゴシック" pitchFamily="34" charset="-128"/>
              </a:rPr>
              <a:t>Bedenk ook welk vak/vakgebied past bij jouw onderwerp.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4EB7868-5F40-E940-BB61-5FA1262F2A87}"/>
              </a:ext>
            </a:extLst>
          </p:cNvPr>
          <p:cNvSpPr/>
          <p:nvPr/>
        </p:nvSpPr>
        <p:spPr>
          <a:xfrm>
            <a:off x="0" y="0"/>
            <a:ext cx="9144000" cy="1125538"/>
          </a:xfrm>
          <a:prstGeom prst="rect">
            <a:avLst/>
          </a:prstGeom>
          <a:solidFill>
            <a:srgbClr val="291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A1626DE-E146-5842-9632-83B2088F2526}"/>
              </a:ext>
            </a:extLst>
          </p:cNvPr>
          <p:cNvSpPr/>
          <p:nvPr/>
        </p:nvSpPr>
        <p:spPr>
          <a:xfrm>
            <a:off x="0" y="6513515"/>
            <a:ext cx="9144000" cy="344487"/>
          </a:xfrm>
          <a:prstGeom prst="rect">
            <a:avLst/>
          </a:prstGeom>
          <a:solidFill>
            <a:srgbClr val="4BB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 sz="1800">
              <a:solidFill>
                <a:srgbClr val="FFFFFF"/>
              </a:solidFill>
              <a:ea typeface="ＭＳ Ｐゴシック" pitchFamily="2" charset="-128"/>
            </a:endParaRPr>
          </a:p>
        </p:txBody>
      </p:sp>
      <p:pic>
        <p:nvPicPr>
          <p:cNvPr id="31748" name="Afbeelding 7" descr="logo NL horiz.GAH cmyk DIAP.pdf">
            <a:extLst>
              <a:ext uri="{FF2B5EF4-FFF2-40B4-BE49-F238E27FC236}">
                <a16:creationId xmlns:a16="http://schemas.microsoft.com/office/drawing/2014/main" id="{6A7E551A-9512-834E-B7FE-1F78026CB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8534" r="11273" b="69522"/>
          <a:stretch>
            <a:fillRect/>
          </a:stretch>
        </p:blipFill>
        <p:spPr bwMode="auto">
          <a:xfrm>
            <a:off x="1763713" y="-68263"/>
            <a:ext cx="5327650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Image result for your the best partner">
            <a:extLst>
              <a:ext uri="{FF2B5EF4-FFF2-40B4-BE49-F238E27FC236}">
                <a16:creationId xmlns:a16="http://schemas.microsoft.com/office/drawing/2014/main" id="{C626CC57-9C3F-EE45-8442-5A1E6D4D4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346200"/>
            <a:ext cx="196215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1" descr="Image result for find a partner">
            <a:extLst>
              <a:ext uri="{FF2B5EF4-FFF2-40B4-BE49-F238E27FC236}">
                <a16:creationId xmlns:a16="http://schemas.microsoft.com/office/drawing/2014/main" id="{AFBB7298-18CE-8D4F-934E-6B0C5CE4A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5" y="4564063"/>
            <a:ext cx="2484437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D3D5402B-ABE7-AB47-BEB6-6EB6AA1EB20B}"/>
              </a:ext>
            </a:extLst>
          </p:cNvPr>
          <p:cNvSpPr/>
          <p:nvPr/>
        </p:nvSpPr>
        <p:spPr>
          <a:xfrm>
            <a:off x="5364090" y="6488668"/>
            <a:ext cx="43431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www.profielwerkstukhnl.nl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a HN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 HNL" id="{C6B13FB4-3136-CD42-8B2D-7D6441468E9F}" vid="{C867F36F-504F-DF42-AC80-6ED6E0B6ADC2}"/>
    </a:ext>
  </a:extLst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</TotalTime>
  <Words>3376</Words>
  <Application>Microsoft Macintosh PowerPoint</Application>
  <PresentationFormat>Diavoorstelling (4:3)</PresentationFormat>
  <Paragraphs>537</Paragraphs>
  <Slides>53</Slides>
  <Notes>53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Times New Roman</vt:lpstr>
      <vt:lpstr>Wingdings</vt:lpstr>
      <vt:lpstr>Office-thema</vt:lpstr>
      <vt:lpstr>Thema HNL</vt:lpstr>
      <vt:lpstr>Fase 1: les 1 Algemeen, starten met je PWS </vt:lpstr>
      <vt:lpstr> </vt:lpstr>
      <vt:lpstr> </vt:lpstr>
      <vt:lpstr> </vt:lpstr>
      <vt:lpstr> </vt:lpstr>
      <vt:lpstr> </vt:lpstr>
      <vt:lpstr> </vt:lpstr>
      <vt:lpstr> </vt:lpstr>
      <vt:lpstr>PowerPoint-presentatie</vt:lpstr>
      <vt:lpstr>PowerPoint-presentatie</vt:lpstr>
      <vt:lpstr> </vt:lpstr>
      <vt:lpstr>PowerPoint-presentatie</vt:lpstr>
      <vt:lpstr>Fase 1: les 2 Onderwerp zoeken/kiezen + bronnenonderzoek + informatie zoeken met Google (Scholar) </vt:lpstr>
      <vt:lpstr> </vt:lpstr>
      <vt:lpstr> </vt:lpstr>
      <vt:lpstr> </vt:lpstr>
      <vt:lpstr> </vt:lpstr>
      <vt:lpstr> </vt:lpstr>
      <vt:lpstr> </vt:lpstr>
      <vt:lpstr> </vt:lpstr>
      <vt:lpstr>PowerPoint-presentatie</vt:lpstr>
      <vt:lpstr>PowerPoint-presentatie</vt:lpstr>
      <vt:lpstr>  Fase 1: les 3  Onderzoeksvraag, hypothese en deelvragen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PowerPoint-presentatie</vt:lpstr>
      <vt:lpstr>PowerPoint-presentatie</vt:lpstr>
      <vt:lpstr>Fase 1: les 4 Onderzoek doen </vt:lpstr>
      <vt:lpstr> </vt:lpstr>
      <vt:lpstr> </vt:lpstr>
      <vt:lpstr> </vt:lpstr>
      <vt:lpstr> </vt:lpstr>
      <vt:lpstr> </vt:lpstr>
      <vt:lpstr> </vt:lpstr>
      <vt:lpstr> </vt:lpstr>
      <vt:lpstr> </vt:lpstr>
      <vt:lpstr>PowerPoint-presentatie</vt:lpstr>
      <vt:lpstr>PowerPoint-presentatie</vt:lpstr>
      <vt:lpstr>Fase 1: les 5 Plan van aanpak </vt:lpstr>
      <vt:lpstr> </vt:lpstr>
      <vt:lpstr> </vt:lpstr>
      <vt:lpstr> </vt:lpstr>
      <vt:lpstr> </vt:lpstr>
      <vt:lpstr> 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Mentoraat V5c </dc:title>
  <dc:creator>L. Haarhuis</dc:creator>
  <cp:lastModifiedBy>T. van Jole</cp:lastModifiedBy>
  <cp:revision>38</cp:revision>
  <cp:lastPrinted>2013-09-12T08:09:56Z</cp:lastPrinted>
  <dcterms:created xsi:type="dcterms:W3CDTF">2016-08-30T06:54:06Z</dcterms:created>
  <dcterms:modified xsi:type="dcterms:W3CDTF">2022-02-09T11:19:13Z</dcterms:modified>
</cp:coreProperties>
</file>