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287" r:id="rId23"/>
  </p:sldIdLst>
  <p:sldSz cx="10801350" cy="6858000"/>
  <p:notesSz cx="6888163" cy="100203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FF00"/>
    <a:srgbClr val="000066"/>
    <a:srgbClr val="000099"/>
    <a:srgbClr val="333333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692" autoAdjust="0"/>
  </p:normalViewPr>
  <p:slideViewPr>
    <p:cSldViewPr>
      <p:cViewPr varScale="1">
        <p:scale>
          <a:sx n="68" d="100"/>
          <a:sy n="68" d="100"/>
        </p:scale>
        <p:origin x="1092" y="102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1701" y="0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CE2F983-F4A9-4C4E-8E35-4CCFA71829B7}" type="datetimeFigureOut">
              <a:rPr lang="zh-CN" altLang="en-US"/>
              <a:pPr>
                <a:defRPr/>
              </a:pPr>
              <a:t>2019/6/7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517546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1701" y="9517546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85AFD9E-F201-4782-9534-7CA38C0C74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BF08309-8BCB-4549-A402-7C4B631CA807}" type="datetimeFigureOut">
              <a:rPr lang="zh-CN" altLang="en-US"/>
              <a:pPr>
                <a:defRPr/>
              </a:pPr>
              <a:t>2019/6/7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52475"/>
            <a:ext cx="591661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517546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701" y="9517546"/>
            <a:ext cx="2984870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088CCFE-8C5A-4DF4-BEB9-D7F6531415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CCFE-8C5A-4DF4-BEB9-D7F6531415AA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2060"/>
                </a:solidFill>
              </a:rPr>
              <a:t>Static locking:</a:t>
            </a:r>
            <a:r>
              <a:rPr lang="en-US" altLang="zh-CN" sz="1200" baseline="0" dirty="0" smtClean="0">
                <a:solidFill>
                  <a:srgbClr val="002060"/>
                </a:solidFill>
              </a:rPr>
              <a:t> </a:t>
            </a:r>
            <a:r>
              <a:rPr lang="en-US" altLang="zh-CN" dirty="0" smtClean="0"/>
              <a:t>usually used for comminuted fractures, </a:t>
            </a:r>
            <a:endParaRPr lang="en-US" altLang="zh-CN" sz="12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2060"/>
                </a:solidFill>
              </a:rPr>
              <a:t>Dynamic locking: </a:t>
            </a:r>
            <a:r>
              <a:rPr lang="en-US" altLang="zh-CN" dirty="0" smtClean="0"/>
              <a:t>usually used for transverse or distracted fractures</a:t>
            </a:r>
            <a:endParaRPr lang="en-US" altLang="zh-CN" sz="1200" dirty="0" smtClean="0">
              <a:solidFill>
                <a:srgbClr val="00206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CCFE-8C5A-4DF4-BEB9-D7F6531415AA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sleeve assembly must be in contact with the bone during the entire blade implantation</a:t>
            </a:r>
          </a:p>
          <a:p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the guide wire for the PFNA blade carefully to avoid penetration into the joint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CCFE-8C5A-4DF4-BEB9-D7F6531415AA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PFNA blade is supplied in a locked state.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CCFE-8C5A-4DF4-BEB9-D7F6531415AA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35119C-DFF6-4F5A-A0BB-DEB5AE141190}" type="slidenum">
              <a:rPr lang="zh-CN" altLang="en-US" smtClean="0"/>
              <a:pPr/>
              <a:t>22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2130425"/>
            <a:ext cx="9182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886200"/>
            <a:ext cx="755967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1600200"/>
            <a:ext cx="97218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1138" y="274638"/>
            <a:ext cx="2430462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713898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600200"/>
            <a:ext cx="97218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4406900"/>
            <a:ext cx="9182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906713"/>
            <a:ext cx="9182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47847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5" y="1600200"/>
            <a:ext cx="47847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535113"/>
            <a:ext cx="47720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2174875"/>
            <a:ext cx="47720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0" y="1535113"/>
            <a:ext cx="4775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0" y="2174875"/>
            <a:ext cx="47752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3050"/>
            <a:ext cx="35544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73050"/>
            <a:ext cx="60388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0" y="1435100"/>
            <a:ext cx="35544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5" y="4800600"/>
            <a:ext cx="64801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5" y="612775"/>
            <a:ext cx="648017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5" y="5367338"/>
            <a:ext cx="64801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直接连接符 12"/>
          <p:cNvCxnSpPr>
            <a:cxnSpLocks noChangeShapeType="1"/>
          </p:cNvCxnSpPr>
          <p:nvPr userDrawn="1"/>
        </p:nvCxnSpPr>
        <p:spPr bwMode="auto">
          <a:xfrm>
            <a:off x="357188" y="6288088"/>
            <a:ext cx="10072687" cy="1587"/>
          </a:xfrm>
          <a:prstGeom prst="line">
            <a:avLst/>
          </a:prstGeom>
          <a:noFill/>
          <a:ln w="9525">
            <a:solidFill>
              <a:srgbClr val="191919"/>
            </a:solidFill>
            <a:round/>
            <a:headEnd/>
            <a:tailEnd/>
          </a:ln>
        </p:spPr>
      </p:cxnSp>
      <p:pic>
        <p:nvPicPr>
          <p:cNvPr id="1027" name="图片 5" descr="mindray orthopedic.jpg"/>
          <p:cNvPicPr>
            <a:picLocks noChangeAspect="1"/>
          </p:cNvPicPr>
          <p:nvPr userDrawn="1"/>
        </p:nvPicPr>
        <p:blipFill>
          <a:blip r:embed="rId13" cstate="print"/>
          <a:srcRect l="6000" t="23334" r="6000" b="24445"/>
          <a:stretch>
            <a:fillRect/>
          </a:stretch>
        </p:blipFill>
        <p:spPr bwMode="auto">
          <a:xfrm>
            <a:off x="9134475" y="6324600"/>
            <a:ext cx="12715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p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3175"/>
            <a:ext cx="10799762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图片 4" descr="mindray orthopedic.jpg"/>
          <p:cNvPicPr>
            <a:picLocks noChangeAspect="1"/>
          </p:cNvPicPr>
          <p:nvPr/>
        </p:nvPicPr>
        <p:blipFill>
          <a:blip r:embed="rId3" cstate="print"/>
          <a:srcRect l="3078" t="23334" r="4602" b="24445"/>
          <a:stretch>
            <a:fillRect/>
          </a:stretch>
        </p:blipFill>
        <p:spPr bwMode="auto">
          <a:xfrm>
            <a:off x="8067675" y="57150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标题 3"/>
          <p:cNvSpPr>
            <a:spLocks noGrp="1"/>
          </p:cNvSpPr>
          <p:nvPr>
            <p:ph type="ctrTitle"/>
          </p:nvPr>
        </p:nvSpPr>
        <p:spPr bwMode="auto">
          <a:xfrm>
            <a:off x="1588" y="227418"/>
            <a:ext cx="10352087" cy="76318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PFNA(Proximal Femoral Nail, Anti-rotation)</a:t>
            </a:r>
            <a:endParaRPr lang="zh-CN" altLang="en-US" sz="4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238875" y="4812499"/>
            <a:ext cx="1828800" cy="181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Approach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 l="13265"/>
          <a:stretch>
            <a:fillRect/>
          </a:stretch>
        </p:blipFill>
        <p:spPr bwMode="auto">
          <a:xfrm>
            <a:off x="5324475" y="1600200"/>
            <a:ext cx="4343400" cy="30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76275" y="15240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Make a 5 cm incision proximal from the tip of the greater </a:t>
            </a:r>
            <a:r>
              <a:rPr lang="en-US" altLang="zh-CN" sz="1600" dirty="0" err="1" smtClean="0"/>
              <a:t>trochanter</a:t>
            </a:r>
            <a:endParaRPr lang="en-US" altLang="zh-C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Open Femur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4" name="图片 3" descr="无标题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4475" y="685800"/>
            <a:ext cx="3581399" cy="1972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4475" y="2286000"/>
            <a:ext cx="830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AP view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6275" y="1219200"/>
            <a:ext cx="426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1 Entry Point: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b="1" dirty="0" smtClean="0"/>
              <a:t>AP view: </a:t>
            </a:r>
            <a:r>
              <a:rPr lang="en-US" altLang="zh-CN" sz="1600" dirty="0" smtClean="0"/>
              <a:t>on the tip or slightly lateral to the tip of the greater </a:t>
            </a:r>
            <a:r>
              <a:rPr lang="en-US" altLang="zh-CN" sz="1600" dirty="0" err="1" smtClean="0"/>
              <a:t>trochanter</a:t>
            </a: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b="1" dirty="0" smtClean="0"/>
              <a:t>Lateral view: </a:t>
            </a:r>
            <a:r>
              <a:rPr lang="en-US" altLang="zh-CN" sz="1600" dirty="0" smtClean="0"/>
              <a:t>in line with the axis of the </a:t>
            </a:r>
            <a:r>
              <a:rPr lang="en-US" altLang="zh-CN" sz="1600" dirty="0" err="1" smtClean="0"/>
              <a:t>intramedullary</a:t>
            </a:r>
            <a:r>
              <a:rPr lang="en-US" altLang="zh-CN" sz="1600" dirty="0" smtClean="0"/>
              <a:t> canal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2 Insert Guide Wire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Insert the guide wire through the protection sleeve and the drill sleeve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3 Open Femur with awl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800" b="1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/>
          </a:p>
        </p:txBody>
      </p:sp>
      <p:pic>
        <p:nvPicPr>
          <p:cNvPr id="8" name="图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2743200"/>
            <a:ext cx="3581400" cy="17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4475" y="4572000"/>
            <a:ext cx="3581400" cy="160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Open Femur(continue)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475" y="1295399"/>
            <a:ext cx="3962400" cy="203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76275" y="1447800"/>
            <a:ext cx="4267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4  Open Femur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Guide the </a:t>
            </a:r>
            <a:r>
              <a:rPr lang="en-US" altLang="zh-CN" sz="1600" dirty="0" err="1" smtClean="0"/>
              <a:t>cannulated</a:t>
            </a:r>
            <a:r>
              <a:rPr lang="en-US" altLang="zh-CN" sz="1600" dirty="0" smtClean="0"/>
              <a:t> drill bit through the protection sleeve over the guide wire and drill to the stop on the protection sleeve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5 Ream </a:t>
            </a:r>
            <a:r>
              <a:rPr lang="en-US" altLang="zh-CN" sz="1800" b="1" dirty="0" err="1" smtClean="0"/>
              <a:t>medullary</a:t>
            </a:r>
            <a:r>
              <a:rPr lang="en-US" altLang="zh-CN" sz="1800" b="1" dirty="0" smtClean="0"/>
              <a:t> canal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Ream the </a:t>
            </a:r>
            <a:r>
              <a:rPr lang="en-US" altLang="zh-CN" sz="1600" dirty="0" err="1" smtClean="0"/>
              <a:t>cannal</a:t>
            </a:r>
            <a:r>
              <a:rPr lang="en-US" altLang="zh-CN" sz="1600" dirty="0" smtClean="0"/>
              <a:t> with the flexible reamer and the reamer head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It is recommended to start with the 8.5 mm diameter reaming head, ream to a diameter of 0.5 to 1.5 mm greater than the nail diameter</a:t>
            </a:r>
          </a:p>
        </p:txBody>
      </p:sp>
      <p:pic>
        <p:nvPicPr>
          <p:cNvPr id="8" name="图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3505200"/>
            <a:ext cx="3962400" cy="187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Insert Nail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 descr="未标题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675" y="1371600"/>
            <a:ext cx="3962400" cy="16028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6275" y="1447800"/>
            <a:ext cx="4267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1 Assemble PFNA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800" b="1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2 Insert PFNA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Insert the PFNA with the Hammer Guide and the Slotted Hammer</a:t>
            </a:r>
          </a:p>
        </p:txBody>
      </p:sp>
      <p:pic>
        <p:nvPicPr>
          <p:cNvPr id="6" name="图片 5" descr="未标题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675" y="3886200"/>
            <a:ext cx="3962400" cy="1695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Proximal Locking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1295400"/>
            <a:ext cx="1836131" cy="203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76275" y="1219200"/>
            <a:ext cx="48006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1 Prepare Guide Wire insertion: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Fix the aiming arm firmly to the insertion handle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Insert the sleeve assembly to the aiming arm</a:t>
            </a:r>
          </a:p>
          <a:p>
            <a:pPr marL="812800" lvl="1" indent="-355600">
              <a:buClr>
                <a:srgbClr val="C00000"/>
              </a:buClr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2 Insert Guide Wire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Insert a new guide wire through the drill sleeve into the bone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The optimal position of the guide wire in the 1/3 part of the middle low femoral neck and at a distance of 5-10 mm below the joint level</a:t>
            </a:r>
          </a:p>
          <a:p>
            <a:pPr marL="812800" lvl="1" indent="-355600">
              <a:buClr>
                <a:srgbClr val="C00000"/>
              </a:buClr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3 Measure the length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zh-CN" altLang="zh-CN" sz="1600" dirty="0" smtClean="0"/>
              <a:t> </a:t>
            </a:r>
            <a:r>
              <a:rPr lang="en-US" altLang="zh-CN" sz="1600" dirty="0" smtClean="0"/>
              <a:t>The measuring device indicates the exact length of the guide wire in the bone</a:t>
            </a:r>
            <a:endParaRPr lang="en-US" altLang="zh-CN" sz="1600" dirty="0"/>
          </a:p>
        </p:txBody>
      </p:sp>
      <p:pic>
        <p:nvPicPr>
          <p:cNvPr id="6" name="图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295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19797" y="3514678"/>
            <a:ext cx="1529093" cy="15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5675" y="3505200"/>
            <a:ext cx="1548102" cy="151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82075" y="3505200"/>
            <a:ext cx="1524000" cy="14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Proximal Locking(Continue)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275" y="1219200"/>
            <a:ext cx="480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4 Open lateral cortex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Push the </a:t>
            </a:r>
            <a:r>
              <a:rPr lang="en-US" altLang="zh-CN" sz="1600" dirty="0" err="1" smtClean="0"/>
              <a:t>cannulated</a:t>
            </a:r>
            <a:r>
              <a:rPr lang="en-US" altLang="zh-CN" sz="1600" dirty="0" smtClean="0"/>
              <a:t> drill bit Ø3.2 over the guide wire. Drill to the stop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5 Drill for PFNA blade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Set the chosen blade length of the measure length by fixing the fixation sleeve in the corresponding position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Push the reamer over the guide wire. Drill to the stop</a:t>
            </a:r>
          </a:p>
          <a:p>
            <a:pPr marL="812800" lvl="1" indent="-355600">
              <a:buClr>
                <a:srgbClr val="C00000"/>
              </a:buClr>
            </a:pPr>
            <a:endParaRPr lang="en-US" altLang="zh-CN" sz="1600" dirty="0" smtClean="0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 b="5949"/>
          <a:stretch>
            <a:fillRect/>
          </a:stretch>
        </p:blipFill>
        <p:spPr bwMode="auto">
          <a:xfrm>
            <a:off x="5629275" y="1066800"/>
            <a:ext cx="2286000" cy="18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 cstate="print"/>
          <a:srcRect l="14966" t="16901" r="19728" b="14085"/>
          <a:stretch>
            <a:fillRect/>
          </a:stretch>
        </p:blipFill>
        <p:spPr bwMode="auto">
          <a:xfrm>
            <a:off x="8067675" y="2057400"/>
            <a:ext cx="2438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4" cstate="print"/>
          <a:srcRect b="5830"/>
          <a:stretch>
            <a:fillRect/>
          </a:stretch>
        </p:blipFill>
        <p:spPr bwMode="auto">
          <a:xfrm>
            <a:off x="5629275" y="3200400"/>
            <a:ext cx="2800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Insert PFNA Lag Screw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 descr="未标题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3675" y="1219200"/>
            <a:ext cx="2800800" cy="18562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6275" y="1219200"/>
            <a:ext cx="5715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6 Assemble PFNA blade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Insert the PFNA blade into the key and then attach them to the </a:t>
            </a:r>
            <a:r>
              <a:rPr lang="en-US" altLang="zh-CN" sz="1600" dirty="0" err="1" smtClean="0"/>
              <a:t>impactor</a:t>
            </a:r>
            <a:r>
              <a:rPr lang="en-US" altLang="zh-CN" sz="1600" dirty="0" smtClean="0"/>
              <a:t>. Screw the </a:t>
            </a:r>
            <a:r>
              <a:rPr lang="en-US" altLang="zh-CN" sz="1600" dirty="0" err="1" smtClean="0"/>
              <a:t>impactor</a:t>
            </a:r>
            <a:r>
              <a:rPr lang="en-US" altLang="zh-CN" sz="1600" dirty="0" smtClean="0"/>
              <a:t> counterclockwise to unlock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7 Insert PFNA blade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Insert the PFNA blade to the stop by applying gentle blows with the hammer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8 Lock PFNA blade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To lock the PFNA blade, turn the </a:t>
            </a:r>
            <a:r>
              <a:rPr lang="en-US" altLang="zh-CN" sz="1600" dirty="0" err="1" smtClean="0"/>
              <a:t>impactor</a:t>
            </a:r>
            <a:r>
              <a:rPr lang="en-US" altLang="zh-CN" sz="1600" dirty="0" smtClean="0"/>
              <a:t> clockwise and tighten the blade</a:t>
            </a:r>
          </a:p>
        </p:txBody>
      </p:sp>
      <p:pic>
        <p:nvPicPr>
          <p:cNvPr id="6" name="图片 5" descr="未标题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3675" y="3200400"/>
            <a:ext cx="2800800" cy="2852729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9522" y="4397505"/>
            <a:ext cx="1958852" cy="188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2421" y="4397505"/>
            <a:ext cx="1905000" cy="188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465751" y="5857468"/>
            <a:ext cx="1106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Unlocked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4644316" y="5883852"/>
            <a:ext cx="901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Locked</a:t>
            </a:r>
            <a:endParaRPr lang="zh-CN" altLang="en-US" sz="1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Distal Locking for PFNA(short)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 descr="未标题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275" y="1143001"/>
            <a:ext cx="2291104" cy="1828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2475" y="1219200"/>
            <a:ext cx="571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1 Assemble distal aiming arm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Static locking and dynamic locking are available for standard PFNA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Fix the chosen aiming arm firmly to the insertion handle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2 Drill &amp; Measure the depth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Use the drill bit to drill through both cortices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Measure the depth with the Depth Gauge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3 Insert screw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Insert a femoral locking screw of the measured length with the screwdriver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3124200"/>
            <a:ext cx="2365259" cy="165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475" y="4572000"/>
            <a:ext cx="2590800" cy="159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Distal Locking for PFNA(long)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393" y="1122754"/>
            <a:ext cx="2922882" cy="16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52475" y="1219200"/>
            <a:ext cx="5410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1 Assemble distal aiming arm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Assemble the distal aiming arm according to the selected nail length &amp; L/R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Attach the distal target device to the distal aiming arm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2 calibrating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Drill with the drill bit Ø5.2 until to the PFNA platform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Insert the Positioning Rod and fix it to the platform with the Locking Block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3 Insert locking screw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Insert a femoral locking screw of the measured length with the screwdriver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Static locking and dynamic locking can be chosen accordingly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393" y="2971800"/>
            <a:ext cx="2898004" cy="15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393" y="4648200"/>
            <a:ext cx="2895600" cy="153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Insert End cap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75" y="1219200"/>
            <a:ext cx="4002182" cy="180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52475" y="1219200"/>
            <a:ext cx="5410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1 Remove instruments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Remove all the connecting instruments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2 Insert End Cap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Screw the end cap into the proximal end of the nail and tighten it firmly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3429000"/>
            <a:ext cx="3962400" cy="216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Anatomy of Proximal Femur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11" name="图片 10" descr="Anterior-Surface-of-the-Proximal-Portion-of-the-Femur-Bony-Landmar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5" y="1371600"/>
            <a:ext cx="4968201" cy="3429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391275" y="1676400"/>
            <a:ext cx="3948113" cy="3295650"/>
            <a:chOff x="500034" y="1857364"/>
            <a:chExt cx="3948113" cy="3295650"/>
          </a:xfrm>
        </p:grpSpPr>
        <p:pic>
          <p:nvPicPr>
            <p:cNvPr id="13" name="图片 12" descr="未命名.bmp"/>
            <p:cNvPicPr>
              <a:picLocks noChangeAspect="1"/>
            </p:cNvPicPr>
            <p:nvPr/>
          </p:nvPicPr>
          <p:blipFill>
            <a:blip r:embed="rId4" cstate="print"/>
            <a:srcRect l="35013"/>
            <a:stretch>
              <a:fillRect/>
            </a:stretch>
          </p:blipFill>
          <p:spPr>
            <a:xfrm>
              <a:off x="1928794" y="1857364"/>
              <a:ext cx="2519353" cy="32956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85786" y="4143380"/>
              <a:ext cx="1757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/>
                <a:t>Subtrochanteric</a:t>
              </a:r>
              <a:endParaRPr lang="zh-CN" alt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034" y="3143248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err="1" smtClean="0"/>
                <a:t>Intertrochanteric</a:t>
              </a:r>
              <a:endParaRPr lang="zh-CN" altLang="en-US" sz="1600" b="1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7290" y="1928802"/>
              <a:ext cx="13933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/>
                <a:t>Femur  neck</a:t>
              </a:r>
              <a:endParaRPr lang="zh-CN" altLang="en-US" sz="1600" b="1" dirty="0" smtClean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6696075" y="5105400"/>
            <a:ext cx="321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indent="-85725">
              <a:buClr>
                <a:srgbClr val="0580B8"/>
              </a:buClr>
            </a:pPr>
            <a:r>
              <a:rPr lang="en-US" altLang="zh-CN" sz="1600" b="1" dirty="0" smtClean="0">
                <a:solidFill>
                  <a:srgbClr val="C00000"/>
                </a:solidFill>
              </a:rPr>
              <a:t>Common types of hip fractures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Implant Removal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2475" y="1219200"/>
            <a:ext cx="5638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1 Remove end cap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Remove the end cap with the Hexagonal screwdriver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2 Remove PFNA Lag Screw 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Extract the PFNA Lag Screw with the Extraction Screw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800" b="1" dirty="0" smtClean="0"/>
              <a:t>Step 3 Remove distal locking screw and nail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Remove the distal locking screw with the Hexagonal screwdriver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CN" sz="1600" dirty="0" smtClean="0"/>
              <a:t>Screw the hammer guide into the PFNA and tighten it and Extract the nail by applying gentle blows with the </a:t>
            </a:r>
            <a:r>
              <a:rPr lang="en-US" altLang="zh-CN" sz="1600" dirty="0" err="1" smtClean="0"/>
              <a:t>slottled</a:t>
            </a:r>
            <a:r>
              <a:rPr lang="en-US" altLang="zh-CN" sz="1600" dirty="0" smtClean="0"/>
              <a:t> hammer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3200400"/>
            <a:ext cx="2951178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5" y="685800"/>
            <a:ext cx="397014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Specification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 descr="PFNA短.bmp"/>
          <p:cNvPicPr>
            <a:picLocks noChangeAspect="1"/>
          </p:cNvPicPr>
          <p:nvPr/>
        </p:nvPicPr>
        <p:blipFill>
          <a:blip r:embed="rId2" cstate="print"/>
          <a:srcRect t="36782" b="33333"/>
          <a:stretch>
            <a:fillRect/>
          </a:stretch>
        </p:blipFill>
        <p:spPr>
          <a:xfrm rot="16200000">
            <a:off x="-70617" y="2270892"/>
            <a:ext cx="2514601" cy="563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1295400"/>
            <a:ext cx="35202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PFNA(short)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Diameter: </a:t>
            </a:r>
            <a:r>
              <a:rPr lang="el-GR" altLang="zh-CN" dirty="0" smtClean="0"/>
              <a:t>φ9.5</a:t>
            </a:r>
            <a:r>
              <a:rPr lang="en-US" altLang="zh-CN" dirty="0" smtClean="0"/>
              <a:t>,</a:t>
            </a:r>
            <a:r>
              <a:rPr lang="el-GR" altLang="zh-CN" dirty="0" smtClean="0"/>
              <a:t> φ10</a:t>
            </a:r>
            <a:r>
              <a:rPr lang="en-US" altLang="zh-CN" dirty="0" smtClean="0"/>
              <a:t>,</a:t>
            </a:r>
            <a:r>
              <a:rPr lang="el-GR" altLang="zh-CN" dirty="0" smtClean="0"/>
              <a:t> φ11</a:t>
            </a:r>
            <a:r>
              <a:rPr lang="en-US" altLang="zh-CN" dirty="0" smtClean="0"/>
              <a:t>&amp;</a:t>
            </a:r>
            <a:r>
              <a:rPr lang="el-GR" altLang="zh-CN" dirty="0" smtClean="0"/>
              <a:t>φ1</a:t>
            </a:r>
            <a:r>
              <a:rPr lang="en-US" altLang="zh-CN" dirty="0" smtClean="0"/>
              <a:t>2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Length:  </a:t>
            </a:r>
            <a:r>
              <a:rPr lang="en-US" altLang="zh-CN" dirty="0" smtClean="0"/>
              <a:t>170mm, 200mm, 240mm</a:t>
            </a:r>
            <a:endParaRPr lang="zh-CN" altLang="en-US" dirty="0" smtClean="0"/>
          </a:p>
        </p:txBody>
      </p:sp>
      <p:pic>
        <p:nvPicPr>
          <p:cNvPr id="6" name="图片 5" descr="PFNA长.bmp"/>
          <p:cNvPicPr>
            <a:picLocks noChangeAspect="1"/>
          </p:cNvPicPr>
          <p:nvPr/>
        </p:nvPicPr>
        <p:blipFill>
          <a:blip r:embed="rId3" cstate="print"/>
          <a:srcRect t="36964" b="43234"/>
          <a:stretch>
            <a:fillRect/>
          </a:stretch>
        </p:blipFill>
        <p:spPr>
          <a:xfrm rot="16200000">
            <a:off x="3537168" y="2956947"/>
            <a:ext cx="4572001" cy="679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3937" y="1415164"/>
            <a:ext cx="304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PFNA(long)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Diameter: </a:t>
            </a:r>
            <a:r>
              <a:rPr lang="el-GR" altLang="zh-CN" dirty="0" smtClean="0"/>
              <a:t>φ9.5</a:t>
            </a:r>
            <a:r>
              <a:rPr lang="en-US" altLang="zh-CN" dirty="0" smtClean="0"/>
              <a:t>,</a:t>
            </a:r>
            <a:r>
              <a:rPr lang="el-GR" altLang="zh-CN" dirty="0" smtClean="0"/>
              <a:t> φ10</a:t>
            </a:r>
            <a:r>
              <a:rPr lang="en-US" altLang="zh-CN" dirty="0" smtClean="0"/>
              <a:t>,</a:t>
            </a:r>
            <a:r>
              <a:rPr lang="el-GR" altLang="zh-CN" dirty="0" smtClean="0"/>
              <a:t> φ11</a:t>
            </a:r>
            <a:endParaRPr lang="en-US" altLang="zh-CN" dirty="0" smtClean="0"/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Length: </a:t>
            </a:r>
            <a:r>
              <a:rPr lang="en-US" altLang="zh-CN" sz="2000" dirty="0" smtClean="0">
                <a:latin typeface="Calibri" pitchFamily="34" charset="0"/>
              </a:rPr>
              <a:t>300-420 mm Increased every 20mm, L/R</a:t>
            </a:r>
            <a:endParaRPr lang="en-US" altLang="zh-CN" sz="20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图片 7" descr="刀片钉.bmp"/>
          <p:cNvPicPr>
            <a:picLocks noChangeAspect="1"/>
          </p:cNvPicPr>
          <p:nvPr/>
        </p:nvPicPr>
        <p:blipFill>
          <a:blip r:embed="rId4" cstate="print"/>
          <a:srcRect t="37559" b="38028"/>
          <a:stretch>
            <a:fillRect/>
          </a:stretch>
        </p:blipFill>
        <p:spPr>
          <a:xfrm>
            <a:off x="1894156" y="4071873"/>
            <a:ext cx="2514601" cy="4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3609" y="4693621"/>
            <a:ext cx="42395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PFNA Lag Screw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Diameter: </a:t>
            </a:r>
            <a:r>
              <a:rPr lang="el-GR" altLang="zh-CN" dirty="0" smtClean="0"/>
              <a:t>φ</a:t>
            </a:r>
            <a:r>
              <a:rPr lang="en-US" altLang="zh-CN" dirty="0" smtClean="0"/>
              <a:t>10.5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Length:  </a:t>
            </a:r>
            <a:r>
              <a:rPr lang="en-US" altLang="zh-CN" sz="1800" dirty="0" smtClean="0">
                <a:latin typeface="Calibri" pitchFamily="34" charset="0"/>
              </a:rPr>
              <a:t>75-120 mm Increased every 5mm</a:t>
            </a:r>
            <a:endParaRPr lang="en-US" altLang="zh-CN" sz="18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0" name="图片 9" descr="股骨锁钉2.bmp"/>
          <p:cNvPicPr>
            <a:picLocks noChangeAspect="1"/>
          </p:cNvPicPr>
          <p:nvPr/>
        </p:nvPicPr>
        <p:blipFill>
          <a:blip r:embed="rId5" cstate="print"/>
          <a:srcRect l="1317" t="25459" r="4526" b="33276"/>
          <a:stretch>
            <a:fillRect/>
          </a:stretch>
        </p:blipFill>
        <p:spPr bwMode="auto">
          <a:xfrm>
            <a:off x="6208658" y="3644576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5707" y="4087303"/>
            <a:ext cx="46386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Femoral Nail Locking Screw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Diameter</a:t>
            </a:r>
            <a:r>
              <a:rPr lang="en-US" altLang="zh-CN" sz="1800" dirty="0" smtClean="0">
                <a:latin typeface="Calibri" pitchFamily="34" charset="0"/>
              </a:rPr>
              <a:t>: </a:t>
            </a:r>
            <a:r>
              <a:rPr lang="el-GR" altLang="zh-CN" sz="1800" dirty="0" smtClean="0">
                <a:latin typeface="Calibri" pitchFamily="34" charset="0"/>
              </a:rPr>
              <a:t>φ</a:t>
            </a:r>
            <a:r>
              <a:rPr lang="en-US" altLang="zh-CN" sz="1800" dirty="0" smtClean="0">
                <a:latin typeface="Calibri" pitchFamily="34" charset="0"/>
              </a:rPr>
              <a:t>4.5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Length</a:t>
            </a:r>
            <a:r>
              <a:rPr lang="en-US" altLang="zh-CN" sz="1800" dirty="0" smtClean="0">
                <a:latin typeface="Calibri" pitchFamily="34" charset="0"/>
              </a:rPr>
              <a:t>:25-80mm, Increased every 5mm </a:t>
            </a:r>
            <a:endParaRPr lang="zh-CN" altLang="en-US" sz="1800" dirty="0" smtClean="0">
              <a:latin typeface="Calibri" pitchFamily="34" charset="0"/>
            </a:endParaRPr>
          </a:p>
          <a:p>
            <a:endParaRPr lang="zh-CN" altLang="en-US" sz="1800" dirty="0">
              <a:latin typeface="Calibri" pitchFamily="34" charset="0"/>
            </a:endParaRPr>
          </a:p>
        </p:txBody>
      </p:sp>
      <p:pic>
        <p:nvPicPr>
          <p:cNvPr id="12" name="图片 11" descr="PFNA尾钉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6875" y="28194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57475" y="28194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altLang="zh-CN" sz="1800" b="1" dirty="0" smtClean="0"/>
              <a:t>PFNA End Cap</a:t>
            </a:r>
          </a:p>
          <a:p>
            <a:pPr marL="273050" indent="-273050"/>
            <a:r>
              <a:rPr lang="en-US" altLang="zh-CN" sz="2000" b="1" dirty="0" smtClean="0">
                <a:solidFill>
                  <a:srgbClr val="C00000"/>
                </a:solidFill>
                <a:latin typeface="Calibri" pitchFamily="34" charset="0"/>
              </a:rPr>
              <a:t>Length</a:t>
            </a:r>
            <a:r>
              <a:rPr lang="en-US" altLang="zh-CN" sz="1800" dirty="0" smtClean="0">
                <a:latin typeface="Calibri" pitchFamily="34" charset="0"/>
              </a:rPr>
              <a:t>: 0, 5, 10, 15</a:t>
            </a:r>
            <a:endParaRPr lang="zh-CN" altLang="en-US" sz="1800" dirty="0" smtClean="0">
              <a:latin typeface="Calibri" pitchFamily="34" charset="0"/>
            </a:endParaRPr>
          </a:p>
          <a:p>
            <a:endParaRPr lang="zh-CN" altLang="en-US" sz="1800" dirty="0">
              <a:latin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50225905\Desktop\封底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08013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590675" y="2438400"/>
            <a:ext cx="7315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  <a:endParaRPr lang="zh-CN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8972550" y="8206"/>
            <a:ext cx="1828800" cy="181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634617"/>
          </a:xfrm>
        </p:spPr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Fractures types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68540" y="816087"/>
            <a:ext cx="3333776" cy="4445034"/>
            <a:chOff x="600075" y="1524000"/>
            <a:chExt cx="3333776" cy="4445034"/>
          </a:xfrm>
        </p:grpSpPr>
        <p:pic>
          <p:nvPicPr>
            <p:cNvPr id="4" name="图片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5" y="1524000"/>
              <a:ext cx="3333776" cy="444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438275" y="1828800"/>
              <a:ext cx="1314450" cy="10414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altLang="zh-CN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/>
                </a:rPr>
                <a:t>Stable</a:t>
              </a:r>
              <a:endParaRPr lang="zh-CN" alt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endParaRPr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819275" y="3962400"/>
              <a:ext cx="1500188" cy="10414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altLang="zh-CN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/>
                </a:rPr>
                <a:t>Unstable</a:t>
              </a:r>
              <a:endParaRPr lang="zh-CN" alt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058975" y="5120491"/>
            <a:ext cx="435771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sz="1400" dirty="0" smtClean="0"/>
              <a:t>A1:simple </a:t>
            </a:r>
            <a:r>
              <a:rPr lang="en-US" sz="1400" dirty="0" err="1" smtClean="0"/>
              <a:t>trochanteric</a:t>
            </a:r>
            <a:r>
              <a:rPr lang="en-US" sz="1400" dirty="0" smtClean="0"/>
              <a:t> fractures: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sz="1400" dirty="0" smtClean="0"/>
              <a:t>A2 </a:t>
            </a:r>
            <a:r>
              <a:rPr lang="en-US" sz="1400" dirty="0" err="1" smtClean="0"/>
              <a:t>multifragmentary</a:t>
            </a:r>
            <a:r>
              <a:rPr lang="en-US" sz="1400" dirty="0" smtClean="0"/>
              <a:t> </a:t>
            </a:r>
            <a:r>
              <a:rPr lang="en-US" sz="1400" dirty="0" err="1" smtClean="0"/>
              <a:t>trochanteric</a:t>
            </a:r>
            <a:r>
              <a:rPr lang="en-US" sz="1400" dirty="0" smtClean="0"/>
              <a:t> fractures:</a:t>
            </a:r>
            <a:endParaRPr lang="zh-CN" altLang="en-US" sz="14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sz="1400" dirty="0" smtClean="0"/>
              <a:t>A3  </a:t>
            </a:r>
            <a:r>
              <a:rPr lang="en-US" sz="1400" dirty="0" err="1" smtClean="0"/>
              <a:t>intertrochanteric</a:t>
            </a:r>
            <a:r>
              <a:rPr lang="en-US" sz="1400" dirty="0" smtClean="0"/>
              <a:t> fractures:</a:t>
            </a:r>
          </a:p>
          <a:p>
            <a:pPr marL="642938" lvl="1" indent="-185738">
              <a:buClr>
                <a:srgbClr val="0580B8"/>
              </a:buClr>
            </a:pPr>
            <a:endParaRPr lang="zh-CN" altLang="en-US" sz="1600" dirty="0" smtClean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910" y="3369957"/>
            <a:ext cx="1571539" cy="232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>
          <a:xfrm>
            <a:off x="6137988" y="909255"/>
            <a:ext cx="4006842" cy="1716116"/>
            <a:chOff x="4975233" y="1065158"/>
            <a:chExt cx="4658504" cy="1995220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75233" y="1065158"/>
              <a:ext cx="1926189" cy="19828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" name="Picture 2" descr="PICT0056"/>
            <p:cNvPicPr>
              <a:picLocks noChangeAspect="1" noChangeArrowheads="1"/>
            </p:cNvPicPr>
            <p:nvPr/>
          </p:nvPicPr>
          <p:blipFill>
            <a:blip r:embed="rId5" cstate="print"/>
            <a:srcRect l="-21" b="-56"/>
            <a:stretch>
              <a:fillRect/>
            </a:stretch>
          </p:blipFill>
          <p:spPr bwMode="auto">
            <a:xfrm>
              <a:off x="7915275" y="1066800"/>
              <a:ext cx="1718462" cy="199357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右箭头 11"/>
            <p:cNvSpPr/>
            <p:nvPr/>
          </p:nvSpPr>
          <p:spPr>
            <a:xfrm>
              <a:off x="7077075" y="1828800"/>
              <a:ext cx="762000" cy="53340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69498" y="2838316"/>
            <a:ext cx="240803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Lost of Medial Buttress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82679" y="5791199"/>
            <a:ext cx="165615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No lateral Wal</a:t>
            </a:r>
            <a:r>
              <a:rPr lang="en-US" altLang="zh-CN" dirty="0" smtClean="0"/>
              <a:t>l</a:t>
            </a:r>
            <a:r>
              <a:rPr lang="zh-CN" altLang="en-US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2068" y="3759874"/>
            <a:ext cx="31392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  <a:tabLst>
                <a:tab pos="95250" algn="l"/>
              </a:tabLst>
            </a:pPr>
            <a:r>
              <a:rPr lang="en-US" altLang="zh-CN" sz="1800" dirty="0" smtClean="0"/>
              <a:t>For 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Stable fractures</a:t>
            </a:r>
            <a:r>
              <a:rPr lang="en-US" altLang="zh-CN" sz="1800" dirty="0" smtClean="0"/>
              <a:t>, Plates &amp; Nail both can be used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  <a:tabLst>
                <a:tab pos="95250" algn="l"/>
              </a:tabLst>
            </a:pPr>
            <a:endParaRPr lang="en-US" altLang="zh-CN" sz="18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  <a:tabLst>
                <a:tab pos="95250" algn="l"/>
              </a:tabLst>
            </a:pPr>
            <a:r>
              <a:rPr lang="en-US" altLang="zh-CN" sz="1800" dirty="0" smtClean="0"/>
              <a:t>For 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Unstable fractures</a:t>
            </a:r>
            <a:r>
              <a:rPr lang="en-US" altLang="zh-CN" sz="1800" dirty="0" smtClean="0"/>
              <a:t>, it is recommended to use IM nail</a:t>
            </a:r>
            <a:endParaRPr lang="zh-CN" altLang="en-US" sz="1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20491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Advantage of IM nail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5112" b="4669"/>
          <a:stretch>
            <a:fillRect/>
          </a:stretch>
        </p:blipFill>
        <p:spPr bwMode="auto">
          <a:xfrm>
            <a:off x="828675" y="1371600"/>
            <a:ext cx="23177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 noChangeAspect="1"/>
          </p:cNvGrpSpPr>
          <p:nvPr/>
        </p:nvGrpSpPr>
        <p:grpSpPr bwMode="auto">
          <a:xfrm flipH="1">
            <a:off x="7000875" y="1371600"/>
            <a:ext cx="2297113" cy="3875088"/>
            <a:chOff x="0" y="0"/>
            <a:chExt cx="1440" cy="287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53497" r="67"/>
            <a:stretch>
              <a:fillRect/>
            </a:stretch>
          </p:blipFill>
          <p:spPr bwMode="auto">
            <a:xfrm>
              <a:off x="0" y="0"/>
              <a:ext cx="1440" cy="2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53497" t="76935" r="38762" b="16376"/>
            <a:stretch>
              <a:fillRect/>
            </a:stretch>
          </p:blipFill>
          <p:spPr bwMode="auto">
            <a:xfrm>
              <a:off x="0" y="235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343275" y="1676400"/>
            <a:ext cx="3525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  <a:tabLst>
                <a:tab pos="95250" algn="l"/>
              </a:tabLst>
            </a:pPr>
            <a:r>
              <a:rPr lang="en-US" altLang="zh-CN" sz="1800" dirty="0" smtClean="0"/>
              <a:t>Bear less loading force</a:t>
            </a:r>
            <a:endParaRPr lang="zh-CN" altLang="en-US" sz="1800" dirty="0" smtClean="0"/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Ø"/>
              <a:tabLst>
                <a:tab pos="95250" algn="l"/>
              </a:tabLst>
            </a:pPr>
            <a:r>
              <a:rPr lang="en-US" altLang="zh-CN" sz="1800" dirty="0" smtClean="0"/>
              <a:t>Motion of Force = F* D/d</a:t>
            </a:r>
          </a:p>
          <a:p>
            <a:pPr marL="812800" lvl="1" indent="-355600">
              <a:buClr>
                <a:srgbClr val="C00000"/>
              </a:buClr>
              <a:buFont typeface="Wingdings" pitchFamily="2" charset="2"/>
              <a:buChar char="Ø"/>
              <a:tabLst>
                <a:tab pos="95250" algn="l"/>
              </a:tabLst>
            </a:pPr>
            <a:r>
              <a:rPr lang="en-US" altLang="zh-CN" sz="1800" dirty="0" smtClean="0"/>
              <a:t>D &gt; d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  <a:tabLst>
                <a:tab pos="95250" algn="l"/>
              </a:tabLst>
            </a:pPr>
            <a:r>
              <a:rPr lang="en-US" altLang="zh-CN" sz="1800" dirty="0" smtClean="0"/>
              <a:t>Mini Invasive</a:t>
            </a:r>
            <a:endParaRPr lang="zh-CN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495675" y="3429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IM nail is the first choice for the unstable fractures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05400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Features of PFNA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1027" name="Picture 3" descr="D:\产品&amp;器械图片\产品三维图\髓内钉\PFNA长组合(1).bmp"/>
          <p:cNvPicPr>
            <a:picLocks noChangeAspect="1" noChangeArrowheads="1"/>
          </p:cNvPicPr>
          <p:nvPr/>
        </p:nvPicPr>
        <p:blipFill>
          <a:blip r:embed="rId3" cstate="print"/>
          <a:srcRect t="34388" b="35981"/>
          <a:stretch>
            <a:fillRect/>
          </a:stretch>
        </p:blipFill>
        <p:spPr bwMode="auto">
          <a:xfrm rot="5400000">
            <a:off x="104774" y="3086101"/>
            <a:ext cx="4800601" cy="10668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75" y="4419600"/>
            <a:ext cx="4572000" cy="18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52675" y="58674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Long</a:t>
            </a:r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76275" y="434340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Standard</a:t>
            </a:r>
            <a:endParaRPr lang="zh-CN" altLang="en-US" sz="1400" dirty="0" smtClean="0"/>
          </a:p>
        </p:txBody>
      </p:sp>
      <p:sp>
        <p:nvSpPr>
          <p:cNvPr id="9" name="矩形 8"/>
          <p:cNvSpPr/>
          <p:nvPr/>
        </p:nvSpPr>
        <p:spPr>
          <a:xfrm>
            <a:off x="3876675" y="4038600"/>
            <a:ext cx="3082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Several distal locking options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3952876" y="1219200"/>
            <a:ext cx="38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Clr>
                <a:srgbClr val="0580B8"/>
              </a:buClr>
            </a:pPr>
            <a:r>
              <a:rPr lang="en-US" altLang="zh-CN" sz="1600" b="1" dirty="0" smtClean="0"/>
              <a:t>PFNA Lag screw</a:t>
            </a:r>
          </a:p>
          <a:p>
            <a:pPr marL="355600" lvl="1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1600" dirty="0" smtClean="0"/>
              <a:t>Compaction of </a:t>
            </a:r>
            <a:r>
              <a:rPr lang="en-US" altLang="zh-CN" sz="1600" dirty="0" err="1" smtClean="0"/>
              <a:t>cancellous</a:t>
            </a:r>
            <a:r>
              <a:rPr lang="en-US" altLang="zh-CN" sz="1600" dirty="0" smtClean="0"/>
              <a:t> bone, especially for elderly &amp; osteoporosis patients </a:t>
            </a:r>
          </a:p>
          <a:p>
            <a:pPr marL="355600" lvl="1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1600" dirty="0" smtClean="0"/>
              <a:t>Higher cut-out resistance</a:t>
            </a:r>
          </a:p>
          <a:p>
            <a:pPr marL="355600" lvl="1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1600" dirty="0" smtClean="0"/>
              <a:t>Anti-rotation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7675" y="1295400"/>
            <a:ext cx="180750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组合 18"/>
          <p:cNvGrpSpPr/>
          <p:nvPr/>
        </p:nvGrpSpPr>
        <p:grpSpPr>
          <a:xfrm>
            <a:off x="600075" y="1447800"/>
            <a:ext cx="1371600" cy="2667000"/>
            <a:chOff x="600075" y="1371600"/>
            <a:chExt cx="2143140" cy="4657725"/>
          </a:xfrm>
        </p:grpSpPr>
        <p:pic>
          <p:nvPicPr>
            <p:cNvPr id="20" name="图片 19" descr="未命名.bmp"/>
            <p:cNvPicPr>
              <a:picLocks noChangeAspect="1"/>
            </p:cNvPicPr>
            <p:nvPr/>
          </p:nvPicPr>
          <p:blipFill>
            <a:blip r:embed="rId6" cstate="print"/>
            <a:srcRect r="33823"/>
            <a:stretch>
              <a:fillRect/>
            </a:stretch>
          </p:blipFill>
          <p:spPr>
            <a:xfrm>
              <a:off x="600075" y="1447800"/>
              <a:ext cx="2143140" cy="4581525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 rot="5400000" flipH="1" flipV="1">
              <a:off x="-656431" y="3618706"/>
              <a:ext cx="4495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5400000">
              <a:off x="562769" y="2399506"/>
              <a:ext cx="2666206" cy="7627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485405" y="1371600"/>
              <a:ext cx="910420" cy="604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5°</a:t>
              </a:r>
              <a:endParaRPr lang="zh-CN" altLang="en-US" sz="1400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3952875" y="2895600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Clr>
                <a:srgbClr val="0580B8"/>
              </a:buClr>
            </a:pPr>
            <a:r>
              <a:rPr lang="en-US" altLang="zh-CN" sz="1600" b="1" dirty="0" smtClean="0"/>
              <a:t>Optimal fit: medial-lateral angle of 5°</a:t>
            </a:r>
          </a:p>
          <a:p>
            <a:pPr marL="271463" indent="-271463">
              <a:buClr>
                <a:srgbClr val="0580B8"/>
              </a:buClr>
            </a:pPr>
            <a:endParaRPr lang="en-US" altLang="zh-CN" sz="1600" b="1" dirty="0" smtClean="0"/>
          </a:p>
          <a:p>
            <a:pPr marL="355600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1600" dirty="0" smtClean="0"/>
              <a:t>This allows insertion at the tip of the greater </a:t>
            </a:r>
            <a:r>
              <a:rPr lang="en-US" altLang="zh-CN" sz="1600" dirty="0" err="1" smtClean="0"/>
              <a:t>trochanter</a:t>
            </a:r>
            <a:endParaRPr lang="zh-CN" altLang="en-US" sz="16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产品&amp;器械图片\产品三维图\髓内钉\PFNA短组.bmp"/>
          <p:cNvPicPr>
            <a:picLocks noChangeAspect="1" noChangeArrowheads="1"/>
          </p:cNvPicPr>
          <p:nvPr/>
        </p:nvPicPr>
        <p:blipFill>
          <a:blip r:embed="rId2" cstate="print"/>
          <a:srcRect t="20694" b="30641"/>
          <a:stretch>
            <a:fillRect/>
          </a:stretch>
        </p:blipFill>
        <p:spPr bwMode="auto">
          <a:xfrm rot="5400000">
            <a:off x="602306" y="1978969"/>
            <a:ext cx="3352802" cy="122366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Components of PFNA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838200"/>
            <a:ext cx="1371600" cy="493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12015" y="5663977"/>
            <a:ext cx="67037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short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62875" y="5791200"/>
            <a:ext cx="67197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Long</a:t>
            </a:r>
            <a:endParaRPr lang="zh-CN" altLang="en-US" dirty="0"/>
          </a:p>
        </p:txBody>
      </p:sp>
      <p:pic>
        <p:nvPicPr>
          <p:cNvPr id="13" name="Picture 3" descr="F:\MINDRAY-DB\Products\产品&amp;工具图片\产品三维图\创伤产品三维图\髓内钉3D\PFNA尾钉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430804" y="969871"/>
            <a:ext cx="1053197" cy="789855"/>
          </a:xfrm>
          <a:prstGeom prst="rect">
            <a:avLst/>
          </a:prstGeom>
          <a:noFill/>
        </p:spPr>
      </p:pic>
      <p:cxnSp>
        <p:nvCxnSpPr>
          <p:cNvPr id="14" name="直接箭头连接符 13"/>
          <p:cNvCxnSpPr/>
          <p:nvPr/>
        </p:nvCxnSpPr>
        <p:spPr>
          <a:xfrm>
            <a:off x="3038475" y="1219200"/>
            <a:ext cx="1524000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10800000">
            <a:off x="5400675" y="1217612"/>
            <a:ext cx="2362200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72075" y="1524000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End Cap</a:t>
            </a:r>
            <a:endParaRPr lang="zh-CN" altLang="en-US" sz="1400" dirty="0"/>
          </a:p>
        </p:txBody>
      </p:sp>
      <p:pic>
        <p:nvPicPr>
          <p:cNvPr id="17" name="Picture 4" descr="F:\MINDRAY-DB\Products\产品&amp;工具图片\产品三维图\创伤产品三维图\髓内钉3D\刀片钉.bmp"/>
          <p:cNvPicPr>
            <a:picLocks noChangeAspect="1" noChangeArrowheads="1"/>
          </p:cNvPicPr>
          <p:nvPr/>
        </p:nvPicPr>
        <p:blipFill>
          <a:blip r:embed="rId5" cstate="print"/>
          <a:srcRect t="35280" b="36496"/>
          <a:stretch>
            <a:fillRect/>
          </a:stretch>
        </p:blipFill>
        <p:spPr bwMode="auto">
          <a:xfrm>
            <a:off x="3952875" y="2057400"/>
            <a:ext cx="2362200" cy="499999"/>
          </a:xfrm>
          <a:prstGeom prst="rect">
            <a:avLst/>
          </a:prstGeom>
          <a:noFill/>
        </p:spPr>
      </p:pic>
      <p:cxnSp>
        <p:nvCxnSpPr>
          <p:cNvPr id="18" name="直接箭头连接符 17"/>
          <p:cNvCxnSpPr/>
          <p:nvPr/>
        </p:nvCxnSpPr>
        <p:spPr>
          <a:xfrm>
            <a:off x="2761530" y="1547703"/>
            <a:ext cx="1143000" cy="6873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10800000" flipV="1">
            <a:off x="6391275" y="1941069"/>
            <a:ext cx="1219200" cy="304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0075" y="2590800"/>
            <a:ext cx="1519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PFNA Lag screw</a:t>
            </a:r>
            <a:endParaRPr lang="zh-CN" altLang="en-US" sz="1400" dirty="0" smtClean="0"/>
          </a:p>
        </p:txBody>
      </p:sp>
      <p:pic>
        <p:nvPicPr>
          <p:cNvPr id="21" name="Picture 5" descr="F:\MINDRAY-DB\Products\产品&amp;工具图片\产品三维图\创伤产品三维图\髓内钉3D\股骨锁钉2.bmp"/>
          <p:cNvPicPr>
            <a:picLocks noChangeAspect="1" noChangeArrowheads="1"/>
          </p:cNvPicPr>
          <p:nvPr/>
        </p:nvPicPr>
        <p:blipFill>
          <a:blip r:embed="rId6" cstate="print"/>
          <a:srcRect t="32927" b="34145"/>
          <a:stretch>
            <a:fillRect/>
          </a:stretch>
        </p:blipFill>
        <p:spPr bwMode="auto">
          <a:xfrm>
            <a:off x="4333875" y="4495800"/>
            <a:ext cx="1702800" cy="420497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 r="49873"/>
          <a:stretch>
            <a:fillRect/>
          </a:stretch>
        </p:blipFill>
        <p:spPr bwMode="auto">
          <a:xfrm>
            <a:off x="1566473" y="4394639"/>
            <a:ext cx="1600200" cy="126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 l="51855"/>
          <a:stretch>
            <a:fillRect/>
          </a:stretch>
        </p:blipFill>
        <p:spPr bwMode="auto">
          <a:xfrm>
            <a:off x="8372475" y="3124200"/>
            <a:ext cx="21224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直接箭头连接符 23"/>
          <p:cNvCxnSpPr/>
          <p:nvPr/>
        </p:nvCxnSpPr>
        <p:spPr>
          <a:xfrm>
            <a:off x="2682391" y="3495745"/>
            <a:ext cx="1524000" cy="1066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21" idx="3"/>
          </p:cNvCxnSpPr>
          <p:nvPr/>
        </p:nvCxnSpPr>
        <p:spPr>
          <a:xfrm rot="10800000">
            <a:off x="6036675" y="4706050"/>
            <a:ext cx="1650000" cy="5517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410075" y="48768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/>
              <a:t>Femoral Nail Locking Screw</a:t>
            </a:r>
            <a:endParaRPr lang="zh-CN" altLang="en-US" sz="1400" dirty="0" smtClean="0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581275" y="3124200"/>
            <a:ext cx="1600200" cy="152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10800000">
            <a:off x="6010275" y="3352800"/>
            <a:ext cx="1752600" cy="1588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91075" y="3200400"/>
            <a:ext cx="5597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Nail</a:t>
            </a:r>
            <a:endParaRPr lang="zh-CN" alt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Indications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79795" y="1057422"/>
            <a:ext cx="1600200" cy="4933950"/>
            <a:chOff x="5476875" y="1066800"/>
            <a:chExt cx="1600200" cy="49339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977" r="33591"/>
            <a:stretch>
              <a:fillRect/>
            </a:stretch>
          </p:blipFill>
          <p:spPr bwMode="auto">
            <a:xfrm>
              <a:off x="5476875" y="1066800"/>
              <a:ext cx="1600200" cy="493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476875" y="10668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S</a:t>
              </a:r>
              <a:r>
                <a:rPr lang="en-US" altLang="zh-CN" sz="1600" dirty="0" smtClean="0"/>
                <a:t>hort</a:t>
              </a:r>
              <a:endParaRPr lang="zh-CN" altLang="en-US" sz="16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22956" y="1057422"/>
            <a:ext cx="1676400" cy="4933950"/>
            <a:chOff x="8448675" y="1066800"/>
            <a:chExt cx="1676400" cy="493395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3977" r="32046"/>
            <a:stretch>
              <a:fillRect/>
            </a:stretch>
          </p:blipFill>
          <p:spPr bwMode="auto">
            <a:xfrm>
              <a:off x="8448675" y="1066800"/>
              <a:ext cx="1676400" cy="493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8448675" y="106680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Long</a:t>
              </a:r>
              <a:endParaRPr lang="zh-CN" altLang="en-US" sz="1600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5629275" y="1057422"/>
            <a:ext cx="5400675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800" b="1" dirty="0" smtClean="0">
                <a:solidFill>
                  <a:srgbClr val="C00000"/>
                </a:solidFill>
              </a:rPr>
              <a:t>PFNA short (Length 170 mm –240 mm)</a:t>
            </a:r>
          </a:p>
          <a:p>
            <a:endParaRPr lang="en-US" altLang="zh-CN" sz="1600" dirty="0" smtClean="0"/>
          </a:p>
          <a:p>
            <a:pPr marL="355600" indent="-1778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err="1" smtClean="0"/>
              <a:t>Pertrochanteric</a:t>
            </a:r>
            <a:r>
              <a:rPr lang="en-US" altLang="zh-CN" sz="1600" dirty="0" smtClean="0"/>
              <a:t> fractures</a:t>
            </a:r>
          </a:p>
          <a:p>
            <a:pPr marL="355600" indent="-1778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err="1" smtClean="0"/>
              <a:t>Intertrochanteric</a:t>
            </a:r>
            <a:r>
              <a:rPr lang="en-US" altLang="zh-CN" sz="1600" dirty="0" smtClean="0"/>
              <a:t> fractures</a:t>
            </a:r>
          </a:p>
          <a:p>
            <a:pPr marL="355600" indent="-1778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High </a:t>
            </a:r>
            <a:r>
              <a:rPr lang="en-US" altLang="zh-CN" sz="1600" dirty="0" err="1" smtClean="0"/>
              <a:t>subtrochanteric</a:t>
            </a:r>
            <a:r>
              <a:rPr lang="en-US" altLang="zh-CN" sz="1600" dirty="0" smtClean="0"/>
              <a:t> fractures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5629275" y="2848972"/>
            <a:ext cx="5400675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800" b="1" dirty="0" smtClean="0">
                <a:solidFill>
                  <a:srgbClr val="C00000"/>
                </a:solidFill>
              </a:rPr>
              <a:t>PFNA long (Length 300 mm –420 mm)</a:t>
            </a:r>
          </a:p>
          <a:p>
            <a:endParaRPr lang="en-US" altLang="zh-CN" b="1" dirty="0" smtClean="0"/>
          </a:p>
          <a:p>
            <a:pPr marL="355600" indent="-1778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Low and extended </a:t>
            </a:r>
            <a:r>
              <a:rPr lang="en-US" altLang="zh-CN" sz="1600" dirty="0" err="1" smtClean="0"/>
              <a:t>subtrochanteric</a:t>
            </a:r>
            <a:r>
              <a:rPr lang="en-US" altLang="zh-CN" sz="1600" dirty="0" smtClean="0"/>
              <a:t> fractures</a:t>
            </a:r>
          </a:p>
          <a:p>
            <a:pPr marL="355600" indent="-1778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err="1" smtClean="0"/>
              <a:t>Ipsilateral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trochanteric</a:t>
            </a:r>
            <a:r>
              <a:rPr lang="en-US" altLang="zh-CN" sz="1600" dirty="0" smtClean="0"/>
              <a:t> fractures</a:t>
            </a:r>
          </a:p>
          <a:p>
            <a:pPr marL="355600" indent="-1778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Combination fractures (in the proximal femur)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Patient Position &amp; Fracture Reduction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295400"/>
            <a:ext cx="4343400" cy="32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400675" y="1371600"/>
            <a:ext cx="4953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Place </a:t>
            </a:r>
            <a:r>
              <a:rPr lang="en-US" altLang="zh-CN" sz="1600" dirty="0"/>
              <a:t>the </a:t>
            </a:r>
            <a:r>
              <a:rPr lang="en-US" altLang="zh-CN" sz="1600" dirty="0" smtClean="0"/>
              <a:t>patient on the </a:t>
            </a:r>
            <a:r>
              <a:rPr lang="en-US" altLang="zh-CN" sz="1600" b="1" dirty="0" smtClean="0"/>
              <a:t>supine</a:t>
            </a:r>
            <a:r>
              <a:rPr lang="en-US" altLang="zh-CN" sz="1600" dirty="0" smtClean="0"/>
              <a:t> position.</a:t>
            </a:r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.Adduct the affected leg by 10 </a:t>
            </a:r>
            <a:r>
              <a:rPr lang="zh-CN" altLang="zh-CN" sz="1600" dirty="0" smtClean="0"/>
              <a:t>–</a:t>
            </a:r>
            <a:r>
              <a:rPr lang="en-US" altLang="zh-CN" sz="1600" dirty="0" smtClean="0"/>
              <a:t>15</a:t>
            </a:r>
            <a:r>
              <a:rPr lang="zh-CN" altLang="zh-CN" sz="1600" dirty="0" smtClean="0"/>
              <a:t>°</a:t>
            </a: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 smtClean="0"/>
          </a:p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Perform closed reduction of the fracture under image intensifier control. Perform open reduction when necessary</a:t>
            </a:r>
            <a:endParaRPr lang="zh-CN" altLang="zh-CN" sz="1600" dirty="0" smtClean="0"/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rgbClr val="C00000"/>
                </a:solidFill>
              </a:rPr>
              <a:t>Confirm nail length and diameter</a:t>
            </a:r>
            <a:endParaRPr lang="zh-CN" altLang="en-US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275" y="1219200"/>
            <a:ext cx="22955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657600"/>
            <a:ext cx="23050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9475" y="3657600"/>
            <a:ext cx="276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76275" y="15240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600" dirty="0" smtClean="0"/>
              <a:t>Use the Radiographic Ruler to determine the length and the diameter of the nail under the C-arm</a:t>
            </a:r>
            <a:endParaRPr lang="en-US" altLang="zh-CN" sz="1600" dirty="0"/>
          </a:p>
        </p:txBody>
      </p:sp>
      <p:pic>
        <p:nvPicPr>
          <p:cNvPr id="8" name="图片 7" descr="显影模板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274" y="3048000"/>
            <a:ext cx="3566157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16186" b="12122"/>
          <a:stretch/>
        </p:blipFill>
        <p:spPr>
          <a:xfrm>
            <a:off x="66675" y="5118295"/>
            <a:ext cx="1828800" cy="18169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6626</TotalTime>
  <Words>1064</Words>
  <Application>Microsoft Office PowerPoint</Application>
  <PresentationFormat>Custom</PresentationFormat>
  <Paragraphs>206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宋体</vt:lpstr>
      <vt:lpstr>Arial</vt:lpstr>
      <vt:lpstr>Calibri</vt:lpstr>
      <vt:lpstr>Comic Sans MS</vt:lpstr>
      <vt:lpstr>Wingdings</vt:lpstr>
      <vt:lpstr>默认设计模板</vt:lpstr>
      <vt:lpstr>PFNA(Proximal Femoral Nail, Anti-rotation)</vt:lpstr>
      <vt:lpstr>Anatomy of Proximal Femur</vt:lpstr>
      <vt:lpstr>Fractures types</vt:lpstr>
      <vt:lpstr>Advantage of IM nail</vt:lpstr>
      <vt:lpstr>Features of PFNA</vt:lpstr>
      <vt:lpstr>Components of PFNA</vt:lpstr>
      <vt:lpstr>Indications</vt:lpstr>
      <vt:lpstr>Patient Position &amp; Fracture Reduction</vt:lpstr>
      <vt:lpstr>Confirm nail length and diameter</vt:lpstr>
      <vt:lpstr>Approach</vt:lpstr>
      <vt:lpstr>Open Femur</vt:lpstr>
      <vt:lpstr>Open Femur(continue)</vt:lpstr>
      <vt:lpstr>Insert Nail</vt:lpstr>
      <vt:lpstr>Proximal Locking</vt:lpstr>
      <vt:lpstr>Proximal Locking(Continue)</vt:lpstr>
      <vt:lpstr>Insert PFNA Lag Screw</vt:lpstr>
      <vt:lpstr>Distal Locking for PFNA(short)</vt:lpstr>
      <vt:lpstr>Distal Locking for PFNA(long)</vt:lpstr>
      <vt:lpstr>Insert End cap</vt:lpstr>
      <vt:lpstr>Implant Removal</vt:lpstr>
      <vt:lpstr>Specification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张毓琳</dc:creator>
  <cp:lastModifiedBy>Pyae Phyo Kyaw</cp:lastModifiedBy>
  <cp:revision>607</cp:revision>
  <cp:lastPrinted>2019-06-07T06:28:37Z</cp:lastPrinted>
  <dcterms:created xsi:type="dcterms:W3CDTF">1601-01-01T00:00:00Z</dcterms:created>
  <dcterms:modified xsi:type="dcterms:W3CDTF">2019-06-07T07:06:18Z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