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5119350" cy="10691813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ecoriter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43.png"/><Relationship Id="rId4" Type="http://schemas.openxmlformats.org/officeDocument/2006/relationships/image" Target="../media/image46.jpe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8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768077" y="304800"/>
            <a:ext cx="5081016" cy="10082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7274" y="304800"/>
            <a:ext cx="14570202" cy="10082021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8602021" y="3727849"/>
            <a:ext cx="4445634" cy="2051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46355" algn="l" rtl="0" eaLnBrk="0">
              <a:lnSpc>
                <a:spcPct val="81000"/>
              </a:lnSpc>
              <a:spcBef>
                <a:spcPts val="910"/>
              </a:spcBef>
            </a:pPr>
            <a:r>
              <a:rPr sz="4000" b="1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SHEET</a:t>
            </a:r>
            <a:endParaRPr lang="en-US" altLang="en-US" sz="4000" dirty="0"/>
          </a:p>
          <a:p>
            <a:pPr marL="46990" algn="l" rtl="0" eaLnBrk="0">
              <a:lnSpc>
                <a:spcPct val="81000"/>
              </a:lnSpc>
              <a:spcBef>
                <a:spcPts val="1445"/>
              </a:spcBef>
            </a:pPr>
            <a:r>
              <a:rPr sz="6600" b="1" kern="0" spc="2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CATALOG</a:t>
            </a:r>
            <a:endParaRPr lang="en-US" altLang="en-US" sz="6600" dirty="0"/>
          </a:p>
        </p:txBody>
      </p:sp>
      <p:sp>
        <p:nvSpPr>
          <p:cNvPr id="10" name="textbox 10"/>
          <p:cNvSpPr/>
          <p:nvPr/>
        </p:nvSpPr>
        <p:spPr>
          <a:xfrm>
            <a:off x="8644990" y="7922767"/>
            <a:ext cx="5334634" cy="731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6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Trust in the superior performance and quality of our state-of-the-art rubber</a:t>
            </a:r>
            <a:endParaRPr lang="en-US" altLang="en-US" sz="1200" dirty="0"/>
          </a:p>
          <a:p>
            <a:pPr marL="12700" indent="6350" algn="l" rtl="0" eaLnBrk="0">
              <a:lnSpc>
                <a:spcPct val="93000"/>
              </a:lnSpc>
              <a:spcBef>
                <a:spcPts val="20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sheets, carefully crafted using state-of-the-art technology and rigorously tested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meet the highest industry standards, providing a reliable and long-lasting</a:t>
            </a:r>
            <a:endParaRPr lang="en-US" altLang="en-US" sz="1200" dirty="0"/>
          </a:p>
          <a:p>
            <a:pPr marL="19050" algn="l" rtl="0" eaLnBrk="0">
              <a:lnSpc>
                <a:spcPct val="86000"/>
              </a:lnSpc>
              <a:spcBef>
                <a:spcPts val="20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solution for all your rubber sheet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needs.</a:t>
            </a:r>
            <a:endParaRPr lang="en-US" altLang="en-US" sz="1200" dirty="0"/>
          </a:p>
        </p:txBody>
      </p:sp>
      <p:sp>
        <p:nvSpPr>
          <p:cNvPr id="16" name="textbox 16"/>
          <p:cNvSpPr/>
          <p:nvPr/>
        </p:nvSpPr>
        <p:spPr>
          <a:xfrm>
            <a:off x="8663705" y="7291775"/>
            <a:ext cx="2744470" cy="5422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9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403860" algn="l" rtl="0" eaLnBrk="0">
              <a:lnSpc>
                <a:spcPct val="80000"/>
              </a:lnSpc>
              <a:tabLst>
                <a:tab pos="542925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600" b="1" kern="0" spc="-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 COLLECTIO</a:t>
            </a:r>
            <a:r>
              <a:rPr sz="1600" b="1" kern="0" spc="-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endParaRPr lang="en-US" altLang="en-US" sz="1600" dirty="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676405" y="7304475"/>
            <a:ext cx="391322" cy="470266"/>
          </a:xfrm>
          <a:prstGeom prst="rect">
            <a:avLst/>
          </a:prstGeom>
        </p:spPr>
      </p:pic>
      <p:sp>
        <p:nvSpPr>
          <p:cNvPr id="26" name="rect"/>
          <p:cNvSpPr/>
          <p:nvPr/>
        </p:nvSpPr>
        <p:spPr>
          <a:xfrm>
            <a:off x="4310633" y="9851897"/>
            <a:ext cx="7852283" cy="381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" name="textbox 28"/>
          <p:cNvSpPr/>
          <p:nvPr/>
        </p:nvSpPr>
        <p:spPr>
          <a:xfrm>
            <a:off x="12831521" y="9784841"/>
            <a:ext cx="1729104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endParaRPr lang="en-US" altLang="en-US" sz="1200" dirty="0"/>
          </a:p>
        </p:txBody>
      </p:sp>
      <p:sp>
        <p:nvSpPr>
          <p:cNvPr id="38" name="rect"/>
          <p:cNvSpPr/>
          <p:nvPr/>
        </p:nvSpPr>
        <p:spPr>
          <a:xfrm>
            <a:off x="928877" y="5176392"/>
            <a:ext cx="827277" cy="3175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1DFED91-149D-9421-3A5C-6A6FA83E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3" y="304799"/>
            <a:ext cx="5278234" cy="8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144FFC-9CD4-4CBF-976F-763ECBEBB160}"/>
              </a:ext>
            </a:extLst>
          </p:cNvPr>
          <p:cNvSpPr txBox="1"/>
          <p:nvPr/>
        </p:nvSpPr>
        <p:spPr>
          <a:xfrm>
            <a:off x="530451" y="9156219"/>
            <a:ext cx="7560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dirty="0">
                <a:solidFill>
                  <a:srgbClr val="A6A6A6"/>
                </a:solidFill>
                <a:effectLst/>
                <a:latin typeface="Verdana" panose="020B0604030504040204" pitchFamily="34" charset="0"/>
              </a:rPr>
              <a:t>GENERAL DE PRODUCTOS EXCLUSIVOS S.L.</a:t>
            </a:r>
            <a:r>
              <a:rPr lang="es-ES" dirty="0"/>
              <a:t>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EB124BF-B866-0708-0C71-835B36F75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3133"/>
              </p:ext>
            </p:extLst>
          </p:nvPr>
        </p:nvGraphicFramePr>
        <p:xfrm>
          <a:off x="11276005" y="8676829"/>
          <a:ext cx="3543300" cy="115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76504138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CAMI DE CAN CALDERS 10,1,1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94606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08173 SANT CUGAT DEL VALLES(BARCELONA)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45309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SPAIN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4479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TEL.:   +34 930238861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231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MOB.: +34 691263820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32442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email: Ltort@decoriter.com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50816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sng" strike="noStrike" dirty="0">
                          <a:effectLst/>
                          <a:hlinkClick r:id="rId6"/>
                        </a:rPr>
                        <a:t>www.decoriter.com</a:t>
                      </a:r>
                      <a:endParaRPr lang="es-ES" sz="1000" b="0" i="0" u="sng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00739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table 2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018"/>
              </p:ext>
            </p:extLst>
          </p:nvPr>
        </p:nvGraphicFramePr>
        <p:xfrm>
          <a:off x="8229473" y="6438391"/>
          <a:ext cx="6264275" cy="3126739"/>
        </p:xfrm>
        <a:graphic>
          <a:graphicData uri="http://schemas.openxmlformats.org/drawingml/2006/table">
            <a:tbl>
              <a:tblPr/>
              <a:tblGrid>
                <a:gridCol w="313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1266825" algn="l" rtl="0" eaLnBrk="0">
                        <a:lnSpc>
                          <a:spcPct val="80000"/>
                        </a:lnSpc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FRAS-01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389380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427480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1.35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148780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35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5290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44272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10541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(mm</a:t>
                      </a:r>
                      <a:r>
                        <a:rPr sz="1200" kern="0" spc="-1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99695" algn="l" rtl="0" eaLnBrk="0">
                        <a:lnSpc>
                          <a:spcPts val="1475"/>
                        </a:lnSpc>
                        <a:spcBef>
                          <a:spcPts val="21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Abrasion Resi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stance at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44208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2" name="table 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25456"/>
              </p:ext>
            </p:extLst>
          </p:nvPr>
        </p:nvGraphicFramePr>
        <p:xfrm>
          <a:off x="925220" y="6438391"/>
          <a:ext cx="6264275" cy="3126739"/>
        </p:xfrm>
        <a:graphic>
          <a:graphicData uri="http://schemas.openxmlformats.org/drawingml/2006/table">
            <a:tbl>
              <a:tblPr/>
              <a:tblGrid>
                <a:gridCol w="224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marL="62928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Sponge-01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marL="62928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Sponge-02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80645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EPDM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08000" algn="l" rtl="0" eaLnBrk="0">
                        <a:lnSpc>
                          <a:spcPct val="82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Natural Rubber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666115" algn="l" rtl="0" eaLnBrk="0">
                        <a:lnSpc>
                          <a:spcPct val="86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Red/Black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666750" algn="l" rtl="0" eaLnBrk="0">
                        <a:lnSpc>
                          <a:spcPct val="86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Red/Black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82000"/>
                        </a:lnSpc>
                        <a:spcBef>
                          <a:spcPts val="10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Cell Structu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8528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开孔</a:t>
                      </a:r>
                      <a:endParaRPr lang="en-US" altLang="en-US" sz="1200" dirty="0"/>
                    </a:p>
                    <a:p>
                      <a:pPr marL="695960" algn="l" rtl="0" eaLnBrk="0">
                        <a:lnSpc>
                          <a:spcPct val="87000"/>
                        </a:lnSpc>
                        <a:spcBef>
                          <a:spcPts val="10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Open cell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8528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开孔</a:t>
                      </a:r>
                      <a:endParaRPr lang="en-US" altLang="en-US" sz="1200" dirty="0"/>
                    </a:p>
                    <a:p>
                      <a:pPr marL="696595" algn="l" rtl="0" eaLnBrk="0">
                        <a:lnSpc>
                          <a:spcPct val="87000"/>
                        </a:lnSpc>
                        <a:spcBef>
                          <a:spcPts val="10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Open cell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9042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9048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C)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92392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92392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1120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135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543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4" name="textbox 224"/>
          <p:cNvSpPr/>
          <p:nvPr/>
        </p:nvSpPr>
        <p:spPr>
          <a:xfrm>
            <a:off x="11060483" y="1107843"/>
            <a:ext cx="3574415" cy="4074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22225" algn="l" rtl="0" eaLnBrk="0">
              <a:lnSpc>
                <a:spcPct val="84000"/>
              </a:lnSpc>
              <a:spcBef>
                <a:spcPts val="1150"/>
              </a:spcBef>
            </a:pP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FRAS RUBBER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</a:t>
            </a:r>
            <a:r>
              <a:rPr sz="15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lang="en-US" altLang="en-US" sz="1500" dirty="0"/>
          </a:p>
          <a:p>
            <a:pPr algn="l" rtl="0" eaLnBrk="0">
              <a:lnSpc>
                <a:spcPct val="186000"/>
              </a:lnSpc>
            </a:pPr>
            <a:endParaRPr lang="en-US" altLang="en-US" sz="1000" dirty="0"/>
          </a:p>
          <a:p>
            <a:pPr algn="l" rtl="0" eaLnBrk="0">
              <a:lnSpc>
                <a:spcPct val="152000"/>
              </a:lnSpc>
            </a:pPr>
            <a:endParaRPr lang="en-US" altLang="en-US" sz="1000" dirty="0"/>
          </a:p>
          <a:p>
            <a:pPr marL="18415" indent="5080" algn="l" rtl="0" eaLnBrk="0">
              <a:lnSpc>
                <a:spcPct val="108000"/>
              </a:lnSpc>
              <a:spcBef>
                <a:spcPts val="37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FRAS (Fire-Resistant, Anti-Static) rubber sheet has 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good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physical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properties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including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mechanical</a:t>
            </a:r>
            <a:endParaRPr lang="en-US" altLang="en-US" sz="1200" dirty="0"/>
          </a:p>
          <a:p>
            <a:pPr marL="18415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strength and moderate abrasion, impac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 and UV</a:t>
            </a:r>
            <a:endParaRPr lang="en-US" altLang="en-US" sz="1200" dirty="0"/>
          </a:p>
          <a:p>
            <a:pPr marL="19685" indent="1905" algn="l" rtl="0" eaLnBrk="0">
              <a:lnSpc>
                <a:spcPct val="105000"/>
              </a:lnSpc>
              <a:spcBef>
                <a:spcPts val="57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making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suitable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sealing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insulating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isolating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applications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underground</a:t>
            </a:r>
            <a:endParaRPr lang="en-US" altLang="en-US" sz="1200" dirty="0"/>
          </a:p>
          <a:p>
            <a:pPr marL="19685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where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ignition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fire</a:t>
            </a:r>
            <a:endParaRPr lang="en-US" altLang="en-US" sz="1200" dirty="0"/>
          </a:p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1590" algn="l" rtl="0" eaLnBrk="0">
              <a:lnSpc>
                <a:spcPct val="105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potential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area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risk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such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coal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mines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grain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handling and process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ing.</a:t>
            </a:r>
            <a:endParaRPr lang="en-US" altLang="en-US" sz="1200" dirty="0"/>
          </a:p>
        </p:txBody>
      </p:sp>
      <p:sp>
        <p:nvSpPr>
          <p:cNvPr id="226" name="textbox 226"/>
          <p:cNvSpPr/>
          <p:nvPr/>
        </p:nvSpPr>
        <p:spPr>
          <a:xfrm>
            <a:off x="3756713" y="1107843"/>
            <a:ext cx="3498850" cy="3648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7145" algn="l" rtl="0" eaLnBrk="0">
              <a:lnSpc>
                <a:spcPct val="84000"/>
              </a:lnSpc>
              <a:spcBef>
                <a:spcPts val="1150"/>
              </a:spcBef>
            </a:pP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SPONGE RUBBE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SHEET</a:t>
            </a:r>
            <a:endParaRPr lang="en-US" altLang="en-US" sz="1500" dirty="0"/>
          </a:p>
          <a:p>
            <a:pPr algn="l" rtl="0" eaLnBrk="0">
              <a:lnSpc>
                <a:spcPct val="190000"/>
              </a:lnSpc>
            </a:pPr>
            <a:endParaRPr lang="en-US" altLang="en-US" sz="1000" dirty="0"/>
          </a:p>
          <a:p>
            <a:pPr algn="l" rtl="0" eaLnBrk="0">
              <a:lnSpc>
                <a:spcPct val="160000"/>
              </a:lnSpc>
            </a:pPr>
            <a:endParaRPr lang="en-US" altLang="en-US" sz="1000" dirty="0"/>
          </a:p>
          <a:p>
            <a:pPr marL="12700" indent="3175" algn="l" rtl="0" eaLnBrk="0">
              <a:lnSpc>
                <a:spcPct val="105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Sponge rubber sh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eets are commonly used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   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various applications such as sealing, heat</a:t>
            </a:r>
            <a:endParaRPr lang="en-US" altLang="en-US" sz="1200" dirty="0"/>
          </a:p>
          <a:p>
            <a:pPr algn="l" rtl="0" eaLnBrk="0">
              <a:lnSpc>
                <a:spcPct val="124000"/>
              </a:lnSpc>
            </a:pPr>
            <a:endParaRPr lang="en-US" altLang="en-US" sz="400" dirty="0"/>
          </a:p>
          <a:p>
            <a:pPr marL="17145" indent="3175" algn="l" rtl="0" eaLnBrk="0">
              <a:lnSpc>
                <a:spcPct val="120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insulation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sound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insulation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shock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absorption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   gaskets. Its advantages include high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compressive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elastic properties, excellent thermal insulation   properties, good sound absorption properties,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excellent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shock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pic>
        <p:nvPicPr>
          <p:cNvPr id="228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63434" y="1679447"/>
            <a:ext cx="3351276" cy="3364229"/>
          </a:xfrm>
          <a:prstGeom prst="rect">
            <a:avLst/>
          </a:prstGeom>
        </p:spPr>
      </p:pic>
      <p:sp>
        <p:nvSpPr>
          <p:cNvPr id="230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7888" y="1548383"/>
            <a:ext cx="2913888" cy="2266188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823569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059940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236" name="textbox 236"/>
          <p:cNvSpPr/>
          <p:nvPr/>
        </p:nvSpPr>
        <p:spPr>
          <a:xfrm>
            <a:off x="93192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059305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238" name="textbox 238"/>
          <p:cNvSpPr/>
          <p:nvPr/>
        </p:nvSpPr>
        <p:spPr>
          <a:xfrm>
            <a:off x="14480206" y="444875"/>
            <a:ext cx="24257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</a:t>
            </a:r>
            <a:endParaRPr lang="en-US" altLang="en-US" sz="1600" dirty="0"/>
          </a:p>
        </p:txBody>
      </p:sp>
      <p:sp>
        <p:nvSpPr>
          <p:cNvPr id="240" name="textbox 240"/>
          <p:cNvSpPr/>
          <p:nvPr/>
        </p:nvSpPr>
        <p:spPr>
          <a:xfrm>
            <a:off x="457627" y="435276"/>
            <a:ext cx="242570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6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"/>
          <p:cNvSpPr/>
          <p:nvPr/>
        </p:nvSpPr>
        <p:spPr>
          <a:xfrm>
            <a:off x="287274" y="304800"/>
            <a:ext cx="7272527" cy="10081259"/>
          </a:xfrm>
          <a:prstGeom prst="rect">
            <a:avLst/>
          </a:prstGeom>
          <a:solidFill>
            <a:srgbClr val="E31D2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7274" y="5890259"/>
            <a:ext cx="7272527" cy="4495800"/>
          </a:xfrm>
          <a:prstGeom prst="rect">
            <a:avLst/>
          </a:prstGeom>
        </p:spPr>
      </p:pic>
      <p:sp>
        <p:nvSpPr>
          <p:cNvPr id="246" name="textbox 246"/>
          <p:cNvSpPr/>
          <p:nvPr/>
        </p:nvSpPr>
        <p:spPr>
          <a:xfrm>
            <a:off x="480618" y="1547062"/>
            <a:ext cx="6591934" cy="1791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17145" indent="5080" algn="l" rtl="0" eaLnBrk="0">
              <a:lnSpc>
                <a:spcPct val="112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mats are a versatile and practical solution in the field of agriculture. Its excellent durability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saves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practical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costs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customers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sametime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provides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animal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comfortable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resilient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surface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helps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prevent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animal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injury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promotes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better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health. The</a:t>
            </a:r>
            <a:endParaRPr lang="en-US" altLang="en-US" sz="1200" dirty="0"/>
          </a:p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17780" algn="l" rtl="0" eaLnBrk="0">
              <a:lnSpc>
                <a:spcPct val="86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surface of the rubber mat has excellent anti-skid performance and is easy to clean and maintain.</a:t>
            </a:r>
            <a:endParaRPr lang="en-US" altLang="en-US" sz="1200" dirty="0"/>
          </a:p>
        </p:txBody>
      </p:sp>
      <p:sp>
        <p:nvSpPr>
          <p:cNvPr id="248" name="textbox 248"/>
          <p:cNvSpPr/>
          <p:nvPr/>
        </p:nvSpPr>
        <p:spPr>
          <a:xfrm>
            <a:off x="11042523" y="4911448"/>
            <a:ext cx="1913889" cy="5317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89000"/>
              </a:lnSpc>
              <a:spcBef>
                <a:spcPts val="89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400" dirty="0"/>
          </a:p>
          <a:p>
            <a:pPr marL="24765" algn="l" rtl="0" eaLnBrk="0">
              <a:lnSpc>
                <a:spcPts val="2165"/>
              </a:lnSpc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9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1.83m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1-50m</a:t>
            </a:r>
            <a:endParaRPr lang="en-US" altLang="en-US" sz="13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marL="20955" algn="l" rtl="0" eaLnBrk="0">
              <a:lnSpc>
                <a:spcPct val="97000"/>
              </a:lnSpc>
              <a:spcBef>
                <a:spcPts val="485"/>
              </a:spcBef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4003</a:t>
            </a:r>
            <a:endParaRPr lang="en-US" altLang="en-US" sz="1600" dirty="0"/>
          </a:p>
          <a:p>
            <a:pPr marL="29845" algn="l" rtl="0" eaLnBrk="0">
              <a:lnSpc>
                <a:spcPct val="82000"/>
              </a:lnSpc>
              <a:spcBef>
                <a:spcPts val="135"/>
              </a:spcBef>
            </a:pP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Diamond</a:t>
            </a:r>
            <a:endParaRPr lang="en-US" altLang="en-US" sz="1600" dirty="0"/>
          </a:p>
          <a:p>
            <a:pPr algn="l" rtl="0" eaLnBrk="0">
              <a:lnSpc>
                <a:spcPct val="142000"/>
              </a:lnSpc>
            </a:pPr>
            <a:endParaRPr lang="en-US" altLang="en-US" sz="1000" dirty="0"/>
          </a:p>
          <a:p>
            <a:pPr marL="22860" algn="l" rtl="0" eaLnBrk="0">
              <a:lnSpc>
                <a:spcPts val="1620"/>
              </a:lnSpc>
              <a:spcBef>
                <a:spcPts val="395"/>
              </a:spcBef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20955" algn="l" rtl="0" eaLnBrk="0">
              <a:lnSpc>
                <a:spcPts val="1625"/>
              </a:lnSpc>
              <a:spcBef>
                <a:spcPts val="900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33655" algn="l" rtl="0" eaLnBrk="0">
              <a:lnSpc>
                <a:spcPts val="1020"/>
              </a:lnSpc>
              <a:spcBef>
                <a:spcPts val="1025"/>
              </a:spcBef>
            </a:pP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17-25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22225" algn="l" rtl="0" eaLnBrk="0">
              <a:lnSpc>
                <a:spcPts val="2860"/>
              </a:lnSpc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33655" algn="l" rtl="0" eaLnBrk="0">
              <a:lnSpc>
                <a:spcPts val="2165"/>
              </a:lnSpc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1-2m</a:t>
            </a:r>
            <a:endParaRPr lang="en-US" altLang="en-US" sz="1300" dirty="0"/>
          </a:p>
          <a:p>
            <a:pPr marL="23495" algn="l" rtl="0" eaLnBrk="0">
              <a:lnSpc>
                <a:spcPct val="95000"/>
              </a:lnSpc>
              <a:spcBef>
                <a:spcPts val="139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33655" algn="l" rtl="0" eaLnBrk="0">
              <a:lnSpc>
                <a:spcPts val="2180"/>
              </a:lnSpc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1-30m</a:t>
            </a:r>
            <a:endParaRPr lang="en-US" altLang="en-US" sz="1300" dirty="0"/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32419" y="4221479"/>
            <a:ext cx="2805683" cy="2805684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23276" y="939545"/>
            <a:ext cx="2804921" cy="2805683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936992" y="7448550"/>
            <a:ext cx="2801111" cy="2801111"/>
          </a:xfrm>
          <a:prstGeom prst="rect">
            <a:avLst/>
          </a:prstGeom>
        </p:spPr>
      </p:pic>
      <p:sp>
        <p:nvSpPr>
          <p:cNvPr id="256" name="textbox 256"/>
          <p:cNvSpPr/>
          <p:nvPr/>
        </p:nvSpPr>
        <p:spPr>
          <a:xfrm>
            <a:off x="11023215" y="1645262"/>
            <a:ext cx="1905000" cy="3136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ts val="1625"/>
              </a:lnSpc>
              <a:spcBef>
                <a:spcPts val="900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24765" algn="l" rtl="0" eaLnBrk="0">
              <a:lnSpc>
                <a:spcPts val="1020"/>
              </a:lnSpc>
              <a:spcBef>
                <a:spcPts val="1025"/>
              </a:spcBef>
            </a:pP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10-25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ts val="2860"/>
              </a:lnSpc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24765" algn="l" rtl="0" eaLnBrk="0">
              <a:lnSpc>
                <a:spcPts val="2165"/>
              </a:lnSpc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1-2m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9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1-50m</a:t>
            </a:r>
            <a:endParaRPr lang="en-US" altLang="en-US" sz="1300" dirty="0"/>
          </a:p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algn="l" rtl="0" eaLnBrk="0">
              <a:lnSpc>
                <a:spcPct val="147000"/>
              </a:lnSpc>
            </a:pPr>
            <a:endParaRPr lang="en-US" altLang="en-US" sz="1000" dirty="0"/>
          </a:p>
          <a:p>
            <a:pPr marL="27305" algn="l" rtl="0" eaLnBrk="0">
              <a:lnSpc>
                <a:spcPct val="98000"/>
              </a:lnSpc>
              <a:spcBef>
                <a:spcPts val="480"/>
              </a:spcBef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4002</a:t>
            </a:r>
            <a:endParaRPr lang="en-US" altLang="en-US" sz="1600" dirty="0"/>
          </a:p>
          <a:p>
            <a:pPr marL="29210" algn="l" rtl="0" eaLnBrk="0">
              <a:lnSpc>
                <a:spcPts val="1135"/>
              </a:lnSpc>
              <a:spcBef>
                <a:spcPts val="105"/>
              </a:spcBef>
            </a:pPr>
            <a:r>
              <a:rPr sz="1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Cow</a:t>
            </a:r>
            <a:r>
              <a:rPr sz="16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Hoof</a:t>
            </a:r>
            <a:endParaRPr lang="en-US" altLang="en-US" sz="1600" dirty="0"/>
          </a:p>
          <a:p>
            <a:pPr marL="15240" algn="l" rtl="0" eaLnBrk="0">
              <a:lnSpc>
                <a:spcPts val="1110"/>
              </a:lnSpc>
              <a:tabLst>
                <a:tab pos="915035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000" dirty="0"/>
          </a:p>
        </p:txBody>
      </p:sp>
      <p:sp>
        <p:nvSpPr>
          <p:cNvPr id="258" name="textbox 258"/>
          <p:cNvSpPr/>
          <p:nvPr/>
        </p:nvSpPr>
        <p:spPr>
          <a:xfrm>
            <a:off x="14309597" y="304800"/>
            <a:ext cx="521969" cy="473709"/>
          </a:xfrm>
          <a:prstGeom prst="rect">
            <a:avLst/>
          </a:prstGeom>
          <a:solidFill>
            <a:srgbClr val="E31D2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marL="173355" algn="l" rtl="0" eaLnBrk="0">
              <a:lnSpc>
                <a:spcPct val="80000"/>
              </a:lnSpc>
              <a:spcBef>
                <a:spcPts val="0"/>
              </a:spcBef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</a:t>
            </a:r>
            <a:endParaRPr lang="en-US" altLang="en-US" sz="1600" dirty="0"/>
          </a:p>
        </p:txBody>
      </p:sp>
      <p:sp>
        <p:nvSpPr>
          <p:cNvPr id="260" name="rect"/>
          <p:cNvSpPr/>
          <p:nvPr/>
        </p:nvSpPr>
        <p:spPr>
          <a:xfrm>
            <a:off x="7559802" y="305561"/>
            <a:ext cx="6783323" cy="47320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" name="textbox 262"/>
          <p:cNvSpPr/>
          <p:nvPr/>
        </p:nvSpPr>
        <p:spPr>
          <a:xfrm>
            <a:off x="4479492" y="4253433"/>
            <a:ext cx="2305685" cy="1289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Alley Mat</a:t>
            </a:r>
            <a:endParaRPr lang="en-US" altLang="en-US" sz="1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2000"/>
              </a:lnSpc>
              <a:spcBef>
                <a:spcPts val="37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Equipment Prot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ection</a:t>
            </a:r>
            <a:endParaRPr lang="en-US" altLang="en-US" sz="12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Anti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fatigue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</a:t>
            </a:r>
            <a:endParaRPr lang="en-US" altLang="en-US" sz="1200" dirty="0"/>
          </a:p>
        </p:txBody>
      </p:sp>
      <p:sp>
        <p:nvSpPr>
          <p:cNvPr id="264" name="textbox 264"/>
          <p:cNvSpPr/>
          <p:nvPr/>
        </p:nvSpPr>
        <p:spPr>
          <a:xfrm>
            <a:off x="586943" y="4253433"/>
            <a:ext cx="1858645" cy="1289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Cow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Mattress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36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Horse Stab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Pig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</a:t>
            </a:r>
            <a:endParaRPr lang="en-US" altLang="en-US" sz="1200" dirty="0"/>
          </a:p>
        </p:txBody>
      </p:sp>
      <p:sp>
        <p:nvSpPr>
          <p:cNvPr id="266" name="textbox 266"/>
          <p:cNvSpPr/>
          <p:nvPr/>
        </p:nvSpPr>
        <p:spPr>
          <a:xfrm>
            <a:off x="482045" y="585110"/>
            <a:ext cx="3142614" cy="604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endParaRPr lang="en-US" altLang="en-US" sz="16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algn="r" rtl="0" eaLnBrk="0">
              <a:lnSpc>
                <a:spcPct val="80000"/>
              </a:lnSpc>
              <a:spcBef>
                <a:spcPts val="5"/>
              </a:spcBef>
            </a:pPr>
            <a:r>
              <a:rPr sz="1600" b="1" kern="0" spc="-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600" b="1" kern="0" spc="-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UBBER MAT F</a:t>
            </a:r>
            <a:r>
              <a:rPr sz="1600" b="1" kern="0" spc="-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 AGRICULTUR</a:t>
            </a:r>
            <a:r>
              <a:rPr sz="1600" b="1" kern="0" spc="-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1600" dirty="0"/>
          </a:p>
        </p:txBody>
      </p:sp>
      <p:sp>
        <p:nvSpPr>
          <p:cNvPr id="268" name="textbox 268"/>
          <p:cNvSpPr/>
          <p:nvPr/>
        </p:nvSpPr>
        <p:spPr>
          <a:xfrm>
            <a:off x="499872" y="3608069"/>
            <a:ext cx="188595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93980" algn="l" rtl="0" eaLnBrk="0">
              <a:lnSpc>
                <a:spcPts val="1625"/>
              </a:lnSpc>
              <a:spcBef>
                <a:spcPts val="5"/>
              </a:spcBef>
            </a:pPr>
            <a:r>
              <a:rPr sz="1300" b="1" kern="0" spc="12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E31D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</a:t>
            </a:r>
            <a:endParaRPr lang="en-US" altLang="en-US" sz="1300" dirty="0"/>
          </a:p>
        </p:txBody>
      </p:sp>
      <p:sp>
        <p:nvSpPr>
          <p:cNvPr id="270" name="textbox 270"/>
          <p:cNvSpPr/>
          <p:nvPr/>
        </p:nvSpPr>
        <p:spPr>
          <a:xfrm>
            <a:off x="11016285" y="940457"/>
            <a:ext cx="1368425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4001</a:t>
            </a:r>
            <a:endParaRPr lang="en-US" altLang="en-US" sz="1600" dirty="0"/>
          </a:p>
          <a:p>
            <a:pPr marL="22860" algn="l" rtl="0" eaLnBrk="0">
              <a:lnSpc>
                <a:spcPct val="79000"/>
              </a:lnSpc>
              <a:spcBef>
                <a:spcPts val="175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Hammer</a:t>
            </a:r>
            <a:endParaRPr lang="en-US" altLang="en-US" sz="1600" dirty="0"/>
          </a:p>
        </p:txBody>
      </p:sp>
      <p:sp>
        <p:nvSpPr>
          <p:cNvPr id="272" name="rect"/>
          <p:cNvSpPr/>
          <p:nvPr/>
        </p:nvSpPr>
        <p:spPr>
          <a:xfrm>
            <a:off x="7928229" y="3980688"/>
            <a:ext cx="6657975" cy="1905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rect"/>
          <p:cNvSpPr/>
          <p:nvPr/>
        </p:nvSpPr>
        <p:spPr>
          <a:xfrm>
            <a:off x="7923657" y="7242047"/>
            <a:ext cx="6657975" cy="1905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" name="rect"/>
          <p:cNvSpPr/>
          <p:nvPr/>
        </p:nvSpPr>
        <p:spPr>
          <a:xfrm>
            <a:off x="500252" y="1223771"/>
            <a:ext cx="6529323" cy="1905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" name="rect"/>
          <p:cNvSpPr/>
          <p:nvPr/>
        </p:nvSpPr>
        <p:spPr>
          <a:xfrm>
            <a:off x="11047857" y="7956804"/>
            <a:ext cx="900176" cy="19050"/>
          </a:xfrm>
          <a:prstGeom prst="rect">
            <a:avLst/>
          </a:prstGeom>
          <a:solidFill>
            <a:srgbClr val="AFAB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0" name="path"/>
          <p:cNvSpPr/>
          <p:nvPr/>
        </p:nvSpPr>
        <p:spPr>
          <a:xfrm>
            <a:off x="11014329" y="1480565"/>
            <a:ext cx="900175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2103" y="1004316"/>
            <a:ext cx="2805684" cy="2805683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6196" y="4110228"/>
            <a:ext cx="2785871" cy="2786633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12607" y="4174235"/>
            <a:ext cx="2785871" cy="2785872"/>
          </a:xfrm>
          <a:prstGeom prst="rect">
            <a:avLst/>
          </a:prstGeom>
        </p:spPr>
      </p:pic>
      <p:pic>
        <p:nvPicPr>
          <p:cNvPr id="288" name="picture 2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06196" y="7379207"/>
            <a:ext cx="2785871" cy="2785872"/>
          </a:xfrm>
          <a:prstGeom prst="rect">
            <a:avLst/>
          </a:prstGeom>
        </p:spPr>
      </p:pic>
      <p:pic>
        <p:nvPicPr>
          <p:cNvPr id="290" name="picture 2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12607" y="7377683"/>
            <a:ext cx="2785871" cy="2785872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912607" y="964692"/>
            <a:ext cx="2785871" cy="2785871"/>
          </a:xfrm>
          <a:prstGeom prst="rect">
            <a:avLst/>
          </a:prstGeom>
        </p:spPr>
      </p:pic>
      <p:sp>
        <p:nvSpPr>
          <p:cNvPr id="294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" name="textbox 296"/>
          <p:cNvSpPr/>
          <p:nvPr/>
        </p:nvSpPr>
        <p:spPr>
          <a:xfrm>
            <a:off x="3895721" y="4804260"/>
            <a:ext cx="1905000" cy="209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ts val="1625"/>
              </a:lnSpc>
              <a:spcBef>
                <a:spcPts val="900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24765" algn="l" rtl="0" eaLnBrk="0">
              <a:lnSpc>
                <a:spcPts val="1020"/>
              </a:lnSpc>
              <a:spcBef>
                <a:spcPts val="1025"/>
              </a:spcBef>
            </a:pP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15-25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ts val="2860"/>
              </a:lnSpc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24765" algn="l" rtl="0" eaLnBrk="0">
              <a:lnSpc>
                <a:spcPts val="2165"/>
              </a:lnSpc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1-2m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95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1-50m</a:t>
            </a:r>
            <a:endParaRPr lang="en-US" altLang="en-US" sz="1300" dirty="0"/>
          </a:p>
        </p:txBody>
      </p:sp>
      <p:sp>
        <p:nvSpPr>
          <p:cNvPr id="298" name="textbox 298"/>
          <p:cNvSpPr/>
          <p:nvPr/>
        </p:nvSpPr>
        <p:spPr>
          <a:xfrm>
            <a:off x="3895721" y="8163664"/>
            <a:ext cx="1905000" cy="209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13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/17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ts val="2790"/>
              </a:lnSpc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24765" algn="l" rtl="0" eaLnBrk="0">
              <a:lnSpc>
                <a:spcPct val="80000"/>
              </a:lnSpc>
              <a:spcBef>
                <a:spcPts val="116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1.22m</a:t>
            </a:r>
            <a:endParaRPr lang="en-US" altLang="en-US" sz="1400" dirty="0"/>
          </a:p>
          <a:p>
            <a:pPr marL="14605" algn="l" rtl="0" eaLnBrk="0">
              <a:lnSpc>
                <a:spcPct val="95000"/>
              </a:lnSpc>
              <a:spcBef>
                <a:spcPts val="105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1.83m</a:t>
            </a:r>
            <a:endParaRPr lang="en-US" altLang="en-US" sz="1300" dirty="0"/>
          </a:p>
        </p:txBody>
      </p:sp>
      <p:sp>
        <p:nvSpPr>
          <p:cNvPr id="300" name="textbox 300"/>
          <p:cNvSpPr/>
          <p:nvPr/>
        </p:nvSpPr>
        <p:spPr>
          <a:xfrm>
            <a:off x="11002898" y="4920084"/>
            <a:ext cx="1905000" cy="209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7000"/>
              </a:lnSpc>
              <a:spcBef>
                <a:spcPts val="90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400" dirty="0"/>
          </a:p>
          <a:p>
            <a:pPr marL="24765" algn="l" rtl="0" eaLnBrk="0">
              <a:lnSpc>
                <a:spcPct val="89000"/>
              </a:lnSpc>
              <a:spcBef>
                <a:spcPts val="1015"/>
              </a:spcBef>
            </a:pPr>
            <a:r>
              <a:rPr sz="13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13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/15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r>
              <a:rPr sz="1300" kern="0" spc="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/17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01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24765" algn="l" rtl="0" eaLnBrk="0">
              <a:lnSpc>
                <a:spcPts val="2170"/>
              </a:lnSpc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1.22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5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1.83m</a:t>
            </a:r>
            <a:endParaRPr lang="en-US" altLang="en-US" sz="1300" dirty="0"/>
          </a:p>
        </p:txBody>
      </p:sp>
      <p:sp>
        <p:nvSpPr>
          <p:cNvPr id="302" name="textbox 302"/>
          <p:cNvSpPr/>
          <p:nvPr/>
        </p:nvSpPr>
        <p:spPr>
          <a:xfrm>
            <a:off x="10989436" y="1655930"/>
            <a:ext cx="1905000" cy="209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7000"/>
              </a:lnSpc>
              <a:spcBef>
                <a:spcPts val="90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400" dirty="0"/>
          </a:p>
          <a:p>
            <a:pPr marL="24765" algn="l" rtl="0" eaLnBrk="0">
              <a:lnSpc>
                <a:spcPts val="1020"/>
              </a:lnSpc>
              <a:spcBef>
                <a:spcPts val="1015"/>
              </a:spcBef>
            </a:pP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15-25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ts val="2860"/>
              </a:lnSpc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24765" algn="l" rtl="0" eaLnBrk="0">
              <a:lnSpc>
                <a:spcPts val="2165"/>
              </a:lnSpc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1-2m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9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1-50m</a:t>
            </a:r>
            <a:endParaRPr lang="en-US" altLang="en-US" sz="1300" dirty="0"/>
          </a:p>
        </p:txBody>
      </p:sp>
      <p:sp>
        <p:nvSpPr>
          <p:cNvPr id="304" name="textbox 304"/>
          <p:cNvSpPr/>
          <p:nvPr/>
        </p:nvSpPr>
        <p:spPr>
          <a:xfrm>
            <a:off x="11002895" y="8162140"/>
            <a:ext cx="1905000" cy="209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24765" algn="l" rtl="0" eaLnBrk="0">
              <a:lnSpc>
                <a:spcPts val="2165"/>
              </a:lnSpc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9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1.75m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1.55m</a:t>
            </a:r>
            <a:endParaRPr lang="en-US" altLang="en-US" sz="1300" dirty="0"/>
          </a:p>
        </p:txBody>
      </p:sp>
      <p:sp>
        <p:nvSpPr>
          <p:cNvPr id="306" name="textbox 306"/>
          <p:cNvSpPr/>
          <p:nvPr/>
        </p:nvSpPr>
        <p:spPr>
          <a:xfrm>
            <a:off x="3991478" y="1678028"/>
            <a:ext cx="1905000" cy="209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4605" algn="l" rtl="0" eaLnBrk="0">
              <a:lnSpc>
                <a:spcPts val="2180"/>
              </a:lnSpc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24765" algn="l" rtl="0" eaLnBrk="0">
              <a:lnSpc>
                <a:spcPts val="2165"/>
              </a:lnSpc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1-2m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9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1-50m</a:t>
            </a:r>
            <a:endParaRPr lang="en-US" altLang="en-US" sz="1300" dirty="0"/>
          </a:p>
        </p:txBody>
      </p:sp>
      <p:sp>
        <p:nvSpPr>
          <p:cNvPr id="308" name="textbox 308"/>
          <p:cNvSpPr/>
          <p:nvPr/>
        </p:nvSpPr>
        <p:spPr>
          <a:xfrm>
            <a:off x="3896109" y="4122568"/>
            <a:ext cx="1772285" cy="491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4006</a:t>
            </a:r>
            <a:endParaRPr lang="en-US" altLang="en-US" sz="1600" dirty="0"/>
          </a:p>
          <a:p>
            <a:pPr marL="15875" algn="l" rtl="0" eaLnBrk="0">
              <a:lnSpc>
                <a:spcPct val="87000"/>
              </a:lnSpc>
              <a:spcBef>
                <a:spcPts val="125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Square Hammer</a:t>
            </a:r>
            <a:endParaRPr lang="en-US" altLang="en-US" sz="1600" dirty="0"/>
          </a:p>
        </p:txBody>
      </p:sp>
      <p:sp>
        <p:nvSpPr>
          <p:cNvPr id="310" name="textbox 310"/>
          <p:cNvSpPr/>
          <p:nvPr/>
        </p:nvSpPr>
        <p:spPr>
          <a:xfrm>
            <a:off x="10990838" y="935631"/>
            <a:ext cx="1771650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4009</a:t>
            </a:r>
            <a:endParaRPr lang="en-US" altLang="en-US" sz="1600" dirty="0"/>
          </a:p>
          <a:p>
            <a:pPr marL="19050" algn="l" rtl="0" eaLnBrk="0">
              <a:lnSpc>
                <a:spcPct val="82000"/>
              </a:lnSpc>
              <a:spcBef>
                <a:spcPts val="130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Ribbed Ham</a:t>
            </a:r>
            <a:r>
              <a:rPr sz="16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mer</a:t>
            </a:r>
            <a:endParaRPr lang="en-US" altLang="en-US" sz="1600" dirty="0"/>
          </a:p>
        </p:txBody>
      </p:sp>
      <p:sp>
        <p:nvSpPr>
          <p:cNvPr id="312" name="textbox 312"/>
          <p:cNvSpPr/>
          <p:nvPr/>
        </p:nvSpPr>
        <p:spPr>
          <a:xfrm>
            <a:off x="11005928" y="7441587"/>
            <a:ext cx="1566544" cy="491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8002</a:t>
            </a:r>
            <a:endParaRPr lang="en-US" altLang="en-US" sz="1600" dirty="0"/>
          </a:p>
          <a:p>
            <a:pPr marL="17780" algn="l" rtl="0" eaLnBrk="0">
              <a:lnSpc>
                <a:spcPct val="87000"/>
              </a:lnSpc>
              <a:spcBef>
                <a:spcPts val="90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Ramp Mat</a:t>
            </a:r>
            <a:endParaRPr lang="en-US" altLang="en-US" sz="1600" dirty="0"/>
          </a:p>
        </p:txBody>
      </p:sp>
      <p:sp>
        <p:nvSpPr>
          <p:cNvPr id="314" name="textbox 314"/>
          <p:cNvSpPr/>
          <p:nvPr/>
        </p:nvSpPr>
        <p:spPr>
          <a:xfrm>
            <a:off x="3896313" y="7443111"/>
            <a:ext cx="1569085" cy="4794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4008</a:t>
            </a:r>
            <a:endParaRPr lang="en-US" altLang="en-US" sz="1600" dirty="0"/>
          </a:p>
          <a:p>
            <a:pPr marL="15240" algn="l" rtl="0" eaLnBrk="0">
              <a:lnSpc>
                <a:spcPct val="82000"/>
              </a:lnSpc>
              <a:spcBef>
                <a:spcPts val="135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</a:t>
            </a:r>
            <a:endParaRPr lang="en-US" altLang="en-US" sz="1600" dirty="0"/>
          </a:p>
        </p:txBody>
      </p:sp>
      <p:sp>
        <p:nvSpPr>
          <p:cNvPr id="316" name="textbox 316"/>
          <p:cNvSpPr/>
          <p:nvPr/>
        </p:nvSpPr>
        <p:spPr>
          <a:xfrm>
            <a:off x="3995733" y="986939"/>
            <a:ext cx="1565275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651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4005</a:t>
            </a:r>
            <a:endParaRPr lang="en-US" altLang="en-US" sz="1600" dirty="0"/>
          </a:p>
          <a:p>
            <a:pPr marL="12700" algn="l" rtl="0" eaLnBrk="0">
              <a:lnSpc>
                <a:spcPct val="80000"/>
              </a:lnSpc>
              <a:spcBef>
                <a:spcPts val="165"/>
              </a:spcBef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Cow Mattres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lang="en-US" altLang="en-US" sz="1600" dirty="0"/>
          </a:p>
        </p:txBody>
      </p:sp>
      <p:sp>
        <p:nvSpPr>
          <p:cNvPr id="318" name="textbox 318"/>
          <p:cNvSpPr/>
          <p:nvPr/>
        </p:nvSpPr>
        <p:spPr>
          <a:xfrm>
            <a:off x="11003080" y="4238393"/>
            <a:ext cx="1366519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4011</a:t>
            </a:r>
            <a:endParaRPr lang="en-US" altLang="en-US" sz="1600" dirty="0"/>
          </a:p>
          <a:p>
            <a:pPr marL="20320" algn="l" rtl="0" eaLnBrk="0">
              <a:lnSpc>
                <a:spcPct val="82000"/>
              </a:lnSpc>
              <a:spcBef>
                <a:spcPts val="125"/>
              </a:spcBef>
            </a:pP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Bee Comb</a:t>
            </a:r>
            <a:endParaRPr lang="en-US" altLang="en-US" sz="1600" dirty="0"/>
          </a:p>
        </p:txBody>
      </p:sp>
      <p:sp>
        <p:nvSpPr>
          <p:cNvPr id="320" name="path"/>
          <p:cNvSpPr/>
          <p:nvPr/>
        </p:nvSpPr>
        <p:spPr>
          <a:xfrm>
            <a:off x="7912989" y="7192517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2" name="path"/>
          <p:cNvSpPr/>
          <p:nvPr/>
        </p:nvSpPr>
        <p:spPr>
          <a:xfrm>
            <a:off x="832485" y="3819143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4" name="path"/>
          <p:cNvSpPr/>
          <p:nvPr/>
        </p:nvSpPr>
        <p:spPr>
          <a:xfrm>
            <a:off x="832485" y="7194041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6" name="path"/>
          <p:cNvSpPr/>
          <p:nvPr/>
        </p:nvSpPr>
        <p:spPr>
          <a:xfrm>
            <a:off x="7899273" y="3836669"/>
            <a:ext cx="6657974" cy="19050"/>
          </a:xfrm>
          <a:custGeom>
            <a:avLst/>
            <a:gdLst/>
            <a:ahLst/>
            <a:cxnLst/>
            <a:rect l="0" t="0" r="0" b="0"/>
            <a:pathLst>
              <a:path w="10484" h="30">
                <a:moveTo>
                  <a:pt x="0" y="15"/>
                </a:moveTo>
                <a:lnTo>
                  <a:pt x="10484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textbox 328"/>
          <p:cNvSpPr/>
          <p:nvPr/>
        </p:nvSpPr>
        <p:spPr>
          <a:xfrm>
            <a:off x="14470440" y="444875"/>
            <a:ext cx="252095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22</a:t>
            </a:r>
            <a:endParaRPr lang="en-US" altLang="en-US" sz="1600" dirty="0"/>
          </a:p>
        </p:txBody>
      </p:sp>
      <p:sp>
        <p:nvSpPr>
          <p:cNvPr id="330" name="textbox 330"/>
          <p:cNvSpPr/>
          <p:nvPr/>
        </p:nvSpPr>
        <p:spPr>
          <a:xfrm>
            <a:off x="447861" y="433445"/>
            <a:ext cx="252095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21</a:t>
            </a:r>
            <a:endParaRPr lang="en-US" altLang="en-US" sz="1600" dirty="0"/>
          </a:p>
        </p:txBody>
      </p:sp>
      <p:sp>
        <p:nvSpPr>
          <p:cNvPr id="332" name="path"/>
          <p:cNvSpPr/>
          <p:nvPr/>
        </p:nvSpPr>
        <p:spPr>
          <a:xfrm>
            <a:off x="3987927" y="1527809"/>
            <a:ext cx="900175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" name="path"/>
          <p:cNvSpPr/>
          <p:nvPr/>
        </p:nvSpPr>
        <p:spPr>
          <a:xfrm>
            <a:off x="3892677" y="4662677"/>
            <a:ext cx="900175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6" name="path"/>
          <p:cNvSpPr/>
          <p:nvPr/>
        </p:nvSpPr>
        <p:spPr>
          <a:xfrm>
            <a:off x="3892677" y="7983473"/>
            <a:ext cx="900175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8" name="path"/>
          <p:cNvSpPr/>
          <p:nvPr/>
        </p:nvSpPr>
        <p:spPr>
          <a:xfrm>
            <a:off x="10999089" y="4778502"/>
            <a:ext cx="900048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" name="path"/>
          <p:cNvSpPr/>
          <p:nvPr/>
        </p:nvSpPr>
        <p:spPr>
          <a:xfrm>
            <a:off x="10999089" y="7981950"/>
            <a:ext cx="900048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2" name="path"/>
          <p:cNvSpPr/>
          <p:nvPr/>
        </p:nvSpPr>
        <p:spPr>
          <a:xfrm>
            <a:off x="10985373" y="1475993"/>
            <a:ext cx="900048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7274" y="304800"/>
            <a:ext cx="7272527" cy="10082021"/>
          </a:xfrm>
          <a:prstGeom prst="rect">
            <a:avLst/>
          </a:prstGeom>
        </p:spPr>
      </p:pic>
      <p:sp>
        <p:nvSpPr>
          <p:cNvPr id="346" name="textbox 346"/>
          <p:cNvSpPr/>
          <p:nvPr/>
        </p:nvSpPr>
        <p:spPr>
          <a:xfrm>
            <a:off x="479399" y="1451812"/>
            <a:ext cx="6746240" cy="2478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marL="24130" algn="l" rtl="0" eaLnBrk="0">
              <a:lnSpc>
                <a:spcPct val="86000"/>
              </a:lnSpc>
              <a:spcBef>
                <a:spcPts val="37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flooring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flooring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material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synthetic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often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endParaRPr lang="en-US" altLang="en-US" sz="1200" dirty="0"/>
          </a:p>
          <a:p>
            <a:pPr marL="16510" indent="1905" algn="l" rtl="0" eaLnBrk="0">
              <a:lnSpc>
                <a:spcPct val="105000"/>
              </a:lnSpc>
              <a:spcBef>
                <a:spcPts val="57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commercial or industrial settings due to its durability and resistance to wear and tear. Rubber            flooring can also be found in gyms, playrooms, and other areas where impact resista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nce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endParaRPr lang="en-US" altLang="en-US" sz="1200" dirty="0"/>
          </a:p>
          <a:p>
            <a:pPr marL="18415" indent="3175" algn="l" rtl="0" eaLnBrk="0">
              <a:lnSpc>
                <a:spcPct val="105000"/>
              </a:lnSpc>
              <a:spcBef>
                <a:spcPts val="58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important. It comes in a variety of colors, patterns, and textures, and can be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installed astiles,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rolls,  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 mats. Additionally, rubber flooring can be slip-resistant, making it a popular choice for areas</a:t>
            </a:r>
            <a:endParaRPr lang="en-US" altLang="en-US" sz="1200" dirty="0"/>
          </a:p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 may become wet, such as bathrooms or pool decks.</a:t>
            </a:r>
            <a:endParaRPr lang="en-US" altLang="en-US" sz="1200" dirty="0"/>
          </a:p>
        </p:txBody>
      </p:sp>
      <p:grpSp>
        <p:nvGrpSpPr>
          <p:cNvPr id="8" name="group 8"/>
          <p:cNvGrpSpPr/>
          <p:nvPr/>
        </p:nvGrpSpPr>
        <p:grpSpPr>
          <a:xfrm rot="21600000">
            <a:off x="499872" y="4286250"/>
            <a:ext cx="6721602" cy="2082546"/>
            <a:chOff x="0" y="0"/>
            <a:chExt cx="6721602" cy="2082546"/>
          </a:xfrm>
        </p:grpSpPr>
        <p:sp>
          <p:nvSpPr>
            <p:cNvPr id="348" name="rect"/>
            <p:cNvSpPr/>
            <p:nvPr/>
          </p:nvSpPr>
          <p:spPr>
            <a:xfrm>
              <a:off x="0" y="0"/>
              <a:ext cx="6721602" cy="208254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0" name="textbox 350"/>
            <p:cNvSpPr/>
            <p:nvPr/>
          </p:nvSpPr>
          <p:spPr>
            <a:xfrm>
              <a:off x="2447747" y="130555"/>
              <a:ext cx="4004945" cy="179260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marL="22860" algn="l" rtl="0" eaLnBrk="0">
                <a:lnSpc>
                  <a:spcPct val="97000"/>
                </a:lnSpc>
                <a:spcBef>
                  <a:spcPts val="1525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Products marked with “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" can also</a:t>
              </a:r>
              <a:r>
                <a:rPr sz="12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be</a:t>
              </a:r>
              <a:r>
                <a:rPr sz="12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made</a:t>
              </a:r>
              <a:r>
                <a:rPr sz="1200" kern="0" spc="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of TPE</a:t>
              </a:r>
              <a:endParaRPr lang="en-US" altLang="en-US" sz="1200" dirty="0"/>
            </a:p>
            <a:p>
              <a:pPr marL="13970" indent="5715" algn="l" rtl="0" eaLnBrk="0">
                <a:lnSpc>
                  <a:spcPct val="101000"/>
                </a:lnSpc>
                <a:spcBef>
                  <a:spcPts val="45"/>
                </a:spcBef>
              </a:pP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(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thermoplastic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elastomer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)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in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addition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to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commercial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grade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This material has been improved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in durability, and</a:t>
              </a:r>
              <a:r>
                <a:rPr sz="12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is</a:t>
              </a:r>
              <a:r>
                <a:rPr sz="1200" kern="0" spc="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more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environmentally friendly, has only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extremely low odor, and  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can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be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customized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in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various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colors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endParaRPr lang="en-US" altLang="en-US" sz="1200" dirty="0"/>
            </a:p>
          </p:txBody>
        </p:sp>
        <p:pic>
          <p:nvPicPr>
            <p:cNvPr id="352" name="picture 3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7076" y="55715"/>
              <a:ext cx="294894" cy="258317"/>
            </a:xfrm>
            <a:prstGeom prst="rect">
              <a:avLst/>
            </a:prstGeom>
          </p:spPr>
        </p:pic>
        <p:pic>
          <p:nvPicPr>
            <p:cNvPr id="354" name="picture 3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320801" y="187451"/>
              <a:ext cx="1828037" cy="1599438"/>
            </a:xfrm>
            <a:prstGeom prst="rect">
              <a:avLst/>
            </a:prstGeom>
          </p:spPr>
        </p:pic>
      </p:grpSp>
      <p:pic>
        <p:nvPicPr>
          <p:cNvPr id="356" name="picture 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925561" y="995933"/>
            <a:ext cx="2805683" cy="2805683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25561" y="4271009"/>
            <a:ext cx="2800350" cy="2800350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921752" y="7440929"/>
            <a:ext cx="2800350" cy="2800350"/>
          </a:xfrm>
          <a:prstGeom prst="rect">
            <a:avLst/>
          </a:prstGeom>
        </p:spPr>
      </p:pic>
      <p:sp>
        <p:nvSpPr>
          <p:cNvPr id="362" name="textbox 362"/>
          <p:cNvSpPr/>
          <p:nvPr/>
        </p:nvSpPr>
        <p:spPr>
          <a:xfrm>
            <a:off x="11015595" y="1701650"/>
            <a:ext cx="1905000" cy="21012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ts val="218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0.5-2m</a:t>
            </a:r>
            <a:endParaRPr lang="en-US" altLang="en-US" sz="1300" dirty="0"/>
          </a:p>
          <a:p>
            <a:pPr marL="14605" algn="l" rtl="0" eaLnBrk="0">
              <a:lnSpc>
                <a:spcPct val="89000"/>
              </a:lnSpc>
              <a:spcBef>
                <a:spcPts val="136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4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sp>
        <p:nvSpPr>
          <p:cNvPr id="364" name="textbox 364"/>
          <p:cNvSpPr/>
          <p:nvPr/>
        </p:nvSpPr>
        <p:spPr>
          <a:xfrm>
            <a:off x="11051409" y="8196684"/>
            <a:ext cx="1905000" cy="21012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ts val="218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0.5-1.5m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sp>
        <p:nvSpPr>
          <p:cNvPr id="366" name="textbox 366"/>
          <p:cNvSpPr/>
          <p:nvPr/>
        </p:nvSpPr>
        <p:spPr>
          <a:xfrm>
            <a:off x="11010515" y="4943706"/>
            <a:ext cx="1905000" cy="2100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ts val="218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0.5-2m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400" dirty="0"/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7559802" y="304800"/>
            <a:ext cx="7271765" cy="473964"/>
            <a:chOff x="0" y="0"/>
            <a:chExt cx="7271765" cy="473964"/>
          </a:xfrm>
        </p:grpSpPr>
        <p:grpSp>
          <p:nvGrpSpPr>
            <p:cNvPr id="12" name="group 12"/>
            <p:cNvGrpSpPr/>
            <p:nvPr/>
          </p:nvGrpSpPr>
          <p:grpSpPr>
            <a:xfrm rot="21600000">
              <a:off x="0" y="0"/>
              <a:ext cx="7271765" cy="473964"/>
              <a:chOff x="0" y="0"/>
              <a:chExt cx="7271765" cy="473964"/>
            </a:xfrm>
          </p:grpSpPr>
          <p:sp>
            <p:nvSpPr>
              <p:cNvPr id="368" name="path"/>
              <p:cNvSpPr/>
              <p:nvPr/>
            </p:nvSpPr>
            <p:spPr>
              <a:xfrm>
                <a:off x="6749795" y="0"/>
                <a:ext cx="521969" cy="473202"/>
              </a:xfrm>
              <a:custGeom>
                <a:avLst/>
                <a:gdLst/>
                <a:ahLst/>
                <a:cxnLst/>
                <a:rect l="0" t="0" r="0" b="0"/>
                <a:pathLst>
                  <a:path w="821" h="745">
                    <a:moveTo>
                      <a:pt x="0" y="745"/>
                    </a:moveTo>
                    <a:lnTo>
                      <a:pt x="821" y="745"/>
                    </a:lnTo>
                    <a:lnTo>
                      <a:pt x="821" y="0"/>
                    </a:lnTo>
                    <a:lnTo>
                      <a:pt x="0" y="0"/>
                    </a:lnTo>
                    <a:lnTo>
                      <a:pt x="0" y="745"/>
                    </a:lnTo>
                    <a:close/>
                  </a:path>
                </a:pathLst>
              </a:custGeom>
              <a:solidFill>
                <a:srgbClr val="E31D29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0" name="path"/>
              <p:cNvSpPr/>
              <p:nvPr/>
            </p:nvSpPr>
            <p:spPr>
              <a:xfrm>
                <a:off x="0" y="761"/>
                <a:ext cx="6783323" cy="473202"/>
              </a:xfrm>
              <a:custGeom>
                <a:avLst/>
                <a:gdLst/>
                <a:ahLst/>
                <a:cxnLst/>
                <a:rect l="0" t="0" r="0" b="0"/>
                <a:pathLst>
                  <a:path w="10682" h="745">
                    <a:moveTo>
                      <a:pt x="0" y="745"/>
                    </a:moveTo>
                    <a:lnTo>
                      <a:pt x="10682" y="745"/>
                    </a:lnTo>
                    <a:lnTo>
                      <a:pt x="10682" y="0"/>
                    </a:lnTo>
                    <a:lnTo>
                      <a:pt x="0" y="0"/>
                    </a:lnTo>
                    <a:lnTo>
                      <a:pt x="0" y="745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2" name="textbox 372"/>
            <p:cNvSpPr/>
            <p:nvPr/>
          </p:nvSpPr>
          <p:spPr>
            <a:xfrm>
              <a:off x="-12700" y="-12700"/>
              <a:ext cx="7297419" cy="5486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6935470" algn="l" rtl="0" eaLnBrk="0">
                <a:lnSpc>
                  <a:spcPct val="80000"/>
                </a:lnSpc>
              </a:pPr>
              <a:r>
                <a:rPr sz="1600" b="1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24</a:t>
              </a:r>
              <a:endParaRPr lang="en-US" altLang="en-US" sz="1600" dirty="0"/>
            </a:p>
          </p:txBody>
        </p:sp>
      </p:grpSp>
      <p:sp>
        <p:nvSpPr>
          <p:cNvPr id="374" name="textbox 374"/>
          <p:cNvSpPr/>
          <p:nvPr/>
        </p:nvSpPr>
        <p:spPr>
          <a:xfrm>
            <a:off x="11035157" y="7514993"/>
            <a:ext cx="1712595" cy="591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28575" algn="l" rtl="0" eaLnBrk="0">
              <a:lnSpc>
                <a:spcPct val="97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3006</a:t>
            </a:r>
            <a:endParaRPr lang="en-US" altLang="en-US" sz="1600" dirty="0"/>
          </a:p>
          <a:p>
            <a:pPr marL="36830" algn="l" rtl="0" eaLnBrk="0">
              <a:lnSpc>
                <a:spcPts val="1245"/>
              </a:lnSpc>
              <a:spcBef>
                <a:spcPts val="130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Horse Rubber</a:t>
            </a:r>
            <a:r>
              <a:rPr sz="1600" b="1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</a:t>
            </a:r>
            <a:endParaRPr lang="en-US" altLang="en-US" sz="1600" dirty="0"/>
          </a:p>
          <a:p>
            <a:pPr marL="12700" algn="l" rtl="0" eaLnBrk="0">
              <a:lnSpc>
                <a:spcPts val="1205"/>
              </a:lnSpc>
              <a:tabLst>
                <a:tab pos="91186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000" dirty="0"/>
          </a:p>
        </p:txBody>
      </p:sp>
      <p:sp>
        <p:nvSpPr>
          <p:cNvPr id="376" name="textbox 376"/>
          <p:cNvSpPr/>
          <p:nvPr/>
        </p:nvSpPr>
        <p:spPr>
          <a:xfrm>
            <a:off x="11014713" y="4307735"/>
            <a:ext cx="1366519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3005</a:t>
            </a:r>
            <a:endParaRPr lang="en-US" altLang="en-US" sz="1600" dirty="0"/>
          </a:p>
          <a:p>
            <a:pPr marL="16510" algn="l" rtl="0" eaLnBrk="0">
              <a:lnSpc>
                <a:spcPct val="82000"/>
              </a:lnSpc>
              <a:spcBef>
                <a:spcPts val="130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Checker</a:t>
            </a:r>
            <a:endParaRPr lang="en-US" altLang="en-US" sz="1600" dirty="0"/>
          </a:p>
        </p:txBody>
      </p:sp>
      <p:sp>
        <p:nvSpPr>
          <p:cNvPr id="378" name="textbox 378"/>
          <p:cNvSpPr/>
          <p:nvPr/>
        </p:nvSpPr>
        <p:spPr>
          <a:xfrm>
            <a:off x="11023917" y="1019959"/>
            <a:ext cx="1358264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3001</a:t>
            </a:r>
            <a:endParaRPr lang="en-US" altLang="en-US" sz="1600" dirty="0"/>
          </a:p>
          <a:p>
            <a:pPr marL="12700" algn="l" rtl="0" eaLnBrk="0">
              <a:lnSpc>
                <a:spcPct val="82000"/>
              </a:lnSpc>
              <a:spcBef>
                <a:spcPts val="120"/>
              </a:spcBef>
            </a:pP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Round Button</a:t>
            </a:r>
            <a:endParaRPr lang="en-US" altLang="en-US" sz="1600" dirty="0"/>
          </a:p>
        </p:txBody>
      </p:sp>
      <p:sp>
        <p:nvSpPr>
          <p:cNvPr id="380" name="textbox 380"/>
          <p:cNvSpPr/>
          <p:nvPr/>
        </p:nvSpPr>
        <p:spPr>
          <a:xfrm>
            <a:off x="489776" y="969385"/>
            <a:ext cx="1823085" cy="2178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84000"/>
              </a:lnSpc>
            </a:pPr>
            <a:r>
              <a:rPr sz="1500" b="1" kern="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500" b="1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FLOOR</a:t>
            </a:r>
            <a:r>
              <a:rPr sz="1500" b="1" kern="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ING</a:t>
            </a:r>
            <a:endParaRPr lang="en-US" altLang="en-US" sz="1500" dirty="0"/>
          </a:p>
        </p:txBody>
      </p:sp>
      <p:sp>
        <p:nvSpPr>
          <p:cNvPr id="382" name="textbox 382"/>
          <p:cNvSpPr/>
          <p:nvPr/>
        </p:nvSpPr>
        <p:spPr>
          <a:xfrm>
            <a:off x="489369" y="585110"/>
            <a:ext cx="1235710" cy="263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</p:txBody>
      </p:sp>
      <p:pic>
        <p:nvPicPr>
          <p:cNvPr id="384" name="picture 3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4058138" y="4183379"/>
            <a:ext cx="510539" cy="447294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4063473" y="966216"/>
            <a:ext cx="510539" cy="446531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512345" y="4197017"/>
            <a:ext cx="424071" cy="425352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3516919" y="979771"/>
            <a:ext cx="424071" cy="424754"/>
          </a:xfrm>
          <a:prstGeom prst="rect">
            <a:avLst/>
          </a:prstGeom>
        </p:spPr>
      </p:pic>
      <p:sp>
        <p:nvSpPr>
          <p:cNvPr id="392" name="path"/>
          <p:cNvSpPr/>
          <p:nvPr/>
        </p:nvSpPr>
        <p:spPr>
          <a:xfrm>
            <a:off x="7925943" y="7262621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4" name="path"/>
          <p:cNvSpPr/>
          <p:nvPr/>
        </p:nvSpPr>
        <p:spPr>
          <a:xfrm>
            <a:off x="7931277" y="4000500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6" name="rect"/>
          <p:cNvSpPr/>
          <p:nvPr/>
        </p:nvSpPr>
        <p:spPr>
          <a:xfrm>
            <a:off x="500252" y="1223771"/>
            <a:ext cx="6529323" cy="1905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8" name="path"/>
          <p:cNvSpPr/>
          <p:nvPr/>
        </p:nvSpPr>
        <p:spPr>
          <a:xfrm>
            <a:off x="11012043" y="1560575"/>
            <a:ext cx="900048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0" name="path"/>
          <p:cNvSpPr/>
          <p:nvPr/>
        </p:nvSpPr>
        <p:spPr>
          <a:xfrm>
            <a:off x="11010519" y="4847844"/>
            <a:ext cx="900048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4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38694" y="993647"/>
            <a:ext cx="2811018" cy="2810256"/>
          </a:xfrm>
          <a:prstGeom prst="rect">
            <a:avLst/>
          </a:prstGeom>
        </p:spPr>
      </p:pic>
      <p:pic>
        <p:nvPicPr>
          <p:cNvPr id="404" name="picture 4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0362" y="993647"/>
            <a:ext cx="2811017" cy="2810256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56981" y="7492745"/>
            <a:ext cx="2805683" cy="2805684"/>
          </a:xfrm>
          <a:prstGeom prst="rect">
            <a:avLst/>
          </a:prstGeom>
        </p:spPr>
      </p:pic>
      <p:pic>
        <p:nvPicPr>
          <p:cNvPr id="408" name="picture 4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15696" y="7430261"/>
            <a:ext cx="2805683" cy="2805683"/>
          </a:xfrm>
          <a:prstGeom prst="rect">
            <a:avLst/>
          </a:prstGeom>
        </p:spPr>
      </p:pic>
      <p:pic>
        <p:nvPicPr>
          <p:cNvPr id="410" name="picture 4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844027" y="4289297"/>
            <a:ext cx="2805683" cy="2805683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25602" y="4236719"/>
            <a:ext cx="2795777" cy="2795778"/>
          </a:xfrm>
          <a:prstGeom prst="rect">
            <a:avLst/>
          </a:prstGeom>
        </p:spPr>
      </p:pic>
      <p:sp>
        <p:nvSpPr>
          <p:cNvPr id="414" name="rect"/>
          <p:cNvSpPr/>
          <p:nvPr/>
        </p:nvSpPr>
        <p:spPr>
          <a:xfrm>
            <a:off x="287274" y="304800"/>
            <a:ext cx="14544293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6" name="textbox 416"/>
          <p:cNvSpPr/>
          <p:nvPr/>
        </p:nvSpPr>
        <p:spPr>
          <a:xfrm>
            <a:off x="10971653" y="1027579"/>
            <a:ext cx="1905000" cy="2795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8000"/>
              </a:lnSpc>
            </a:pPr>
            <a:r>
              <a:rPr sz="1600" b="1" kern="0" spc="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endParaRPr lang="en-US" altLang="en-US" sz="1600" dirty="0"/>
          </a:p>
          <a:p>
            <a:pPr marL="17145" algn="l" rtl="0" eaLnBrk="0">
              <a:lnSpc>
                <a:spcPct val="86000"/>
              </a:lnSpc>
              <a:spcBef>
                <a:spcPts val="70"/>
              </a:spcBef>
            </a:pPr>
            <a:r>
              <a:rPr sz="1600" b="1" u="sng" kern="0" spc="-5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AFABAB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Wide Rib</a:t>
            </a:r>
            <a:r>
              <a:rPr sz="1600" b="1" u="sng" kern="0" spc="4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AFABAB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(Sha</a:t>
            </a:r>
            <a:r>
              <a:rPr sz="16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llow)</a:t>
            </a:r>
            <a:endParaRPr lang="en-US" altLang="en-US" sz="16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marL="13970" algn="l" rtl="0" eaLnBrk="0">
              <a:lnSpc>
                <a:spcPts val="1620"/>
              </a:lnSpc>
              <a:spcBef>
                <a:spcPts val="395"/>
              </a:spcBef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ts val="218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0.5-2m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sp>
        <p:nvSpPr>
          <p:cNvPr id="418" name="textbox 418"/>
          <p:cNvSpPr/>
          <p:nvPr/>
        </p:nvSpPr>
        <p:spPr>
          <a:xfrm>
            <a:off x="3710050" y="1045105"/>
            <a:ext cx="1905000" cy="2753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22860" algn="l" rtl="0" eaLnBrk="0">
              <a:lnSpc>
                <a:spcPct val="98000"/>
              </a:lnSpc>
            </a:pPr>
            <a:r>
              <a:rPr sz="1600" b="1" kern="0" spc="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</a:t>
            </a:r>
            <a:endParaRPr lang="en-US" altLang="en-US" sz="1600" dirty="0"/>
          </a:p>
          <a:p>
            <a:pPr marL="22225" algn="l" rtl="0" eaLnBrk="0">
              <a:lnSpc>
                <a:spcPct val="86000"/>
              </a:lnSpc>
              <a:spcBef>
                <a:spcPts val="70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Wide Rib</a:t>
            </a:r>
            <a:r>
              <a:rPr sz="16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6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Deep)</a:t>
            </a:r>
            <a:endParaRPr lang="en-US" altLang="en-US" sz="1600" dirty="0"/>
          </a:p>
          <a:p>
            <a:pPr marL="13970" algn="l" rtl="0" eaLnBrk="0">
              <a:lnSpc>
                <a:spcPts val="1620"/>
              </a:lnSpc>
              <a:spcBef>
                <a:spcPts val="1540"/>
              </a:spcBef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7000"/>
              </a:lnSpc>
              <a:spcBef>
                <a:spcPts val="90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400" dirty="0"/>
          </a:p>
          <a:p>
            <a:pPr marL="20955" algn="l" rtl="0" eaLnBrk="0">
              <a:lnSpc>
                <a:spcPct val="84000"/>
              </a:lnSpc>
              <a:spcBef>
                <a:spcPts val="1020"/>
              </a:spcBef>
            </a:pP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6-12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085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0.6-2m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sp>
        <p:nvSpPr>
          <p:cNvPr id="420" name="textbox 420"/>
          <p:cNvSpPr/>
          <p:nvPr/>
        </p:nvSpPr>
        <p:spPr>
          <a:xfrm>
            <a:off x="10934061" y="4991760"/>
            <a:ext cx="1906270" cy="21012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7000"/>
              </a:lnSpc>
            </a:pP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 Size</a:t>
            </a:r>
            <a:endParaRPr lang="en-US" altLang="en-US" sz="1400" dirty="0"/>
          </a:p>
          <a:p>
            <a:pPr marL="12700" algn="l" rtl="0" eaLnBrk="0">
              <a:lnSpc>
                <a:spcPct val="95000"/>
              </a:lnSpc>
              <a:spcBef>
                <a:spcPts val="89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ts val="218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0.5-2m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sp>
        <p:nvSpPr>
          <p:cNvPr id="422" name="textbox 422"/>
          <p:cNvSpPr/>
          <p:nvPr/>
        </p:nvSpPr>
        <p:spPr>
          <a:xfrm>
            <a:off x="11045059" y="8193430"/>
            <a:ext cx="1906270" cy="21012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7000"/>
              </a:lnSpc>
            </a:pP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 Size</a:t>
            </a:r>
            <a:endParaRPr lang="en-US" altLang="en-US" sz="1400" dirty="0"/>
          </a:p>
          <a:p>
            <a:pPr marL="12700" algn="l" rtl="0" eaLnBrk="0">
              <a:lnSpc>
                <a:spcPct val="95000"/>
              </a:lnSpc>
              <a:spcBef>
                <a:spcPts val="89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ts val="218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0.6-1.5m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sp>
        <p:nvSpPr>
          <p:cNvPr id="424" name="textbox 424"/>
          <p:cNvSpPr/>
          <p:nvPr/>
        </p:nvSpPr>
        <p:spPr>
          <a:xfrm>
            <a:off x="3705221" y="8160362"/>
            <a:ext cx="1905000" cy="21012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ts val="218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89000"/>
              </a:lnSpc>
              <a:spcBef>
                <a:spcPts val="136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4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0.5-2m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sp>
        <p:nvSpPr>
          <p:cNvPr id="426" name="textbox 426"/>
          <p:cNvSpPr/>
          <p:nvPr/>
        </p:nvSpPr>
        <p:spPr>
          <a:xfrm>
            <a:off x="3705221" y="4905860"/>
            <a:ext cx="1905000" cy="2100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ts val="218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0.5-1.5m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sp>
        <p:nvSpPr>
          <p:cNvPr id="428" name="textbox 428"/>
          <p:cNvSpPr/>
          <p:nvPr/>
        </p:nvSpPr>
        <p:spPr>
          <a:xfrm>
            <a:off x="3709216" y="4269635"/>
            <a:ext cx="1772920" cy="491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3010</a:t>
            </a:r>
            <a:endParaRPr lang="en-US" altLang="en-US" sz="1600" dirty="0"/>
          </a:p>
          <a:p>
            <a:pPr marL="16510" algn="l" rtl="0" eaLnBrk="0">
              <a:lnSpc>
                <a:spcPct val="87000"/>
              </a:lnSpc>
              <a:spcBef>
                <a:spcPts val="125"/>
              </a:spcBef>
            </a:pPr>
            <a:r>
              <a:rPr sz="16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Composite Ribbed</a:t>
            </a:r>
            <a:endParaRPr lang="en-US" altLang="en-US" sz="1600" dirty="0"/>
          </a:p>
        </p:txBody>
      </p:sp>
      <p:sp>
        <p:nvSpPr>
          <p:cNvPr id="430" name="textbox 430"/>
          <p:cNvSpPr/>
          <p:nvPr/>
        </p:nvSpPr>
        <p:spPr>
          <a:xfrm>
            <a:off x="3704999" y="7478671"/>
            <a:ext cx="1569719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3011</a:t>
            </a:r>
            <a:endParaRPr lang="en-US" altLang="en-US" sz="1600" dirty="0"/>
          </a:p>
          <a:p>
            <a:pPr marL="20955" algn="l" rtl="0" eaLnBrk="0">
              <a:lnSpc>
                <a:spcPct val="82000"/>
              </a:lnSpc>
              <a:spcBef>
                <a:spcPts val="125"/>
              </a:spcBef>
            </a:pPr>
            <a:r>
              <a:rPr sz="1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Fine</a:t>
            </a:r>
            <a:r>
              <a:rPr sz="16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Rib</a:t>
            </a:r>
            <a:endParaRPr lang="en-US" altLang="en-US" sz="1600" dirty="0"/>
          </a:p>
        </p:txBody>
      </p:sp>
      <p:sp>
        <p:nvSpPr>
          <p:cNvPr id="432" name="textbox 432"/>
          <p:cNvSpPr/>
          <p:nvPr/>
        </p:nvSpPr>
        <p:spPr>
          <a:xfrm>
            <a:off x="10938512" y="4297829"/>
            <a:ext cx="1367789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3013</a:t>
            </a:r>
            <a:endParaRPr lang="en-US" altLang="en-US" sz="1600" dirty="0"/>
          </a:p>
          <a:p>
            <a:pPr marL="12700" algn="l" rtl="0" eaLnBrk="0">
              <a:lnSpc>
                <a:spcPct val="82000"/>
              </a:lnSpc>
              <a:spcBef>
                <a:spcPts val="140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Willow</a:t>
            </a:r>
            <a:r>
              <a:rPr lang="es-ES"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s-ES" sz="1600" b="1" kern="0" spc="-5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Leave</a:t>
            </a:r>
            <a:endParaRPr lang="en-US" altLang="en-US" sz="1600" dirty="0"/>
          </a:p>
        </p:txBody>
      </p:sp>
      <p:sp>
        <p:nvSpPr>
          <p:cNvPr id="434" name="textbox 434"/>
          <p:cNvSpPr/>
          <p:nvPr/>
        </p:nvSpPr>
        <p:spPr>
          <a:xfrm>
            <a:off x="11051544" y="7499498"/>
            <a:ext cx="1365250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3014</a:t>
            </a:r>
            <a:endParaRPr lang="en-US" altLang="en-US" sz="1600" dirty="0"/>
          </a:p>
          <a:p>
            <a:pPr marL="19050" algn="l" rtl="0" eaLnBrk="0">
              <a:lnSpc>
                <a:spcPct val="82000"/>
              </a:lnSpc>
              <a:spcBef>
                <a:spcPts val="125"/>
              </a:spcBef>
            </a:pP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Rib</a:t>
            </a:r>
            <a:endParaRPr lang="en-US" altLang="en-US" sz="1600" dirty="0"/>
          </a:p>
        </p:txBody>
      </p:sp>
      <p:pic>
        <p:nvPicPr>
          <p:cNvPr id="436" name="picture 4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762750" y="7415783"/>
            <a:ext cx="510540" cy="447294"/>
          </a:xfrm>
          <a:prstGeom prst="rect">
            <a:avLst/>
          </a:prstGeom>
        </p:spPr>
      </p:pic>
      <p:pic>
        <p:nvPicPr>
          <p:cNvPr id="438" name="picture 4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3994893" y="4258817"/>
            <a:ext cx="510539" cy="446532"/>
          </a:xfrm>
          <a:prstGeom prst="rect">
            <a:avLst/>
          </a:prstGeom>
        </p:spPr>
      </p:pic>
      <p:pic>
        <p:nvPicPr>
          <p:cNvPr id="440" name="picture 4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216195" y="7430061"/>
            <a:ext cx="424072" cy="424073"/>
          </a:xfrm>
          <a:prstGeom prst="rect">
            <a:avLst/>
          </a:prstGeom>
        </p:spPr>
      </p:pic>
      <p:pic>
        <p:nvPicPr>
          <p:cNvPr id="442" name="picture 4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430811" y="4297479"/>
            <a:ext cx="424071" cy="424072"/>
          </a:xfrm>
          <a:prstGeom prst="rect">
            <a:avLst/>
          </a:prstGeom>
        </p:spPr>
      </p:pic>
      <p:sp>
        <p:nvSpPr>
          <p:cNvPr id="444" name="path"/>
          <p:cNvSpPr/>
          <p:nvPr/>
        </p:nvSpPr>
        <p:spPr>
          <a:xfrm>
            <a:off x="7851267" y="4020311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6" name="path"/>
          <p:cNvSpPr/>
          <p:nvPr/>
        </p:nvSpPr>
        <p:spPr>
          <a:xfrm>
            <a:off x="7851267" y="7268717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8" name="path"/>
          <p:cNvSpPr/>
          <p:nvPr/>
        </p:nvSpPr>
        <p:spPr>
          <a:xfrm>
            <a:off x="625983" y="4020311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0" name="path"/>
          <p:cNvSpPr/>
          <p:nvPr/>
        </p:nvSpPr>
        <p:spPr>
          <a:xfrm>
            <a:off x="616076" y="7265669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2" name="textbox 452"/>
          <p:cNvSpPr/>
          <p:nvPr/>
        </p:nvSpPr>
        <p:spPr>
          <a:xfrm>
            <a:off x="14470440" y="444875"/>
            <a:ext cx="25209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26</a:t>
            </a:r>
            <a:endParaRPr lang="en-US" altLang="en-US" sz="1600" dirty="0"/>
          </a:p>
        </p:txBody>
      </p:sp>
      <p:sp>
        <p:nvSpPr>
          <p:cNvPr id="454" name="textbox 454"/>
          <p:cNvSpPr/>
          <p:nvPr/>
        </p:nvSpPr>
        <p:spPr>
          <a:xfrm>
            <a:off x="447353" y="433445"/>
            <a:ext cx="25209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25</a:t>
            </a:r>
            <a:endParaRPr lang="en-US" altLang="en-US" sz="1600" dirty="0"/>
          </a:p>
        </p:txBody>
      </p:sp>
      <p:sp>
        <p:nvSpPr>
          <p:cNvPr id="456" name="path"/>
          <p:cNvSpPr/>
          <p:nvPr/>
        </p:nvSpPr>
        <p:spPr>
          <a:xfrm>
            <a:off x="3705986" y="4809744"/>
            <a:ext cx="900176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8" name="path"/>
          <p:cNvSpPr/>
          <p:nvPr/>
        </p:nvSpPr>
        <p:spPr>
          <a:xfrm>
            <a:off x="10935081" y="4837937"/>
            <a:ext cx="900176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0" name="path"/>
          <p:cNvSpPr/>
          <p:nvPr/>
        </p:nvSpPr>
        <p:spPr>
          <a:xfrm>
            <a:off x="3702177" y="8018526"/>
            <a:ext cx="900175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2" name="path"/>
          <p:cNvSpPr/>
          <p:nvPr/>
        </p:nvSpPr>
        <p:spPr>
          <a:xfrm>
            <a:off x="11046333" y="8039861"/>
            <a:ext cx="900175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4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0748" y="1069847"/>
            <a:ext cx="2846069" cy="2845307"/>
          </a:xfrm>
          <a:prstGeom prst="rect">
            <a:avLst/>
          </a:prstGeom>
        </p:spPr>
      </p:pic>
      <p:pic>
        <p:nvPicPr>
          <p:cNvPr id="466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5602" y="7648193"/>
            <a:ext cx="2818637" cy="2818637"/>
          </a:xfrm>
          <a:prstGeom prst="rect">
            <a:avLst/>
          </a:prstGeom>
        </p:spPr>
      </p:pic>
      <p:pic>
        <p:nvPicPr>
          <p:cNvPr id="468" name="picture 4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0748" y="4289297"/>
            <a:ext cx="2776727" cy="2776728"/>
          </a:xfrm>
          <a:prstGeom prst="rect">
            <a:avLst/>
          </a:prstGeom>
        </p:spPr>
      </p:pic>
      <p:pic>
        <p:nvPicPr>
          <p:cNvPr id="470" name="picture 4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867650" y="4306823"/>
            <a:ext cx="2731007" cy="2731007"/>
          </a:xfrm>
          <a:prstGeom prst="rect">
            <a:avLst/>
          </a:prstGeom>
        </p:spPr>
      </p:pic>
      <p:pic>
        <p:nvPicPr>
          <p:cNvPr id="472" name="picture 4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867650" y="1073658"/>
            <a:ext cx="2731007" cy="2730245"/>
          </a:xfrm>
          <a:prstGeom prst="rect">
            <a:avLst/>
          </a:prstGeom>
        </p:spPr>
      </p:pic>
      <p:sp>
        <p:nvSpPr>
          <p:cNvPr id="474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6" name="textbox 476"/>
          <p:cNvSpPr/>
          <p:nvPr/>
        </p:nvSpPr>
        <p:spPr>
          <a:xfrm>
            <a:off x="3753988" y="1614528"/>
            <a:ext cx="1905000" cy="2100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4605" algn="l" rtl="0" eaLnBrk="0">
              <a:lnSpc>
                <a:spcPts val="2180"/>
              </a:lnSpc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0.5-1.8m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400" dirty="0"/>
          </a:p>
        </p:txBody>
      </p:sp>
      <p:sp>
        <p:nvSpPr>
          <p:cNvPr id="478" name="textbox 478"/>
          <p:cNvSpPr/>
          <p:nvPr/>
        </p:nvSpPr>
        <p:spPr>
          <a:xfrm>
            <a:off x="3740780" y="4944976"/>
            <a:ext cx="1905000" cy="2100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ts val="1625"/>
              </a:lnSpc>
              <a:spcBef>
                <a:spcPts val="900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ct val="84000"/>
              </a:lnSpc>
              <a:spcBef>
                <a:spcPts val="1030"/>
              </a:spcBef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3-10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085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0.5-1.5m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sp>
        <p:nvSpPr>
          <p:cNvPr id="480" name="textbox 480"/>
          <p:cNvSpPr/>
          <p:nvPr/>
        </p:nvSpPr>
        <p:spPr>
          <a:xfrm>
            <a:off x="10888849" y="1695808"/>
            <a:ext cx="1905635" cy="209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1.83m</a:t>
            </a:r>
            <a:endParaRPr lang="en-US" altLang="en-US" sz="14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4765" algn="l" rtl="0" eaLnBrk="0">
              <a:lnSpc>
                <a:spcPts val="2180"/>
              </a:lnSpc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</a:t>
            </a:r>
            <a:endParaRPr lang="en-US" altLang="en-US" sz="1300" dirty="0"/>
          </a:p>
        </p:txBody>
      </p:sp>
      <p:sp>
        <p:nvSpPr>
          <p:cNvPr id="482" name="textbox 482"/>
          <p:cNvSpPr/>
          <p:nvPr/>
        </p:nvSpPr>
        <p:spPr>
          <a:xfrm>
            <a:off x="3621401" y="8363054"/>
            <a:ext cx="1905000" cy="2091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4605" algn="l" rtl="0" eaLnBrk="0">
              <a:lnSpc>
                <a:spcPts val="2180"/>
              </a:lnSpc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4-8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0.6m</a:t>
            </a:r>
            <a:endParaRPr lang="en-US" altLang="en-US" sz="1300" dirty="0"/>
          </a:p>
          <a:p>
            <a:pPr marL="14605" algn="l" rtl="0" eaLnBrk="0">
              <a:lnSpc>
                <a:spcPct val="95000"/>
              </a:lnSpc>
              <a:spcBef>
                <a:spcPts val="1380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0.9m</a:t>
            </a:r>
            <a:endParaRPr lang="en-US" altLang="en-US" sz="1300" dirty="0"/>
          </a:p>
        </p:txBody>
      </p:sp>
      <p:sp>
        <p:nvSpPr>
          <p:cNvPr id="484" name="textbox 484"/>
          <p:cNvSpPr/>
          <p:nvPr/>
        </p:nvSpPr>
        <p:spPr>
          <a:xfrm>
            <a:off x="10777851" y="4914750"/>
            <a:ext cx="1905000" cy="1451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6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Available</a:t>
            </a: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Size</a:t>
            </a:r>
            <a:endParaRPr lang="en-US" altLang="en-US" sz="1300" dirty="0"/>
          </a:p>
          <a:p>
            <a:pPr marL="12700" algn="l" rtl="0" eaLnBrk="0">
              <a:lnSpc>
                <a:spcPts val="1625"/>
              </a:lnSpc>
              <a:spcBef>
                <a:spcPts val="900"/>
              </a:spcBef>
            </a:pPr>
            <a:r>
              <a:rPr sz="1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Thickness</a:t>
            </a:r>
            <a:endParaRPr lang="en-US" altLang="en-US" sz="1300" dirty="0"/>
          </a:p>
          <a:p>
            <a:pPr marL="17780" algn="l" rtl="0" eaLnBrk="0">
              <a:lnSpc>
                <a:spcPct val="84000"/>
              </a:lnSpc>
              <a:spcBef>
                <a:spcPts val="1030"/>
              </a:spcBef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3-10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1300" dirty="0"/>
          </a:p>
          <a:p>
            <a:pPr marL="13335" algn="l" rtl="0" eaLnBrk="0">
              <a:lnSpc>
                <a:spcPct val="95000"/>
              </a:lnSpc>
              <a:spcBef>
                <a:spcPts val="1085"/>
              </a:spcBef>
            </a:pP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Width</a:t>
            </a:r>
            <a:endParaRPr lang="en-US" altLang="en-US" sz="1300" dirty="0"/>
          </a:p>
          <a:p>
            <a:pPr marL="19685" algn="l" rtl="0" eaLnBrk="0">
              <a:lnSpc>
                <a:spcPts val="2180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0.5-2m</a:t>
            </a:r>
            <a:endParaRPr lang="en-US" altLang="en-US" sz="1300" dirty="0"/>
          </a:p>
        </p:txBody>
      </p:sp>
      <p:sp>
        <p:nvSpPr>
          <p:cNvPr id="486" name="textbox 486"/>
          <p:cNvSpPr/>
          <p:nvPr/>
        </p:nvSpPr>
        <p:spPr>
          <a:xfrm>
            <a:off x="10781439" y="4278779"/>
            <a:ext cx="2969260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5002</a:t>
            </a:r>
            <a:endParaRPr lang="en-US" altLang="en-US" sz="1600" dirty="0"/>
          </a:p>
          <a:p>
            <a:pPr marL="20955" algn="l" rtl="0" eaLnBrk="0">
              <a:lnSpc>
                <a:spcPct val="82000"/>
              </a:lnSpc>
              <a:spcBef>
                <a:spcPts val="130"/>
              </a:spcBef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Electrical Insulation Rubber 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</a:t>
            </a:r>
            <a:endParaRPr lang="en-US" altLang="en-US" sz="1600" dirty="0"/>
          </a:p>
        </p:txBody>
      </p:sp>
      <p:sp>
        <p:nvSpPr>
          <p:cNvPr id="488" name="textbox 488"/>
          <p:cNvSpPr/>
          <p:nvPr/>
        </p:nvSpPr>
        <p:spPr>
          <a:xfrm>
            <a:off x="10889034" y="1014117"/>
            <a:ext cx="1976754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600" b="1" kern="0" spc="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endParaRPr lang="en-US" altLang="en-US" sz="1600" dirty="0"/>
          </a:p>
          <a:p>
            <a:pPr marL="13335" algn="l" rtl="0" eaLnBrk="0">
              <a:lnSpc>
                <a:spcPct val="82000"/>
              </a:lnSpc>
              <a:spcBef>
                <a:spcPts val="140"/>
              </a:spcBef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Truck Bed</a:t>
            </a: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Mat</a:t>
            </a:r>
            <a:endParaRPr lang="en-US" altLang="en-US" sz="1600" dirty="0"/>
          </a:p>
        </p:txBody>
      </p:sp>
      <p:sp>
        <p:nvSpPr>
          <p:cNvPr id="490" name="textbox 490"/>
          <p:cNvSpPr/>
          <p:nvPr/>
        </p:nvSpPr>
        <p:spPr>
          <a:xfrm>
            <a:off x="3744776" y="4309005"/>
            <a:ext cx="1569085" cy="488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3020</a:t>
            </a:r>
            <a:endParaRPr lang="en-US" altLang="en-US" sz="1600" dirty="0"/>
          </a:p>
          <a:p>
            <a:pPr marL="17780" algn="l" rtl="0" eaLnBrk="0">
              <a:lnSpc>
                <a:spcPct val="86000"/>
              </a:lnSpc>
              <a:spcBef>
                <a:spcPts val="120"/>
              </a:spcBef>
            </a:pPr>
            <a:r>
              <a:rPr sz="16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Gym Mat</a:t>
            </a:r>
            <a:endParaRPr lang="en-US" altLang="en-US" sz="1600" dirty="0"/>
          </a:p>
        </p:txBody>
      </p:sp>
      <p:sp>
        <p:nvSpPr>
          <p:cNvPr id="492" name="textbox 492"/>
          <p:cNvSpPr/>
          <p:nvPr/>
        </p:nvSpPr>
        <p:spPr>
          <a:xfrm>
            <a:off x="3758798" y="978557"/>
            <a:ext cx="1568450" cy="4794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3004</a:t>
            </a:r>
            <a:endParaRPr lang="en-US" altLang="en-US" sz="1600" dirty="0"/>
          </a:p>
          <a:p>
            <a:pPr marL="15240" algn="l" rtl="0" eaLnBrk="0">
              <a:lnSpc>
                <a:spcPct val="82000"/>
              </a:lnSpc>
              <a:spcBef>
                <a:spcPts val="130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Small Stud</a:t>
            </a:r>
            <a:endParaRPr lang="en-US" altLang="en-US" sz="1600" dirty="0"/>
          </a:p>
        </p:txBody>
      </p:sp>
      <p:sp>
        <p:nvSpPr>
          <p:cNvPr id="494" name="textbox 494"/>
          <p:cNvSpPr/>
          <p:nvPr/>
        </p:nvSpPr>
        <p:spPr>
          <a:xfrm>
            <a:off x="3634804" y="7668456"/>
            <a:ext cx="1561464" cy="4806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7000"/>
              </a:lnSpc>
            </a:pPr>
            <a:r>
              <a:rPr sz="1600" b="1" kern="0" spc="-1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3021</a:t>
            </a:r>
            <a:endParaRPr lang="en-US" altLang="en-US" sz="1600" dirty="0"/>
          </a:p>
          <a:p>
            <a:pPr marL="12700" algn="l" rtl="0" eaLnBrk="0">
              <a:lnSpc>
                <a:spcPct val="79000"/>
              </a:lnSpc>
              <a:spcBef>
                <a:spcPts val="200"/>
              </a:spcBef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Entrance Mat</a:t>
            </a:r>
            <a:endParaRPr lang="en-US" altLang="en-US" sz="1600" dirty="0"/>
          </a:p>
        </p:txBody>
      </p:sp>
      <p:sp>
        <p:nvSpPr>
          <p:cNvPr id="496" name="textbox 496"/>
          <p:cNvSpPr/>
          <p:nvPr/>
        </p:nvSpPr>
        <p:spPr>
          <a:xfrm>
            <a:off x="10779804" y="6514951"/>
            <a:ext cx="963294" cy="500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Length</a:t>
            </a:r>
            <a:endParaRPr lang="en-US" altLang="en-US" sz="1300" dirty="0"/>
          </a:p>
          <a:p>
            <a:pPr marL="22225" algn="l" rtl="0" eaLnBrk="0">
              <a:lnSpc>
                <a:spcPts val="225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10m/20m</a:t>
            </a:r>
            <a:endParaRPr lang="en-US" altLang="en-US" sz="1300" dirty="0"/>
          </a:p>
        </p:txBody>
      </p:sp>
      <p:pic>
        <p:nvPicPr>
          <p:cNvPr id="498" name="picture 4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3478254" y="6724650"/>
            <a:ext cx="1051560" cy="341376"/>
          </a:xfrm>
          <a:prstGeom prst="rect">
            <a:avLst/>
          </a:prstGeom>
        </p:spPr>
      </p:pic>
      <p:pic>
        <p:nvPicPr>
          <p:cNvPr id="500" name="picture 5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908292" y="1001267"/>
            <a:ext cx="511302" cy="447294"/>
          </a:xfrm>
          <a:prstGeom prst="rect">
            <a:avLst/>
          </a:prstGeom>
        </p:spPr>
      </p:pic>
      <p:pic>
        <p:nvPicPr>
          <p:cNvPr id="502" name="picture 5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908292" y="7468361"/>
            <a:ext cx="511302" cy="447294"/>
          </a:xfrm>
          <a:prstGeom prst="rect">
            <a:avLst/>
          </a:prstGeom>
        </p:spPr>
      </p:pic>
      <p:pic>
        <p:nvPicPr>
          <p:cNvPr id="504" name="picture 5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945552" y="4215944"/>
            <a:ext cx="425352" cy="424072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4131210" y="4239567"/>
            <a:ext cx="425352" cy="424072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362499" y="1015545"/>
            <a:ext cx="424072" cy="424073"/>
          </a:xfrm>
          <a:prstGeom prst="rect">
            <a:avLst/>
          </a:prstGeom>
        </p:spPr>
      </p:pic>
      <p:pic>
        <p:nvPicPr>
          <p:cNvPr id="510" name="picture 5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362499" y="7482639"/>
            <a:ext cx="424072" cy="424073"/>
          </a:xfrm>
          <a:prstGeom prst="rect">
            <a:avLst/>
          </a:prstGeom>
        </p:spPr>
      </p:pic>
      <p:sp>
        <p:nvSpPr>
          <p:cNvPr id="512" name="path"/>
          <p:cNvSpPr/>
          <p:nvPr/>
        </p:nvSpPr>
        <p:spPr>
          <a:xfrm>
            <a:off x="7837551" y="7275576"/>
            <a:ext cx="6688453" cy="25146"/>
          </a:xfrm>
          <a:custGeom>
            <a:avLst/>
            <a:gdLst/>
            <a:ahLst/>
            <a:cxnLst/>
            <a:rect l="0" t="0" r="0" b="0"/>
            <a:pathLst>
              <a:path w="10532" h="39">
                <a:moveTo>
                  <a:pt x="0" y="15"/>
                </a:moveTo>
                <a:lnTo>
                  <a:pt x="10485" y="15"/>
                </a:lnTo>
                <a:moveTo>
                  <a:pt x="48" y="24"/>
                </a:moveTo>
                <a:lnTo>
                  <a:pt x="10532" y="24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4" name="path"/>
          <p:cNvSpPr/>
          <p:nvPr/>
        </p:nvSpPr>
        <p:spPr>
          <a:xfrm>
            <a:off x="625983" y="4020311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6" name="path"/>
          <p:cNvSpPr/>
          <p:nvPr/>
        </p:nvSpPr>
        <p:spPr>
          <a:xfrm>
            <a:off x="583311" y="7281671"/>
            <a:ext cx="6657975" cy="19050"/>
          </a:xfrm>
          <a:custGeom>
            <a:avLst/>
            <a:gdLst/>
            <a:ahLst/>
            <a:cxnLst/>
            <a:rect l="0" t="0" r="0" b="0"/>
            <a:pathLst>
              <a:path w="10485" h="30">
                <a:moveTo>
                  <a:pt x="0" y="15"/>
                </a:moveTo>
                <a:lnTo>
                  <a:pt x="10485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8" name="path"/>
          <p:cNvSpPr/>
          <p:nvPr/>
        </p:nvSpPr>
        <p:spPr>
          <a:xfrm>
            <a:off x="7868031" y="4020311"/>
            <a:ext cx="6657973" cy="19050"/>
          </a:xfrm>
          <a:custGeom>
            <a:avLst/>
            <a:gdLst/>
            <a:ahLst/>
            <a:cxnLst/>
            <a:rect l="0" t="0" r="0" b="0"/>
            <a:pathLst>
              <a:path w="10484" h="30">
                <a:moveTo>
                  <a:pt x="0" y="15"/>
                </a:moveTo>
                <a:lnTo>
                  <a:pt x="10484" y="15"/>
                </a:lnTo>
              </a:path>
            </a:pathLst>
          </a:custGeom>
          <a:noFill/>
          <a:ln w="19050" cap="flat">
            <a:solidFill>
              <a:srgbClr val="D0CECE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0" name="textbox 520"/>
          <p:cNvSpPr/>
          <p:nvPr/>
        </p:nvSpPr>
        <p:spPr>
          <a:xfrm>
            <a:off x="14470440" y="444875"/>
            <a:ext cx="25209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28</a:t>
            </a:r>
            <a:endParaRPr lang="en-US" altLang="en-US" sz="1600" dirty="0"/>
          </a:p>
        </p:txBody>
      </p:sp>
      <p:sp>
        <p:nvSpPr>
          <p:cNvPr id="522" name="textbox 522"/>
          <p:cNvSpPr/>
          <p:nvPr/>
        </p:nvSpPr>
        <p:spPr>
          <a:xfrm>
            <a:off x="447861" y="433445"/>
            <a:ext cx="252095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27</a:t>
            </a:r>
            <a:endParaRPr lang="en-US" altLang="en-US" sz="1600" dirty="0"/>
          </a:p>
        </p:txBody>
      </p:sp>
      <p:sp>
        <p:nvSpPr>
          <p:cNvPr id="524" name="path"/>
          <p:cNvSpPr/>
          <p:nvPr/>
        </p:nvSpPr>
        <p:spPr>
          <a:xfrm>
            <a:off x="10885551" y="1554479"/>
            <a:ext cx="900176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6" name="path"/>
          <p:cNvSpPr/>
          <p:nvPr/>
        </p:nvSpPr>
        <p:spPr>
          <a:xfrm>
            <a:off x="3741039" y="4849367"/>
            <a:ext cx="900175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8" name="path"/>
          <p:cNvSpPr/>
          <p:nvPr/>
        </p:nvSpPr>
        <p:spPr>
          <a:xfrm>
            <a:off x="3622929" y="8209026"/>
            <a:ext cx="900175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0" name="path"/>
          <p:cNvSpPr/>
          <p:nvPr/>
        </p:nvSpPr>
        <p:spPr>
          <a:xfrm>
            <a:off x="3754754" y="1518665"/>
            <a:ext cx="900048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2" name="path"/>
          <p:cNvSpPr/>
          <p:nvPr/>
        </p:nvSpPr>
        <p:spPr>
          <a:xfrm>
            <a:off x="10778108" y="4818887"/>
            <a:ext cx="900048" cy="19050"/>
          </a:xfrm>
          <a:custGeom>
            <a:avLst/>
            <a:gdLst/>
            <a:ahLst/>
            <a:cxnLst/>
            <a:rect l="0" t="0" r="0" b="0"/>
            <a:pathLst>
              <a:path w="1417" h="30">
                <a:moveTo>
                  <a:pt x="0" y="15"/>
                </a:moveTo>
                <a:lnTo>
                  <a:pt x="1417" y="15"/>
                </a:lnTo>
              </a:path>
            </a:pathLst>
          </a:custGeom>
          <a:noFill/>
          <a:ln w="19050" cap="flat">
            <a:solidFill>
              <a:srgbClr val="AFABAB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rect"/>
          <p:cNvSpPr/>
          <p:nvPr/>
        </p:nvSpPr>
        <p:spPr>
          <a:xfrm>
            <a:off x="287274" y="304800"/>
            <a:ext cx="7272527" cy="10082021"/>
          </a:xfrm>
          <a:prstGeom prst="rect">
            <a:avLst/>
          </a:prstGeom>
          <a:solidFill>
            <a:srgbClr val="E31D2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36" name="picture 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7274" y="6141719"/>
            <a:ext cx="7272527" cy="4245102"/>
          </a:xfrm>
          <a:prstGeom prst="rect">
            <a:avLst/>
          </a:prstGeom>
        </p:spPr>
      </p:pic>
      <p:graphicFrame>
        <p:nvGraphicFramePr>
          <p:cNvPr id="538" name="table 5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50905"/>
              </p:ext>
            </p:extLst>
          </p:nvPr>
        </p:nvGraphicFramePr>
        <p:xfrm>
          <a:off x="8232902" y="6291198"/>
          <a:ext cx="6264275" cy="4041139"/>
        </p:xfrm>
        <a:graphic>
          <a:graphicData uri="http://schemas.openxmlformats.org/drawingml/2006/table">
            <a:tbl>
              <a:tblPr/>
              <a:tblGrid>
                <a:gridCol w="330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1112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Property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126682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Value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18364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</a:t>
                      </a:r>
                      <a:r>
                        <a:rPr sz="12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+/-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6908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1.35/1.3/1.25/1.2/1.15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35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99758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6/8/10/12/15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6858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250/300/350/400/450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(N/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0000"/>
                        </a:lnSpc>
                        <a:spcBef>
                          <a:spcPts val="23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Tear Resis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tance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90868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25/25/30/30/35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200" kern="0" spc="1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0330" algn="l" rtl="0" eaLnBrk="0">
                        <a:lnSpc>
                          <a:spcPts val="1475"/>
                        </a:lnSpc>
                        <a:spcBef>
                          <a:spcPts val="19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Abrasion Resi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stance at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6877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350/300/250/200/150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6000"/>
                        </a:lnSpc>
                        <a:spcBef>
                          <a:spcPts val="8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Compression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Set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after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22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hat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70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91249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50/45/40/35/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119761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-40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0" name="textbox 540"/>
          <p:cNvSpPr/>
          <p:nvPr/>
        </p:nvSpPr>
        <p:spPr>
          <a:xfrm>
            <a:off x="537311" y="1461465"/>
            <a:ext cx="6667500" cy="2479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algn="l" rtl="0" eaLnBrk="0">
              <a:lnSpc>
                <a:spcPct val="157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300" dirty="0"/>
          </a:p>
          <a:p>
            <a:pPr marL="12700" indent="11430" algn="l" rtl="0" eaLnBrk="0">
              <a:lnSpc>
                <a:spcPct val="119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sheets for mining are typically made from natural or synthetic rubbe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and come in a variety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thicknesses and grades, depending on the specific application. They can be us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 to line chutes,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hoppers, and other high-wear areas to reduce the need for frequ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ent maintenance and replacement.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 can also be used as a lining material for tanks,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pipes,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other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equipment that may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exposed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corrosive materials or harsh chemicals. They can help prevent leaks and ex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tend the lifespan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equipment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sp>
        <p:nvSpPr>
          <p:cNvPr id="542" name="textbox 542"/>
          <p:cNvSpPr/>
          <p:nvPr/>
        </p:nvSpPr>
        <p:spPr>
          <a:xfrm>
            <a:off x="11060023" y="1107843"/>
            <a:ext cx="3449954" cy="3876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22860" algn="l" rtl="0" eaLnBrk="0">
              <a:lnSpc>
                <a:spcPct val="84000"/>
              </a:lnSpc>
              <a:spcBef>
                <a:spcPts val="1155"/>
              </a:spcBef>
            </a:pP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500" b="1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PULLEY LAGGING</a:t>
            </a:r>
            <a:endParaRPr lang="en-US" altLang="en-US" sz="1500" dirty="0"/>
          </a:p>
          <a:p>
            <a:pPr algn="l" rtl="0" eaLnBrk="0">
              <a:lnSpc>
                <a:spcPct val="189000"/>
              </a:lnSpc>
            </a:pPr>
            <a:endParaRPr lang="en-US" altLang="en-US" sz="10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24130" algn="l" rtl="0" eaLnBrk="0">
              <a:lnSpc>
                <a:spcPct val="86000"/>
              </a:lnSpc>
              <a:spcBef>
                <a:spcPts val="3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pulley l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agging is made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high-quality</a:t>
            </a:r>
            <a:endParaRPr lang="en-US" altLang="en-US" sz="1200" dirty="0"/>
          </a:p>
          <a:p>
            <a:pPr marL="22225" algn="l" rtl="0" eaLnBrk="0">
              <a:lnSpc>
                <a:spcPct val="92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material that resists wear,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tear and other</a:t>
            </a:r>
            <a:endParaRPr lang="en-US" altLang="en-US" sz="1200" dirty="0"/>
          </a:p>
          <a:p>
            <a:pPr marL="16510" algn="l" rtl="0" eaLnBrk="0">
              <a:lnSpc>
                <a:spcPct val="86000"/>
              </a:lnSpc>
              <a:spcBef>
                <a:spcPts val="48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forms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improves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friction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endParaRPr lang="en-US" altLang="en-US" sz="1200" dirty="0"/>
          </a:p>
          <a:p>
            <a:pPr algn="l" rtl="0" eaLnBrk="0">
              <a:lnSpc>
                <a:spcPct val="121000"/>
              </a:lnSpc>
            </a:pPr>
            <a:endParaRPr lang="en-US" altLang="en-US" sz="400" dirty="0"/>
          </a:p>
          <a:p>
            <a:pPr marL="18415" indent="-5715" algn="l" rtl="0" eaLnBrk="0">
              <a:lnSpc>
                <a:spcPct val="119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traction between the pulley and the belt. Th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helps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prevent the belt from slipping on the pulleys, which can damage the belt and pulleys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cause costly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downtime.</a:t>
            </a:r>
            <a:endParaRPr lang="en-US" altLang="en-US" sz="1200" dirty="0"/>
          </a:p>
        </p:txBody>
      </p:sp>
      <p:pic>
        <p:nvPicPr>
          <p:cNvPr id="544" name="picture 5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94726" y="1515617"/>
            <a:ext cx="2885693" cy="2884932"/>
          </a:xfrm>
          <a:prstGeom prst="rect">
            <a:avLst/>
          </a:prstGeom>
        </p:spPr>
      </p:pic>
      <p:sp>
        <p:nvSpPr>
          <p:cNvPr id="546" name="textbox 546"/>
          <p:cNvSpPr/>
          <p:nvPr/>
        </p:nvSpPr>
        <p:spPr>
          <a:xfrm>
            <a:off x="8239506" y="5522976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2193925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 Pa</a:t>
            </a: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rameter</a:t>
            </a:r>
            <a:endParaRPr lang="en-US" altLang="en-US" sz="1600" dirty="0"/>
          </a:p>
        </p:txBody>
      </p:sp>
      <p:sp>
        <p:nvSpPr>
          <p:cNvPr id="548" name="textbox 548"/>
          <p:cNvSpPr/>
          <p:nvPr/>
        </p:nvSpPr>
        <p:spPr>
          <a:xfrm>
            <a:off x="14309597" y="304800"/>
            <a:ext cx="521969" cy="473709"/>
          </a:xfrm>
          <a:prstGeom prst="rect">
            <a:avLst/>
          </a:prstGeom>
          <a:solidFill>
            <a:srgbClr val="E31D2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marL="172720" algn="l" rtl="0" eaLnBrk="0">
              <a:lnSpc>
                <a:spcPct val="80000"/>
              </a:lnSpc>
              <a:spcBef>
                <a:spcPts val="0"/>
              </a:spcBef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</a:t>
            </a:r>
            <a:endParaRPr lang="en-US" altLang="en-US" sz="1600" dirty="0"/>
          </a:p>
        </p:txBody>
      </p:sp>
      <p:sp>
        <p:nvSpPr>
          <p:cNvPr id="550" name="rect"/>
          <p:cNvSpPr/>
          <p:nvPr/>
        </p:nvSpPr>
        <p:spPr>
          <a:xfrm>
            <a:off x="7559802" y="304800"/>
            <a:ext cx="6783323" cy="47320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2" name="textbox 552"/>
          <p:cNvSpPr/>
          <p:nvPr/>
        </p:nvSpPr>
        <p:spPr>
          <a:xfrm>
            <a:off x="4372559" y="4607255"/>
            <a:ext cx="1902460" cy="1289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Anti-corr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osion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2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Impact-resista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nce</a:t>
            </a:r>
            <a:endParaRPr lang="en-US" altLang="en-US" sz="12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Linin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endParaRPr lang="en-US" altLang="en-US" sz="1200" dirty="0"/>
          </a:p>
        </p:txBody>
      </p:sp>
      <p:sp>
        <p:nvSpPr>
          <p:cNvPr id="554" name="textbox 554"/>
          <p:cNvSpPr/>
          <p:nvPr/>
        </p:nvSpPr>
        <p:spPr>
          <a:xfrm>
            <a:off x="486867" y="4607255"/>
            <a:ext cx="1736089" cy="1289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Wear-re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sistance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37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Tear-resistanc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Damping</a:t>
            </a:r>
            <a:endParaRPr lang="en-US" altLang="en-US" sz="1200" dirty="0"/>
          </a:p>
        </p:txBody>
      </p:sp>
      <p:sp>
        <p:nvSpPr>
          <p:cNvPr id="556" name="textbox 556"/>
          <p:cNvSpPr/>
          <p:nvPr/>
        </p:nvSpPr>
        <p:spPr>
          <a:xfrm>
            <a:off x="480621" y="585110"/>
            <a:ext cx="2692400" cy="604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900" dirty="0"/>
          </a:p>
          <a:p>
            <a:pPr marL="21590" algn="l" rtl="0" eaLnBrk="0">
              <a:lnSpc>
                <a:spcPct val="80000"/>
              </a:lnSpc>
              <a:spcBef>
                <a:spcPts val="0"/>
              </a:spcBef>
            </a:pPr>
            <a:r>
              <a:rPr sz="1600" b="1" kern="0" spc="-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SHEET FOR</a:t>
            </a:r>
            <a:r>
              <a:rPr sz="1600" b="1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b="1" kern="0" spc="-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MIN</a:t>
            </a:r>
            <a:r>
              <a:rPr sz="1600" b="1" kern="0" spc="-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ING</a:t>
            </a:r>
            <a:endParaRPr lang="en-US" altLang="en-US" sz="1600" dirty="0"/>
          </a:p>
        </p:txBody>
      </p:sp>
      <p:sp>
        <p:nvSpPr>
          <p:cNvPr id="558" name="textbox 558"/>
          <p:cNvSpPr/>
          <p:nvPr/>
        </p:nvSpPr>
        <p:spPr>
          <a:xfrm>
            <a:off x="524256" y="4052315"/>
            <a:ext cx="182880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93980" algn="l" rtl="0" eaLnBrk="0">
              <a:lnSpc>
                <a:spcPts val="1625"/>
              </a:lnSpc>
              <a:spcBef>
                <a:spcPts val="0"/>
              </a:spcBef>
            </a:pPr>
            <a:r>
              <a:rPr sz="1300" b="1" kern="0" spc="12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E31D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</a:t>
            </a:r>
            <a:endParaRPr lang="en-US" altLang="en-US" sz="1300" dirty="0"/>
          </a:p>
        </p:txBody>
      </p:sp>
      <p:sp>
        <p:nvSpPr>
          <p:cNvPr id="560" name="rect"/>
          <p:cNvSpPr/>
          <p:nvPr/>
        </p:nvSpPr>
        <p:spPr>
          <a:xfrm>
            <a:off x="500252" y="1223771"/>
            <a:ext cx="6529323" cy="1905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2" name="table 5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39655"/>
              </p:ext>
            </p:extLst>
          </p:nvPr>
        </p:nvGraphicFramePr>
        <p:xfrm>
          <a:off x="877366" y="6135496"/>
          <a:ext cx="6264272" cy="4497705"/>
        </p:xfrm>
        <a:graphic>
          <a:graphicData uri="http://schemas.openxmlformats.org/drawingml/2006/table">
            <a:tbl>
              <a:tblPr/>
              <a:tblGrid>
                <a:gridCol w="2558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27075" algn="l" rtl="0" eaLnBrk="0">
                        <a:lnSpc>
                          <a:spcPct val="80000"/>
                        </a:lnSpc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RL-01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27710" algn="l" rtl="0" eaLnBrk="0">
                        <a:lnSpc>
                          <a:spcPct val="80000"/>
                        </a:lnSpc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RL-02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10350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9855" algn="l" rtl="0" eaLnBrk="0">
                        <a:lnSpc>
                          <a:spcPct val="82000"/>
                        </a:lnSpc>
                        <a:spcBef>
                          <a:spcPts val="19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Material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43053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Natural Rubber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43116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Natural Rubber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0985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84645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843915" algn="l" rtl="0" eaLnBrk="0">
                        <a:lnSpc>
                          <a:spcPct val="80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54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09855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8486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0.97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8930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1.05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096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4645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4645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0985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051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032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(N/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0965" algn="l" rtl="0" eaLnBrk="0">
                        <a:lnSpc>
                          <a:spcPct val="80000"/>
                        </a:lnSpc>
                        <a:spcBef>
                          <a:spcPts val="23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Tear Resis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tance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432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496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200" kern="0" spc="1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99695" algn="l" rtl="0" eaLnBrk="0">
                        <a:lnSpc>
                          <a:spcPts val="1475"/>
                        </a:lnSpc>
                        <a:spcBef>
                          <a:spcPts val="19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Abrasion Resi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stance at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4772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496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06045" algn="l" rtl="0" eaLnBrk="0">
                        <a:lnSpc>
                          <a:spcPct val="96000"/>
                        </a:lnSpc>
                        <a:spcBef>
                          <a:spcPts val="8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Compression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Set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after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22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hat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70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4645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4709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691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-40 - 70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754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-40 - 90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64" name="table 5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19614"/>
              </p:ext>
            </p:extLst>
          </p:nvPr>
        </p:nvGraphicFramePr>
        <p:xfrm>
          <a:off x="8185023" y="6260719"/>
          <a:ext cx="6264275" cy="4040504"/>
        </p:xfrm>
        <a:graphic>
          <a:graphicData uri="http://schemas.openxmlformats.org/drawingml/2006/table">
            <a:tbl>
              <a:tblPr/>
              <a:tblGrid>
                <a:gridCol w="330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1112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Property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126682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Value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45515" algn="l" rtl="0" eaLnBrk="0">
                        <a:lnSpc>
                          <a:spcPct val="98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55/60/65</a:t>
                      </a:r>
                      <a:r>
                        <a:rPr sz="12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+/-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690880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1.5/1.45/1.35/1.3/1.25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1035050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4/6/8/10/15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686435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200/250/300/350/400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(N/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0000"/>
                        </a:lnSpc>
                        <a:spcBef>
                          <a:spcPts val="23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Tear Resis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tance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915670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18/20/25/3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0/35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200" kern="0" spc="1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99695" algn="l" rtl="0" eaLnBrk="0">
                        <a:lnSpc>
                          <a:spcPts val="1475"/>
                        </a:lnSpc>
                        <a:spcBef>
                          <a:spcPts val="19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Abrasion Resi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stance at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690245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500/350/300/350/200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6000"/>
                        </a:lnSpc>
                        <a:spcBef>
                          <a:spcPts val="8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Compression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Set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after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22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hat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70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908685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60/50/45/40/35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198245" algn="l" rtl="0" eaLnBrk="0">
                        <a:lnSpc>
                          <a:spcPct val="84000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-40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6" name="textbox 566"/>
          <p:cNvSpPr/>
          <p:nvPr/>
        </p:nvSpPr>
        <p:spPr>
          <a:xfrm>
            <a:off x="11002008" y="1171382"/>
            <a:ext cx="3430270" cy="3876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22860" algn="l" rtl="0" eaLnBrk="0">
              <a:lnSpc>
                <a:spcPct val="84000"/>
              </a:lnSpc>
              <a:spcBef>
                <a:spcPts val="1150"/>
              </a:spcBef>
            </a:pP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SKIRT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BOAR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en-US" altLang="en-US" sz="1500" dirty="0"/>
          </a:p>
          <a:p>
            <a:pPr algn="l" rtl="0" eaLnBrk="0">
              <a:lnSpc>
                <a:spcPct val="190000"/>
              </a:lnSpc>
            </a:pPr>
            <a:endParaRPr lang="en-US" altLang="en-US" sz="1000" dirty="0"/>
          </a:p>
          <a:p>
            <a:pPr algn="l" rtl="0" eaLnBrk="0">
              <a:lnSpc>
                <a:spcPct val="160000"/>
              </a:lnSpc>
            </a:pPr>
            <a:endParaRPr lang="en-US" altLang="en-US" sz="1000" dirty="0"/>
          </a:p>
          <a:p>
            <a:pPr marL="17780" indent="-2540" algn="l" rtl="0" eaLnBrk="0">
              <a:lnSpc>
                <a:spcPct val="115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skirt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board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sealing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component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commonly used in conveyor systems to prevent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materials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spilling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escaping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sides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the conveyor belt. It can also help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to prevent</a:t>
            </a:r>
            <a:endParaRPr lang="en-US" altLang="en-US" sz="1200" dirty="0"/>
          </a:p>
          <a:p>
            <a:pPr marL="12700" indent="6350" algn="l" rtl="0" eaLnBrk="0">
              <a:lnSpc>
                <a:spcPct val="105000"/>
              </a:lnSpc>
              <a:spcBef>
                <a:spcPts val="57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dust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particles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escaping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     the conveyor system. This can help to impr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 the</a:t>
            </a:r>
            <a:endParaRPr lang="en-US" altLang="en-US" sz="1200" dirty="0"/>
          </a:p>
          <a:p>
            <a:pPr algn="l" rtl="0" eaLnBrk="0">
              <a:lnSpc>
                <a:spcPct val="115000"/>
              </a:lnSpc>
            </a:pPr>
            <a:endParaRPr lang="en-US" altLang="en-US" sz="400" dirty="0"/>
          </a:p>
          <a:p>
            <a:pPr marL="18415" algn="l" rtl="0" eaLnBrk="0">
              <a:lnSpc>
                <a:spcPct val="114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overall cleanliness and safety of the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work        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environment.</a:t>
            </a:r>
            <a:endParaRPr lang="en-US" altLang="en-US" sz="1200" dirty="0"/>
          </a:p>
        </p:txBody>
      </p:sp>
      <p:sp>
        <p:nvSpPr>
          <p:cNvPr id="568" name="textbox 568"/>
          <p:cNvSpPr/>
          <p:nvPr/>
        </p:nvSpPr>
        <p:spPr>
          <a:xfrm>
            <a:off x="3756711" y="1107843"/>
            <a:ext cx="3437254" cy="3419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  <a:spcBef>
                <a:spcPts val="1150"/>
              </a:spcBef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WEAR-RESISTAN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 LINING</a:t>
            </a:r>
            <a:endParaRPr lang="en-US" altLang="en-US" sz="1600" dirty="0"/>
          </a:p>
          <a:p>
            <a:pPr algn="l" rtl="0" eaLnBrk="0">
              <a:lnSpc>
                <a:spcPct val="188000"/>
              </a:lnSpc>
            </a:pPr>
            <a:endParaRPr lang="en-US" altLang="en-US" sz="10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17145" indent="-1905" algn="l" rtl="0" eaLnBrk="0">
              <a:lnSpc>
                <a:spcPct val="112000"/>
              </a:lnSpc>
              <a:spcBef>
                <a:spcPts val="3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Wear-resistant rubber li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nings are made of natural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and applied to the surface of equipment or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structures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prevent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damage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abrasion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endParaRPr lang="en-US" altLang="en-US" sz="1200" dirty="0"/>
          </a:p>
          <a:p>
            <a:pPr algn="l" rtl="0" eaLnBrk="0">
              <a:lnSpc>
                <a:spcPct val="121000"/>
              </a:lnSpc>
            </a:pPr>
            <a:endParaRPr lang="en-US" altLang="en-US" sz="400" dirty="0"/>
          </a:p>
          <a:p>
            <a:pPr marL="17780" indent="-635" algn="l" rtl="0" eaLnBrk="0">
              <a:lnSpc>
                <a:spcPct val="117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corrosion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impactor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forms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wear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Abrasion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resistant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linings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extend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life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equipment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reduce maintenance cos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ts.</a:t>
            </a:r>
            <a:endParaRPr lang="en-US" altLang="en-US" sz="1200" dirty="0"/>
          </a:p>
        </p:txBody>
      </p:sp>
      <p:pic>
        <p:nvPicPr>
          <p:cNvPr id="570" name="picture 5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9244" y="1587245"/>
            <a:ext cx="2866644" cy="2866644"/>
          </a:xfrm>
          <a:prstGeom prst="rect">
            <a:avLst/>
          </a:prstGeom>
        </p:spPr>
      </p:pic>
      <p:pic>
        <p:nvPicPr>
          <p:cNvPr id="572" name="picture 5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35696" y="1649729"/>
            <a:ext cx="2643378" cy="2919984"/>
          </a:xfrm>
          <a:prstGeom prst="rect">
            <a:avLst/>
          </a:prstGeom>
        </p:spPr>
      </p:pic>
      <p:sp>
        <p:nvSpPr>
          <p:cNvPr id="574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6" name="textbox 576"/>
          <p:cNvSpPr/>
          <p:nvPr/>
        </p:nvSpPr>
        <p:spPr>
          <a:xfrm>
            <a:off x="8180069" y="5416296"/>
            <a:ext cx="6252209" cy="58483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400" dirty="0"/>
          </a:p>
          <a:p>
            <a:pPr marL="2060575" algn="l" rtl="0" eaLnBrk="0">
              <a:lnSpc>
                <a:spcPct val="82000"/>
              </a:lnSpc>
              <a:spcBef>
                <a:spcPts val="130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578" name="textbox 578"/>
          <p:cNvSpPr/>
          <p:nvPr/>
        </p:nvSpPr>
        <p:spPr>
          <a:xfrm>
            <a:off x="883919" y="5416296"/>
            <a:ext cx="6251575" cy="58483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400" dirty="0"/>
          </a:p>
          <a:p>
            <a:pPr marL="2059940" algn="l" rtl="0" eaLnBrk="0">
              <a:lnSpc>
                <a:spcPct val="82000"/>
              </a:lnSpc>
              <a:spcBef>
                <a:spcPts val="130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580" name="textbox 580"/>
          <p:cNvSpPr/>
          <p:nvPr/>
        </p:nvSpPr>
        <p:spPr>
          <a:xfrm>
            <a:off x="2100072" y="4197858"/>
            <a:ext cx="1474469" cy="256540"/>
          </a:xfrm>
          <a:prstGeom prst="rect">
            <a:avLst/>
          </a:prstGeom>
          <a:solidFill>
            <a:srgbClr val="E31D2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124460" algn="l" rtl="0" eaLnBrk="0">
              <a:lnSpc>
                <a:spcPct val="86000"/>
              </a:lnSpc>
              <a:spcBef>
                <a:spcPts val="0"/>
              </a:spcBef>
            </a:pPr>
            <a:r>
              <a:rPr sz="1200" b="1" kern="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CN Bonding</a:t>
            </a: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Layer</a:t>
            </a:r>
            <a:endParaRPr lang="en-US" altLang="en-US" sz="1200" dirty="0"/>
          </a:p>
        </p:txBody>
      </p:sp>
      <p:sp>
        <p:nvSpPr>
          <p:cNvPr id="582" name="textbox 582"/>
          <p:cNvSpPr/>
          <p:nvPr/>
        </p:nvSpPr>
        <p:spPr>
          <a:xfrm>
            <a:off x="14469829" y="444875"/>
            <a:ext cx="252729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32</a:t>
            </a:r>
            <a:endParaRPr lang="en-US" altLang="en-US" sz="1600" dirty="0"/>
          </a:p>
        </p:txBody>
      </p:sp>
      <p:sp>
        <p:nvSpPr>
          <p:cNvPr id="584" name="textbox 584"/>
          <p:cNvSpPr/>
          <p:nvPr/>
        </p:nvSpPr>
        <p:spPr>
          <a:xfrm>
            <a:off x="447251" y="433445"/>
            <a:ext cx="252729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31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" name="table 5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01258"/>
              </p:ext>
            </p:extLst>
          </p:nvPr>
        </p:nvGraphicFramePr>
        <p:xfrm>
          <a:off x="877366" y="6260719"/>
          <a:ext cx="6264274" cy="3486784"/>
        </p:xfrm>
        <a:graphic>
          <a:graphicData uri="http://schemas.openxmlformats.org/drawingml/2006/table">
            <a:tbl>
              <a:tblPr/>
              <a:tblGrid>
                <a:gridCol w="3161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0731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Property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135445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Value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0985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239520" algn="l" rtl="0" eaLnBrk="0">
                        <a:lnSpc>
                          <a:spcPct val="84000"/>
                        </a:lnSpc>
                      </a:pP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60/40/60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1054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09855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141287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096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475740" algn="l" rtl="0" eaLnBrk="0">
                        <a:lnSpc>
                          <a:spcPct val="79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0985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42430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200" kern="0" spc="1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99695" algn="l" rtl="0" eaLnBrk="0">
                        <a:lnSpc>
                          <a:spcPts val="1475"/>
                        </a:lnSpc>
                        <a:spcBef>
                          <a:spcPts val="19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Abrasion Resi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stance at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47129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25857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0604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marL="92519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Green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88" name="table 5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73"/>
              </p:ext>
            </p:extLst>
          </p:nvPr>
        </p:nvGraphicFramePr>
        <p:xfrm>
          <a:off x="8185023" y="6260719"/>
          <a:ext cx="6264275" cy="3218178"/>
        </p:xfrm>
        <a:graphic>
          <a:graphicData uri="http://schemas.openxmlformats.org/drawingml/2006/table">
            <a:tbl>
              <a:tblPr/>
              <a:tblGrid>
                <a:gridCol w="330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1112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Property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126682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Value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2000"/>
                        </a:lnSpc>
                        <a:spcBef>
                          <a:spcPts val="10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Material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30619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Butyl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138366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139509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143827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02235" algn="l" rtl="0" eaLnBrk="0">
                        <a:lnSpc>
                          <a:spcPct val="97000"/>
                        </a:lnSpc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0000"/>
                        </a:lnSpc>
                        <a:spcBef>
                          <a:spcPts val="14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Resistance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47053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-Any concentration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HCL(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RT)</a:t>
                      </a:r>
                      <a:endParaRPr lang="en-US" altLang="en-US" sz="1200" dirty="0"/>
                    </a:p>
                    <a:p>
                      <a:pPr marL="982345" algn="l" rtl="0" eaLnBrk="0">
                        <a:lnSpc>
                          <a:spcPct val="84000"/>
                        </a:lnSpc>
                        <a:spcBef>
                          <a:spcPts val="23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40%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H2So4</a:t>
                      </a:r>
                      <a:endParaRPr lang="en-US" altLang="en-US" sz="1200" dirty="0"/>
                    </a:p>
                    <a:p>
                      <a:pPr marL="854075" algn="l" rtl="0" eaLnBrk="0">
                        <a:lnSpc>
                          <a:spcPct val="94000"/>
                        </a:lnSpc>
                        <a:spcBef>
                          <a:spcPts val="18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40%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NaOH(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RT)</a:t>
                      </a:r>
                      <a:endParaRPr lang="en-US" altLang="en-US" sz="1200" dirty="0"/>
                    </a:p>
                    <a:p>
                      <a:pPr marL="327025" algn="l" rtl="0" eaLnBrk="0">
                        <a:lnSpc>
                          <a:spcPct val="88000"/>
                        </a:lnSpc>
                        <a:spcBef>
                          <a:spcPts val="7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  Any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concentration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H3Po4(RT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33145" algn="l" rtl="0" eaLnBrk="0">
                        <a:lnSpc>
                          <a:spcPct val="84000"/>
                        </a:lnSpc>
                        <a:spcBef>
                          <a:spcPts val="23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Sea Water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0" name="textbox 590"/>
          <p:cNvSpPr/>
          <p:nvPr/>
        </p:nvSpPr>
        <p:spPr>
          <a:xfrm>
            <a:off x="11059414" y="1107843"/>
            <a:ext cx="3502025" cy="4121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  <a:spcBef>
                <a:spcPts val="1150"/>
              </a:spcBef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ANTI-CORROSION 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LINING</a:t>
            </a:r>
            <a:endParaRPr lang="en-US" altLang="en-US" sz="1600" dirty="0"/>
          </a:p>
          <a:p>
            <a:pPr marL="14605" algn="l" rtl="0" eaLnBrk="0">
              <a:lnSpc>
                <a:spcPct val="86000"/>
              </a:lnSpc>
              <a:spcBef>
                <a:spcPts val="365"/>
              </a:spcBef>
            </a:pPr>
            <a:endParaRPr lang="es-ES" sz="1200" kern="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6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Anti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corrosion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lining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known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endParaRPr lang="en-US" altLang="en-US" sz="1200" dirty="0"/>
          </a:p>
          <a:p>
            <a:pPr marL="19050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excellent gas and liquid impermeability. It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endParaRPr lang="en-US" altLang="en-US" sz="1200" dirty="0"/>
          </a:p>
          <a:p>
            <a:pPr marL="19050" indent="3175" algn="l" rtl="0" eaLnBrk="0">
              <a:lnSpc>
                <a:spcPct val="115000"/>
              </a:lnSpc>
              <a:spcBef>
                <a:spcPts val="59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usually used for storage tanks, pipeli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nes and other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equipment used to transport or store corrosive or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dangerous materials. It is designed to protect the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surface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tanks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pipelines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corrosion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endParaRPr lang="en-US" altLang="en-US" sz="1200" dirty="0"/>
          </a:p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16510" indent="1905" algn="l" rtl="0" eaLnBrk="0">
              <a:lnSpc>
                <a:spcPct val="112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 forms of degradation, thus extending the         service life of equipment and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reducing the need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costly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maintenance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replacement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sp>
        <p:nvSpPr>
          <p:cNvPr id="592" name="textbox 592"/>
          <p:cNvSpPr/>
          <p:nvPr/>
        </p:nvSpPr>
        <p:spPr>
          <a:xfrm>
            <a:off x="3756863" y="1107843"/>
            <a:ext cx="3420745" cy="4121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6510" algn="l" rtl="0" eaLnBrk="0">
              <a:lnSpc>
                <a:spcPct val="80000"/>
              </a:lnSpc>
              <a:spcBef>
                <a:spcPts val="1165"/>
              </a:spcBef>
            </a:pPr>
            <a:r>
              <a:rPr sz="1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SANDWICH RUBB</a:t>
            </a:r>
            <a:r>
              <a:rPr sz="1600" b="1" kern="0" spc="-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 SHEET</a:t>
            </a:r>
            <a:endParaRPr lang="en-US" altLang="en-US" sz="16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13970" algn="l" rtl="0" eaLnBrk="0">
              <a:lnSpc>
                <a:spcPct val="86000"/>
              </a:lnSpc>
              <a:spcBef>
                <a:spcPts val="3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sandwich rubber sh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eet adopts a three-layer</a:t>
            </a:r>
            <a:endParaRPr lang="en-US" altLang="en-US" sz="1200" dirty="0"/>
          </a:p>
          <a:p>
            <a:pPr marL="17145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structure. The outer layer is bla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ck to help clean</a:t>
            </a:r>
            <a:endParaRPr lang="en-US" altLang="en-US" sz="1200" dirty="0"/>
          </a:p>
          <a:p>
            <a:pPr marL="17780" indent="635" algn="l" rtl="0" eaLnBrk="0">
              <a:lnSpc>
                <a:spcPct val="115000"/>
              </a:lnSpc>
              <a:spcBef>
                <a:spcPts val="58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scratch the surface, whil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the middle layer is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green for flexibility and impact resistance. Durable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resistant to abrasion and impact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the panel is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ideal for use in industries such as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mining and</a:t>
            </a:r>
            <a:endParaRPr lang="en-US" altLang="en-US" sz="1200" dirty="0"/>
          </a:p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17780" indent="-635" algn="l" rtl="0" eaLnBrk="0">
              <a:lnSpc>
                <a:spcPct val="112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construction. It can be used to clean con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veyor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belts and prevent dust and wet material from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accumulating on the pulleys.</a:t>
            </a:r>
            <a:endParaRPr lang="en-US" altLang="en-US" sz="1200" dirty="0"/>
          </a:p>
        </p:txBody>
      </p:sp>
      <p:pic>
        <p:nvPicPr>
          <p:cNvPr id="594" name="picture 5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3919" y="1696973"/>
            <a:ext cx="2697479" cy="2697479"/>
          </a:xfrm>
          <a:prstGeom prst="rect">
            <a:avLst/>
          </a:prstGeom>
        </p:spPr>
      </p:pic>
      <p:pic>
        <p:nvPicPr>
          <p:cNvPr id="596" name="picture 5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191500" y="1719833"/>
            <a:ext cx="2674619" cy="2674620"/>
          </a:xfrm>
          <a:prstGeom prst="rect">
            <a:avLst/>
          </a:prstGeom>
        </p:spPr>
      </p:pic>
      <p:sp>
        <p:nvSpPr>
          <p:cNvPr id="598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0" name="textbox 600"/>
          <p:cNvSpPr/>
          <p:nvPr/>
        </p:nvSpPr>
        <p:spPr>
          <a:xfrm>
            <a:off x="8180069" y="5416296"/>
            <a:ext cx="6252209" cy="58483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marL="2060575" algn="l" rtl="0" eaLnBrk="0">
              <a:lnSpc>
                <a:spcPct val="82000"/>
              </a:lnSpc>
              <a:spcBef>
                <a:spcPts val="130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602" name="textbox 602"/>
          <p:cNvSpPr/>
          <p:nvPr/>
        </p:nvSpPr>
        <p:spPr>
          <a:xfrm>
            <a:off x="883919" y="5416296"/>
            <a:ext cx="6251575" cy="58483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400" dirty="0"/>
          </a:p>
          <a:p>
            <a:pPr marL="2059940" algn="l" rtl="0" eaLnBrk="0">
              <a:lnSpc>
                <a:spcPct val="82000"/>
              </a:lnSpc>
              <a:spcBef>
                <a:spcPts val="130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604" name="textbox 604"/>
          <p:cNvSpPr/>
          <p:nvPr/>
        </p:nvSpPr>
        <p:spPr>
          <a:xfrm>
            <a:off x="14469829" y="444875"/>
            <a:ext cx="252729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34</a:t>
            </a:r>
            <a:endParaRPr lang="en-US" altLang="en-US" sz="1600" dirty="0"/>
          </a:p>
        </p:txBody>
      </p:sp>
      <p:sp>
        <p:nvSpPr>
          <p:cNvPr id="606" name="textbox 606"/>
          <p:cNvSpPr/>
          <p:nvPr/>
        </p:nvSpPr>
        <p:spPr>
          <a:xfrm>
            <a:off x="447251" y="433445"/>
            <a:ext cx="252729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33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rect"/>
          <p:cNvSpPr/>
          <p:nvPr/>
        </p:nvSpPr>
        <p:spPr>
          <a:xfrm>
            <a:off x="287274" y="304800"/>
            <a:ext cx="7272527" cy="10082021"/>
          </a:xfrm>
          <a:prstGeom prst="rect">
            <a:avLst/>
          </a:prstGeom>
          <a:solidFill>
            <a:srgbClr val="E31D2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10" name="picture 6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7274" y="6330696"/>
            <a:ext cx="7272527" cy="4055363"/>
          </a:xfrm>
          <a:prstGeom prst="rect">
            <a:avLst/>
          </a:prstGeom>
        </p:spPr>
      </p:pic>
      <p:sp>
        <p:nvSpPr>
          <p:cNvPr id="612" name="textbox 612"/>
          <p:cNvSpPr/>
          <p:nvPr/>
        </p:nvSpPr>
        <p:spPr>
          <a:xfrm>
            <a:off x="10851515" y="1004465"/>
            <a:ext cx="2479039" cy="9197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26670" algn="l" rtl="0" eaLnBrk="0">
              <a:lnSpc>
                <a:spcPct val="80000"/>
              </a:lnSpc>
              <a:spcBef>
                <a:spcPts val="370"/>
              </a:spcBef>
            </a:pPr>
            <a:r>
              <a:rPr sz="16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PVC CURTAIN</a:t>
            </a:r>
            <a:endParaRPr lang="en-US" altLang="en-US" sz="1600" dirty="0"/>
          </a:p>
          <a:p>
            <a:pPr algn="l" rtl="0" eaLnBrk="0">
              <a:lnSpc>
                <a:spcPct val="140000"/>
              </a:lnSpc>
            </a:pPr>
            <a:endParaRPr lang="en-US" altLang="en-US" sz="1000" dirty="0"/>
          </a:p>
          <a:p>
            <a:pPr marL="24765" algn="l" rtl="0" eaLnBrk="0">
              <a:lnSpc>
                <a:spcPts val="1620"/>
              </a:lnSpc>
              <a:spcBef>
                <a:spcPts val="395"/>
              </a:spcBef>
            </a:pP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Available</a:t>
            </a:r>
            <a:r>
              <a:rPr sz="1300" b="1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Size</a:t>
            </a:r>
            <a:endParaRPr lang="en-US" altLang="en-US" sz="1300" dirty="0"/>
          </a:p>
          <a:p>
            <a:pPr marL="23495" algn="l" rtl="0" eaLnBrk="0">
              <a:lnSpc>
                <a:spcPts val="1625"/>
              </a:lnSpc>
              <a:spcBef>
                <a:spcPts val="900"/>
              </a:spcBef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Thickness</a:t>
            </a:r>
            <a:endParaRPr lang="en-US" altLang="en-US" sz="1300" dirty="0"/>
          </a:p>
          <a:p>
            <a:pPr marL="31115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/3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/4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1300" dirty="0"/>
          </a:p>
          <a:p>
            <a:pPr marL="24765" algn="l" rtl="0" eaLnBrk="0">
              <a:lnSpc>
                <a:spcPts val="2520"/>
              </a:lnSpc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Width</a:t>
            </a:r>
            <a:endParaRPr lang="en-US" altLang="en-US" sz="1300" dirty="0"/>
          </a:p>
          <a:p>
            <a:pPr marL="31115" algn="l" rtl="0" eaLnBrk="0">
              <a:lnSpc>
                <a:spcPct val="95000"/>
              </a:lnSpc>
              <a:spcBef>
                <a:spcPts val="1040"/>
              </a:spcBef>
            </a:pP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/300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/4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1300" dirty="0"/>
          </a:p>
          <a:p>
            <a:pPr marL="25400" algn="l" rtl="0" eaLnBrk="0">
              <a:lnSpc>
                <a:spcPts val="2520"/>
              </a:lnSpc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Length</a:t>
            </a:r>
            <a:endParaRPr lang="en-US" altLang="en-US" sz="1300" dirty="0"/>
          </a:p>
          <a:p>
            <a:pPr marL="35560" algn="l" rtl="0" eaLnBrk="0">
              <a:lnSpc>
                <a:spcPct val="89000"/>
              </a:lnSpc>
              <a:spcBef>
                <a:spcPts val="1090"/>
              </a:spcBef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50-90m</a:t>
            </a:r>
            <a:endParaRPr lang="es-ES" sz="1300" kern="0" spc="4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" algn="l" rtl="0" eaLnBrk="0">
              <a:lnSpc>
                <a:spcPct val="89000"/>
              </a:lnSpc>
              <a:spcBef>
                <a:spcPts val="1090"/>
              </a:spcBef>
            </a:pPr>
            <a:endParaRPr lang="en-US" altLang="en-US" sz="13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marL="36830" algn="l" rtl="0" eaLnBrk="0">
              <a:lnSpc>
                <a:spcPts val="1065"/>
              </a:lnSpc>
              <a:spcBef>
                <a:spcPts val="370"/>
              </a:spcBef>
            </a:pPr>
            <a:r>
              <a:rPr sz="1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PVC FREEZER CURTAIN</a:t>
            </a:r>
            <a:endParaRPr lang="en-US" altLang="en-US" sz="1600" dirty="0"/>
          </a:p>
          <a:p>
            <a:pPr marL="12700" algn="l" rtl="0" eaLnBrk="0">
              <a:lnSpc>
                <a:spcPts val="1105"/>
              </a:lnSpc>
              <a:tabLst>
                <a:tab pos="91186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000" dirty="0"/>
          </a:p>
          <a:p>
            <a:pPr marL="24765" algn="l" rtl="0" eaLnBrk="0">
              <a:lnSpc>
                <a:spcPts val="1620"/>
              </a:lnSpc>
              <a:spcBef>
                <a:spcPts val="1165"/>
              </a:spcBef>
            </a:pP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Available</a:t>
            </a:r>
            <a:r>
              <a:rPr sz="1300" b="1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Size</a:t>
            </a:r>
            <a:endParaRPr lang="en-US" altLang="en-US" sz="1300" dirty="0"/>
          </a:p>
          <a:p>
            <a:pPr marL="23495" algn="l" rtl="0" eaLnBrk="0">
              <a:lnSpc>
                <a:spcPts val="1625"/>
              </a:lnSpc>
              <a:spcBef>
                <a:spcPts val="900"/>
              </a:spcBef>
            </a:pPr>
            <a:r>
              <a:rPr sz="13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厚度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Thickness</a:t>
            </a:r>
            <a:endParaRPr lang="en-US" altLang="en-US" sz="1300" dirty="0"/>
          </a:p>
          <a:p>
            <a:pPr marL="31115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/3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/4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1300" dirty="0"/>
          </a:p>
          <a:p>
            <a:pPr marL="24765" algn="l" rtl="0" eaLnBrk="0">
              <a:lnSpc>
                <a:spcPts val="2520"/>
              </a:lnSpc>
            </a:pPr>
            <a:r>
              <a:rPr sz="13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宽度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Width</a:t>
            </a:r>
            <a:endParaRPr lang="en-US" altLang="en-US" sz="1300" dirty="0"/>
          </a:p>
          <a:p>
            <a:pPr marL="31115" algn="l" rtl="0" eaLnBrk="0">
              <a:lnSpc>
                <a:spcPct val="95000"/>
              </a:lnSpc>
              <a:spcBef>
                <a:spcPts val="1040"/>
              </a:spcBef>
            </a:pP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/300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/4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1300" dirty="0"/>
          </a:p>
          <a:p>
            <a:pPr marL="25400" algn="l" rtl="0" eaLnBrk="0">
              <a:lnSpc>
                <a:spcPts val="2520"/>
              </a:lnSpc>
            </a:pPr>
            <a:r>
              <a:rPr sz="13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长度</a:t>
            </a:r>
            <a:r>
              <a:rPr sz="13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Length</a:t>
            </a:r>
            <a:endParaRPr lang="en-US" altLang="en-US" sz="1300" dirty="0"/>
          </a:p>
          <a:p>
            <a:pPr marL="35560" algn="l" rtl="0" eaLnBrk="0">
              <a:lnSpc>
                <a:spcPct val="89000"/>
              </a:lnSpc>
              <a:spcBef>
                <a:spcPts val="1090"/>
              </a:spcBef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50-90m</a:t>
            </a:r>
            <a:endParaRPr lang="en-US" altLang="en-US" sz="13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marL="35560" algn="l" rtl="0" eaLnBrk="0">
              <a:lnSpc>
                <a:spcPct val="80000"/>
              </a:lnSpc>
              <a:spcBef>
                <a:spcPts val="385"/>
              </a:spcBef>
            </a:pPr>
            <a:r>
              <a:rPr sz="1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FOODSAFE PVC CURTAIN</a:t>
            </a:r>
            <a:endParaRPr lang="en-US" altLang="en-US" sz="1600" dirty="0"/>
          </a:p>
          <a:p>
            <a:pPr marL="24765" algn="l" rtl="0" eaLnBrk="0">
              <a:lnSpc>
                <a:spcPts val="1620"/>
              </a:lnSpc>
              <a:spcBef>
                <a:spcPts val="1195"/>
              </a:spcBef>
            </a:pP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Available</a:t>
            </a:r>
            <a:r>
              <a:rPr sz="1300" b="1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Size</a:t>
            </a:r>
            <a:endParaRPr lang="en-US" altLang="en-US" sz="1300" dirty="0"/>
          </a:p>
          <a:p>
            <a:pPr marL="23495" algn="l" rtl="0" eaLnBrk="0">
              <a:lnSpc>
                <a:spcPts val="1625"/>
              </a:lnSpc>
              <a:spcBef>
                <a:spcPts val="900"/>
              </a:spcBef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Thickness</a:t>
            </a:r>
            <a:endParaRPr lang="en-US" altLang="en-US" sz="1300" dirty="0"/>
          </a:p>
          <a:p>
            <a:pPr marL="31115" algn="l" rtl="0" eaLnBrk="0">
              <a:lnSpc>
                <a:spcPct val="95000"/>
              </a:lnSpc>
              <a:spcBef>
                <a:spcPts val="905"/>
              </a:spcBef>
            </a:pP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/3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/4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1300" dirty="0"/>
          </a:p>
          <a:p>
            <a:pPr marL="24765" algn="l" rtl="0" eaLnBrk="0">
              <a:lnSpc>
                <a:spcPts val="2520"/>
              </a:lnSpc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Width</a:t>
            </a:r>
            <a:endParaRPr lang="en-US" altLang="en-US" sz="1300" dirty="0"/>
          </a:p>
          <a:p>
            <a:pPr marL="31115" algn="l" rtl="0" eaLnBrk="0">
              <a:lnSpc>
                <a:spcPts val="1635"/>
              </a:lnSpc>
              <a:spcBef>
                <a:spcPts val="1030"/>
              </a:spcBef>
            </a:pP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/300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/4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1300" dirty="0"/>
          </a:p>
          <a:p>
            <a:pPr marL="25400" algn="l" rtl="0" eaLnBrk="0">
              <a:lnSpc>
                <a:spcPct val="94000"/>
              </a:lnSpc>
              <a:spcBef>
                <a:spcPts val="885"/>
              </a:spcBef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Length</a:t>
            </a:r>
            <a:endParaRPr lang="en-US" altLang="en-US" sz="1300" dirty="0"/>
          </a:p>
          <a:p>
            <a:pPr marL="35560" algn="l" rtl="0" eaLnBrk="0">
              <a:lnSpc>
                <a:spcPts val="2185"/>
              </a:lnSpc>
              <a:spcBef>
                <a:spcPts val="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50-90m</a:t>
            </a:r>
            <a:endParaRPr lang="en-US" altLang="en-US" sz="1400" dirty="0"/>
          </a:p>
        </p:txBody>
      </p:sp>
      <p:sp>
        <p:nvSpPr>
          <p:cNvPr id="614" name="textbox 614"/>
          <p:cNvSpPr/>
          <p:nvPr/>
        </p:nvSpPr>
        <p:spPr>
          <a:xfrm>
            <a:off x="480618" y="1514805"/>
            <a:ext cx="6737350" cy="2477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algn="l" rtl="0" eaLnBrk="0">
              <a:lnSpc>
                <a:spcPct val="155000"/>
              </a:lnSpc>
            </a:pPr>
            <a:endParaRPr lang="en-US" altLang="en-US" sz="1000" dirty="0"/>
          </a:p>
          <a:p>
            <a:pPr marL="13970" indent="8890" algn="l" rtl="0" eaLnBrk="0">
              <a:lnSpc>
                <a:spcPct val="116000"/>
              </a:lnSpc>
              <a:spcBef>
                <a:spcPts val="37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PVC curtains, also known as strip curtains, are mad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from clear or colored polyvinyl chloride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(PVC)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material and are used to create a barrier between two areas while still allowing visibility and access.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They are commonly used in industrial and commercial settings, such as warehouses, factor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ies, and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walk-in coolers, to regulate temperature, block noise, prevent the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entry of dust and insects, and</a:t>
            </a:r>
            <a:endParaRPr lang="en-US" altLang="en-US" sz="1200" dirty="0"/>
          </a:p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18415" indent="1905" algn="l" rtl="0" eaLnBrk="0">
              <a:lnSpc>
                <a:spcPct val="105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improve overall energy efficiency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PVC curtains are typically easy to install, maintain, and replace,   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customized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fit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doorways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openings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pic>
        <p:nvPicPr>
          <p:cNvPr id="616" name="picture 6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31835" y="1108709"/>
            <a:ext cx="2754629" cy="2753868"/>
          </a:xfrm>
          <a:prstGeom prst="rect">
            <a:avLst/>
          </a:prstGeom>
        </p:spPr>
      </p:pic>
      <p:pic>
        <p:nvPicPr>
          <p:cNvPr id="618" name="picture 6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78140" y="4292345"/>
            <a:ext cx="2754629" cy="2753867"/>
          </a:xfrm>
          <a:prstGeom prst="rect">
            <a:avLst/>
          </a:prstGeom>
        </p:spPr>
      </p:pic>
      <p:pic>
        <p:nvPicPr>
          <p:cNvPr id="620" name="picture 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78140" y="7562850"/>
            <a:ext cx="2754629" cy="2753867"/>
          </a:xfrm>
          <a:prstGeom prst="rect">
            <a:avLst/>
          </a:prstGeom>
        </p:spPr>
      </p:pic>
      <p:sp>
        <p:nvSpPr>
          <p:cNvPr id="622" name="textbox 622"/>
          <p:cNvSpPr/>
          <p:nvPr/>
        </p:nvSpPr>
        <p:spPr>
          <a:xfrm>
            <a:off x="14309597" y="304800"/>
            <a:ext cx="521969" cy="473709"/>
          </a:xfrm>
          <a:prstGeom prst="rect">
            <a:avLst/>
          </a:prstGeom>
          <a:solidFill>
            <a:srgbClr val="E31D2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marL="172720" algn="l" rtl="0" eaLnBrk="0">
              <a:lnSpc>
                <a:spcPct val="80000"/>
              </a:lnSpc>
              <a:spcBef>
                <a:spcPts val="0"/>
              </a:spcBef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36</a:t>
            </a:r>
            <a:endParaRPr lang="en-US" altLang="en-US" sz="1600" dirty="0"/>
          </a:p>
        </p:txBody>
      </p:sp>
      <p:sp>
        <p:nvSpPr>
          <p:cNvPr id="624" name="rect"/>
          <p:cNvSpPr/>
          <p:nvPr/>
        </p:nvSpPr>
        <p:spPr>
          <a:xfrm>
            <a:off x="7559802" y="305561"/>
            <a:ext cx="6783323" cy="47320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6" name="textbox 626"/>
          <p:cNvSpPr/>
          <p:nvPr/>
        </p:nvSpPr>
        <p:spPr>
          <a:xfrm>
            <a:off x="4372559" y="4767021"/>
            <a:ext cx="2447289" cy="1289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Laborato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ry</a:t>
            </a:r>
            <a:endParaRPr lang="en-US" altLang="en-US" sz="1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37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Agricultural gr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eenhouse</a:t>
            </a:r>
            <a:endParaRPr lang="en-US" altLang="en-US" sz="1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Logistics center</a:t>
            </a:r>
            <a:endParaRPr lang="en-US" altLang="en-US" sz="1200" dirty="0"/>
          </a:p>
        </p:txBody>
      </p:sp>
      <p:sp>
        <p:nvSpPr>
          <p:cNvPr id="628" name="textbox 628"/>
          <p:cNvSpPr/>
          <p:nvPr/>
        </p:nvSpPr>
        <p:spPr>
          <a:xfrm>
            <a:off x="486867" y="4767021"/>
            <a:ext cx="1400175" cy="12915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Factory</a:t>
            </a:r>
            <a:endParaRPr lang="en-US" altLang="en-US" sz="1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36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Cold roo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endParaRPr lang="en-US" altLang="en-US" sz="12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2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Supermar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ket</a:t>
            </a:r>
            <a:endParaRPr lang="en-US" altLang="en-US" sz="1200" dirty="0"/>
          </a:p>
        </p:txBody>
      </p:sp>
      <p:sp>
        <p:nvSpPr>
          <p:cNvPr id="630" name="textbox 630"/>
          <p:cNvSpPr/>
          <p:nvPr/>
        </p:nvSpPr>
        <p:spPr>
          <a:xfrm>
            <a:off x="489776" y="585110"/>
            <a:ext cx="1971039" cy="604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9050" algn="l" rtl="0" eaLnBrk="0">
              <a:lnSpc>
                <a:spcPct val="98000"/>
              </a:lnSpc>
            </a:pPr>
            <a:endParaRPr lang="en-US" altLang="en-US" sz="16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0000"/>
              </a:lnSpc>
              <a:spcBef>
                <a:spcPts val="5"/>
              </a:spcBef>
            </a:pPr>
            <a:r>
              <a:rPr sz="1600" b="1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PVC STRIP CU</a:t>
            </a:r>
            <a:r>
              <a:rPr sz="1600" b="1" kern="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RTAIN</a:t>
            </a:r>
            <a:endParaRPr lang="en-US" altLang="en-US" sz="1600" dirty="0"/>
          </a:p>
        </p:txBody>
      </p:sp>
      <p:sp>
        <p:nvSpPr>
          <p:cNvPr id="632" name="textbox 632"/>
          <p:cNvSpPr/>
          <p:nvPr/>
        </p:nvSpPr>
        <p:spPr>
          <a:xfrm>
            <a:off x="499872" y="4247387"/>
            <a:ext cx="1828800" cy="3073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93980" algn="l" rtl="0" eaLnBrk="0">
              <a:lnSpc>
                <a:spcPts val="1625"/>
              </a:lnSpc>
              <a:spcBef>
                <a:spcPts val="5"/>
              </a:spcBef>
            </a:pPr>
            <a:r>
              <a:rPr sz="1300" b="1" kern="0" spc="12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E31D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</a:t>
            </a:r>
            <a:endParaRPr lang="en-US" altLang="en-US" sz="1300" dirty="0"/>
          </a:p>
        </p:txBody>
      </p:sp>
      <p:pic>
        <p:nvPicPr>
          <p:cNvPr id="634" name="picture 6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049012" y="3359155"/>
            <a:ext cx="490692" cy="478864"/>
          </a:xfrm>
          <a:prstGeom prst="rect">
            <a:avLst/>
          </a:prstGeom>
        </p:spPr>
      </p:pic>
      <p:pic>
        <p:nvPicPr>
          <p:cNvPr id="636" name="picture 6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076686" y="9765809"/>
            <a:ext cx="466587" cy="490692"/>
          </a:xfrm>
          <a:prstGeom prst="rect">
            <a:avLst/>
          </a:prstGeom>
        </p:spPr>
      </p:pic>
      <p:pic>
        <p:nvPicPr>
          <p:cNvPr id="638" name="picture 6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066831" y="6531083"/>
            <a:ext cx="467244" cy="490001"/>
          </a:xfrm>
          <a:prstGeom prst="rect">
            <a:avLst/>
          </a:prstGeom>
        </p:spPr>
      </p:pic>
      <p:sp>
        <p:nvSpPr>
          <p:cNvPr id="640" name="rect"/>
          <p:cNvSpPr/>
          <p:nvPr/>
        </p:nvSpPr>
        <p:spPr>
          <a:xfrm>
            <a:off x="7778115" y="3980688"/>
            <a:ext cx="6657974" cy="1905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2" name="rect"/>
          <p:cNvSpPr/>
          <p:nvPr/>
        </p:nvSpPr>
        <p:spPr>
          <a:xfrm>
            <a:off x="7772781" y="7242047"/>
            <a:ext cx="6657973" cy="19050"/>
          </a:xfrm>
          <a:prstGeom prst="rect">
            <a:avLst/>
          </a:prstGeom>
          <a:solidFill>
            <a:srgbClr val="D0CEC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4" name="rect"/>
          <p:cNvSpPr/>
          <p:nvPr/>
        </p:nvSpPr>
        <p:spPr>
          <a:xfrm>
            <a:off x="500252" y="1223771"/>
            <a:ext cx="6529323" cy="1905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6" name="rect"/>
          <p:cNvSpPr/>
          <p:nvPr/>
        </p:nvSpPr>
        <p:spPr>
          <a:xfrm>
            <a:off x="10858881" y="1540002"/>
            <a:ext cx="900176" cy="19050"/>
          </a:xfrm>
          <a:prstGeom prst="rect">
            <a:avLst/>
          </a:prstGeom>
          <a:solidFill>
            <a:srgbClr val="AFAB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8" name="rect"/>
          <p:cNvSpPr/>
          <p:nvPr/>
        </p:nvSpPr>
        <p:spPr>
          <a:xfrm>
            <a:off x="10862691" y="8013191"/>
            <a:ext cx="900048" cy="19050"/>
          </a:xfrm>
          <a:prstGeom prst="rect">
            <a:avLst/>
          </a:prstGeom>
          <a:solidFill>
            <a:srgbClr val="AFAB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287274" y="1139189"/>
            <a:ext cx="7272527" cy="9247632"/>
            <a:chOff x="0" y="0"/>
            <a:chExt cx="7272527" cy="9247632"/>
          </a:xfrm>
        </p:grpSpPr>
        <p:sp>
          <p:nvSpPr>
            <p:cNvPr id="40" name="path"/>
            <p:cNvSpPr/>
            <p:nvPr/>
          </p:nvSpPr>
          <p:spPr>
            <a:xfrm>
              <a:off x="0" y="7315200"/>
              <a:ext cx="7272527" cy="1932432"/>
            </a:xfrm>
            <a:custGeom>
              <a:avLst/>
              <a:gdLst/>
              <a:ahLst/>
              <a:cxnLst/>
              <a:rect l="0" t="0" r="0" b="0"/>
              <a:pathLst>
                <a:path w="11452" h="3043">
                  <a:moveTo>
                    <a:pt x="0" y="3043"/>
                  </a:moveTo>
                  <a:lnTo>
                    <a:pt x="11452" y="3043"/>
                  </a:lnTo>
                  <a:lnTo>
                    <a:pt x="11452" y="0"/>
                  </a:lnTo>
                  <a:lnTo>
                    <a:pt x="0" y="0"/>
                  </a:lnTo>
                  <a:lnTo>
                    <a:pt x="0" y="304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466344" y="0"/>
              <a:ext cx="6288786" cy="7315200"/>
            </a:xfrm>
            <a:custGeom>
              <a:avLst/>
              <a:gdLst/>
              <a:ahLst/>
              <a:cxnLst/>
              <a:rect l="0" t="0" r="0" b="0"/>
              <a:pathLst>
                <a:path w="9903" h="11520">
                  <a:moveTo>
                    <a:pt x="0" y="11520"/>
                  </a:moveTo>
                  <a:lnTo>
                    <a:pt x="9903" y="11520"/>
                  </a:lnTo>
                  <a:lnTo>
                    <a:pt x="9903" y="0"/>
                  </a:lnTo>
                  <a:lnTo>
                    <a:pt x="0" y="0"/>
                  </a:lnTo>
                  <a:lnTo>
                    <a:pt x="0" y="11520"/>
                  </a:lnTo>
                  <a:close/>
                </a:path>
              </a:pathLst>
            </a:custGeom>
            <a:solidFill>
              <a:srgbClr val="FF0000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287274" y="304800"/>
            <a:ext cx="7272527" cy="8149589"/>
            <a:chOff x="0" y="0"/>
            <a:chExt cx="7272527" cy="8149589"/>
          </a:xfrm>
        </p:grpSpPr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272527" cy="8149589"/>
            </a:xfrm>
            <a:prstGeom prst="rect">
              <a:avLst/>
            </a:prstGeom>
          </p:spPr>
        </p:pic>
        <p:sp>
          <p:nvSpPr>
            <p:cNvPr id="46" name="textbox 46"/>
            <p:cNvSpPr/>
            <p:nvPr/>
          </p:nvSpPr>
          <p:spPr>
            <a:xfrm>
              <a:off x="-12700" y="-12700"/>
              <a:ext cx="7298055" cy="82365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2030730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3600" b="1" kern="0" spc="-1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QUALITY FIRST</a:t>
              </a:r>
              <a:endParaRPr lang="en-US" altLang="en-US" sz="36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marL="1011555" algn="l" rtl="0" eaLnBrk="0">
                <a:lnSpc>
                  <a:spcPct val="80000"/>
                </a:lnSpc>
                <a:spcBef>
                  <a:spcPts val="1090"/>
                </a:spcBef>
              </a:pPr>
              <a:r>
                <a:rPr sz="3600" b="1" kern="0" spc="-15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CUSTOMER UPPERMOST</a:t>
              </a:r>
              <a:endParaRPr lang="en-US" altLang="en-US" sz="3600" dirty="0"/>
            </a:p>
            <a:p>
              <a:pPr algn="l" rtl="0" eaLnBrk="0">
                <a:lnSpc>
                  <a:spcPct val="12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900" dirty="0"/>
            </a:p>
            <a:p>
              <a:pPr marL="1443990" algn="l" rtl="0" eaLnBrk="0">
                <a:lnSpc>
                  <a:spcPct val="95000"/>
                </a:lnSpc>
                <a:spcBef>
                  <a:spcPts val="0"/>
                </a:spcBef>
              </a:pPr>
              <a:endParaRPr lang="en-US" altLang="en-US" sz="3600" dirty="0"/>
            </a:p>
          </p:txBody>
        </p:sp>
      </p:grpSp>
      <p:graphicFrame>
        <p:nvGraphicFramePr>
          <p:cNvPr id="48" name="table 48"/>
          <p:cNvGraphicFramePr>
            <a:graphicFrameLocks noGrp="1"/>
          </p:cNvGraphicFramePr>
          <p:nvPr/>
        </p:nvGraphicFramePr>
        <p:xfrm>
          <a:off x="8217916" y="2825877"/>
          <a:ext cx="5814060" cy="4956167"/>
        </p:xfrm>
        <a:graphic>
          <a:graphicData uri="http://schemas.openxmlformats.org/drawingml/2006/table">
            <a:tbl>
              <a:tblPr/>
              <a:tblGrid>
                <a:gridCol w="382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7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96520" algn="l" rtl="0" eaLnBrk="0">
                        <a:lnSpc>
                          <a:spcPts val="1675"/>
                        </a:lnSpc>
                      </a:pP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Why Choos</a:t>
                      </a: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</a:t>
                      </a: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Us</a:t>
                      </a:r>
                      <a:endParaRPr lang="en-US" altLang="en-U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164909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marL="107315" algn="l" rtl="0" eaLnBrk="0">
                        <a:lnSpc>
                          <a:spcPct val="87000"/>
                        </a:lnSpc>
                        <a:spcBef>
                          <a:spcPts val="140"/>
                        </a:spcBef>
                      </a:pP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Industrial</a:t>
                      </a:r>
                      <a:r>
                        <a:rPr sz="13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Rubber Sheet</a:t>
                      </a:r>
                      <a:endParaRPr lang="en-US" altLang="en-U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164909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marL="106045" algn="l" rtl="0" eaLnBrk="0">
                        <a:lnSpc>
                          <a:spcPct val="92000"/>
                        </a:lnSpc>
                        <a:spcBef>
                          <a:spcPts val="145"/>
                        </a:spcBef>
                      </a:pP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Rubber</a:t>
                      </a:r>
                      <a:r>
                        <a:rPr sz="13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Mat for Agric</a:t>
                      </a:r>
                      <a:r>
                        <a:rPr sz="1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ulture</a:t>
                      </a:r>
                      <a:endParaRPr lang="en-US" altLang="en-U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656080" algn="l" rtl="0" eaLnBrk="0">
                        <a:lnSpc>
                          <a:spcPct val="79000"/>
                        </a:lnSpc>
                      </a:pP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6045" algn="l" rtl="0" eaLnBrk="0">
                        <a:lnSpc>
                          <a:spcPct val="92000"/>
                        </a:lnSpc>
                        <a:spcBef>
                          <a:spcPts val="145"/>
                        </a:spcBef>
                      </a:pP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Rubber</a:t>
                      </a:r>
                      <a:r>
                        <a:rPr sz="13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Floor</a:t>
                      </a: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ing</a:t>
                      </a:r>
                      <a:endParaRPr lang="en-US" altLang="en-U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164655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6045" algn="l" rtl="0" eaLnBrk="0">
                        <a:lnSpc>
                          <a:spcPct val="92000"/>
                        </a:lnSpc>
                        <a:spcBef>
                          <a:spcPts val="150"/>
                        </a:spcBef>
                      </a:pPr>
                      <a:r>
                        <a:rPr sz="1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Rubber Sheet for</a:t>
                      </a: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Min</a:t>
                      </a: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ing</a:t>
                      </a:r>
                      <a:endParaRPr lang="en-US" altLang="en-U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164655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6045" algn="l" rtl="0" eaLnBrk="0">
                        <a:lnSpc>
                          <a:spcPct val="93000"/>
                        </a:lnSpc>
                        <a:spcBef>
                          <a:spcPts val="130"/>
                        </a:spcBef>
                      </a:pP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PVC Strip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</a:t>
                      </a: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rtain</a:t>
                      </a:r>
                      <a:endParaRPr lang="en-US" altLang="en-U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164655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87000"/>
                        </a:lnSpc>
                        <a:spcBef>
                          <a:spcPts val="145"/>
                        </a:spcBef>
                      </a:pP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About Customized</a:t>
                      </a:r>
                      <a:endParaRPr lang="en-US" altLang="en-U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164655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7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300" dirty="0"/>
                    </a:p>
                    <a:p>
                      <a:pPr marL="101600" algn="l" rtl="0" eaLnBrk="0">
                        <a:lnSpc>
                          <a:spcPct val="88000"/>
                        </a:lnSpc>
                        <a:spcBef>
                          <a:spcPts val="115"/>
                        </a:spcBef>
                      </a:pP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Certificati</a:t>
                      </a: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</a:t>
                      </a:r>
                      <a:endParaRPr lang="en-US" altLang="en-U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164655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0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559802" y="8454389"/>
            <a:ext cx="7272526" cy="1932432"/>
          </a:xfrm>
          <a:prstGeom prst="rect">
            <a:avLst/>
          </a:prstGeom>
        </p:spPr>
      </p:pic>
      <p:sp>
        <p:nvSpPr>
          <p:cNvPr id="52" name="textbox 52"/>
          <p:cNvSpPr/>
          <p:nvPr/>
        </p:nvSpPr>
        <p:spPr>
          <a:xfrm>
            <a:off x="7904886" y="1061618"/>
            <a:ext cx="6049009" cy="17614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  <a:spcBef>
                <a:spcPts val="350"/>
              </a:spcBef>
            </a:pPr>
            <a:r>
              <a:rPr sz="2400" b="1" kern="0" spc="-60" dirty="0">
                <a:solidFill>
                  <a:srgbClr val="E7191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Table of </a:t>
            </a:r>
            <a:r>
              <a:rPr sz="2800" b="1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Contents</a:t>
            </a:r>
            <a:endParaRPr lang="en-US" altLang="en-US" sz="2800" dirty="0"/>
          </a:p>
          <a:p>
            <a:pPr algn="l" rtl="0" eaLnBrk="0">
              <a:lnSpc>
                <a:spcPct val="147000"/>
              </a:lnSpc>
            </a:pPr>
            <a:endParaRPr lang="en-US" altLang="en-US" sz="1000" dirty="0"/>
          </a:p>
          <a:p>
            <a:pPr algn="l" rtl="0" eaLnBrk="0">
              <a:lnSpc>
                <a:spcPct val="148000"/>
              </a:lnSpc>
            </a:pPr>
            <a:r>
              <a:rPr lang="en-US"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Profile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                                     </a:t>
            </a:r>
            <a:endParaRPr lang="en-US" altLang="en-US" sz="1800" dirty="0"/>
          </a:p>
        </p:txBody>
      </p:sp>
      <p:sp>
        <p:nvSpPr>
          <p:cNvPr id="54" name="rect"/>
          <p:cNvSpPr/>
          <p:nvPr/>
        </p:nvSpPr>
        <p:spPr>
          <a:xfrm>
            <a:off x="7894319" y="886967"/>
            <a:ext cx="662940" cy="96011"/>
          </a:xfrm>
          <a:prstGeom prst="rect">
            <a:avLst/>
          </a:prstGeom>
          <a:solidFill>
            <a:srgbClr val="E7191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A21A3AF-8BD7-A40B-6EF8-2909895F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08" y="396718"/>
            <a:ext cx="2900846" cy="47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picture 6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7274" y="310133"/>
            <a:ext cx="7272527" cy="10076688"/>
          </a:xfrm>
          <a:prstGeom prst="rect">
            <a:avLst/>
          </a:prstGeom>
        </p:spPr>
      </p:pic>
      <p:sp>
        <p:nvSpPr>
          <p:cNvPr id="652" name="rect"/>
          <p:cNvSpPr/>
          <p:nvPr/>
        </p:nvSpPr>
        <p:spPr>
          <a:xfrm>
            <a:off x="604266" y="589025"/>
            <a:ext cx="6618731" cy="9531096"/>
          </a:xfrm>
          <a:prstGeom prst="rect">
            <a:avLst/>
          </a:prstGeom>
          <a:solidFill>
            <a:srgbClr val="FF0000">
              <a:alpha val="84705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" name="textbox 654"/>
          <p:cNvSpPr/>
          <p:nvPr/>
        </p:nvSpPr>
        <p:spPr>
          <a:xfrm>
            <a:off x="888238" y="902271"/>
            <a:ext cx="5861050" cy="25863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2800" b="1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About Custo</a:t>
            </a:r>
            <a:r>
              <a:rPr sz="2800" b="1" kern="0" spc="-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mization</a:t>
            </a:r>
            <a:endParaRPr lang="en-US" altLang="en-US" sz="2800" dirty="0"/>
          </a:p>
          <a:p>
            <a:pPr marL="13335" indent="3175" algn="l" rtl="0" eaLnBrk="0">
              <a:lnSpc>
                <a:spcPct val="116000"/>
              </a:lnSpc>
              <a:spcBef>
                <a:spcPts val="1320"/>
              </a:spcBef>
            </a:pPr>
            <a:endParaRPr lang="en-US" altLang="en-US" sz="12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21590" algn="l" rtl="0" eaLnBrk="0">
              <a:lnSpc>
                <a:spcPct val="86000"/>
              </a:lnSpc>
              <a:spcBef>
                <a:spcPts val="365"/>
              </a:spcBef>
            </a:pPr>
            <a:r>
              <a:rPr lang="es-ES" sz="1200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 a m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anufacturer of high quality custom rubber sheets,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means</a:t>
            </a:r>
            <a:endParaRPr lang="en-US" altLang="en-US" sz="1200" dirty="0"/>
          </a:p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13970" indent="8255" algn="l" rtl="0" eaLnBrk="0">
              <a:lnSpc>
                <a:spcPct val="112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providing you with industrial rubber sheets that meet all the requirements you speci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fy.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accomplish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sales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engineers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will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work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tirelessly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determine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what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definition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provide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graphicFrame>
        <p:nvGraphicFramePr>
          <p:cNvPr id="656" name="table 6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44739"/>
              </p:ext>
            </p:extLst>
          </p:nvPr>
        </p:nvGraphicFramePr>
        <p:xfrm>
          <a:off x="874191" y="3572890"/>
          <a:ext cx="6068059" cy="2211704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1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700" dirty="0"/>
                    </a:p>
                    <a:p>
                      <a:pPr marL="11366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  <a:tabLst>
                          <a:tab pos="250825" algn="l"/>
                        </a:tabLst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   </a:t>
                      </a:r>
                      <a:endParaRPr lang="en-US" altLang="en-US" sz="1200" dirty="0"/>
                    </a:p>
                    <a:p>
                      <a:pPr marL="109220" algn="l" rtl="0" eaLnBrk="0">
                        <a:lnSpc>
                          <a:spcPts val="1475"/>
                        </a:lnSpc>
                        <a:spcBef>
                          <a:spcPts val="100"/>
                        </a:spcBef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Cut for Pieces</a:t>
                      </a:r>
                      <a:endParaRPr lang="en-US" altLang="en-US" sz="1200" dirty="0"/>
                    </a:p>
                    <a:p>
                      <a:pPr marL="113665" algn="l" rtl="0" eaLnBrk="0">
                        <a:lnSpc>
                          <a:spcPct val="98000"/>
                        </a:lnSpc>
                        <a:spcBef>
                          <a:spcPts val="1385"/>
                        </a:spcBef>
                        <a:tabLst>
                          <a:tab pos="250825" algn="l"/>
                        </a:tabLst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   </a:t>
                      </a:r>
                      <a:endParaRPr lang="en-US" altLang="en-US" sz="1200" dirty="0"/>
                    </a:p>
                    <a:p>
                      <a:pPr marL="109220" algn="l" rtl="0" eaLnBrk="0">
                        <a:lnSpc>
                          <a:spcPct val="87000"/>
                        </a:lnSpc>
                        <a:spcBef>
                          <a:spcPts val="90"/>
                        </a:spcBef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Cut for Strip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13665" algn="l" rtl="0" eaLnBrk="0">
                        <a:lnSpc>
                          <a:spcPct val="98000"/>
                        </a:lnSpc>
                        <a:spcBef>
                          <a:spcPts val="360"/>
                        </a:spcBef>
                        <a:tabLst>
                          <a:tab pos="250825" algn="l"/>
                        </a:tabLst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   </a:t>
                      </a:r>
                      <a:endParaRPr lang="en-US" altLang="en-US" sz="1200" dirty="0"/>
                    </a:p>
                    <a:p>
                      <a:pPr marL="113030" algn="l" rtl="0" eaLnBrk="0">
                        <a:lnSpc>
                          <a:spcPct val="82000"/>
                        </a:lnSpc>
                        <a:spcBef>
                          <a:spcPts val="105"/>
                        </a:spcBef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Fabric Insertion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113665" algn="l" rtl="0" eaLnBrk="0">
                        <a:lnSpc>
                          <a:spcPct val="89000"/>
                        </a:lnSpc>
                        <a:spcBef>
                          <a:spcPts val="365"/>
                        </a:spcBef>
                        <a:tabLst>
                          <a:tab pos="250825" algn="l"/>
                        </a:tabLst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endParaRPr lang="en-US" altLang="en-US" sz="1200" dirty="0"/>
                    </a:p>
                    <a:p>
                      <a:pPr marL="10922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Custom Size</a:t>
                      </a:r>
                      <a:endParaRPr lang="en-US" altLang="en-US" sz="12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95045" algn="l" rtl="0" eaLnBrk="0">
                        <a:lnSpc>
                          <a:spcPct val="97000"/>
                        </a:lnSpc>
                        <a:tabLst>
                          <a:tab pos="1132205" algn="l"/>
                        </a:tabLst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endParaRPr lang="en-US" altLang="en-US" sz="1200" dirty="0"/>
                    </a:p>
                    <a:p>
                      <a:pPr marL="991235" algn="l" rtl="0" eaLnBrk="0">
                        <a:lnSpc>
                          <a:spcPct val="86000"/>
                        </a:lnSpc>
                        <a:spcBef>
                          <a:spcPts val="115"/>
                        </a:spcBef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Custom Physical Prop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erties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995045" algn="l" rtl="0" eaLnBrk="0">
                        <a:lnSpc>
                          <a:spcPct val="91000"/>
                        </a:lnSpc>
                        <a:spcBef>
                          <a:spcPts val="370"/>
                        </a:spcBef>
                        <a:tabLst>
                          <a:tab pos="1132205" algn="l"/>
                        </a:tabLst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   </a:t>
                      </a: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Logo</a:t>
                      </a:r>
                      <a:endParaRPr lang="en-US" altLang="en-US" sz="1200" dirty="0"/>
                    </a:p>
                    <a:p>
                      <a:pPr marL="99123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Custom Logo on</a:t>
                      </a:r>
                      <a:r>
                        <a:rPr sz="1200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Product or</a:t>
                      </a:r>
                      <a:r>
                        <a:rPr sz="12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Label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991235" indent="3810" algn="l" rtl="0" eaLnBrk="0">
                        <a:lnSpc>
                          <a:spcPct val="93000"/>
                        </a:lnSpc>
                        <a:spcBef>
                          <a:spcPts val="370"/>
                        </a:spcBef>
                        <a:tabLst>
                          <a:tab pos="1132205" algn="l"/>
                        </a:tabLst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   </a:t>
                      </a:r>
                      <a:r>
                        <a:rPr lang="es-ES"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Custom Color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995045" algn="l" rtl="0" eaLnBrk="0">
                        <a:lnSpc>
                          <a:spcPct val="97000"/>
                        </a:lnSpc>
                        <a:spcBef>
                          <a:spcPts val="365"/>
                        </a:spcBef>
                        <a:tabLst>
                          <a:tab pos="1132205" algn="l"/>
                        </a:tabLst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endParaRPr lang="en-US" altLang="en-US" sz="1200" dirty="0"/>
                    </a:p>
                    <a:p>
                      <a:pPr marL="991235" algn="l" rtl="0" eaLnBrk="0">
                        <a:lnSpc>
                          <a:spcPct val="86000"/>
                        </a:lnSpc>
                        <a:spcBef>
                          <a:spcPts val="105"/>
                        </a:spcBef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Custom Pack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aging</a:t>
                      </a:r>
                      <a:endParaRPr lang="en-US" altLang="en-US" sz="1200" dirty="0"/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58" name="picture 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12793" y="5347512"/>
            <a:ext cx="137464" cy="126339"/>
          </a:xfrm>
          <a:prstGeom prst="rect">
            <a:avLst/>
          </a:prstGeom>
        </p:spPr>
      </p:pic>
      <p:pic>
        <p:nvPicPr>
          <p:cNvPr id="660" name="picture 6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12793" y="4804714"/>
            <a:ext cx="137464" cy="126339"/>
          </a:xfrm>
          <a:prstGeom prst="rect">
            <a:avLst/>
          </a:prstGeom>
        </p:spPr>
      </p:pic>
      <p:pic>
        <p:nvPicPr>
          <p:cNvPr id="662" name="picture 6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12793" y="4250994"/>
            <a:ext cx="137464" cy="126339"/>
          </a:xfrm>
          <a:prstGeom prst="rect">
            <a:avLst/>
          </a:prstGeom>
        </p:spPr>
      </p:pic>
      <p:pic>
        <p:nvPicPr>
          <p:cNvPr id="664" name="picture 6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012814" y="3697075"/>
            <a:ext cx="137693" cy="126550"/>
          </a:xfrm>
          <a:prstGeom prst="rect">
            <a:avLst/>
          </a:prstGeom>
        </p:spPr>
      </p:pic>
      <p:pic>
        <p:nvPicPr>
          <p:cNvPr id="666" name="picture 6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7907" y="5347512"/>
            <a:ext cx="137464" cy="126339"/>
          </a:xfrm>
          <a:prstGeom prst="rect">
            <a:avLst/>
          </a:prstGeom>
        </p:spPr>
      </p:pic>
      <p:pic>
        <p:nvPicPr>
          <p:cNvPr id="668" name="picture 6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7907" y="4804714"/>
            <a:ext cx="137464" cy="126339"/>
          </a:xfrm>
          <a:prstGeom prst="rect">
            <a:avLst/>
          </a:prstGeom>
        </p:spPr>
      </p:pic>
      <p:pic>
        <p:nvPicPr>
          <p:cNvPr id="670" name="picture 6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7907" y="4250994"/>
            <a:ext cx="137464" cy="126339"/>
          </a:xfrm>
          <a:prstGeom prst="rect">
            <a:avLst/>
          </a:prstGeom>
        </p:spPr>
      </p:pic>
      <p:pic>
        <p:nvPicPr>
          <p:cNvPr id="672" name="picture 6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87928" y="3697075"/>
            <a:ext cx="137693" cy="126550"/>
          </a:xfrm>
          <a:prstGeom prst="rect">
            <a:avLst/>
          </a:prstGeom>
        </p:spPr>
      </p:pic>
      <p:sp>
        <p:nvSpPr>
          <p:cNvPr id="674" name="textbox 674"/>
          <p:cNvSpPr/>
          <p:nvPr/>
        </p:nvSpPr>
        <p:spPr>
          <a:xfrm>
            <a:off x="889304" y="6177279"/>
            <a:ext cx="5859145" cy="16306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tell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following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information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200" dirty="0"/>
          </a:p>
          <a:p>
            <a:pPr marL="24130" algn="l" rtl="0" eaLnBrk="0">
              <a:lnSpc>
                <a:spcPct val="86000"/>
              </a:lnSpc>
              <a:spcBef>
                <a:spcPts val="66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  The working temperature range of the rubbe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sheet</a:t>
            </a:r>
            <a:endParaRPr lang="en-US" altLang="en-US" sz="1200" dirty="0"/>
          </a:p>
          <a:p>
            <a:pPr marL="246380" indent="-227965" algn="l" rtl="0" eaLnBrk="0">
              <a:lnSpc>
                <a:spcPct val="109000"/>
              </a:lnSpc>
              <a:spcBef>
                <a:spcPts val="66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</a:t>
            </a:r>
            <a:r>
              <a:rPr sz="1200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environment in which your product will operate, includi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 any chemicals, gases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or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light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sources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which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will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exposed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  <a:p>
            <a:pPr marL="18415" algn="l" rtl="0" eaLnBrk="0">
              <a:lnSpc>
                <a:spcPct val="87000"/>
              </a:lnSpc>
              <a:spcBef>
                <a:spcPts val="65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</a:t>
            </a:r>
            <a:r>
              <a:rPr sz="1200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Material Specifications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 Rubber Sheet Must Meet</a:t>
            </a:r>
            <a:endParaRPr lang="en-US" altLang="en-US" sz="1200" dirty="0"/>
          </a:p>
          <a:p>
            <a:pPr algn="l" rtl="0" eaLnBrk="0">
              <a:lnSpc>
                <a:spcPct val="123000"/>
              </a:lnSpc>
            </a:pPr>
            <a:endParaRPr lang="en-US" altLang="en-US" sz="400" dirty="0"/>
          </a:p>
          <a:p>
            <a:pPr marL="240030" indent="-224790" algn="l" rtl="0" eaLnBrk="0">
              <a:lnSpc>
                <a:spcPct val="111000"/>
              </a:lnSpc>
              <a:spcBef>
                <a:spcPts val="5"/>
              </a:spcBef>
            </a:pP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4.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physical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properties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must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meet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including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but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limited  to Hardne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ss, Elongation, Tensile Strength, etc.)</a:t>
            </a:r>
            <a:endParaRPr lang="en-US" altLang="en-US" sz="1200" dirty="0"/>
          </a:p>
        </p:txBody>
      </p:sp>
      <p:pic>
        <p:nvPicPr>
          <p:cNvPr id="676" name="picture 6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887598" y="4132043"/>
            <a:ext cx="2840963" cy="1334827"/>
          </a:xfrm>
          <a:prstGeom prst="rect">
            <a:avLst/>
          </a:prstGeom>
        </p:spPr>
      </p:pic>
      <p:pic>
        <p:nvPicPr>
          <p:cNvPr id="678" name="picture 6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936480" y="5939027"/>
            <a:ext cx="2967228" cy="1274064"/>
          </a:xfrm>
          <a:prstGeom prst="rect">
            <a:avLst/>
          </a:prstGeom>
        </p:spPr>
      </p:pic>
      <p:sp>
        <p:nvSpPr>
          <p:cNvPr id="680" name="textbox 680"/>
          <p:cNvSpPr/>
          <p:nvPr/>
        </p:nvSpPr>
        <p:spPr>
          <a:xfrm>
            <a:off x="895248" y="8107426"/>
            <a:ext cx="5770245" cy="6648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5240" indent="-1270" algn="l" rtl="0" eaLnBrk="0">
              <a:lnSpc>
                <a:spcPct val="109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Once our sales engineers understand the basic operating conditions requi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red for your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part, they can provide you with options so that you can choose the option that best</a:t>
            </a:r>
            <a:endParaRPr lang="en-US" altLang="en-US" sz="1200" dirty="0"/>
          </a:p>
          <a:p>
            <a:pPr algn="l" rtl="0" eaLnBrk="0">
              <a:lnSpc>
                <a:spcPct val="109000"/>
              </a:lnSpc>
            </a:pPr>
            <a:endParaRPr lang="en-US" altLang="en-US" sz="500" dirty="0"/>
          </a:p>
          <a:p>
            <a:pPr marL="12700" algn="l" rtl="0" eaLnBrk="0">
              <a:lnSpc>
                <a:spcPct val="86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suits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7559802" y="316229"/>
            <a:ext cx="7272528" cy="472440"/>
            <a:chOff x="0" y="0"/>
            <a:chExt cx="7272528" cy="472440"/>
          </a:xfrm>
        </p:grpSpPr>
        <p:grpSp>
          <p:nvGrpSpPr>
            <p:cNvPr id="16" name="group 16"/>
            <p:cNvGrpSpPr/>
            <p:nvPr/>
          </p:nvGrpSpPr>
          <p:grpSpPr>
            <a:xfrm rot="21600000">
              <a:off x="0" y="0"/>
              <a:ext cx="7272528" cy="472440"/>
              <a:chOff x="0" y="0"/>
              <a:chExt cx="7272528" cy="472440"/>
            </a:xfrm>
          </p:grpSpPr>
          <p:sp>
            <p:nvSpPr>
              <p:cNvPr id="682" name="path"/>
              <p:cNvSpPr/>
              <p:nvPr/>
            </p:nvSpPr>
            <p:spPr>
              <a:xfrm>
                <a:off x="6796278" y="0"/>
                <a:ext cx="476250" cy="472440"/>
              </a:xfrm>
              <a:custGeom>
                <a:avLst/>
                <a:gdLst/>
                <a:ahLst/>
                <a:cxnLst/>
                <a:rect l="0" t="0" r="0" b="0"/>
                <a:pathLst>
                  <a:path w="750" h="744">
                    <a:moveTo>
                      <a:pt x="0" y="744"/>
                    </a:moveTo>
                    <a:lnTo>
                      <a:pt x="750" y="744"/>
                    </a:lnTo>
                    <a:lnTo>
                      <a:pt x="750" y="0"/>
                    </a:lnTo>
                    <a:lnTo>
                      <a:pt x="0" y="0"/>
                    </a:lnTo>
                    <a:lnTo>
                      <a:pt x="0" y="744"/>
                    </a:lnTo>
                    <a:close/>
                  </a:path>
                </a:pathLst>
              </a:custGeom>
              <a:solidFill>
                <a:srgbClr val="E31D29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4" name="path"/>
              <p:cNvSpPr/>
              <p:nvPr/>
            </p:nvSpPr>
            <p:spPr>
              <a:xfrm>
                <a:off x="0" y="0"/>
                <a:ext cx="6796276" cy="472440"/>
              </a:xfrm>
              <a:custGeom>
                <a:avLst/>
                <a:gdLst/>
                <a:ahLst/>
                <a:cxnLst/>
                <a:rect l="0" t="0" r="0" b="0"/>
                <a:pathLst>
                  <a:path w="10702" h="744">
                    <a:moveTo>
                      <a:pt x="0" y="744"/>
                    </a:moveTo>
                    <a:lnTo>
                      <a:pt x="10702" y="744"/>
                    </a:lnTo>
                    <a:lnTo>
                      <a:pt x="10702" y="0"/>
                    </a:lnTo>
                    <a:lnTo>
                      <a:pt x="0" y="0"/>
                    </a:lnTo>
                    <a:lnTo>
                      <a:pt x="0" y="744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6" name="textbox 686"/>
            <p:cNvSpPr/>
            <p:nvPr/>
          </p:nvSpPr>
          <p:spPr>
            <a:xfrm>
              <a:off x="-12700" y="-12700"/>
              <a:ext cx="7298055" cy="5441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6934835" algn="l" rtl="0" eaLnBrk="0">
                <a:lnSpc>
                  <a:spcPct val="80000"/>
                </a:lnSpc>
              </a:pPr>
              <a:r>
                <a:rPr sz="1600" b="1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38</a:t>
              </a:r>
              <a:endParaRPr lang="en-US" altLang="en-US" sz="1600" dirty="0"/>
            </a:p>
          </p:txBody>
        </p:sp>
      </p:grpSp>
      <p:pic>
        <p:nvPicPr>
          <p:cNvPr id="688" name="picture 6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625327" y="7672578"/>
            <a:ext cx="1828800" cy="1475232"/>
          </a:xfrm>
          <a:prstGeom prst="rect">
            <a:avLst/>
          </a:prstGeom>
        </p:spPr>
      </p:pic>
      <p:pic>
        <p:nvPicPr>
          <p:cNvPr id="690" name="picture 6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0694669" y="2395727"/>
            <a:ext cx="1450085" cy="1479804"/>
          </a:xfrm>
          <a:prstGeom prst="rect">
            <a:avLst/>
          </a:prstGeom>
        </p:spPr>
      </p:pic>
      <p:sp>
        <p:nvSpPr>
          <p:cNvPr id="692" name="textbox 692"/>
          <p:cNvSpPr/>
          <p:nvPr/>
        </p:nvSpPr>
        <p:spPr>
          <a:xfrm>
            <a:off x="8313475" y="1061525"/>
            <a:ext cx="2023745" cy="6553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2800" b="1" kern="0" spc="-50" dirty="0">
                <a:solidFill>
                  <a:srgbClr val="E31D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Certification</a:t>
            </a:r>
            <a:endParaRPr lang="en-US" altLang="en-US" sz="2800" dirty="0"/>
          </a:p>
          <a:p>
            <a:pPr marL="12700" algn="l" rtl="0" eaLnBrk="0">
              <a:lnSpc>
                <a:spcPct val="98000"/>
              </a:lnSpc>
              <a:spcBef>
                <a:spcPts val="285"/>
              </a:spcBef>
            </a:pP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E62DE-30B7-2AB5-3F23-A8C7D9DC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35" y="9753452"/>
            <a:ext cx="2733901" cy="45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559802" y="6370319"/>
            <a:ext cx="7272526" cy="4016502"/>
          </a:xfrm>
          <a:prstGeom prst="rect">
            <a:avLst/>
          </a:prstGeom>
        </p:spPr>
      </p:pic>
      <p:grpSp>
        <p:nvGrpSpPr>
          <p:cNvPr id="6" name="group 6"/>
          <p:cNvGrpSpPr/>
          <p:nvPr>
            <p:custDataLst>
              <p:tags r:id="rId1"/>
            </p:custDataLst>
          </p:nvPr>
        </p:nvGrpSpPr>
        <p:grpSpPr>
          <a:xfrm rot="21600000">
            <a:off x="8028685" y="1036319"/>
            <a:ext cx="6542278" cy="7348728"/>
            <a:chOff x="0" y="0"/>
            <a:chExt cx="6542278" cy="7348728"/>
          </a:xfrm>
        </p:grpSpPr>
        <p:sp>
          <p:nvSpPr>
            <p:cNvPr id="58" name="rect"/>
            <p:cNvSpPr/>
            <p:nvPr>
              <p:custDataLst>
                <p:tags r:id="rId6"/>
              </p:custDataLst>
            </p:nvPr>
          </p:nvSpPr>
          <p:spPr>
            <a:xfrm>
              <a:off x="28702" y="422147"/>
              <a:ext cx="6513576" cy="6926580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" name="textbox 60"/>
            <p:cNvSpPr/>
            <p:nvPr>
              <p:custDataLst>
                <p:tags r:id="rId7"/>
              </p:custDataLst>
            </p:nvPr>
          </p:nvSpPr>
          <p:spPr>
            <a:xfrm>
              <a:off x="-12700" y="-12700"/>
              <a:ext cx="6567805" cy="73806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6000"/>
                </a:lnSpc>
              </a:pPr>
              <a:r>
                <a:rPr sz="2400" b="1" kern="0" spc="-1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Why </a:t>
              </a:r>
              <a:r>
                <a:rPr sz="2400" b="1" kern="0" spc="-110" dirty="0">
                  <a:solidFill>
                    <a:srgbClr val="E7191D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Choose Us</a:t>
              </a:r>
              <a:r>
                <a:rPr sz="2400" b="1" kern="0" spc="-1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?</a:t>
              </a:r>
              <a:endParaRPr lang="en-US" altLang="en-US" sz="24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marL="255270" algn="l" rtl="0" eaLnBrk="0">
                <a:lnSpc>
                  <a:spcPct val="95000"/>
                </a:lnSpc>
                <a:spcBef>
                  <a:spcPts val="395"/>
                </a:spcBef>
                <a:tabLst>
                  <a:tab pos="415290" algn="l"/>
                </a:tabLst>
              </a:pPr>
              <a:r>
                <a:rPr sz="13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	</a:t>
              </a:r>
              <a:r>
                <a:rPr sz="1300" b="1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1300" b="1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High-quality Products</a:t>
              </a:r>
              <a:endParaRPr lang="en-US" altLang="en-US" sz="1300" dirty="0"/>
            </a:p>
            <a:p>
              <a:pPr marL="244475" algn="l" rtl="0" eaLnBrk="0">
                <a:lnSpc>
                  <a:spcPct val="86000"/>
                </a:lnSpc>
                <a:spcBef>
                  <a:spcPts val="510"/>
                </a:spcBef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We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have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advanced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production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technology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and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strict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quality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control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system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to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ensure</a:t>
              </a:r>
              <a:r>
                <a:rPr sz="12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that</a:t>
              </a:r>
              <a:endParaRPr lang="en-US" altLang="en-US" sz="1200" dirty="0"/>
            </a:p>
            <a:p>
              <a:pPr marL="250190" indent="-3175" algn="l" rtl="0" eaLnBrk="0">
                <a:lnSpc>
                  <a:spcPct val="105000"/>
                </a:lnSpc>
                <a:spcBef>
                  <a:spcPts val="575"/>
                </a:spcBef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our products can meet the needs of customers. We pay attention to details in the 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                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production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process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and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are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committed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to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producing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high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quality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products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endParaRPr lang="en-US" altLang="en-US" sz="1200" dirty="0"/>
            </a:p>
            <a:p>
              <a:pPr algn="l" rtl="0" eaLnBrk="0">
                <a:lnSpc>
                  <a:spcPct val="148000"/>
                </a:lnSpc>
              </a:pPr>
              <a:endParaRPr lang="en-US" altLang="en-US" sz="1000" dirty="0"/>
            </a:p>
            <a:p>
              <a:pPr marL="255270" algn="l" rtl="0" eaLnBrk="0">
                <a:lnSpc>
                  <a:spcPct val="95000"/>
                </a:lnSpc>
                <a:spcBef>
                  <a:spcPts val="395"/>
                </a:spcBef>
                <a:tabLst>
                  <a:tab pos="415290" algn="l"/>
                </a:tabLst>
              </a:pPr>
              <a:r>
                <a:rPr sz="13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	</a:t>
              </a:r>
              <a:r>
                <a:rPr sz="1300" b="1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1300" b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Production</a:t>
              </a:r>
              <a:r>
                <a:rPr sz="1300" b="1" kern="0" spc="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300" b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Capacity</a:t>
              </a:r>
              <a:r>
                <a:rPr sz="1300" b="1" kern="0" spc="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300" b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and</a:t>
              </a:r>
              <a:r>
                <a:rPr sz="1300" b="1" kern="0" spc="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300" b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Scale</a:t>
              </a:r>
              <a:endParaRPr lang="en-US" altLang="en-US" sz="1300" dirty="0"/>
            </a:p>
            <a:p>
              <a:pPr marL="244475" algn="l" rtl="0" eaLnBrk="0">
                <a:lnSpc>
                  <a:spcPct val="87000"/>
                </a:lnSpc>
                <a:spcBef>
                  <a:spcPts val="510"/>
                </a:spcBef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We have first-class production equipment and an excellent production team, which can</a:t>
              </a:r>
              <a:endParaRPr lang="en-US" altLang="en-US" sz="1200" dirty="0"/>
            </a:p>
            <a:p>
              <a:pPr marL="248285" indent="1905" algn="l" rtl="0" eaLnBrk="0">
                <a:lnSpc>
                  <a:spcPct val="105000"/>
                </a:lnSpc>
                <a:spcBef>
                  <a:spcPts val="560"/>
                </a:spcBef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meet a large number of production needs in a short ti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me. Our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reliable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production capacity        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and scale allow customers to rely on us when 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they need it.</a:t>
              </a:r>
              <a:endParaRPr lang="en-US" altLang="en-US" sz="1200" dirty="0"/>
            </a:p>
            <a:p>
              <a:pPr algn="l" rtl="0" eaLnBrk="0">
                <a:lnSpc>
                  <a:spcPct val="148000"/>
                </a:lnSpc>
              </a:pPr>
              <a:endParaRPr lang="en-US" altLang="en-US" sz="1000" dirty="0"/>
            </a:p>
            <a:p>
              <a:pPr marL="255270" algn="l" rtl="0" eaLnBrk="0">
                <a:lnSpc>
                  <a:spcPct val="96000"/>
                </a:lnSpc>
                <a:spcBef>
                  <a:spcPts val="395"/>
                </a:spcBef>
                <a:tabLst>
                  <a:tab pos="415290" algn="l"/>
                </a:tabLst>
              </a:pPr>
              <a:r>
                <a:rPr sz="13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	</a:t>
              </a:r>
              <a:r>
                <a:rPr sz="1300" b="1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1300" b="1" kern="0" spc="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Competiti</a:t>
              </a:r>
              <a:r>
                <a:rPr sz="1300" b="1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ve Price</a:t>
              </a:r>
              <a:endParaRPr lang="en-US" altLang="en-US" sz="1300" dirty="0"/>
            </a:p>
            <a:p>
              <a:pPr marL="250825" indent="-5715" algn="l" rtl="0" eaLnBrk="0">
                <a:lnSpc>
                  <a:spcPct val="106000"/>
                </a:lnSpc>
                <a:spcBef>
                  <a:spcPts val="480"/>
                </a:spcBef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We have optimized our production process and procurement process to reduce cost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 and       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provide high-quality products at favorable prices. Our prices are highly compet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itive and</a:t>
              </a:r>
              <a:endParaRPr lang="en-US" altLang="en-US" sz="1200" dirty="0"/>
            </a:p>
            <a:p>
              <a:pPr marL="248285" algn="l" rtl="0" eaLnBrk="0">
                <a:lnSpc>
                  <a:spcPts val="1475"/>
                </a:lnSpc>
                <a:spcBef>
                  <a:spcPts val="565"/>
                </a:spcBef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able to meet the needs of our customers.</a:t>
              </a:r>
              <a:endParaRPr lang="en-US" altLang="en-US" sz="1200" dirty="0"/>
            </a:p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marL="255270" algn="l" rtl="0" eaLnBrk="0">
                <a:lnSpc>
                  <a:spcPct val="95000"/>
                </a:lnSpc>
                <a:spcBef>
                  <a:spcPts val="395"/>
                </a:spcBef>
                <a:tabLst>
                  <a:tab pos="415290" algn="l"/>
                </a:tabLst>
              </a:pPr>
              <a:r>
                <a:rPr sz="13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	</a:t>
              </a:r>
              <a:r>
                <a:rPr sz="1300" b="1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1300" b="1" kern="0" spc="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Timely Deliv</a:t>
              </a:r>
              <a:r>
                <a:rPr sz="1300" b="1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ery</a:t>
              </a:r>
              <a:endParaRPr lang="en-US" altLang="en-US" sz="1300" dirty="0"/>
            </a:p>
            <a:p>
              <a:pPr marL="240665" indent="3810" algn="l" rtl="0" eaLnBrk="0">
                <a:lnSpc>
                  <a:spcPct val="105000"/>
                </a:lnSpc>
                <a:spcBef>
                  <a:spcPts val="525"/>
                </a:spcBef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We pay attention to production planning and arrangement of production process to ensure   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timely delivery. We promise to deliver within the agreed time and try our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best to meet</a:t>
              </a:r>
              <a:endParaRPr lang="en-US" altLang="en-US" sz="1200" dirty="0"/>
            </a:p>
            <a:p>
              <a:pPr marL="247015" algn="l" rtl="0" eaLnBrk="0">
                <a:lnSpc>
                  <a:spcPts val="1475"/>
                </a:lnSpc>
                <a:spcBef>
                  <a:spcPts val="565"/>
                </a:spcBef>
              </a:pPr>
              <a:r>
                <a:rPr sz="1200" kern="0" spc="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customers'demands.</a:t>
              </a:r>
              <a:endParaRPr lang="en-US" altLang="en-US" sz="1200" dirty="0"/>
            </a:p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marL="255270" algn="l" rtl="0" eaLnBrk="0">
                <a:lnSpc>
                  <a:spcPct val="93000"/>
                </a:lnSpc>
                <a:spcBef>
                  <a:spcPts val="400"/>
                </a:spcBef>
                <a:tabLst>
                  <a:tab pos="415290" algn="l"/>
                </a:tabLst>
              </a:pPr>
              <a:r>
                <a:rPr sz="13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	</a:t>
              </a:r>
              <a:r>
                <a:rPr sz="1300" b="1" kern="0" spc="1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1300" b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Excellent</a:t>
              </a:r>
              <a:r>
                <a:rPr sz="1300" b="1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300" b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Customer</a:t>
              </a:r>
              <a:r>
                <a:rPr sz="1300" b="1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300" b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Service</a:t>
              </a:r>
              <a:endParaRPr lang="en-US" altLang="en-US" sz="1300" dirty="0"/>
            </a:p>
            <a:p>
              <a:pPr marL="244475" indent="3810" algn="l" rtl="0" eaLnBrk="0">
                <a:lnSpc>
                  <a:spcPct val="117000"/>
                </a:lnSpc>
                <a:spcBef>
                  <a:spcPts val="560"/>
                </a:spcBef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Our customer service team is always on call to provide customized services to customers. 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 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Whether in order processing or after-sales service, we pay atte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ntion to communication and      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collaboration</a:t>
              </a:r>
              <a:r>
                <a:rPr sz="12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with</a:t>
              </a:r>
              <a:r>
                <a:rPr sz="12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customers</a:t>
              </a:r>
              <a:r>
                <a:rPr sz="12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to</a:t>
              </a:r>
              <a:r>
                <a:rPr sz="12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ensure</a:t>
              </a:r>
              <a:r>
                <a:rPr sz="12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customer</a:t>
              </a:r>
              <a:r>
                <a:rPr sz="12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satisfaction</a:t>
              </a:r>
              <a:r>
                <a:rPr sz="12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endParaRPr lang="en-US" altLang="en-US" sz="1200" dirty="0"/>
            </a:p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marL="255270" algn="l" rtl="0" eaLnBrk="0">
                <a:lnSpc>
                  <a:spcPct val="95000"/>
                </a:lnSpc>
                <a:spcBef>
                  <a:spcPts val="395"/>
                </a:spcBef>
                <a:tabLst>
                  <a:tab pos="415290" algn="l"/>
                </a:tabLst>
              </a:pPr>
              <a:r>
                <a:rPr sz="13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	</a:t>
              </a:r>
              <a:r>
                <a:rPr sz="1300" b="1" kern="0" spc="1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1300" b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Innovation</a:t>
              </a:r>
              <a:r>
                <a:rPr sz="1300" b="1" kern="0" spc="7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300" b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Ability</a:t>
              </a:r>
              <a:endParaRPr lang="en-US" altLang="en-US" sz="13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400" dirty="0"/>
            </a:p>
            <a:p>
              <a:pPr marL="250190" indent="-5715" algn="l" rtl="0" eaLnBrk="0">
                <a:lnSpc>
                  <a:spcPct val="106000"/>
                </a:lnSpc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We have a professional R&amp;D team, const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antly innovating and developing new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-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products to        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help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customers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solve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technical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problems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and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improve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product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performance</a:t>
              </a:r>
              <a:r>
                <a:rPr sz="12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endParaRPr lang="en-US" altLang="en-US" sz="1200" dirty="0"/>
            </a:p>
          </p:txBody>
        </p:sp>
        <p:pic>
          <p:nvPicPr>
            <p:cNvPr id="62" name="picture 6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1600000">
              <a:off x="242751" y="6429929"/>
              <a:ext cx="160146" cy="147185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1600000">
              <a:off x="242751" y="5286929"/>
              <a:ext cx="160146" cy="147185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1600000">
              <a:off x="242751" y="4143929"/>
              <a:ext cx="160146" cy="147185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1600000">
              <a:off x="242751" y="3000675"/>
              <a:ext cx="160146" cy="147185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1600000">
              <a:off x="242751" y="1857675"/>
              <a:ext cx="160146" cy="147185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1600000">
              <a:off x="242751" y="714675"/>
              <a:ext cx="160146" cy="147185"/>
            </a:xfrm>
            <a:prstGeom prst="rect">
              <a:avLst/>
            </a:prstGeom>
          </p:spPr>
        </p:pic>
      </p:grpSp>
      <p:sp>
        <p:nvSpPr>
          <p:cNvPr id="74" name="textbox 74"/>
          <p:cNvSpPr/>
          <p:nvPr>
            <p:custDataLst>
              <p:tags r:id="rId2"/>
            </p:custDataLst>
          </p:nvPr>
        </p:nvSpPr>
        <p:spPr>
          <a:xfrm>
            <a:off x="834482" y="1017460"/>
            <a:ext cx="5955029" cy="6672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3100" b="1" kern="0" spc="-90" dirty="0">
                <a:solidFill>
                  <a:srgbClr val="E31D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</a:t>
            </a:r>
            <a:endParaRPr lang="en-US" altLang="en-US" sz="3100" dirty="0"/>
          </a:p>
          <a:p>
            <a:pPr marL="15240" algn="l" rtl="0" eaLnBrk="0">
              <a:lnSpc>
                <a:spcPct val="89000"/>
              </a:lnSpc>
              <a:spcBef>
                <a:spcPts val="375"/>
              </a:spcBef>
            </a:pP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Profile</a:t>
            </a:r>
            <a:endParaRPr lang="en-US" altLang="en-US" sz="1000" dirty="0"/>
          </a:p>
          <a:p>
            <a:pPr marL="217170" indent="1905" algn="l" rtl="0" eaLnBrk="0">
              <a:lnSpc>
                <a:spcPct val="105000"/>
              </a:lnSpc>
              <a:spcBef>
                <a:spcPts val="365"/>
              </a:spcBef>
            </a:pP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Decoriter</a:t>
            </a:r>
            <a:r>
              <a:rPr lang="es-ES"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General de Productos exclusivos S.L. has a </a:t>
            </a: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long</a:t>
            </a:r>
            <a:r>
              <a:rPr lang="es-ES"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term</a:t>
            </a:r>
            <a:r>
              <a:rPr lang="es-ES"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contract</a:t>
            </a:r>
            <a:r>
              <a:rPr lang="es-ES"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manufacturing</a:t>
            </a:r>
            <a:r>
              <a:rPr lang="es-ES"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production</a:t>
            </a:r>
            <a:r>
              <a:rPr lang="es-ES"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agreement</a:t>
            </a:r>
            <a:r>
              <a:rPr lang="es-ES"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lang="es-ES"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lang="es-ES"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s-ES" sz="12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world-leading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rubber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urer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established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in 1984, with more than 40 branch companie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 and 1000+ employees all over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China.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The company is lo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cated  25 km east of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Beijing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40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km from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Beijing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International Airport. The company has modern facilities, including 70 Rotocure</a:t>
            </a:r>
            <a:endParaRPr lang="en-US" altLang="en-US" sz="1200" dirty="0"/>
          </a:p>
          <a:p>
            <a:pPr marL="223520" indent="1905" algn="l" rtl="0" eaLnBrk="0">
              <a:lnSpc>
                <a:spcPct val="98000"/>
              </a:lnSpc>
              <a:spcBef>
                <a:spcPts val="37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Machines, 40 Press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Machines, 7 sets of Twin Screw Plastic Extruders, and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more, to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produce a wide range of industrial and specialty rubber products.</a:t>
            </a:r>
            <a:endParaRPr lang="en-US" altLang="en-US" sz="1200" dirty="0"/>
          </a:p>
          <a:p>
            <a:pPr marL="217170" algn="l" rtl="0" eaLnBrk="0">
              <a:lnSpc>
                <a:spcPct val="86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company has b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een certified by ISO International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 System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since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2001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endParaRPr lang="en-US" altLang="en-US" sz="1200" dirty="0"/>
          </a:p>
          <a:p>
            <a:pPr marL="223520" algn="l" rtl="0" eaLnBrk="0">
              <a:lnSpc>
                <a:spcPct val="86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import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export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rights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since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2003.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performance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insulation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endParaRPr lang="en-US" altLang="en-US" sz="1200" dirty="0"/>
          </a:p>
          <a:p>
            <a:pPr marL="220345" algn="l" rtl="0" eaLnBrk="0">
              <a:lnSpc>
                <a:spcPct val="86000"/>
              </a:lnSpc>
              <a:spcBef>
                <a:spcPts val="36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 has also been certified by the EU. The company has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been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awarded the</a:t>
            </a:r>
            <a:endParaRPr lang="en-US" altLang="en-US" sz="1200" dirty="0"/>
          </a:p>
          <a:p>
            <a:pPr marL="214630" indent="8255" algn="l" rtl="0" eaLnBrk="0">
              <a:lnSpc>
                <a:spcPct val="103000"/>
              </a:lnSpc>
              <a:spcBef>
                <a:spcPts val="35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"Reliable Quality Product Corpo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ration" by AQSIQ, and has been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rated the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"Provincial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Elite Brand", "Provincial Credit Unit", and "AAA grade credit unit" for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consecutive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years.</a:t>
            </a:r>
            <a:endParaRPr lang="en-US" altLang="en-US" sz="1200" dirty="0"/>
          </a:p>
          <a:p>
            <a:pPr marL="217170" algn="l" rtl="0" eaLnBrk="0">
              <a:lnSpc>
                <a:spcPct val="86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 company's motto is "Quality First, Customer Uppermost" and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committ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 to</a:t>
            </a:r>
            <a:endParaRPr lang="en-US" altLang="en-US" sz="1200" dirty="0"/>
          </a:p>
          <a:p>
            <a:pPr marL="223520" algn="l" rtl="0" eaLnBrk="0">
              <a:lnSpc>
                <a:spcPct val="86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providing excellent quality, effective and efficient service, reasonable prices, an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fast</a:t>
            </a:r>
            <a:endParaRPr lang="en-US" altLang="en-US" sz="1200" dirty="0"/>
          </a:p>
          <a:p>
            <a:pPr marL="220345" algn="l" rtl="0" eaLnBrk="0">
              <a:lnSpc>
                <a:spcPct val="107000"/>
              </a:lnSpc>
              <a:spcBef>
                <a:spcPts val="35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delivery to its customers. The company welcomes business partnerships and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communications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customers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all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world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sp>
        <p:nvSpPr>
          <p:cNvPr id="78" name="rect"/>
          <p:cNvSpPr/>
          <p:nvPr>
            <p:custDataLst>
              <p:tags r:id="rId3"/>
            </p:custDataLst>
          </p:nvPr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textbox 80"/>
          <p:cNvSpPr/>
          <p:nvPr>
            <p:custDataLst>
              <p:tags r:id="rId4"/>
            </p:custDataLst>
          </p:nvPr>
        </p:nvSpPr>
        <p:spPr>
          <a:xfrm>
            <a:off x="14472882" y="444875"/>
            <a:ext cx="249554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</a:t>
            </a:r>
            <a:endParaRPr lang="en-US" altLang="en-US" sz="1600" dirty="0"/>
          </a:p>
        </p:txBody>
      </p:sp>
      <p:sp>
        <p:nvSpPr>
          <p:cNvPr id="82" name="textbox 82"/>
          <p:cNvSpPr/>
          <p:nvPr>
            <p:custDataLst>
              <p:tags r:id="rId5"/>
            </p:custDataLst>
          </p:nvPr>
        </p:nvSpPr>
        <p:spPr>
          <a:xfrm>
            <a:off x="450302" y="433445"/>
            <a:ext cx="249554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</a:t>
            </a: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C073A-3E8F-C135-88E0-864CC67F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588" y="871063"/>
            <a:ext cx="1881280" cy="30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"/>
          <p:cNvSpPr/>
          <p:nvPr/>
        </p:nvSpPr>
        <p:spPr>
          <a:xfrm>
            <a:off x="287274" y="304800"/>
            <a:ext cx="7272527" cy="10082021"/>
          </a:xfrm>
          <a:prstGeom prst="rect">
            <a:avLst/>
          </a:prstGeom>
          <a:solidFill>
            <a:srgbClr val="E31D2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7274" y="6616445"/>
            <a:ext cx="7272527" cy="3770375"/>
          </a:xfrm>
          <a:prstGeom prst="rect">
            <a:avLst/>
          </a:prstGeom>
        </p:spPr>
      </p:pic>
      <p:graphicFrame>
        <p:nvGraphicFramePr>
          <p:cNvPr id="88" name="table 88"/>
          <p:cNvGraphicFramePr>
            <a:graphicFrameLocks noGrp="1"/>
          </p:cNvGraphicFramePr>
          <p:nvPr/>
        </p:nvGraphicFramePr>
        <p:xfrm>
          <a:off x="8229473" y="6438391"/>
          <a:ext cx="6264275" cy="3583939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502920" algn="l" rtl="0" eaLnBrk="0">
                        <a:lnSpc>
                          <a:spcPct val="80000"/>
                        </a:lnSpc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SBR-01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502920" algn="l" rtl="0" eaLnBrk="0">
                        <a:lnSpc>
                          <a:spcPct val="80000"/>
                        </a:lnSpc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SBR-02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502920" algn="l" rtl="0" eaLnBrk="0">
                        <a:lnSpc>
                          <a:spcPct val="80000"/>
                        </a:lnSpc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SBR-03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921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SBR/NR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921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SBR/NR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9212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SBR/NR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6548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6611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666115" algn="l" rtl="0" eaLnBrk="0">
                        <a:lnSpc>
                          <a:spcPct val="80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945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720090" algn="l" rtl="0" eaLnBrk="0">
                        <a:lnSpc>
                          <a:spcPct val="7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72771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643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75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8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8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11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-20 - 70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11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11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-35 -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0" name="rect"/>
          <p:cNvSpPr/>
          <p:nvPr/>
        </p:nvSpPr>
        <p:spPr>
          <a:xfrm>
            <a:off x="499872" y="3608069"/>
            <a:ext cx="1828800" cy="307847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textbox 92"/>
          <p:cNvSpPr/>
          <p:nvPr/>
        </p:nvSpPr>
        <p:spPr>
          <a:xfrm>
            <a:off x="487172" y="3668880"/>
            <a:ext cx="6103620" cy="2342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625"/>
              </a:lnSpc>
              <a:tabLst>
                <a:tab pos="106045" algn="l"/>
              </a:tabLst>
            </a:pPr>
            <a:r>
              <a:rPr sz="1300" kern="0" spc="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b="1" kern="0" spc="60" dirty="0">
                <a:solidFill>
                  <a:srgbClr val="E31D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0" dirty="0">
                <a:solidFill>
                  <a:srgbClr val="E31D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</a:t>
            </a:r>
            <a:r>
              <a:rPr sz="1300" b="1" kern="0" spc="60" dirty="0">
                <a:solidFill>
                  <a:srgbClr val="E31D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endParaRPr lang="en-US" altLang="en-US" sz="1300" dirty="0"/>
          </a:p>
          <a:p>
            <a:pPr algn="l" rtl="0" eaLnBrk="0">
              <a:lnSpc>
                <a:spcPct val="164000"/>
              </a:lnSpc>
            </a:pPr>
            <a:endParaRPr lang="en-US" altLang="en-US" sz="1000" dirty="0"/>
          </a:p>
          <a:p>
            <a:pPr marL="69850" algn="l" rtl="0" eaLnBrk="0">
              <a:lnSpc>
                <a:spcPct val="91000"/>
              </a:lnSpc>
              <a:spcBef>
                <a:spcPts val="36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Seal                                                      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•   Conveyor</a:t>
            </a:r>
            <a:endParaRPr lang="en-US" altLang="en-US" sz="1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69850" algn="l" rtl="0" eaLnBrk="0">
              <a:lnSpc>
                <a:spcPct val="91000"/>
              </a:lnSpc>
              <a:spcBef>
                <a:spcPts val="36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Electrical Insulation     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•   Lining</a:t>
            </a:r>
            <a:endParaRPr lang="en-US" altLang="en-US" sz="1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69850" algn="l" rtl="0" eaLnBrk="0">
              <a:lnSpc>
                <a:spcPct val="91000"/>
              </a:lnSpc>
              <a:spcBef>
                <a:spcPts val="37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Damping                            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•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Ship accessories</a:t>
            </a:r>
            <a:endParaRPr lang="en-US" altLang="en-US" sz="1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69850" algn="l" rtl="0" eaLnBrk="0">
              <a:lnSpc>
                <a:spcPct val="92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Sound Insulation                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•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Medical equipment</a:t>
            </a:r>
            <a:endParaRPr lang="en-US" altLang="en-US" sz="1200" dirty="0"/>
          </a:p>
        </p:txBody>
      </p:sp>
      <p:sp>
        <p:nvSpPr>
          <p:cNvPr id="94" name="textbox 94"/>
          <p:cNvSpPr/>
          <p:nvPr/>
        </p:nvSpPr>
        <p:spPr>
          <a:xfrm>
            <a:off x="11060023" y="1107843"/>
            <a:ext cx="3452495" cy="4074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7780" algn="l" rtl="0" eaLnBrk="0">
              <a:lnSpc>
                <a:spcPct val="84000"/>
              </a:lnSpc>
              <a:spcBef>
                <a:spcPts val="1150"/>
              </a:spcBef>
            </a:pP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SBR RUBBER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</a:t>
            </a:r>
            <a:r>
              <a:rPr sz="15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endParaRPr lang="en-US" altLang="en-US" sz="1500" dirty="0"/>
          </a:p>
          <a:p>
            <a:pPr algn="l" rtl="0" eaLnBrk="0">
              <a:lnSpc>
                <a:spcPct val="189000"/>
              </a:lnSpc>
            </a:pPr>
            <a:endParaRPr lang="en-US" altLang="en-US" sz="10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17780" algn="l" rtl="0" eaLnBrk="0">
              <a:lnSpc>
                <a:spcPct val="86000"/>
              </a:lnSpc>
              <a:spcBef>
                <a:spcPts val="36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SBR rubber sheet is a synthetic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endParaRPr lang="en-US" altLang="en-US" sz="1200" dirty="0"/>
          </a:p>
          <a:p>
            <a:pPr marL="22225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made from styrene and butadi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ene. It has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good</a:t>
            </a:r>
            <a:endParaRPr lang="en-US" altLang="en-US" sz="1200" dirty="0"/>
          </a:p>
          <a:p>
            <a:pPr marL="19685" algn="l" rtl="0" eaLnBrk="0">
              <a:lnSpc>
                <a:spcPct val="87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abrasion resistance, impact resistance, an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low</a:t>
            </a:r>
            <a:endParaRPr lang="en-US" altLang="en-US" sz="1200" dirty="0"/>
          </a:p>
          <a:p>
            <a:pPr marL="19050" indent="-6985" algn="l" rtl="0" eaLnBrk="0">
              <a:lnSpc>
                <a:spcPct val="105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temperature flexibility, as well as moderate aging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and weathering resistance. SBR rubber sheet is</a:t>
            </a:r>
            <a:endParaRPr lang="en-US" altLang="en-US" sz="1200" dirty="0"/>
          </a:p>
          <a:p>
            <a:pPr marL="15240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widely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construction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automotive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endParaRPr lang="en-US" altLang="en-US" sz="1200" dirty="0"/>
          </a:p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19050" indent="3175" algn="l" rtl="0" eaLnBrk="0">
              <a:lnSpc>
                <a:spcPct val="105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industrial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sectors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such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gaskets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seals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flooring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conveyor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belts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sp>
        <p:nvSpPr>
          <p:cNvPr id="96" name="textbox 96"/>
          <p:cNvSpPr/>
          <p:nvPr/>
        </p:nvSpPr>
        <p:spPr>
          <a:xfrm>
            <a:off x="480009" y="1547062"/>
            <a:ext cx="6577965" cy="1791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algn="l" rtl="0" eaLnBrk="0">
              <a:lnSpc>
                <a:spcPct val="160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17780" indent="5080" algn="l" rtl="0" eaLnBrk="0">
              <a:lnSpc>
                <a:spcPct val="115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sheets are widely used in industrial fields due to their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elasticity, wear resistance and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chemical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corrosion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usually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manufacture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industrial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such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gaskets,  seals, baffles, scrapers, etc. Due to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its good physical and chemical properties,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sheets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 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also widely used in many other industri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es.</a:t>
            </a:r>
            <a:endParaRPr lang="en-US" altLang="en-US" sz="1200" dirty="0"/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63434" y="1679447"/>
            <a:ext cx="3351276" cy="3364229"/>
          </a:xfrm>
          <a:prstGeom prst="rect">
            <a:avLst/>
          </a:prstGeom>
        </p:spPr>
      </p:pic>
      <p:sp>
        <p:nvSpPr>
          <p:cNvPr id="100" name="textbox 100"/>
          <p:cNvSpPr/>
          <p:nvPr/>
        </p:nvSpPr>
        <p:spPr>
          <a:xfrm>
            <a:off x="823569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059940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102" name="rect"/>
          <p:cNvSpPr/>
          <p:nvPr/>
        </p:nvSpPr>
        <p:spPr>
          <a:xfrm>
            <a:off x="7559802" y="304800"/>
            <a:ext cx="6749795" cy="47320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textbox 104"/>
          <p:cNvSpPr/>
          <p:nvPr/>
        </p:nvSpPr>
        <p:spPr>
          <a:xfrm>
            <a:off x="483876" y="585110"/>
            <a:ext cx="2697479" cy="604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marL="20320" algn="l" rtl="0" eaLnBrk="0">
              <a:lnSpc>
                <a:spcPct val="80000"/>
              </a:lnSpc>
              <a:spcBef>
                <a:spcPts val="5"/>
              </a:spcBef>
            </a:pPr>
            <a:r>
              <a:rPr sz="1600" b="1" kern="0" spc="-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INDUSTRIAL RUBBER SHEET</a:t>
            </a:r>
            <a:endParaRPr lang="en-US" altLang="en-US" sz="1600" dirty="0"/>
          </a:p>
        </p:txBody>
      </p:sp>
      <p:sp>
        <p:nvSpPr>
          <p:cNvPr id="106" name="textbox 106"/>
          <p:cNvSpPr/>
          <p:nvPr/>
        </p:nvSpPr>
        <p:spPr>
          <a:xfrm>
            <a:off x="14309597" y="304800"/>
            <a:ext cx="521969" cy="473709"/>
          </a:xfrm>
          <a:prstGeom prst="rect">
            <a:avLst/>
          </a:prstGeom>
          <a:solidFill>
            <a:srgbClr val="E31D2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marL="175895" algn="l" rtl="0" eaLnBrk="0">
              <a:lnSpc>
                <a:spcPct val="80000"/>
              </a:lnSpc>
              <a:spcBef>
                <a:spcPts val="0"/>
              </a:spcBef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06</a:t>
            </a:r>
            <a:endParaRPr lang="en-US" altLang="en-US" sz="1600" dirty="0"/>
          </a:p>
        </p:txBody>
      </p:sp>
      <p:sp>
        <p:nvSpPr>
          <p:cNvPr id="108" name="rect"/>
          <p:cNvSpPr/>
          <p:nvPr/>
        </p:nvSpPr>
        <p:spPr>
          <a:xfrm>
            <a:off x="500252" y="1223771"/>
            <a:ext cx="6529323" cy="1905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7788"/>
              </p:ext>
            </p:extLst>
          </p:nvPr>
        </p:nvGraphicFramePr>
        <p:xfrm>
          <a:off x="8229473" y="6438391"/>
          <a:ext cx="6264275" cy="3583939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4425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EPDM-01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4425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EPDM-02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4425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EPDM-03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632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EPDM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6388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EPDM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9243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EPDM/SBR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80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6611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6611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945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643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721995" algn="l" rtl="0" eaLnBrk="0">
                        <a:lnSpc>
                          <a:spcPct val="7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720725" algn="l" rtl="0" eaLnBrk="0">
                        <a:lnSpc>
                          <a:spcPct val="7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500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8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8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79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86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110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11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2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31840"/>
              </p:ext>
            </p:extLst>
          </p:nvPr>
        </p:nvGraphicFramePr>
        <p:xfrm>
          <a:off x="925220" y="6438391"/>
          <a:ext cx="6264275" cy="3583939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5486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5486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5486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CR-03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0560" algn="l" rtl="0" eaLnBrk="0">
                        <a:lnSpc>
                          <a:spcPct val="80000"/>
                        </a:lnSpc>
                      </a:pP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1195" algn="l" rtl="0" eaLnBrk="0">
                        <a:lnSpc>
                          <a:spcPct val="80000"/>
                        </a:lnSpc>
                      </a:pP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0038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CR/SBR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80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6548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6548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945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096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580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721995" algn="l" rtl="0" eaLnBrk="0">
                        <a:lnSpc>
                          <a:spcPct val="7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720090" algn="l" rtl="0" eaLnBrk="0">
                        <a:lnSpc>
                          <a:spcPct val="7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75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75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75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79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-35 -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79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11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4" name="textbox 114"/>
          <p:cNvSpPr/>
          <p:nvPr/>
        </p:nvSpPr>
        <p:spPr>
          <a:xfrm>
            <a:off x="3756711" y="1107843"/>
            <a:ext cx="3498850" cy="3846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5240" algn="l" rtl="0" eaLnBrk="0">
              <a:lnSpc>
                <a:spcPct val="98000"/>
              </a:lnSpc>
            </a:pPr>
            <a:endParaRPr lang="en-US" altLang="en-US" sz="1600" dirty="0"/>
          </a:p>
          <a:p>
            <a:pPr marL="17780" algn="l" rtl="0" eaLnBrk="0">
              <a:lnSpc>
                <a:spcPct val="84000"/>
              </a:lnSpc>
              <a:spcBef>
                <a:spcPts val="1150"/>
              </a:spcBef>
            </a:pP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 RUBBER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</a:t>
            </a:r>
            <a:endParaRPr lang="en-US" altLang="en-US" sz="1500" dirty="0"/>
          </a:p>
          <a:p>
            <a:pPr marL="12700" algn="l" rtl="0" eaLnBrk="0">
              <a:lnSpc>
                <a:spcPct val="120000"/>
              </a:lnSpc>
              <a:spcBef>
                <a:spcPts val="360"/>
              </a:spcBef>
            </a:pPr>
            <a:endParaRPr lang="en-US" altLang="en-US" sz="1200" dirty="0"/>
          </a:p>
          <a:p>
            <a:pPr algn="l" rtl="0" eaLnBrk="0">
              <a:lnSpc>
                <a:spcPct val="160000"/>
              </a:lnSpc>
            </a:pPr>
            <a:endParaRPr lang="en-US" altLang="en-US" sz="1000" dirty="0"/>
          </a:p>
          <a:p>
            <a:pPr marL="13970" indent="8890" algn="l" rtl="0" eaLnBrk="0">
              <a:lnSpc>
                <a:spcPct val="105000"/>
              </a:lnSpc>
              <a:spcBef>
                <a:spcPts val="37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Neoprene rubber sheet has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excellent resistance to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weathering, oil, and c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hemicals, as well as good</a:t>
            </a:r>
            <a:endParaRPr lang="en-US" altLang="en-US" sz="1200" dirty="0"/>
          </a:p>
          <a:p>
            <a:pPr marL="20955" algn="l" rtl="0" eaLnBrk="0">
              <a:lnSpc>
                <a:spcPct val="87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mechanical properties. Neoprene ru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bber sheet is</a:t>
            </a:r>
            <a:endParaRPr lang="en-US" altLang="en-US" sz="1200" dirty="0"/>
          </a:p>
          <a:p>
            <a:pPr marL="17145" algn="l" rtl="0" eaLnBrk="0">
              <a:lnSpc>
                <a:spcPct val="86000"/>
              </a:lnSpc>
              <a:spcBef>
                <a:spcPts val="55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commonly used in the marine, aut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omotive, and</a:t>
            </a:r>
            <a:endParaRPr lang="en-US" altLang="en-US" sz="1200" dirty="0"/>
          </a:p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17780" indent="3175" algn="l" rtl="0" eaLnBrk="0">
              <a:lnSpc>
                <a:spcPct val="105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industrial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sectors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such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gaskets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seals, and protective clothing.</a:t>
            </a:r>
            <a:endParaRPr lang="en-US" altLang="en-US" sz="1200" dirty="0"/>
          </a:p>
        </p:txBody>
      </p:sp>
      <p:sp>
        <p:nvSpPr>
          <p:cNvPr id="116" name="textbox 116"/>
          <p:cNvSpPr/>
          <p:nvPr/>
        </p:nvSpPr>
        <p:spPr>
          <a:xfrm>
            <a:off x="11060787" y="1107843"/>
            <a:ext cx="3376929" cy="3619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7145" algn="l" rtl="0" eaLnBrk="0">
              <a:lnSpc>
                <a:spcPct val="98000"/>
              </a:lnSpc>
            </a:pPr>
            <a:endParaRPr lang="en-US" altLang="en-US" sz="1600" dirty="0"/>
          </a:p>
          <a:p>
            <a:pPr marL="22225" algn="l" rtl="0" eaLnBrk="0">
              <a:lnSpc>
                <a:spcPct val="84000"/>
              </a:lnSpc>
              <a:spcBef>
                <a:spcPts val="1150"/>
              </a:spcBef>
            </a:pP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EPDM RUBBER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</a:t>
            </a:r>
            <a:endParaRPr lang="en-US" altLang="en-US" sz="1500" dirty="0"/>
          </a:p>
          <a:p>
            <a:pPr marL="12700" indent="2540" algn="l" rtl="0" eaLnBrk="0">
              <a:lnSpc>
                <a:spcPct val="118000"/>
              </a:lnSpc>
              <a:spcBef>
                <a:spcPts val="365"/>
              </a:spcBef>
            </a:pPr>
            <a:endParaRPr lang="en-US" altLang="en-US" sz="1200" dirty="0"/>
          </a:p>
          <a:p>
            <a:pPr algn="l" rtl="0" eaLnBrk="0">
              <a:lnSpc>
                <a:spcPct val="160000"/>
              </a:lnSpc>
            </a:pPr>
            <a:endParaRPr lang="en-US" altLang="en-US" sz="1000" dirty="0"/>
          </a:p>
          <a:p>
            <a:pPr marL="21590" indent="1905" algn="l" rtl="0" eaLnBrk="0">
              <a:lnSpc>
                <a:spcPct val="108000"/>
              </a:lnSpc>
              <a:spcBef>
                <a:spcPts val="3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EPDM rubber sheet has excellent weather    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resistance, heat resistance and cor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rosion</a:t>
            </a:r>
            <a:endParaRPr lang="en-US" altLang="en-US" sz="1200" dirty="0"/>
          </a:p>
          <a:p>
            <a:pPr marL="21590" algn="l" rtl="0" eaLnBrk="0">
              <a:lnSpc>
                <a:spcPct val="105000"/>
              </a:lnSpc>
              <a:spcBef>
                <a:spcPts val="49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resistance, and also has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good elasticity and   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mechanical strength. Compared with other</a:t>
            </a:r>
            <a:endParaRPr lang="en-US" altLang="en-US" sz="1200" dirty="0"/>
          </a:p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18415" indent="-635" algn="l" rtl="0" eaLnBrk="0">
              <a:lnSpc>
                <a:spcPct val="112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synthetic rubber sheets, the we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ather resistance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corrosion resista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nce of EPDM rubber sheets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are more prominen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</a:t>
            </a:r>
            <a:endParaRPr lang="en-US" altLang="en-US" sz="1200" dirty="0"/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63434" y="1679447"/>
            <a:ext cx="3351276" cy="3364229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9663" y="1679447"/>
            <a:ext cx="3351275" cy="3364229"/>
          </a:xfrm>
          <a:prstGeom prst="rect">
            <a:avLst/>
          </a:prstGeom>
        </p:spPr>
      </p:pic>
      <p:sp>
        <p:nvSpPr>
          <p:cNvPr id="122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4" name="textbox 124"/>
          <p:cNvSpPr/>
          <p:nvPr/>
        </p:nvSpPr>
        <p:spPr>
          <a:xfrm>
            <a:off x="823569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620010" algn="l" rtl="0" eaLnBrk="0">
              <a:lnSpc>
                <a:spcPct val="98000"/>
              </a:lnSpc>
              <a:spcBef>
                <a:spcPts val="0"/>
              </a:spcBef>
            </a:pPr>
            <a:endParaRPr lang="en-US" altLang="en-US" sz="1600" dirty="0"/>
          </a:p>
          <a:p>
            <a:pPr marL="2059940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126" name="textbox 126"/>
          <p:cNvSpPr/>
          <p:nvPr/>
        </p:nvSpPr>
        <p:spPr>
          <a:xfrm>
            <a:off x="93192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619375" algn="l" rtl="0" eaLnBrk="0">
              <a:lnSpc>
                <a:spcPct val="98000"/>
              </a:lnSpc>
              <a:spcBef>
                <a:spcPts val="0"/>
              </a:spcBef>
            </a:pPr>
            <a:endParaRPr lang="en-US" altLang="en-US" sz="1600" dirty="0"/>
          </a:p>
          <a:p>
            <a:pPr marL="2059305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128" name="textbox 128"/>
          <p:cNvSpPr/>
          <p:nvPr/>
        </p:nvSpPr>
        <p:spPr>
          <a:xfrm>
            <a:off x="14472882" y="444875"/>
            <a:ext cx="249554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08</a:t>
            </a:r>
            <a:endParaRPr lang="en-US" altLang="en-US" sz="1600" dirty="0"/>
          </a:p>
        </p:txBody>
      </p:sp>
      <p:sp>
        <p:nvSpPr>
          <p:cNvPr id="130" name="textbox 130"/>
          <p:cNvSpPr/>
          <p:nvPr/>
        </p:nvSpPr>
        <p:spPr>
          <a:xfrm>
            <a:off x="450302" y="433445"/>
            <a:ext cx="249554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07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64546"/>
              </p:ext>
            </p:extLst>
          </p:nvPr>
        </p:nvGraphicFramePr>
        <p:xfrm>
          <a:off x="8229473" y="6438391"/>
          <a:ext cx="6264275" cy="3583939"/>
        </p:xfrm>
        <a:graphic>
          <a:graphicData uri="http://schemas.openxmlformats.org/drawingml/2006/table">
            <a:tbl>
              <a:tblPr/>
              <a:tblGrid>
                <a:gridCol w="224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728345" algn="l" rtl="0" eaLnBrk="0">
                        <a:lnSpc>
                          <a:spcPct val="80000"/>
                        </a:lnSpc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CSM-01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727710" algn="l" rtl="0" eaLnBrk="0">
                        <a:lnSpc>
                          <a:spcPct val="80000"/>
                        </a:lnSpc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CSM-02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50265" algn="l" rtl="0" eaLnBrk="0">
                        <a:lnSpc>
                          <a:spcPct val="80000"/>
                        </a:lnSpc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CSM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49630" algn="l" rtl="0" eaLnBrk="0">
                        <a:lnSpc>
                          <a:spcPct val="80000"/>
                        </a:lnSpc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CSM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82867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82867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86677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1.35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90932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92710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92710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97155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9683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813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813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1247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130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1183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130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4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23951"/>
              </p:ext>
            </p:extLst>
          </p:nvPr>
        </p:nvGraphicFramePr>
        <p:xfrm>
          <a:off x="925220" y="6438391"/>
          <a:ext cx="6264275" cy="3583939"/>
        </p:xfrm>
        <a:graphic>
          <a:graphicData uri="http://schemas.openxmlformats.org/drawingml/2006/table">
            <a:tbl>
              <a:tblPr/>
              <a:tblGrid>
                <a:gridCol w="1373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35115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NBR-01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35179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NBR-02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35179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NBR-03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35179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NBR-04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0226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NBR/SBR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0289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NBR/SBR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4743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NBR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4743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NBR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3624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36880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36880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36880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</a:t>
                      </a:r>
                      <a:r>
                        <a:rPr lang="es-ES"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175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175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175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474980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1.35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3022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3086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3086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3086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096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70865" algn="l" rtl="0" eaLnBrk="0">
                        <a:lnSpc>
                          <a:spcPct val="7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7721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7912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3784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8831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8895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8895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8895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6258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-25 -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6322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-30 - 90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6322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-20 - 95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206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6" name="textbox 136"/>
          <p:cNvSpPr/>
          <p:nvPr/>
        </p:nvSpPr>
        <p:spPr>
          <a:xfrm>
            <a:off x="3756711" y="1107843"/>
            <a:ext cx="3453765" cy="4105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7000"/>
              </a:lnSpc>
            </a:pPr>
            <a:endParaRPr lang="en-US" altLang="en-US" sz="1600" dirty="0"/>
          </a:p>
          <a:p>
            <a:pPr marL="21590" algn="l" rtl="0" eaLnBrk="0">
              <a:lnSpc>
                <a:spcPct val="80000"/>
              </a:lnSpc>
              <a:spcBef>
                <a:spcPts val="1160"/>
              </a:spcBef>
            </a:pPr>
            <a:r>
              <a:rPr sz="1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NITRILE RUBBER SHEET</a:t>
            </a:r>
            <a:endParaRPr lang="en-US" altLang="en-US" sz="1600" dirty="0"/>
          </a:p>
          <a:p>
            <a:pPr algn="l" rtl="0" eaLnBrk="0">
              <a:lnSpc>
                <a:spcPct val="184000"/>
              </a:lnSpc>
            </a:pPr>
            <a:endParaRPr lang="en-US" altLang="en-US" sz="1000" dirty="0"/>
          </a:p>
          <a:p>
            <a:pPr marL="12700" indent="2540" algn="l" rtl="0" eaLnBrk="0">
              <a:lnSpc>
                <a:spcPct val="120000"/>
              </a:lnSpc>
              <a:spcBef>
                <a:spcPts val="370"/>
              </a:spcBef>
            </a:pPr>
            <a:endParaRPr lang="en-US" altLang="en-US" sz="12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marL="23495" algn="l" rtl="0" eaLnBrk="0">
              <a:lnSpc>
                <a:spcPct val="92000"/>
              </a:lnSpc>
              <a:spcBef>
                <a:spcPts val="37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Nitrile rubber sheet has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oil resistance, wear</a:t>
            </a:r>
            <a:endParaRPr lang="en-US" altLang="en-US" sz="1200" dirty="0"/>
          </a:p>
          <a:p>
            <a:pPr marL="20955" algn="l" rtl="0" eaLnBrk="0">
              <a:lnSpc>
                <a:spcPct val="92000"/>
              </a:lnSpc>
              <a:spcBef>
                <a:spcPts val="47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resistance, aci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and alkali resistance, etc., and</a:t>
            </a:r>
            <a:endParaRPr lang="en-US" altLang="en-US" sz="1200" dirty="0"/>
          </a:p>
          <a:p>
            <a:pPr marL="18415" algn="l" rtl="0" eaLnBrk="0">
              <a:lnSpc>
                <a:spcPct val="86000"/>
              </a:lnSpc>
              <a:spcBef>
                <a:spcPts val="48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also has good weather resistance and corrosion</a:t>
            </a:r>
            <a:endParaRPr lang="en-US" altLang="en-US" sz="1200" dirty="0"/>
          </a:p>
          <a:p>
            <a:pPr marL="20955" algn="l" rtl="0" eaLnBrk="0">
              <a:lnSpc>
                <a:spcPct val="105000"/>
              </a:lnSpc>
              <a:spcBef>
                <a:spcPts val="57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resistance. Nitrile rubber 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heets are widely used in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petrochemical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automobile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manufacturing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food</a:t>
            </a:r>
            <a:endParaRPr lang="en-US" altLang="en-US" sz="1200" dirty="0"/>
          </a:p>
          <a:p>
            <a:pPr algn="l" rtl="0" eaLnBrk="0">
              <a:lnSpc>
                <a:spcPct val="121000"/>
              </a:lnSpc>
            </a:pPr>
            <a:endParaRPr lang="en-US" altLang="en-US" sz="400" dirty="0"/>
          </a:p>
          <a:p>
            <a:pPr marL="17145" indent="3175" algn="l" rtl="0" eaLnBrk="0">
              <a:lnSpc>
                <a:spcPct val="117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processing, medical equipment and other fields. It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 relatively strong oil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resistance, but may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less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elastic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abrasion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resistant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sp>
        <p:nvSpPr>
          <p:cNvPr id="138" name="textbox 138"/>
          <p:cNvSpPr/>
          <p:nvPr/>
        </p:nvSpPr>
        <p:spPr>
          <a:xfrm>
            <a:off x="11061090" y="1107843"/>
            <a:ext cx="3501390" cy="3799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97000"/>
              </a:lnSpc>
            </a:pPr>
            <a:endParaRPr lang="en-US" altLang="en-US" sz="1600" dirty="0"/>
          </a:p>
          <a:p>
            <a:pPr marL="17780" algn="l" rtl="0" eaLnBrk="0">
              <a:lnSpc>
                <a:spcPct val="84000"/>
              </a:lnSpc>
              <a:spcBef>
                <a:spcPts val="1165"/>
              </a:spcBef>
            </a:pP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CSM RUBBER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</a:t>
            </a:r>
            <a:endParaRPr lang="en-US" altLang="en-US" sz="1500" dirty="0"/>
          </a:p>
          <a:p>
            <a:pPr marL="12700" algn="l" rtl="0" eaLnBrk="0">
              <a:lnSpc>
                <a:spcPct val="116000"/>
              </a:lnSpc>
              <a:spcBef>
                <a:spcPts val="370"/>
              </a:spcBef>
            </a:pPr>
            <a:endParaRPr lang="en-US" altLang="en-US" sz="12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marL="19685" algn="l" rtl="0" eaLnBrk="0">
              <a:lnSpc>
                <a:spcPct val="86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Chlorosulfonated polyethylene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sheet, also</a:t>
            </a:r>
            <a:endParaRPr lang="en-US" altLang="en-US" sz="1200" dirty="0"/>
          </a:p>
          <a:p>
            <a:pPr marL="20955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known as Hyp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alon rubber sheet.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 has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excellent</a:t>
            </a:r>
            <a:endParaRPr lang="en-US" altLang="en-US" sz="1200" dirty="0"/>
          </a:p>
          <a:p>
            <a:pPr marL="17145" algn="l" rtl="0" eaLnBrk="0">
              <a:lnSpc>
                <a:spcPct val="92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oxidation resistance, ozone resistance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acid and</a:t>
            </a:r>
            <a:endParaRPr lang="en-US" altLang="en-US" sz="1200" dirty="0"/>
          </a:p>
          <a:p>
            <a:pPr marL="19050" algn="l" rtl="0" eaLnBrk="0">
              <a:lnSpc>
                <a:spcPct val="112000"/>
              </a:lnSpc>
              <a:spcBef>
                <a:spcPts val="48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alkali resistance and ultraviolet res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istance, as well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 good mechanical strength and flame retardancy.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CSM rubber sheet is widely used in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aerospace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endParaRPr lang="en-US" altLang="en-US" sz="1200" dirty="0"/>
          </a:p>
          <a:p>
            <a:pPr algn="l" rtl="0" eaLnBrk="0">
              <a:lnSpc>
                <a:spcPct val="116000"/>
              </a:lnSpc>
            </a:pPr>
            <a:endParaRPr lang="en-US" altLang="en-US" sz="400" dirty="0"/>
          </a:p>
          <a:p>
            <a:pPr marL="19050" algn="l" rtl="0" eaLnBrk="0">
              <a:lnSpc>
                <a:spcPct val="92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automobile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construction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fields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63434" y="1679447"/>
            <a:ext cx="3351276" cy="3364229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9663" y="1679447"/>
            <a:ext cx="3351275" cy="3364229"/>
          </a:xfrm>
          <a:prstGeom prst="rect">
            <a:avLst/>
          </a:prstGeom>
        </p:spPr>
      </p:pic>
      <p:sp>
        <p:nvSpPr>
          <p:cNvPr id="144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" name="textbox 146"/>
          <p:cNvSpPr/>
          <p:nvPr/>
        </p:nvSpPr>
        <p:spPr>
          <a:xfrm>
            <a:off x="823569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620010" algn="l" rtl="0" eaLnBrk="0">
              <a:lnSpc>
                <a:spcPct val="98000"/>
              </a:lnSpc>
              <a:spcBef>
                <a:spcPts val="0"/>
              </a:spcBef>
            </a:pPr>
            <a:endParaRPr lang="en-US" altLang="en-US" sz="1600" dirty="0"/>
          </a:p>
          <a:p>
            <a:pPr marL="2059940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148" name="textbox 148"/>
          <p:cNvSpPr/>
          <p:nvPr/>
        </p:nvSpPr>
        <p:spPr>
          <a:xfrm>
            <a:off x="93192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619375" algn="l" rtl="0" eaLnBrk="0">
              <a:lnSpc>
                <a:spcPct val="98000"/>
              </a:lnSpc>
              <a:spcBef>
                <a:spcPts val="0"/>
              </a:spcBef>
            </a:pPr>
            <a:endParaRPr lang="en-US" altLang="en-US" sz="1600" dirty="0"/>
          </a:p>
          <a:p>
            <a:pPr marL="2059305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150" name="textbox 150"/>
          <p:cNvSpPr/>
          <p:nvPr/>
        </p:nvSpPr>
        <p:spPr>
          <a:xfrm>
            <a:off x="450302" y="433445"/>
            <a:ext cx="249554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09</a:t>
            </a:r>
            <a:endParaRPr lang="en-US" altLang="en-US" sz="1600" dirty="0"/>
          </a:p>
        </p:txBody>
      </p:sp>
      <p:sp>
        <p:nvSpPr>
          <p:cNvPr id="152" name="textbox 152"/>
          <p:cNvSpPr/>
          <p:nvPr/>
        </p:nvSpPr>
        <p:spPr>
          <a:xfrm>
            <a:off x="14480206" y="444875"/>
            <a:ext cx="24257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67379"/>
              </p:ext>
            </p:extLst>
          </p:nvPr>
        </p:nvGraphicFramePr>
        <p:xfrm>
          <a:off x="925220" y="6438391"/>
          <a:ext cx="6264275" cy="3766819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44577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HNBR-01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44640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HNBR-02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44640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HNBR-03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lang="es-ES"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(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881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9450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9450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80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2293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1.25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80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096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008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8643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6435" algn="l" rtl="0" eaLnBrk="0">
                        <a:lnSpc>
                          <a:spcPct val="80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4198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500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500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(N/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0965" algn="l" rtl="0" eaLnBrk="0">
                        <a:lnSpc>
                          <a:spcPct val="80000"/>
                        </a:lnSpc>
                        <a:spcBef>
                          <a:spcPts val="23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Tear Resis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tance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775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754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008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200" kern="0" spc="1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5410" indent="-5715" algn="l" rtl="0" eaLnBrk="0">
                        <a:lnSpc>
                          <a:spcPct val="101000"/>
                        </a:lnSpc>
                        <a:spcBef>
                          <a:spcPts val="20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Abrasion Resistance 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/>
                    </a:p>
                    <a:p>
                      <a:pPr marL="68199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0" dirty="0"/>
                    </a:p>
                    <a:p>
                      <a:pPr marL="64325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79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79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79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-30 -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6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92814"/>
              </p:ext>
            </p:extLst>
          </p:nvPr>
        </p:nvGraphicFramePr>
        <p:xfrm>
          <a:off x="8229473" y="6438391"/>
          <a:ext cx="6264275" cy="3583939"/>
        </p:xfrm>
        <a:graphic>
          <a:graphicData uri="http://schemas.openxmlformats.org/drawingml/2006/table">
            <a:tbl>
              <a:tblPr/>
              <a:tblGrid>
                <a:gridCol w="1373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3454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FKM-01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3454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FKM-02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3460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FKM-03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3460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FKM-04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4667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FKM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4667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FKM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4667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FKM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4673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FKM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36880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36880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3751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3751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74980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1.98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74980" algn="l" rtl="0" eaLnBrk="0">
                        <a:lnSpc>
                          <a:spcPct val="79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1.99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7467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7561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1.85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308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308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3276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3657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7721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7531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3784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7785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8895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8895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9530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940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200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-20 - 205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206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-20 - 215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206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-20 - 215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206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-20 - 215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8" name="textbox 158"/>
          <p:cNvSpPr/>
          <p:nvPr/>
        </p:nvSpPr>
        <p:spPr>
          <a:xfrm>
            <a:off x="3756711" y="1107843"/>
            <a:ext cx="3500120" cy="4074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endParaRPr lang="en-US" altLang="en-US" sz="1600" dirty="0"/>
          </a:p>
          <a:p>
            <a:pPr marL="21590" algn="l" rtl="0" eaLnBrk="0">
              <a:lnSpc>
                <a:spcPct val="84000"/>
              </a:lnSpc>
              <a:spcBef>
                <a:spcPts val="1165"/>
              </a:spcBef>
            </a:pP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HNBR RUBBER</a:t>
            </a:r>
            <a:r>
              <a:rPr sz="1500" b="1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</a:t>
            </a:r>
            <a:endParaRPr lang="en-US" altLang="en-US" sz="1500" dirty="0"/>
          </a:p>
          <a:p>
            <a:pPr algn="l" rtl="0" eaLnBrk="0">
              <a:lnSpc>
                <a:spcPct val="192000"/>
              </a:lnSpc>
            </a:pPr>
            <a:endParaRPr lang="en-US" altLang="en-US" sz="10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23495" algn="l" rtl="0" eaLnBrk="0">
              <a:lnSpc>
                <a:spcPct val="86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HNBR rubber sheet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 good thermal stability, oil</a:t>
            </a:r>
            <a:endParaRPr lang="en-US" altLang="en-US" sz="1200" dirty="0"/>
          </a:p>
          <a:p>
            <a:pPr marL="20955" algn="l" rtl="0" eaLnBrk="0">
              <a:lnSpc>
                <a:spcPct val="105000"/>
              </a:lnSpc>
              <a:spcBef>
                <a:spcPts val="57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resistance, acid and alkali res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istance and ozone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resistance, and also has good m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echanical</a:t>
            </a:r>
            <a:endParaRPr lang="en-US" altLang="en-US" sz="1200" dirty="0"/>
          </a:p>
          <a:p>
            <a:pPr marL="17780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strength and wear resistan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ce. Widely used in</a:t>
            </a:r>
            <a:endParaRPr lang="en-US" altLang="en-US" sz="1200" dirty="0"/>
          </a:p>
          <a:p>
            <a:pPr marL="18415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automobile, machinery, chemical indu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stry and</a:t>
            </a:r>
            <a:endParaRPr lang="en-US" altLang="en-US" sz="1200" dirty="0"/>
          </a:p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18415" indent="-1270" algn="l" rtl="0" eaLnBrk="0">
              <a:lnSpc>
                <a:spcPct val="112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 fields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Compared with other rubber sheets,       HNBR rubber sheets have better thermal stability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oil resistance, but the pric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is relatively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high.</a:t>
            </a:r>
            <a:endParaRPr lang="en-US" altLang="en-US" sz="1200" dirty="0"/>
          </a:p>
        </p:txBody>
      </p:sp>
      <p:sp>
        <p:nvSpPr>
          <p:cNvPr id="160" name="textbox 160"/>
          <p:cNvSpPr/>
          <p:nvPr/>
        </p:nvSpPr>
        <p:spPr>
          <a:xfrm>
            <a:off x="11060633" y="1107843"/>
            <a:ext cx="3616325" cy="3619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7000"/>
              </a:lnSpc>
            </a:pPr>
            <a:endParaRPr lang="en-US" altLang="en-US" sz="1600" dirty="0"/>
          </a:p>
          <a:p>
            <a:pPr marL="22225" algn="l" rtl="0" eaLnBrk="0">
              <a:lnSpc>
                <a:spcPct val="84000"/>
              </a:lnSpc>
              <a:spcBef>
                <a:spcPts val="1155"/>
              </a:spcBef>
            </a:pP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FKM RUBBER</a:t>
            </a:r>
            <a:r>
              <a:rPr sz="1500" b="1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</a:t>
            </a:r>
            <a:endParaRPr lang="en-US" altLang="en-US" sz="1500" dirty="0"/>
          </a:p>
          <a:p>
            <a:pPr algn="l" rtl="0" eaLnBrk="0">
              <a:lnSpc>
                <a:spcPct val="190000"/>
              </a:lnSpc>
            </a:pPr>
            <a:endParaRPr lang="en-US" altLang="en-US" sz="10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23495" algn="l" rtl="0" eaLnBrk="0">
              <a:lnSpc>
                <a:spcPts val="1475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Fluorine rubber sheet has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excellent chemical</a:t>
            </a:r>
            <a:endParaRPr lang="en-US" altLang="en-US" sz="1200" dirty="0"/>
          </a:p>
          <a:p>
            <a:pPr marL="19050" indent="1905" algn="l" rtl="0" eaLnBrk="0">
              <a:lnSpc>
                <a:spcPct val="108000"/>
              </a:lnSpc>
              <a:spcBef>
                <a:spcPts val="33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inertness, high temperature re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sistance, oil resistance,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acid and alkali resistance and oxidation resistanc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e,</a:t>
            </a:r>
            <a:endParaRPr lang="en-US" altLang="en-US" sz="1200" dirty="0"/>
          </a:p>
          <a:p>
            <a:pPr marL="19050" algn="l" rtl="0" eaLnBrk="0">
              <a:lnSpc>
                <a:spcPct val="86000"/>
              </a:lnSpc>
              <a:spcBef>
                <a:spcPts val="48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also has good mechanical strength and</a:t>
            </a:r>
            <a:endParaRPr lang="en-US" altLang="en-US" sz="1200" dirty="0"/>
          </a:p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17780" algn="l" rtl="0" eaLnBrk="0">
              <a:lnSpc>
                <a:spcPct val="112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electrical insulation performance. Fluorin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rubber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sheets are wi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dely used in aerospace, automobile,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petrochemical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fields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63434" y="1679447"/>
            <a:ext cx="3351276" cy="3364229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9663" y="1679447"/>
            <a:ext cx="3351275" cy="3364229"/>
          </a:xfrm>
          <a:prstGeom prst="rect">
            <a:avLst/>
          </a:prstGeom>
        </p:spPr>
      </p:pic>
      <p:sp>
        <p:nvSpPr>
          <p:cNvPr id="166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" name="textbox 168"/>
          <p:cNvSpPr/>
          <p:nvPr/>
        </p:nvSpPr>
        <p:spPr>
          <a:xfrm>
            <a:off x="823569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059940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170" name="textbox 170"/>
          <p:cNvSpPr/>
          <p:nvPr/>
        </p:nvSpPr>
        <p:spPr>
          <a:xfrm>
            <a:off x="93192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059305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172" name="textbox 172"/>
          <p:cNvSpPr/>
          <p:nvPr/>
        </p:nvSpPr>
        <p:spPr>
          <a:xfrm>
            <a:off x="14480206" y="444875"/>
            <a:ext cx="242570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</a:t>
            </a:r>
            <a:endParaRPr lang="en-US" altLang="en-US" sz="1600" dirty="0"/>
          </a:p>
        </p:txBody>
      </p:sp>
      <p:sp>
        <p:nvSpPr>
          <p:cNvPr id="174" name="textbox 174"/>
          <p:cNvSpPr/>
          <p:nvPr/>
        </p:nvSpPr>
        <p:spPr>
          <a:xfrm>
            <a:off x="457627" y="435276"/>
            <a:ext cx="242570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6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11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99380"/>
              </p:ext>
            </p:extLst>
          </p:nvPr>
        </p:nvGraphicFramePr>
        <p:xfrm>
          <a:off x="8229473" y="6438391"/>
          <a:ext cx="6264275" cy="3720702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373380" algn="l" rtl="0" eaLnBrk="0">
                        <a:lnSpc>
                          <a:spcPct val="82000"/>
                        </a:lnSpc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Silicone-01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373380" algn="l" rtl="0" eaLnBrk="0">
                        <a:lnSpc>
                          <a:spcPct val="82000"/>
                        </a:lnSpc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Silicone-02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373380" algn="l" rtl="0" eaLnBrk="0">
                        <a:lnSpc>
                          <a:spcPct val="82000"/>
                        </a:lnSpc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Silicone-03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497840" algn="l" rtl="0" eaLnBrk="0">
                        <a:lnSpc>
                          <a:spcPct val="8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Silicone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9847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Silicone</a:t>
                      </a:r>
                      <a:endParaRPr lang="en-US" altLang="en-US" sz="1200" dirty="0"/>
                    </a:p>
                    <a:p>
                      <a:pPr marL="358140" algn="l" rtl="0" eaLnBrk="0">
                        <a:lnSpc>
                          <a:spcPct val="88000"/>
                        </a:lnSpc>
                        <a:spcBef>
                          <a:spcPts val="20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(Gas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phase)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9847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Silicone</a:t>
                      </a:r>
                      <a:endParaRPr lang="en-US" altLang="en-US" sz="1200" dirty="0"/>
                    </a:p>
                    <a:p>
                      <a:pPr marL="361950" algn="l" rtl="0" eaLnBrk="0">
                        <a:lnSpc>
                          <a:spcPct val="90000"/>
                        </a:lnSpc>
                        <a:spcBef>
                          <a:spcPts val="19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(Fire resist.)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01650" algn="l" rtl="0" eaLnBrk="0">
                        <a:lnSpc>
                          <a:spcPct val="80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Custom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02285" algn="l" rtl="0" eaLnBrk="0">
                        <a:lnSpc>
                          <a:spcPct val="80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Custom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02285" algn="l" rtl="0" eaLnBrk="0">
                        <a:lnSpc>
                          <a:spcPct val="80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Custom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2293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1.25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2293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1.25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6611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72580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2390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72771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963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8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4071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38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79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-60 - 200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86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-60 - 230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4686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-60 - 230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8" name="table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66132"/>
              </p:ext>
            </p:extLst>
          </p:nvPr>
        </p:nvGraphicFramePr>
        <p:xfrm>
          <a:off x="722769" y="6418071"/>
          <a:ext cx="6264275" cy="3711993"/>
        </p:xfrm>
        <a:graphic>
          <a:graphicData uri="http://schemas.openxmlformats.org/drawingml/2006/table">
            <a:tbl>
              <a:tblPr/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54800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NR-01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54800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NR-02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54800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NR-03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54419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NR/BR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699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37274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NR/SBR/BR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53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20828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Red/Brown/Grey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20828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Red/Brown/Grey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82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2293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1.05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2293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1.05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2293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6775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77545" algn="l" rtl="0" eaLnBrk="0">
                        <a:lnSpc>
                          <a:spcPct val="80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3260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096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008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643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8008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400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4071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64198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1054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11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1117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" name="textbox 180"/>
          <p:cNvSpPr/>
          <p:nvPr/>
        </p:nvSpPr>
        <p:spPr>
          <a:xfrm>
            <a:off x="3553967" y="1087522"/>
            <a:ext cx="3500120" cy="38563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21590" algn="l" rtl="0" eaLnBrk="0">
              <a:lnSpc>
                <a:spcPct val="80000"/>
              </a:lnSpc>
              <a:spcBef>
                <a:spcPts val="1160"/>
              </a:spcBef>
            </a:pPr>
            <a:r>
              <a:rPr sz="1600" b="1" kern="0" spc="-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NATURAL RUBBER SHEET</a:t>
            </a:r>
            <a:endParaRPr lang="en-US" altLang="en-US" sz="1600" dirty="0"/>
          </a:p>
          <a:p>
            <a:pPr algn="l" rtl="0" eaLnBrk="0">
              <a:lnSpc>
                <a:spcPct val="188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118000"/>
              </a:lnSpc>
              <a:spcBef>
                <a:spcPts val="360"/>
              </a:spcBef>
            </a:pPr>
            <a:endParaRPr lang="en-US" altLang="en-US" sz="12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13970" indent="8890" algn="l" rtl="0" eaLnBrk="0">
              <a:lnSpc>
                <a:spcPct val="112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Natural r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ubber sheet has high elasticity and wear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resistance, but also has good cold resistance and     waterproof performance, and is not easy to age</a:t>
            </a:r>
            <a:endParaRPr lang="en-US" altLang="en-US" sz="1200" dirty="0"/>
          </a:p>
          <a:p>
            <a:pPr marL="19050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corrode. Natural rubb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 sheets are widely</a:t>
            </a:r>
            <a:endParaRPr lang="en-US" altLang="en-US" sz="1200" dirty="0"/>
          </a:p>
          <a:p>
            <a:pPr marL="17780" indent="3175" algn="l" rtl="0" eaLnBrk="0">
              <a:lnSpc>
                <a:spcPct val="112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 in industry, construction, transportation and     other fields, such as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protective pads, rubber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pads,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sound insulation pads, seal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ing pads, conveyor</a:t>
            </a:r>
            <a:endParaRPr lang="en-US" altLang="en-US" sz="1200" dirty="0"/>
          </a:p>
          <a:p>
            <a:pPr algn="l" rtl="0" eaLnBrk="0">
              <a:lnSpc>
                <a:spcPct val="116000"/>
              </a:lnSpc>
            </a:pPr>
            <a:endParaRPr lang="en-US" altLang="en-US" sz="400" dirty="0"/>
          </a:p>
          <a:p>
            <a:pPr marL="20955" algn="l" rtl="0" eaLnBrk="0">
              <a:lnSpc>
                <a:spcPct val="92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belts, etc.</a:t>
            </a:r>
            <a:endParaRPr lang="en-US" altLang="en-US" sz="1200" dirty="0"/>
          </a:p>
        </p:txBody>
      </p:sp>
      <p:sp>
        <p:nvSpPr>
          <p:cNvPr id="182" name="textbox 182"/>
          <p:cNvSpPr/>
          <p:nvPr/>
        </p:nvSpPr>
        <p:spPr>
          <a:xfrm>
            <a:off x="11059871" y="1107843"/>
            <a:ext cx="3533140" cy="3619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8415" algn="l" rtl="0" eaLnBrk="0">
              <a:lnSpc>
                <a:spcPct val="84000"/>
              </a:lnSpc>
              <a:spcBef>
                <a:spcPts val="1150"/>
              </a:spcBef>
            </a:pPr>
            <a:r>
              <a:rPr sz="15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SILICONE </a:t>
            </a: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 SHEET</a:t>
            </a:r>
            <a:endParaRPr lang="en-US" altLang="en-US" sz="1500" dirty="0"/>
          </a:p>
          <a:p>
            <a:pPr algn="l" rtl="0" eaLnBrk="0">
              <a:lnSpc>
                <a:spcPct val="189000"/>
              </a:lnSpc>
            </a:pPr>
            <a:endParaRPr lang="en-US" altLang="en-US" sz="1000" dirty="0"/>
          </a:p>
          <a:p>
            <a:pPr marL="17780" algn="l" rtl="0" eaLnBrk="0">
              <a:lnSpc>
                <a:spcPct val="86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Silicone rubber sheet has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excellent high and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</a:t>
            </a:r>
            <a:endParaRPr lang="en-US" altLang="en-US" sz="1200" dirty="0"/>
          </a:p>
          <a:p>
            <a:pPr marL="22225" indent="-9525" algn="l" rtl="0" eaLnBrk="0">
              <a:lnSpc>
                <a:spcPct val="112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temperature resistance, aging resistance, oxidation   resistance, radiation resistance,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also has good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mechanical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strength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electrical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insulation</a:t>
            </a:r>
            <a:endParaRPr lang="en-US" altLang="en-US" sz="1200" dirty="0"/>
          </a:p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2225" algn="l" rtl="0" eaLnBrk="0">
              <a:lnSpc>
                <a:spcPct val="112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properties. Silicone rub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ber sheets are widely used in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high-tech fields such as aerosp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ace, electronics, and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medical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equipment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36585" y="1640585"/>
            <a:ext cx="3243833" cy="3243072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6813" y="1847850"/>
            <a:ext cx="3056382" cy="3015233"/>
          </a:xfrm>
          <a:prstGeom prst="rect">
            <a:avLst/>
          </a:prstGeom>
        </p:spPr>
      </p:pic>
      <p:sp>
        <p:nvSpPr>
          <p:cNvPr id="188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" name="textbox 190"/>
          <p:cNvSpPr/>
          <p:nvPr/>
        </p:nvSpPr>
        <p:spPr>
          <a:xfrm>
            <a:off x="823569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059940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192" name="textbox 192"/>
          <p:cNvSpPr/>
          <p:nvPr/>
        </p:nvSpPr>
        <p:spPr>
          <a:xfrm>
            <a:off x="729234" y="5530595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059940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194" name="textbox 194"/>
          <p:cNvSpPr/>
          <p:nvPr/>
        </p:nvSpPr>
        <p:spPr>
          <a:xfrm>
            <a:off x="457627" y="433445"/>
            <a:ext cx="24257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</a:t>
            </a:r>
            <a:endParaRPr lang="en-US" altLang="en-US" sz="1600" dirty="0"/>
          </a:p>
        </p:txBody>
      </p:sp>
      <p:sp>
        <p:nvSpPr>
          <p:cNvPr id="196" name="textbox 196"/>
          <p:cNvSpPr/>
          <p:nvPr/>
        </p:nvSpPr>
        <p:spPr>
          <a:xfrm>
            <a:off x="14480206" y="446706"/>
            <a:ext cx="242570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6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table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0746"/>
              </p:ext>
            </p:extLst>
          </p:nvPr>
        </p:nvGraphicFramePr>
        <p:xfrm>
          <a:off x="8229473" y="6438391"/>
          <a:ext cx="6264275" cy="3583939"/>
        </p:xfrm>
        <a:graphic>
          <a:graphicData uri="http://schemas.openxmlformats.org/drawingml/2006/table">
            <a:tbl>
              <a:tblPr/>
              <a:tblGrid>
                <a:gridCol w="224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751205" algn="l" rtl="0" eaLnBrk="0">
                        <a:lnSpc>
                          <a:spcPct val="80000"/>
                        </a:lnSpc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BRS-01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750570" algn="l" rtl="0" eaLnBrk="0">
                        <a:lnSpc>
                          <a:spcPct val="80000"/>
                        </a:lnSpc>
                      </a:pP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BRS-02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08635" algn="l" rtl="0" eaLnBrk="0">
                        <a:lnSpc>
                          <a:spcPct val="82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Natural Rubber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08635" algn="l" rtl="0" eaLnBrk="0">
                        <a:lnSpc>
                          <a:spcPct val="82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Natural Rubber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350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79000"/>
                        </a:lnSpc>
                        <a:spcBef>
                          <a:spcPts val="23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Features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32740" algn="l" rtl="0" eaLnBrk="0">
                        <a:lnSpc>
                          <a:spcPct val="8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Weather Resi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stance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32740" algn="l" rtl="0" eaLnBrk="0">
                        <a:lnSpc>
                          <a:spcPct val="8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Weather Resi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stance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比重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09320" algn="l" rtl="0" eaLnBrk="0">
                        <a:lnSpc>
                          <a:spcPct val="80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66775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1.05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92138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92138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160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93027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92392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8455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88392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650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5501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7543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-40 - 90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0" name="table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22340"/>
              </p:ext>
            </p:extLst>
          </p:nvPr>
        </p:nvGraphicFramePr>
        <p:xfrm>
          <a:off x="722769" y="6418071"/>
          <a:ext cx="6264275" cy="3583940"/>
        </p:xfrm>
        <a:graphic>
          <a:graphicData uri="http://schemas.openxmlformats.org/drawingml/2006/table">
            <a:tbl>
              <a:tblPr/>
              <a:tblGrid>
                <a:gridCol w="330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88328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Fluorosil</a:t>
                      </a: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icone-01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9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Polymer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10920" algn="l" rtl="0" eaLnBrk="0">
                        <a:lnSpc>
                          <a:spcPct val="82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Fluorosilicone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endParaRPr lang="en-US" altLang="en-US" sz="1200" dirty="0"/>
                    </a:p>
                    <a:p>
                      <a:pPr marL="1066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Color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29337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Blue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Red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Black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White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Transparent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比重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(g/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cm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ts val="146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Density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marL="138239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(Shore A)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Hardness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399540" algn="l" rtl="0" eaLnBrk="0">
                        <a:lnSpc>
                          <a:spcPct val="80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(MPa)</a:t>
                      </a:r>
                      <a:endParaRPr lang="en-US" altLang="en-US" sz="1200" dirty="0"/>
                    </a:p>
                    <a:p>
                      <a:pPr marL="100965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Tensile Strength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438275" algn="l" rtl="0" eaLnBrk="0">
                        <a:lnSpc>
                          <a:spcPct val="7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%)</a:t>
                      </a:r>
                      <a:endParaRPr lang="en-US" altLang="en-US" sz="1200" dirty="0"/>
                    </a:p>
                    <a:p>
                      <a:pPr marL="110490" algn="l" rtl="0" eaLnBrk="0">
                        <a:lnSpc>
                          <a:spcPct val="86000"/>
                        </a:lnSpc>
                        <a:spcBef>
                          <a:spcPts val="19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Elongation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35382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02235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 Temp.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18491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-60 - 260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2" name="textbox 202"/>
          <p:cNvSpPr/>
          <p:nvPr/>
        </p:nvSpPr>
        <p:spPr>
          <a:xfrm>
            <a:off x="3553053" y="1087522"/>
            <a:ext cx="3500120" cy="3846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5240" algn="l" rtl="0" eaLnBrk="0">
              <a:lnSpc>
                <a:spcPct val="97000"/>
              </a:lnSpc>
            </a:pPr>
            <a:endParaRPr lang="en-US" altLang="en-US" sz="1600" dirty="0"/>
          </a:p>
          <a:p>
            <a:pPr marL="22860" algn="l" rtl="0" eaLnBrk="0">
              <a:lnSpc>
                <a:spcPct val="84000"/>
              </a:lnSpc>
              <a:spcBef>
                <a:spcPts val="1155"/>
              </a:spcBef>
            </a:pP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FLUOROSILICONE RUBBER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500" dirty="0"/>
          </a:p>
          <a:p>
            <a:pPr algn="l" rtl="0" eaLnBrk="0">
              <a:lnSpc>
                <a:spcPct val="189000"/>
              </a:lnSpc>
            </a:pPr>
            <a:endParaRPr lang="en-US" altLang="en-US" sz="10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24130" algn="l" rtl="0" eaLnBrk="0">
              <a:lnSpc>
                <a:spcPct val="86000"/>
              </a:lnSpc>
              <a:spcBef>
                <a:spcPts val="37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Fluorosilicone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rubber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synthetic</a:t>
            </a:r>
            <a:endParaRPr lang="en-US" altLang="en-US" sz="1200" dirty="0"/>
          </a:p>
          <a:p>
            <a:pPr marL="18415" algn="l" rtl="0" eaLnBrk="0">
              <a:lnSpc>
                <a:spcPct val="87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elastomer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exhibits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similar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properties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endParaRPr lang="en-US" altLang="en-US" sz="1200" dirty="0"/>
          </a:p>
          <a:p>
            <a:pPr marL="15875" indent="2540" algn="l" rtl="0" eaLnBrk="0">
              <a:lnSpc>
                <a:spcPct val="108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silicone rubber, but with enhanced resistance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fuels, oils, and solvents.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a durable material</a:t>
            </a:r>
            <a:endParaRPr lang="en-US" altLang="en-US" sz="1200" dirty="0"/>
          </a:p>
          <a:p>
            <a:pPr marL="12700" algn="l" rtl="0" eaLnBrk="0">
              <a:lnSpc>
                <a:spcPct val="86000"/>
              </a:lnSpc>
              <a:spcBef>
                <a:spcPts val="48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 can withstand a wide range of temperatures,</a:t>
            </a:r>
            <a:endParaRPr lang="en-US" altLang="en-US" sz="1200" dirty="0"/>
          </a:p>
          <a:p>
            <a:pPr marL="15875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 -60°C to 260°C, makin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 it ideal for use in</a:t>
            </a:r>
            <a:endParaRPr lang="en-US" altLang="en-US" sz="1200" dirty="0"/>
          </a:p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19685" indent="1905" algn="l" rtl="0" eaLnBrk="0">
              <a:lnSpc>
                <a:spcPct val="105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high-performance applications such as aero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space,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automotive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industrial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manufacturing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sp>
        <p:nvSpPr>
          <p:cNvPr id="204" name="textbox 204"/>
          <p:cNvSpPr/>
          <p:nvPr/>
        </p:nvSpPr>
        <p:spPr>
          <a:xfrm>
            <a:off x="11060023" y="1107843"/>
            <a:ext cx="3653790" cy="3617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22225" algn="l" rtl="0" eaLnBrk="0">
              <a:lnSpc>
                <a:spcPct val="98000"/>
              </a:lnSpc>
            </a:pPr>
            <a:endParaRPr lang="en-US" altLang="en-US" sz="1600" dirty="0"/>
          </a:p>
          <a:p>
            <a:pPr marL="22860" algn="l" rtl="0" eaLnBrk="0">
              <a:lnSpc>
                <a:spcPct val="80000"/>
              </a:lnSpc>
              <a:spcBef>
                <a:spcPts val="1150"/>
              </a:spcBef>
            </a:pPr>
            <a:r>
              <a:rPr sz="16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BALLISTIC RUBBER SHEE</a:t>
            </a:r>
            <a:r>
              <a:rPr sz="1600" b="1" kern="0" spc="-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lang="en-US" altLang="en-US" sz="1600" dirty="0"/>
          </a:p>
          <a:p>
            <a:pPr algn="l" rtl="0" eaLnBrk="0">
              <a:lnSpc>
                <a:spcPct val="187000"/>
              </a:lnSpc>
            </a:pPr>
            <a:endParaRPr lang="en-US" altLang="en-US" sz="1000" dirty="0"/>
          </a:p>
          <a:p>
            <a:pPr algn="l" rtl="0" eaLnBrk="0">
              <a:lnSpc>
                <a:spcPct val="160000"/>
              </a:lnSpc>
            </a:pPr>
            <a:endParaRPr lang="en-US" altLang="en-US" sz="1000" dirty="0"/>
          </a:p>
          <a:p>
            <a:pPr marL="12700" indent="11430" algn="l" rtl="0" eaLnBrk="0">
              <a:lnSpc>
                <a:spcPct val="105000"/>
              </a:lnSpc>
              <a:spcBef>
                <a:spcPts val="3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Ballistic Rubber Sheeting is a type of rubber material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used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absorb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impact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velocity</a:t>
            </a:r>
            <a:endParaRPr lang="en-US" altLang="en-US" sz="1200" dirty="0"/>
          </a:p>
          <a:p>
            <a:pPr marL="22225" algn="l" rtl="0" eaLnBrk="0">
              <a:lnSpc>
                <a:spcPct val="86000"/>
              </a:lnSpc>
              <a:spcBef>
                <a:spcPts val="5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projectiles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designed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withstand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repeated</a:t>
            </a:r>
            <a:endParaRPr lang="en-US" altLang="en-US" sz="1200" dirty="0"/>
          </a:p>
          <a:p>
            <a:pPr marL="12700" indent="9525" algn="l" rtl="0" eaLnBrk="0">
              <a:lnSpc>
                <a:spcPct val="112000"/>
              </a:lnSpc>
              <a:spcBef>
                <a:spcPts val="57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impacts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velocity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bullets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breaking      down or deteriorating. The material is also designed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 reduce ricochets and airborne lead particle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s,</a:t>
            </a:r>
            <a:endParaRPr lang="en-US" altLang="en-US" sz="1200" dirty="0"/>
          </a:p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22225" algn="l" rtl="0" eaLnBrk="0">
              <a:lnSpc>
                <a:spcPct val="86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making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safer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option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shooting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ranges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200" dirty="0"/>
          </a:p>
        </p:txBody>
      </p:sp>
      <p:pic>
        <p:nvPicPr>
          <p:cNvPr id="206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2063" y="1565147"/>
            <a:ext cx="2961132" cy="2961894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35696" y="1824228"/>
            <a:ext cx="2681478" cy="2681477"/>
          </a:xfrm>
          <a:prstGeom prst="rect">
            <a:avLst/>
          </a:prstGeom>
        </p:spPr>
      </p:pic>
      <p:sp>
        <p:nvSpPr>
          <p:cNvPr id="210" name="rect"/>
          <p:cNvSpPr/>
          <p:nvPr/>
        </p:nvSpPr>
        <p:spPr>
          <a:xfrm>
            <a:off x="288036" y="304800"/>
            <a:ext cx="14543530" cy="47396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textbox 212"/>
          <p:cNvSpPr/>
          <p:nvPr/>
        </p:nvSpPr>
        <p:spPr>
          <a:xfrm>
            <a:off x="8235696" y="5551169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059940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214" name="textbox 214"/>
          <p:cNvSpPr/>
          <p:nvPr/>
        </p:nvSpPr>
        <p:spPr>
          <a:xfrm>
            <a:off x="729234" y="5530595"/>
            <a:ext cx="6251575" cy="585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2059940" algn="l" rtl="0" eaLnBrk="0">
              <a:lnSpc>
                <a:spcPct val="82000"/>
              </a:lnSpc>
              <a:spcBef>
                <a:spcPts val="145"/>
              </a:spcBef>
            </a:pP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 Product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Sheet</a:t>
            </a:r>
            <a:endParaRPr lang="en-US" altLang="en-US" sz="1600" dirty="0"/>
          </a:p>
        </p:txBody>
      </p:sp>
      <p:sp>
        <p:nvSpPr>
          <p:cNvPr id="216" name="textbox 216"/>
          <p:cNvSpPr/>
          <p:nvPr/>
        </p:nvSpPr>
        <p:spPr>
          <a:xfrm>
            <a:off x="14480206" y="445485"/>
            <a:ext cx="24257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6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</a:t>
            </a:r>
            <a:endParaRPr lang="en-US" altLang="en-US" sz="1600" dirty="0"/>
          </a:p>
        </p:txBody>
      </p:sp>
      <p:sp>
        <p:nvSpPr>
          <p:cNvPr id="218" name="textbox 218"/>
          <p:cNvSpPr/>
          <p:nvPr/>
        </p:nvSpPr>
        <p:spPr>
          <a:xfrm>
            <a:off x="457627" y="435276"/>
            <a:ext cx="242570" cy="2184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6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endParaRPr lang="en-US" altLang="en-US" sz="1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c0MWM2NDNmNTY5ZmJkMjQ4YzFjNzU0ZmE5NTQ2Y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6.2399212598425,&quot;left&quot;:22.68,&quot;top&quot;:24,&quot;width&quot;:1145.1598425196848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4085</Words>
  <Application>Microsoft Office PowerPoint</Application>
  <PresentationFormat>Personalizado</PresentationFormat>
  <Paragraphs>1931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微软雅黑</vt:lpstr>
      <vt:lpstr>宋体</vt:lpstr>
      <vt:lpstr>Arial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窦 学博</dc:creator>
  <cp:lastModifiedBy>LUIS TORT MARTIN</cp:lastModifiedBy>
  <cp:revision>15</cp:revision>
  <dcterms:created xsi:type="dcterms:W3CDTF">2024-02-19T06:57:00Z</dcterms:created>
  <dcterms:modified xsi:type="dcterms:W3CDTF">2024-02-20T14:48:17Z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2024-02-20T06:56:39Z</vt:filetime>
  </property>
  <property fmtid="{D5CDD505-2E9C-101B-9397-08002B2CF9AE}" pid="4" name="ICV">
    <vt:lpwstr>FEC24AC8502C4EA5A48DCE88F9020684_12</vt:lpwstr>
  </property>
  <property fmtid="{D5CDD505-2E9C-101B-9397-08002B2CF9AE}" pid="5" name="KSOProductBuildVer">
    <vt:lpwstr>2052-12.1.0.16250</vt:lpwstr>
  </property>
</Properties>
</file>