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307" r:id="rId7"/>
    <p:sldId id="321" r:id="rId8"/>
    <p:sldId id="322" r:id="rId9"/>
    <p:sldId id="317" r:id="rId10"/>
    <p:sldId id="315" r:id="rId11"/>
    <p:sldId id="316" r:id="rId12"/>
    <p:sldId id="293" r:id="rId13"/>
    <p:sldId id="318" r:id="rId14"/>
    <p:sldId id="320" r:id="rId15"/>
    <p:sldId id="319" r:id="rId16"/>
    <p:sldId id="280" r:id="rId17"/>
    <p:sldId id="282" r:id="rId18"/>
    <p:sldId id="276" r:id="rId19"/>
    <p:sldId id="313" r:id="rId20"/>
    <p:sldId id="285" r:id="rId21"/>
    <p:sldId id="267" r:id="rId22"/>
    <p:sldId id="314" r:id="rId23"/>
    <p:sldId id="291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ROY Francois" initials="JF" lastIdx="4" clrIdx="0">
    <p:extLst>
      <p:ext uri="{19B8F6BF-5375-455C-9EA6-DF929625EA0E}">
        <p15:presenceInfo xmlns:p15="http://schemas.microsoft.com/office/powerpoint/2012/main" userId="S::francois.jeffroy@irsn.fr::20f46717-1c46-43de-9842-022da9e89d5b" providerId="AD"/>
      </p:ext>
    </p:extLst>
  </p:cmAuthor>
  <p:cmAuthor id="2" name="LATIL QUERREC Nevena" initials="LQN" lastIdx="1" clrIdx="1">
    <p:extLst>
      <p:ext uri="{19B8F6BF-5375-455C-9EA6-DF929625EA0E}">
        <p15:presenceInfo xmlns:p15="http://schemas.microsoft.com/office/powerpoint/2012/main" userId="S::nevena.latil-querrec@irsn.fr::d05cec6a-846a-4dcd-a8f4-cb41a49f6c67" providerId="AD"/>
      </p:ext>
    </p:extLst>
  </p:cmAuthor>
  <p:cmAuthor id="3" name="TAURINES Tatiana" initials="TT" lastIdx="4" clrIdx="2">
    <p:extLst>
      <p:ext uri="{19B8F6BF-5375-455C-9EA6-DF929625EA0E}">
        <p15:presenceInfo xmlns:p15="http://schemas.microsoft.com/office/powerpoint/2012/main" userId="S::tatiana.taurines@irsn.fr::bdb3b8fd-737f-4eea-9a14-fafa27e14d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757"/>
    <a:srgbClr val="FFFFFF"/>
    <a:srgbClr val="7FA8D9"/>
    <a:srgbClr val="D20012"/>
    <a:srgbClr val="F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9BBCA-D3D4-4A29-8F3C-7397D9459B16}" type="datetimeFigureOut">
              <a:rPr lang="fr-FR" smtClean="0"/>
              <a:t>08/03/2023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E1688-9C9A-42CE-8DEA-4338DEE1CB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0251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84EA83-ECFA-4CE9-8341-0864116DE1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82FDF4F-A9FB-4616-BBE3-3C548D0FF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27FF95-E335-4966-9F83-36B2E257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7B8B-C37B-4C8A-BD26-B22DBB613E53}" type="datetime1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FE4653-5FE9-4D19-A54F-45692602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6326F0-9CD3-4256-8FC2-A75DB406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600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D54F26-B578-4A5C-983E-0C68FD212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3B0503-D31C-4404-98A2-C1F225F63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8F926E-87B6-4C74-9483-F18C41CD5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0D057-42EA-4E74-863C-B33F0A396765}" type="datetime1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2D1145-FCDB-4328-8E36-5793F832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A7974F-4470-4504-93BC-8D9BDED6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21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B70CE69-2BF2-4D67-990B-5142EA1D07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06FE01-62C2-4B05-A0F1-739D2BBD6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9E36D9-E75F-4611-97AF-F5A85E030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A1493-1703-414F-A24D-4CFE9792B3CF}" type="datetime1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B01F4E-48A9-449D-B50D-50FC2A0E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A95EE0-DF6F-44F6-BC30-CA2AB931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47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014655-29B0-4DE2-97D6-7B63C4FB0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DE27BE-3B28-48F1-89DE-B2B3F9C38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A9FE49-5C68-4768-AE1D-441845CF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8ADA-ABFD-4C02-981E-2841DD7FFF5A}" type="datetime1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6DE922-D689-44A1-AFAB-DBD5810A5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561DA0-62B2-4679-AB88-EFDDF12DA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EA9969E-E00D-4453-B275-0E548DE1EB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03" t="13805" r="1731" b="15392"/>
          <a:stretch/>
        </p:blipFill>
        <p:spPr>
          <a:xfrm>
            <a:off x="65682" y="40668"/>
            <a:ext cx="1389045" cy="102117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BBF3514-1FCE-4B9D-8385-93A3B2D55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03" t="13805" r="1731" b="15392"/>
          <a:stretch/>
        </p:blipFill>
        <p:spPr>
          <a:xfrm>
            <a:off x="10737273" y="34940"/>
            <a:ext cx="1389045" cy="10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8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EAC8C-D1AA-4829-8538-40BF1EC16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62F7E9-3B01-4C36-81F5-6023D3CB9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6271F0-33DF-4F8A-A319-2B1B567D6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910D-B5EB-49A7-B05C-DE44D2781BBB}" type="datetime1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DF4A2BD-AE4B-4DE0-8163-B08A6E11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EC30C7-943E-4B54-9EA0-0B28D430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9999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AC6B9-8404-48AB-8F35-DE93CBB3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FA0A59-DA02-4BD5-A1D8-DCD53EF71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61C145-C1AA-4106-A321-DCF7C2233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88869D4-8CFB-468B-A747-C25803D7A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B34DE-70F5-46FC-AA4D-7B40B1213725}" type="datetime1">
              <a:rPr lang="fr-FR" smtClean="0"/>
              <a:t>08/03/2023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7C5698-7071-4FA0-B7EF-DE63FA23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B52B3D-5433-4308-862A-D1BC9042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872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11D769-1E1E-4694-B36E-1C22C89C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EB18BF-CC13-47EB-BD61-CAA295736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3E306A-EE74-43EC-B912-F11BBD8FF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BBCF12A-C712-413D-9F5F-A14BF197A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C4E2E29-1DC2-4110-A264-1DE677883E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3A5DAD1-2BE7-4A70-A712-134545C5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07FD-1B26-4724-9759-3B4EC1B06ED1}" type="datetime1">
              <a:rPr lang="fr-FR" smtClean="0"/>
              <a:t>08/03/2023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DF4ADB2-F095-4B45-A089-B8DD337A4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2C1960E-A7CD-4250-AB95-1E56690AF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16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92E319-1937-4244-BC39-C629AB436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9EBFBF-FCC0-4E13-A08E-4C9658F82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22F1-DFF4-4B43-957B-8FC95D8F59E7}" type="datetime1">
              <a:rPr lang="fr-FR" smtClean="0"/>
              <a:t>08/03/2023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E8522A-AED6-41F0-A7CA-C3AF31D20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547181-CFF3-4621-B8E6-62D6ECD5D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82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4FC2057-CFB5-4D26-94A9-EE514485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1F385-28C0-4E03-8DB0-A6E6BB513D00}" type="datetime1">
              <a:rPr lang="fr-FR" smtClean="0"/>
              <a:t>08/03/2023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6DD8D69-8FFD-4146-87FB-D0D26D35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E705C2-5617-4017-B6F4-9679FEDB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52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39FE77-1DF1-4728-84E9-18FAB47F0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0380B3-C442-44F9-B896-81973BDB1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09F268-A89E-4DAA-8BC5-CF782EA24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EADDEC-4BDF-4BBD-BD6E-55C521206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3F15B-3AF7-44DF-8C22-5134F5A5D86D}" type="datetime1">
              <a:rPr lang="fr-FR" smtClean="0"/>
              <a:t>08/03/2023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847EAB-ABC1-4ECB-854A-FDD93CFE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836E86-243F-4710-B15B-70755772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80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00C424-1B55-4A1A-9444-72628933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03316CE-5684-4A70-B788-288E0CA70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324A5B2-39D7-4069-8DC9-AC3CCF220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3802A5-D1D8-4AEA-9692-D8049E79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0E984-B658-4C11-8236-AE677761772E}" type="datetime1">
              <a:rPr lang="fr-FR" smtClean="0"/>
              <a:t>08/03/2023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E5C3CE-5CD9-4B59-8936-B44AA98B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B56A32-F496-4E0C-AF3C-8490EB9A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924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BA9321-8AA2-404A-9803-D5A89C76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331" y="1152627"/>
            <a:ext cx="11218631" cy="12337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B6A35E-4852-4D67-A4B4-E52A3E58D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3332" y="2477193"/>
            <a:ext cx="11218632" cy="3729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2A9546-54FA-4BB2-84EF-72B6EC7C28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D4805-9914-4C5E-ADA7-4B1F0AA936DE}" type="datetime1">
              <a:rPr lang="fr-FR" smtClean="0"/>
              <a:t>08/03/2023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03E5C9-C433-42EB-897A-7520AA058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D22958-19E8-4F01-BD11-D9E4260E6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35EF6-8718-4233-AC5A-D78F068ACFE5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logohorizontalcouleur">
            <a:extLst>
              <a:ext uri="{FF2B5EF4-FFF2-40B4-BE49-F238E27FC236}">
                <a16:creationId xmlns:a16="http://schemas.microsoft.com/office/drawing/2014/main" id="{823B4ECE-F3DE-4CD5-A43F-E5B83A5F38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09" y="247759"/>
            <a:ext cx="1695450" cy="73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98281EB-29BA-4D87-B096-6556F4C8FB6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94" y="103933"/>
            <a:ext cx="1035050" cy="100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C5BFE6-C293-4948-8EF9-925E087447A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22" y="0"/>
            <a:ext cx="10763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6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etchi.com/c/soutenez-lintersyndicale-de-lirs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ive.voxvote.com/?pin=194352&amp;autosubmit=tru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DAA7A9-7F49-4A5E-BA5F-EFF5BADF5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73187"/>
          </a:xfrm>
        </p:spPr>
        <p:txBody>
          <a:bodyPr/>
          <a:lstStyle/>
          <a:p>
            <a:r>
              <a:rPr lang="fr-FR" dirty="0"/>
              <a:t>Avenir de l’IRSN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E37D3E-BA29-4229-BFD2-8347302C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90691"/>
            <a:ext cx="9144000" cy="1655762"/>
          </a:xfrm>
        </p:spPr>
        <p:txBody>
          <a:bodyPr/>
          <a:lstStyle/>
          <a:p>
            <a:r>
              <a:rPr lang="fr-FR" dirty="0"/>
              <a:t>AG du personnel, Auditorium FAR + Teams</a:t>
            </a:r>
          </a:p>
          <a:p>
            <a:r>
              <a:rPr lang="fr-FR" dirty="0"/>
              <a:t>08-03-2023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FDE5DC-668E-4979-8E0B-CE6D622E7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9A09F8E-02CF-41B5-BD41-F0150B71F26C}"/>
              </a:ext>
            </a:extLst>
          </p:cNvPr>
          <p:cNvSpPr txBox="1"/>
          <p:nvPr/>
        </p:nvSpPr>
        <p:spPr>
          <a:xfrm rot="20555189">
            <a:off x="2620633" y="4295308"/>
            <a:ext cx="7184285" cy="861774"/>
          </a:xfrm>
          <a:prstGeom prst="rect">
            <a:avLst/>
          </a:prstGeom>
          <a:noFill/>
          <a:ln w="12700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Démantèlement de l’IRSN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3C0B62-4016-40C2-963A-D34CE49EF181}"/>
              </a:ext>
            </a:extLst>
          </p:cNvPr>
          <p:cNvSpPr txBox="1"/>
          <p:nvPr/>
        </p:nvSpPr>
        <p:spPr>
          <a:xfrm>
            <a:off x="5297776" y="5141594"/>
            <a:ext cx="7184285" cy="861774"/>
          </a:xfrm>
          <a:prstGeom prst="rect">
            <a:avLst/>
          </a:prstGeom>
          <a:noFill/>
          <a:ln w="1270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ON N’EN VEUT PAS!</a:t>
            </a:r>
          </a:p>
        </p:txBody>
      </p:sp>
    </p:spTree>
    <p:extLst>
      <p:ext uri="{BB962C8B-B14F-4D97-AF65-F5344CB8AC3E}">
        <p14:creationId xmlns:p14="http://schemas.microsoft.com/office/powerpoint/2010/main" val="3876847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24C524-EFF6-4FD1-A0B4-AE4B0909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10</a:t>
            </a:fld>
            <a:endParaRPr lang="fr-FR"/>
          </a:p>
        </p:txBody>
      </p:sp>
      <p:sp>
        <p:nvSpPr>
          <p:cNvPr id="8" name="Espace réservé du texte 27">
            <a:extLst>
              <a:ext uri="{FF2B5EF4-FFF2-40B4-BE49-F238E27FC236}">
                <a16:creationId xmlns:a16="http://schemas.microsoft.com/office/drawing/2014/main" id="{44EEB488-E9DC-4A87-8C16-9A755065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80" y="1332707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Bilan amendements commission affaires économiques</a:t>
            </a:r>
          </a:p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endParaRPr lang="fr-FR" sz="3200" b="1" spc="25" dirty="0">
              <a:latin typeface="Trebuchet MS" panose="22635452340000000000" pitchFamily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6A7A240-ECBB-4DEA-B085-2B9D5111498A}"/>
              </a:ext>
            </a:extLst>
          </p:cNvPr>
          <p:cNvSpPr txBox="1"/>
          <p:nvPr/>
        </p:nvSpPr>
        <p:spPr>
          <a:xfrm>
            <a:off x="1064611" y="5620403"/>
            <a:ext cx="2340196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Adopté le 06/03</a:t>
            </a:r>
          </a:p>
        </p:txBody>
      </p:sp>
      <p:graphicFrame>
        <p:nvGraphicFramePr>
          <p:cNvPr id="7" name="Tableau 10">
            <a:extLst>
              <a:ext uri="{FF2B5EF4-FFF2-40B4-BE49-F238E27FC236}">
                <a16:creationId xmlns:a16="http://schemas.microsoft.com/office/drawing/2014/main" id="{A5C84793-6825-4A3D-8BD7-DB333B50D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58379"/>
              </p:ext>
            </p:extLst>
          </p:nvPr>
        </p:nvGraphicFramePr>
        <p:xfrm>
          <a:off x="5740077" y="2030065"/>
          <a:ext cx="4788000" cy="45752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8111">
                  <a:extLst>
                    <a:ext uri="{9D8B030D-6E8A-4147-A177-3AD203B41FA5}">
                      <a16:colId xmlns:a16="http://schemas.microsoft.com/office/drawing/2014/main" val="3828808817"/>
                    </a:ext>
                  </a:extLst>
                </a:gridCol>
                <a:gridCol w="3559889">
                  <a:extLst>
                    <a:ext uri="{9D8B030D-6E8A-4147-A177-3AD203B41FA5}">
                      <a16:colId xmlns:a16="http://schemas.microsoft.com/office/drawing/2014/main" val="1744777922"/>
                    </a:ext>
                  </a:extLst>
                </a:gridCol>
              </a:tblGrid>
              <a:tr h="332047">
                <a:tc>
                  <a:txBody>
                    <a:bodyPr/>
                    <a:lstStyle/>
                    <a:p>
                      <a:r>
                        <a:rPr lang="fr-FR" sz="1600" dirty="0"/>
                        <a:t>Groupe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Position en CE du 06/03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859321"/>
                  </a:ext>
                </a:extLst>
              </a:tr>
              <a:tr h="366642">
                <a:tc>
                  <a:txBody>
                    <a:bodyPr/>
                    <a:lstStyle/>
                    <a:p>
                      <a:r>
                        <a:rPr lang="fr-FR" sz="1600" dirty="0"/>
                        <a:t>D. </a:t>
                      </a:r>
                      <a:r>
                        <a:rPr lang="fr-FR" sz="1600" dirty="0" err="1"/>
                        <a:t>Batho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/>
                        <a:t>Réforme sur un coin de table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7975846"/>
                  </a:ext>
                </a:extLst>
              </a:tr>
              <a:tr h="366642">
                <a:tc>
                  <a:txBody>
                    <a:bodyPr/>
                    <a:lstStyle/>
                    <a:p>
                      <a:r>
                        <a:rPr lang="fr-FR" sz="1600" dirty="0"/>
                        <a:t>EELV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Pas de prise de parole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9277610"/>
                  </a:ext>
                </a:extLst>
              </a:tr>
              <a:tr h="366642">
                <a:tc>
                  <a:txBody>
                    <a:bodyPr/>
                    <a:lstStyle/>
                    <a:p>
                      <a:r>
                        <a:rPr lang="fr-FR" sz="1600" dirty="0"/>
                        <a:t>LIOT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Juste une question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8645468"/>
                  </a:ext>
                </a:extLst>
              </a:tr>
              <a:tr h="366642">
                <a:tc>
                  <a:txBody>
                    <a:bodyPr/>
                    <a:lstStyle/>
                    <a:p>
                      <a:r>
                        <a:rPr lang="fr-FR" sz="1600" dirty="0"/>
                        <a:t>LFI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/>
                        <a:t>L’intersyndicale doit être écoutée !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000287"/>
                  </a:ext>
                </a:extLst>
              </a:tr>
              <a:tr h="573535">
                <a:tc>
                  <a:txBody>
                    <a:bodyPr/>
                    <a:lstStyle/>
                    <a:p>
                      <a:r>
                        <a:rPr lang="fr-FR" sz="1600" dirty="0"/>
                        <a:t>GDR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Pas de prise de parole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2032015"/>
                  </a:ext>
                </a:extLst>
              </a:tr>
              <a:tr h="366642">
                <a:tc>
                  <a:txBody>
                    <a:bodyPr/>
                    <a:lstStyle/>
                    <a:p>
                      <a:r>
                        <a:rPr lang="fr-FR" sz="1600" b="1" dirty="0"/>
                        <a:t>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b="1" dirty="0"/>
                        <a:t>On gère pas un plan social en 4h!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891965"/>
                  </a:ext>
                </a:extLst>
              </a:tr>
              <a:tr h="366642">
                <a:tc>
                  <a:txBody>
                    <a:bodyPr/>
                    <a:lstStyle/>
                    <a:p>
                      <a:r>
                        <a:rPr lang="fr-FR" sz="1600" dirty="0"/>
                        <a:t>MODEM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Pas de prise de parole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1369110"/>
                  </a:ext>
                </a:extLst>
              </a:tr>
              <a:tr h="366642">
                <a:tc>
                  <a:txBody>
                    <a:bodyPr/>
                    <a:lstStyle/>
                    <a:p>
                      <a:r>
                        <a:rPr lang="fr-FR" sz="1600" dirty="0"/>
                        <a:t>LR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Pas de prise de parole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399766"/>
                  </a:ext>
                </a:extLst>
              </a:tr>
              <a:tr h="366642">
                <a:tc>
                  <a:txBody>
                    <a:bodyPr/>
                    <a:lstStyle/>
                    <a:p>
                      <a:r>
                        <a:rPr lang="fr-FR" sz="1600" dirty="0"/>
                        <a:t>Horizon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Pas de prise de parole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904708"/>
                  </a:ext>
                </a:extLst>
              </a:tr>
              <a:tr h="366642">
                <a:tc>
                  <a:txBody>
                    <a:bodyPr/>
                    <a:lstStyle/>
                    <a:p>
                      <a:r>
                        <a:rPr lang="fr-FR" sz="1600" dirty="0"/>
                        <a:t>Renaissance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Pas de prise de parole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454552"/>
                  </a:ext>
                </a:extLst>
              </a:tr>
              <a:tr h="366642">
                <a:tc>
                  <a:txBody>
                    <a:bodyPr/>
                    <a:lstStyle/>
                    <a:p>
                      <a:r>
                        <a:rPr lang="fr-FR" sz="1600" dirty="0"/>
                        <a:t>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Pas de prise de parole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529865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A89167D5-D846-4FB2-8632-1A07EB8E95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56" y="2030066"/>
            <a:ext cx="5206463" cy="2892978"/>
          </a:xfrm>
          <a:prstGeom prst="rect">
            <a:avLst/>
          </a:prstGeom>
        </p:spPr>
      </p:pic>
      <p:pic>
        <p:nvPicPr>
          <p:cNvPr id="1026" name="Picture 2" descr="Résultat de recherche d'images pour &quot;smiley triste&quot;">
            <a:extLst>
              <a:ext uri="{FF2B5EF4-FFF2-40B4-BE49-F238E27FC236}">
                <a16:creationId xmlns:a16="http://schemas.microsoft.com/office/drawing/2014/main" id="{B898DCD5-B3A8-4E16-8A96-AB6C5F260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78" y="5454922"/>
            <a:ext cx="858424" cy="70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13539920-E774-444E-A2BA-458D82A3C08D}"/>
              </a:ext>
            </a:extLst>
          </p:cNvPr>
          <p:cNvGrpSpPr/>
          <p:nvPr/>
        </p:nvGrpSpPr>
        <p:grpSpPr>
          <a:xfrm>
            <a:off x="9682506" y="2897157"/>
            <a:ext cx="2746899" cy="2008981"/>
            <a:chOff x="4350811" y="4971355"/>
            <a:chExt cx="2340196" cy="1671794"/>
          </a:xfrm>
        </p:grpSpPr>
        <p:pic>
          <p:nvPicPr>
            <p:cNvPr id="18" name="Picture 2" descr="Résultat de recherche d'images pour &quot;smiley force&quot;">
              <a:extLst>
                <a:ext uri="{FF2B5EF4-FFF2-40B4-BE49-F238E27FC236}">
                  <a16:creationId xmlns:a16="http://schemas.microsoft.com/office/drawing/2014/main" id="{2A8C342C-64B6-430A-B2B0-CB898CDE0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719" y="4971355"/>
              <a:ext cx="1384995" cy="1384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4141737-05B3-4C6E-9DA1-CF2E47A474AC}"/>
                </a:ext>
              </a:extLst>
            </p:cNvPr>
            <p:cNvSpPr txBox="1"/>
            <p:nvPr/>
          </p:nvSpPr>
          <p:spPr>
            <a:xfrm rot="20179973">
              <a:off x="4350811" y="5258154"/>
              <a:ext cx="2340196" cy="1384995"/>
            </a:xfrm>
            <a:prstGeom prst="rect">
              <a:avLst/>
            </a:prstGeom>
            <a:noFill/>
            <a:ln w="28575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EE4757"/>
                  </a:solidFill>
                  <a:latin typeface="Bernard MT Condensed" panose="02050806060905020404" pitchFamily="18" charset="0"/>
                  <a:cs typeface="72 Condensed" panose="020B0506030000000003" pitchFamily="34" charset="0"/>
                </a:rPr>
                <a:t>Tout se jouera dans l’hémicycle ! 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9E97ABB2-830E-4DD4-9F89-F61E80D009E3}"/>
              </a:ext>
            </a:extLst>
          </p:cNvPr>
          <p:cNvSpPr txBox="1"/>
          <p:nvPr/>
        </p:nvSpPr>
        <p:spPr>
          <a:xfrm rot="19238545">
            <a:off x="35169" y="4133016"/>
            <a:ext cx="2058885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1 min/contre !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6E7BF65-1518-4931-88D5-9E62F5735CDC}"/>
              </a:ext>
            </a:extLst>
          </p:cNvPr>
          <p:cNvSpPr txBox="1"/>
          <p:nvPr/>
        </p:nvSpPr>
        <p:spPr>
          <a:xfrm rot="19238545">
            <a:off x="193435" y="4559172"/>
            <a:ext cx="2058885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1 min/pour !</a:t>
            </a:r>
          </a:p>
        </p:txBody>
      </p:sp>
    </p:spTree>
    <p:extLst>
      <p:ext uri="{BB962C8B-B14F-4D97-AF65-F5344CB8AC3E}">
        <p14:creationId xmlns:p14="http://schemas.microsoft.com/office/powerpoint/2010/main" val="3420270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24C524-EFF6-4FD1-A0B4-AE4B0909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11</a:t>
            </a:fld>
            <a:endParaRPr lang="fr-FR"/>
          </a:p>
        </p:txBody>
      </p:sp>
      <p:sp>
        <p:nvSpPr>
          <p:cNvPr id="8" name="Espace réservé du texte 27">
            <a:extLst>
              <a:ext uri="{FF2B5EF4-FFF2-40B4-BE49-F238E27FC236}">
                <a16:creationId xmlns:a16="http://schemas.microsoft.com/office/drawing/2014/main" id="{44EEB488-E9DC-4A87-8C16-9A755065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80" y="1332707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Bilan amendements commission affaires économiques</a:t>
            </a:r>
          </a:p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endParaRPr lang="fr-FR" sz="3200" b="1" spc="25" dirty="0">
              <a:latin typeface="Trebuchet MS" panose="22635452340000000000" pitchFamily="2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3539920-E774-444E-A2BA-458D82A3C08D}"/>
              </a:ext>
            </a:extLst>
          </p:cNvPr>
          <p:cNvGrpSpPr/>
          <p:nvPr/>
        </p:nvGrpSpPr>
        <p:grpSpPr>
          <a:xfrm>
            <a:off x="9707673" y="4712494"/>
            <a:ext cx="2746899" cy="2008981"/>
            <a:chOff x="4350811" y="4971355"/>
            <a:chExt cx="2340196" cy="1671794"/>
          </a:xfrm>
        </p:grpSpPr>
        <p:pic>
          <p:nvPicPr>
            <p:cNvPr id="18" name="Picture 2" descr="Résultat de recherche d'images pour &quot;smiley force&quot;">
              <a:extLst>
                <a:ext uri="{FF2B5EF4-FFF2-40B4-BE49-F238E27FC236}">
                  <a16:creationId xmlns:a16="http://schemas.microsoft.com/office/drawing/2014/main" id="{2A8C342C-64B6-430A-B2B0-CB898CDE0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719" y="4971355"/>
              <a:ext cx="1384995" cy="1384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4141737-05B3-4C6E-9DA1-CF2E47A474AC}"/>
                </a:ext>
              </a:extLst>
            </p:cNvPr>
            <p:cNvSpPr txBox="1"/>
            <p:nvPr/>
          </p:nvSpPr>
          <p:spPr>
            <a:xfrm rot="20179973">
              <a:off x="4350811" y="5258154"/>
              <a:ext cx="2340196" cy="1384995"/>
            </a:xfrm>
            <a:prstGeom prst="rect">
              <a:avLst/>
            </a:prstGeom>
            <a:noFill/>
            <a:ln w="28575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EE4757"/>
                  </a:solidFill>
                  <a:latin typeface="Bernard MT Condensed" panose="02050806060905020404" pitchFamily="18" charset="0"/>
                  <a:cs typeface="72 Condensed" panose="020B0506030000000003" pitchFamily="34" charset="0"/>
                </a:rPr>
                <a:t>Tout se jouera dans l’hémicycle ! 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9E97ABB2-830E-4DD4-9F89-F61E80D009E3}"/>
              </a:ext>
            </a:extLst>
          </p:cNvPr>
          <p:cNvSpPr txBox="1"/>
          <p:nvPr/>
        </p:nvSpPr>
        <p:spPr>
          <a:xfrm>
            <a:off x="659984" y="5758892"/>
            <a:ext cx="3995906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Et ça continue jusqu’à pas d’heure …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8B93D69-069E-43AA-B01E-DCC3AB9E9569}"/>
              </a:ext>
            </a:extLst>
          </p:cNvPr>
          <p:cNvSpPr txBox="1"/>
          <p:nvPr/>
        </p:nvSpPr>
        <p:spPr>
          <a:xfrm>
            <a:off x="443268" y="2285207"/>
            <a:ext cx="3435125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Autour de rapports …Article 9A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1FE7554-20FF-446A-9D5D-11961EFF3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0" y="2904935"/>
            <a:ext cx="1014412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8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F1B25F88-EDCB-47B4-BEFB-4C415438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29" y="1097294"/>
            <a:ext cx="5086589" cy="5739414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7D2BB1-1DE8-4F2F-93E8-C90E197A5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12</a:t>
            </a:fld>
            <a:endParaRPr lang="fr-F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A3667A-89E5-46F2-A937-CFF268FA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648" y="1342915"/>
            <a:ext cx="6053468" cy="527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F787DC2-FBEB-40DA-A14E-C93C8D74D0F3}"/>
              </a:ext>
            </a:extLst>
          </p:cNvPr>
          <p:cNvSpPr txBox="1"/>
          <p:nvPr/>
        </p:nvSpPr>
        <p:spPr>
          <a:xfrm rot="19369131">
            <a:off x="1947926" y="2315853"/>
            <a:ext cx="4809127" cy="2308324"/>
          </a:xfrm>
          <a:prstGeom prst="rect">
            <a:avLst/>
          </a:prstGeom>
          <a:solidFill>
            <a:srgbClr val="FFFFFF"/>
          </a:solidFill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Merci aux différents membres des GT pour les  trombinoscopes et tableurs Excel </a:t>
            </a:r>
            <a:r>
              <a:rPr lang="fr-FR" sz="36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  <a:sym typeface="Wingdings" panose="05000000000000000000" pitchFamily="2" charset="2"/>
              </a:rPr>
              <a:t></a:t>
            </a:r>
            <a:r>
              <a:rPr lang="fr-FR" sz="36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678301-B847-4A3E-9BF3-E0A5BA5154F3}"/>
              </a:ext>
            </a:extLst>
          </p:cNvPr>
          <p:cNvSpPr txBox="1"/>
          <p:nvPr/>
        </p:nvSpPr>
        <p:spPr>
          <a:xfrm>
            <a:off x="6960093" y="1342915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CE602</a:t>
            </a:r>
          </a:p>
        </p:txBody>
      </p:sp>
    </p:spTree>
    <p:extLst>
      <p:ext uri="{BB962C8B-B14F-4D97-AF65-F5344CB8AC3E}">
        <p14:creationId xmlns:p14="http://schemas.microsoft.com/office/powerpoint/2010/main" val="114606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7">
            <a:extLst>
              <a:ext uri="{FF2B5EF4-FFF2-40B4-BE49-F238E27FC236}">
                <a16:creationId xmlns:a16="http://schemas.microsoft.com/office/drawing/2014/main" id="{11183B9B-A8C9-4B06-8575-3D39FD6C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76" y="1192129"/>
            <a:ext cx="11218863" cy="73372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Ce n’est pas fini, on ne lâchera pas !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13</a:t>
            </a:fld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986744C6-B196-4D78-8502-EBA58ECE3765}"/>
              </a:ext>
            </a:extLst>
          </p:cNvPr>
          <p:cNvSpPr/>
          <p:nvPr/>
        </p:nvSpPr>
        <p:spPr>
          <a:xfrm>
            <a:off x="647350" y="3590487"/>
            <a:ext cx="10897299" cy="1392573"/>
          </a:xfrm>
          <a:prstGeom prst="rightArrow">
            <a:avLst/>
          </a:prstGeom>
          <a:solidFill>
            <a:srgbClr val="7FA8D9"/>
          </a:solidFill>
          <a:ln>
            <a:solidFill>
              <a:srgbClr val="EE4757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2E4B896-56A1-440E-AC1F-76C07E097196}"/>
              </a:ext>
            </a:extLst>
          </p:cNvPr>
          <p:cNvSpPr txBox="1"/>
          <p:nvPr/>
        </p:nvSpPr>
        <p:spPr>
          <a:xfrm rot="16200000">
            <a:off x="2448560" y="4095690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28/02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DD3ACF0-C3BC-4238-8A90-5C8A8B9E42FC}"/>
              </a:ext>
            </a:extLst>
          </p:cNvPr>
          <p:cNvSpPr txBox="1"/>
          <p:nvPr/>
        </p:nvSpPr>
        <p:spPr>
          <a:xfrm rot="16200000">
            <a:off x="4787214" y="4119147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rgbClr val="EE4757"/>
                </a:solidFill>
              </a:defRPr>
            </a:lvl1pPr>
          </a:lstStyle>
          <a:p>
            <a:r>
              <a:rPr lang="fr-FR" dirty="0"/>
              <a:t>1-2/03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420549F-AF48-40C7-BEAD-54E97E30FF7D}"/>
              </a:ext>
            </a:extLst>
          </p:cNvPr>
          <p:cNvSpPr txBox="1"/>
          <p:nvPr/>
        </p:nvSpPr>
        <p:spPr>
          <a:xfrm rot="16200000">
            <a:off x="6932150" y="4125827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13/03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192DB86-01AC-4EB2-A768-82AB63277ED8}"/>
              </a:ext>
            </a:extLst>
          </p:cNvPr>
          <p:cNvSpPr txBox="1"/>
          <p:nvPr/>
        </p:nvSpPr>
        <p:spPr>
          <a:xfrm rot="16200000">
            <a:off x="9200989" y="4119146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15/03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2328BCF-086F-4218-9A57-2687684A42F2}"/>
              </a:ext>
            </a:extLst>
          </p:cNvPr>
          <p:cNvSpPr txBox="1"/>
          <p:nvPr/>
        </p:nvSpPr>
        <p:spPr>
          <a:xfrm>
            <a:off x="6704948" y="2559402"/>
            <a:ext cx="1468317" cy="830997"/>
          </a:xfrm>
          <a:prstGeom prst="rect">
            <a:avLst/>
          </a:prstGeom>
          <a:noFill/>
          <a:ln w="5715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Début d’examen du texte à l’assemblée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D31DAC4-264E-483D-94DE-AA07E4236892}"/>
              </a:ext>
            </a:extLst>
          </p:cNvPr>
          <p:cNvSpPr txBox="1"/>
          <p:nvPr/>
        </p:nvSpPr>
        <p:spPr>
          <a:xfrm>
            <a:off x="8858181" y="2466955"/>
            <a:ext cx="1397259" cy="1077218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Mise au vote de la loi d’accélération à l’assemblée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708C1E1-06C9-443A-8FA7-7183701E7615}"/>
              </a:ext>
            </a:extLst>
          </p:cNvPr>
          <p:cNvSpPr txBox="1"/>
          <p:nvPr/>
        </p:nvSpPr>
        <p:spPr>
          <a:xfrm>
            <a:off x="657252" y="4886646"/>
            <a:ext cx="8897810" cy="584775"/>
          </a:xfrm>
          <a:prstGeom prst="rect">
            <a:avLst/>
          </a:prstGeom>
          <a:noFill/>
          <a:ln w="5715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EE47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iller" panose="04020404031007020602" pitchFamily="82" charset="0"/>
                <a:cs typeface="72 Condensed" panose="020B0506030000000003" pitchFamily="34" charset="0"/>
              </a:rPr>
              <a:t>Dépôt des amendements 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D7E16D1-2843-4B58-A447-58D13E9D395C}"/>
              </a:ext>
            </a:extLst>
          </p:cNvPr>
          <p:cNvSpPr txBox="1"/>
          <p:nvPr/>
        </p:nvSpPr>
        <p:spPr>
          <a:xfrm rot="16200000">
            <a:off x="859901" y="4093673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25/02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8CE5E82-A177-49EA-9DD2-AFA0C4AEC4BB}"/>
              </a:ext>
            </a:extLst>
          </p:cNvPr>
          <p:cNvSpPr txBox="1"/>
          <p:nvPr/>
        </p:nvSpPr>
        <p:spPr>
          <a:xfrm>
            <a:off x="8205453" y="5588836"/>
            <a:ext cx="2743199" cy="1077218"/>
          </a:xfrm>
          <a:prstGeom prst="rect">
            <a:avLst/>
          </a:prstGeom>
          <a:noFill/>
          <a:ln w="57150">
            <a:solidFill>
              <a:schemeClr val="accent6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iller" panose="04020404031007020602" pitchFamily="82" charset="0"/>
                <a:cs typeface="72 Condensed" panose="020B0506030000000003" pitchFamily="34" charset="0"/>
              </a:rPr>
              <a:t>Examen article par article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825A10E3-4F72-44CF-9A37-786181E15077}"/>
              </a:ext>
            </a:extLst>
          </p:cNvPr>
          <p:cNvGrpSpPr/>
          <p:nvPr/>
        </p:nvGrpSpPr>
        <p:grpSpPr>
          <a:xfrm>
            <a:off x="1848346" y="2590065"/>
            <a:ext cx="2042487" cy="830997"/>
            <a:chOff x="1848346" y="2590065"/>
            <a:chExt cx="2042487" cy="830997"/>
          </a:xfrm>
        </p:grpSpPr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F98A8CE-0A72-4C78-8074-78B6228E57F8}"/>
                </a:ext>
              </a:extLst>
            </p:cNvPr>
            <p:cNvSpPr txBox="1"/>
            <p:nvPr/>
          </p:nvSpPr>
          <p:spPr>
            <a:xfrm>
              <a:off x="1848346" y="2590065"/>
              <a:ext cx="2042487" cy="830997"/>
            </a:xfrm>
            <a:prstGeom prst="rect">
              <a:avLst/>
            </a:prstGeom>
            <a:noFill/>
            <a:ln w="28575">
              <a:solidFill>
                <a:srgbClr val="EE4757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1">
                      <a:lumMod val="75000"/>
                    </a:schemeClr>
                  </a:solidFill>
                  <a:latin typeface="Bernard MT Condensed" panose="02050806060905020404" pitchFamily="18" charset="0"/>
                  <a:cs typeface="72 Condensed" panose="020B0506030000000003" pitchFamily="34" charset="0"/>
                </a:rPr>
                <a:t>Commission du développement durable (députés, sénateurs)</a:t>
              </a:r>
            </a:p>
          </p:txBody>
        </p:sp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7F6AB670-A4EF-49F6-A26F-65BEF69815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48346" y="2590065"/>
              <a:ext cx="2042487" cy="815640"/>
            </a:xfrm>
            <a:prstGeom prst="line">
              <a:avLst/>
            </a:prstGeom>
            <a:ln w="57150">
              <a:solidFill>
                <a:srgbClr val="EE4757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79404DC-C050-4D76-8F79-A178776698D2}"/>
              </a:ext>
            </a:extLst>
          </p:cNvPr>
          <p:cNvGrpSpPr/>
          <p:nvPr/>
        </p:nvGrpSpPr>
        <p:grpSpPr>
          <a:xfrm>
            <a:off x="4403887" y="2439185"/>
            <a:ext cx="1517917" cy="1077218"/>
            <a:chOff x="4403887" y="2439185"/>
            <a:chExt cx="1517917" cy="1077218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BEA9534-C5EF-455B-A2A7-932CE0E2C118}"/>
                </a:ext>
              </a:extLst>
            </p:cNvPr>
            <p:cNvSpPr txBox="1"/>
            <p:nvPr/>
          </p:nvSpPr>
          <p:spPr>
            <a:xfrm>
              <a:off x="4403887" y="2439185"/>
              <a:ext cx="1517917" cy="1077218"/>
            </a:xfrm>
            <a:prstGeom prst="rect">
              <a:avLst/>
            </a:prstGeom>
            <a:noFill/>
            <a:ln w="28575">
              <a:solidFill>
                <a:srgbClr val="EE4757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accent1">
                      <a:lumMod val="75000"/>
                    </a:schemeClr>
                  </a:solidFill>
                  <a:latin typeface="Bernard MT Condensed" panose="02050806060905020404" pitchFamily="18" charset="0"/>
                  <a:cs typeface="72 Condensed" panose="020B0506030000000003" pitchFamily="34" charset="0"/>
                </a:rPr>
                <a:t>Commission affaires économiques à l’assemblée</a:t>
              </a:r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2526472-AE32-4469-B46C-3F09CA1254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03887" y="2466956"/>
              <a:ext cx="1517917" cy="1049447"/>
            </a:xfrm>
            <a:prstGeom prst="line">
              <a:avLst/>
            </a:prstGeom>
            <a:ln w="57150">
              <a:solidFill>
                <a:srgbClr val="EE4757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6867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14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7FEBFA-2176-4B2E-BAF9-EEA4DFDD4AC7}"/>
              </a:ext>
            </a:extLst>
          </p:cNvPr>
          <p:cNvSpPr txBox="1"/>
          <p:nvPr/>
        </p:nvSpPr>
        <p:spPr>
          <a:xfrm rot="20481325">
            <a:off x="2315609" y="3381328"/>
            <a:ext cx="6590899" cy="1015663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Vous avez la parole !</a:t>
            </a:r>
          </a:p>
        </p:txBody>
      </p:sp>
    </p:spTree>
    <p:extLst>
      <p:ext uri="{BB962C8B-B14F-4D97-AF65-F5344CB8AC3E}">
        <p14:creationId xmlns:p14="http://schemas.microsoft.com/office/powerpoint/2010/main" val="37078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7">
            <a:extLst>
              <a:ext uri="{FF2B5EF4-FFF2-40B4-BE49-F238E27FC236}">
                <a16:creationId xmlns:a16="http://schemas.microsoft.com/office/drawing/2014/main" id="{11183B9B-A8C9-4B06-8575-3D39FD6C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8" y="1392223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Plan de bataille :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07E34A-B021-48B1-BE6E-4F2194221742}"/>
              </a:ext>
            </a:extLst>
          </p:cNvPr>
          <p:cNvSpPr txBox="1"/>
          <p:nvPr/>
        </p:nvSpPr>
        <p:spPr>
          <a:xfrm>
            <a:off x="407349" y="1968569"/>
            <a:ext cx="112980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Grève et actions le </a:t>
            </a:r>
            <a:r>
              <a:rPr lang="fr-FR" sz="2800" b="1" dirty="0"/>
              <a:t>lundi 13/03 (voté lors de l’AG du 03/03)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Enfonçons le clou, le 13/03 avec </a:t>
            </a:r>
            <a:r>
              <a:rPr lang="fr-FR" sz="2400" b="1" dirty="0">
                <a:solidFill>
                  <a:srgbClr val="EE4757"/>
                </a:solidFill>
              </a:rPr>
              <a:t>une journée complète de grève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400" dirty="0"/>
              <a:t>Parcours Pique-nique géant, chants, chorégraphies … sur une place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400" dirty="0"/>
              <a:t>Rassemblement sur une place (interventions de soutiens de la filière nucléaire)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400" dirty="0"/>
              <a:t>soumis à acceptation de la préfecture!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400" dirty="0"/>
              <a:t>Financement du billet de train pour les sites hors Ile de France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2400" dirty="0"/>
              <a:t>Départ de Aix 7h18, retour depuis paris 16h30 (60 places achetées)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fr-FR" sz="2400" dirty="0"/>
              <a:t>5 places départ Avignon et 5 places départ Cherbourg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19DC9F-2252-4DEC-B78C-73C61227DCFE}"/>
              </a:ext>
            </a:extLst>
          </p:cNvPr>
          <p:cNvSpPr txBox="1"/>
          <p:nvPr/>
        </p:nvSpPr>
        <p:spPr>
          <a:xfrm rot="20754151">
            <a:off x="243866" y="5362563"/>
            <a:ext cx="4065060" cy="1015663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IRSN à l’arrêt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B940D54-5A4E-4B9A-9853-E71E75EB7086}"/>
              </a:ext>
            </a:extLst>
          </p:cNvPr>
          <p:cNvSpPr txBox="1"/>
          <p:nvPr/>
        </p:nvSpPr>
        <p:spPr>
          <a:xfrm>
            <a:off x="3352525" y="5930162"/>
            <a:ext cx="7922277" cy="523220"/>
          </a:xfrm>
          <a:prstGeom prst="rect">
            <a:avLst/>
          </a:prstGeom>
          <a:noFill/>
          <a:ln w="5715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7FA8D9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Tous les moyens sont bons grève, RTT, JRS, D/C, CA 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99A3EA5-A3CC-4455-98AA-2F5709B15F92}"/>
              </a:ext>
            </a:extLst>
          </p:cNvPr>
          <p:cNvSpPr txBox="1"/>
          <p:nvPr/>
        </p:nvSpPr>
        <p:spPr>
          <a:xfrm>
            <a:off x="8772573" y="1311064"/>
            <a:ext cx="3223320" cy="369332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Pensez à contribuer à la cagnotte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9F29F02-0815-45E7-815B-BA8C8568E98F}"/>
              </a:ext>
            </a:extLst>
          </p:cNvPr>
          <p:cNvSpPr txBox="1"/>
          <p:nvPr/>
        </p:nvSpPr>
        <p:spPr>
          <a:xfrm>
            <a:off x="6453753" y="1761555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http://www.leetchi.com/c/soutenez-lintersyndicale-de-lirsn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769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7">
            <a:extLst>
              <a:ext uri="{FF2B5EF4-FFF2-40B4-BE49-F238E27FC236}">
                <a16:creationId xmlns:a16="http://schemas.microsoft.com/office/drawing/2014/main" id="{11183B9B-A8C9-4B06-8575-3D39FD6C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8" y="1392223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Plan de bataille :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16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07E34A-B021-48B1-BE6E-4F2194221742}"/>
              </a:ext>
            </a:extLst>
          </p:cNvPr>
          <p:cNvSpPr txBox="1"/>
          <p:nvPr/>
        </p:nvSpPr>
        <p:spPr>
          <a:xfrm>
            <a:off x="162010" y="2290119"/>
            <a:ext cx="112980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Mail aux députés par  tous les salariés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Préparation d’amendements pour les députés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Demande de rdv avec les députés des groupes à convaincre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Interventions de l’IS et des salariés lors des événements/réunions de la semaine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Fiches techniques détaillés pour la presse et les députés (info/intox, Le Saviez-vous)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Un mail par jour aux salariés pour vous tenir informés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993876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17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F7FEBFA-2176-4B2E-BAF9-EEA4DFDD4AC7}"/>
              </a:ext>
            </a:extLst>
          </p:cNvPr>
          <p:cNvSpPr txBox="1"/>
          <p:nvPr/>
        </p:nvSpPr>
        <p:spPr>
          <a:xfrm rot="20481325">
            <a:off x="2031660" y="3436538"/>
            <a:ext cx="1727949" cy="1015663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Vote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4E1105D-A30E-405F-90C2-8B7C3248646E}"/>
              </a:ext>
            </a:extLst>
          </p:cNvPr>
          <p:cNvSpPr txBox="1"/>
          <p:nvPr/>
        </p:nvSpPr>
        <p:spPr>
          <a:xfrm>
            <a:off x="1014930" y="4778271"/>
            <a:ext cx="60946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effectLst/>
                <a:hlinkClick r:id="rId2" tooltip="https://live.voxvote.com/?pin=194352&amp;autosubmit=true"/>
              </a:rPr>
              <a:t>live.voxvote.com</a:t>
            </a:r>
            <a:r>
              <a:rPr lang="fr-FR" sz="4000" dirty="0"/>
              <a:t>   </a:t>
            </a:r>
          </a:p>
          <a:p>
            <a:r>
              <a:rPr lang="fr-FR" sz="4000" b="1" dirty="0"/>
              <a:t>PIN: 194352</a:t>
            </a:r>
            <a:endParaRPr lang="fr-FR" sz="40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1001A7D-4CB9-4216-A3C5-C918C5413C9A}"/>
              </a:ext>
            </a:extLst>
          </p:cNvPr>
          <p:cNvSpPr txBox="1"/>
          <p:nvPr/>
        </p:nvSpPr>
        <p:spPr>
          <a:xfrm>
            <a:off x="212432" y="1921004"/>
            <a:ext cx="117671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3200" b="1" dirty="0"/>
              <a:t>Interventions de l’Intersyndicale et des salariés lors des événements/réunions jusqu’au 15 mars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82064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18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E456AAB-4665-45DC-906D-B7F98D4FE062}"/>
              </a:ext>
            </a:extLst>
          </p:cNvPr>
          <p:cNvSpPr txBox="1"/>
          <p:nvPr/>
        </p:nvSpPr>
        <p:spPr>
          <a:xfrm rot="20889276">
            <a:off x="1377275" y="2596029"/>
            <a:ext cx="8622278" cy="1938992"/>
          </a:xfrm>
          <a:prstGeom prst="rect">
            <a:avLst/>
          </a:prstGeom>
          <a:noFill/>
          <a:ln w="12700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Merci à tous pour vos soutiens, idées d’actions, veille réseaux et presse, exemples, chansons 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6B35289-EC58-4070-B068-5DBDD8D98CE5}"/>
              </a:ext>
            </a:extLst>
          </p:cNvPr>
          <p:cNvSpPr txBox="1"/>
          <p:nvPr/>
        </p:nvSpPr>
        <p:spPr>
          <a:xfrm>
            <a:off x="4297234" y="5399331"/>
            <a:ext cx="7056566" cy="523220"/>
          </a:xfrm>
          <a:prstGeom prst="rect">
            <a:avLst/>
          </a:prstGeom>
          <a:noFill/>
          <a:ln w="5715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7FA8D9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A vos idées pour nos prochaines journées d’action</a:t>
            </a:r>
          </a:p>
        </p:txBody>
      </p:sp>
    </p:spTree>
    <p:extLst>
      <p:ext uri="{BB962C8B-B14F-4D97-AF65-F5344CB8AC3E}">
        <p14:creationId xmlns:p14="http://schemas.microsoft.com/office/powerpoint/2010/main" val="1440883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9459E9-A27D-4840-BACD-5F6858CC3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Bilan l’entretien avec la ministre (FJE, PBO, PCU)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Bilan amendements commission affaires économiques (PBO, TTA)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Ce n’est pas fini on lâche rien (NLA)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 vous la parole 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Plan de bataille (PCU)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Conclusions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06EDB0-FF98-4ED5-9ECC-FCBEFCC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23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9459E9-A27D-4840-BACD-5F6858CC3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Bilan de l’entretien avec la Ministre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Bilan du vote des amendements en commission affaires économiques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A vous la parole 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Plan de bataille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Conclusions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06EDB0-FF98-4ED5-9ECC-FCBEFCC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119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7">
            <a:extLst>
              <a:ext uri="{FF2B5EF4-FFF2-40B4-BE49-F238E27FC236}">
                <a16:creationId xmlns:a16="http://schemas.microsoft.com/office/drawing/2014/main" id="{11183B9B-A8C9-4B06-8575-3D39FD6C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76" y="1394228"/>
            <a:ext cx="11218863" cy="733729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Si la loi avec l’amendement de fusion est votée …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20</a:t>
            </a:fld>
            <a:endParaRPr lang="fr-FR"/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986744C6-B196-4D78-8502-EBA58ECE3765}"/>
              </a:ext>
            </a:extLst>
          </p:cNvPr>
          <p:cNvSpPr/>
          <p:nvPr/>
        </p:nvSpPr>
        <p:spPr>
          <a:xfrm>
            <a:off x="647350" y="3913018"/>
            <a:ext cx="10897299" cy="1392573"/>
          </a:xfrm>
          <a:prstGeom prst="rightArrow">
            <a:avLst/>
          </a:prstGeom>
          <a:solidFill>
            <a:srgbClr val="7FA8D9"/>
          </a:solidFill>
          <a:ln>
            <a:solidFill>
              <a:srgbClr val="EE4757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D31DAC4-264E-483D-94DE-AA07E4236892}"/>
              </a:ext>
            </a:extLst>
          </p:cNvPr>
          <p:cNvSpPr txBox="1"/>
          <p:nvPr/>
        </p:nvSpPr>
        <p:spPr>
          <a:xfrm>
            <a:off x="3438893" y="3543686"/>
            <a:ext cx="1397259" cy="338554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PLF 2024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D7E16D1-2843-4B58-A447-58D13E9D395C}"/>
              </a:ext>
            </a:extLst>
          </p:cNvPr>
          <p:cNvSpPr txBox="1"/>
          <p:nvPr/>
        </p:nvSpPr>
        <p:spPr>
          <a:xfrm rot="16200000">
            <a:off x="859901" y="441620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15/03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037504C-5832-4051-B4D1-F8935F5334C3}"/>
              </a:ext>
            </a:extLst>
          </p:cNvPr>
          <p:cNvSpPr txBox="1"/>
          <p:nvPr/>
        </p:nvSpPr>
        <p:spPr>
          <a:xfrm rot="16200000">
            <a:off x="3646444" y="4416203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EE4757"/>
                </a:solidFill>
              </a:rPr>
              <a:t>01/06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0E75212-CA7F-4126-9EFB-B2C839F3EC3C}"/>
              </a:ext>
            </a:extLst>
          </p:cNvPr>
          <p:cNvSpPr txBox="1"/>
          <p:nvPr/>
        </p:nvSpPr>
        <p:spPr>
          <a:xfrm>
            <a:off x="609147" y="3005077"/>
            <a:ext cx="1561912" cy="1077218"/>
          </a:xfrm>
          <a:prstGeom prst="rect">
            <a:avLst/>
          </a:prstGeom>
          <a:noFill/>
          <a:ln w="57150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EE475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hiller" panose="04020404031007020602" pitchFamily="82" charset="0"/>
                <a:cs typeface="72 Condensed" panose="020B0506030000000003" pitchFamily="34" charset="0"/>
              </a:rPr>
              <a:t>Vote de la loi ??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5C43FB7-4105-4A40-A899-2C319FBF6B27}"/>
              </a:ext>
            </a:extLst>
          </p:cNvPr>
          <p:cNvSpPr txBox="1"/>
          <p:nvPr/>
        </p:nvSpPr>
        <p:spPr>
          <a:xfrm>
            <a:off x="838200" y="5288720"/>
            <a:ext cx="46839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4 groupes de travail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 transfert des missions de l’IRSN vers l’ASN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conditions de travail des personnels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évolutions réglementaires à prévoir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Les sujets budgétaires et financier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8836966-09D6-4B44-ABF8-38B613DDDD4E}"/>
              </a:ext>
            </a:extLst>
          </p:cNvPr>
          <p:cNvSpPr txBox="1"/>
          <p:nvPr/>
        </p:nvSpPr>
        <p:spPr>
          <a:xfrm rot="16200000">
            <a:off x="7338426" y="4277703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EE4757"/>
                </a:solidFill>
              </a:rPr>
              <a:t>Fin</a:t>
            </a:r>
          </a:p>
          <a:p>
            <a:pPr algn="ctr"/>
            <a:r>
              <a:rPr lang="fr-FR" b="1" dirty="0">
                <a:solidFill>
                  <a:srgbClr val="EE4757"/>
                </a:solidFill>
              </a:rPr>
              <a:t> 2023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0575E8E-039A-4256-B76E-6283FB195BD3}"/>
              </a:ext>
            </a:extLst>
          </p:cNvPr>
          <p:cNvSpPr txBox="1"/>
          <p:nvPr/>
        </p:nvSpPr>
        <p:spPr>
          <a:xfrm>
            <a:off x="6854610" y="3519160"/>
            <a:ext cx="1397259" cy="338554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LOLF 2024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46F0BEA-CBA7-4422-8A8A-CD8110CAB403}"/>
              </a:ext>
            </a:extLst>
          </p:cNvPr>
          <p:cNvSpPr txBox="1"/>
          <p:nvPr/>
        </p:nvSpPr>
        <p:spPr>
          <a:xfrm rot="16200000">
            <a:off x="10135283" y="4300948"/>
            <a:ext cx="75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EE4757"/>
                </a:solidFill>
              </a:rPr>
              <a:t>01/07</a:t>
            </a:r>
          </a:p>
          <a:p>
            <a:pPr algn="ctr"/>
            <a:r>
              <a:rPr lang="fr-FR" b="1" dirty="0">
                <a:solidFill>
                  <a:srgbClr val="EE4757"/>
                </a:solidFill>
              </a:rPr>
              <a:t> 2024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44DDA22-1D19-45AE-8EA2-F3A66448CF42}"/>
              </a:ext>
            </a:extLst>
          </p:cNvPr>
          <p:cNvSpPr txBox="1"/>
          <p:nvPr/>
        </p:nvSpPr>
        <p:spPr>
          <a:xfrm>
            <a:off x="9722699" y="3393458"/>
            <a:ext cx="1397259" cy="584775"/>
          </a:xfrm>
          <a:prstGeom prst="rect">
            <a:avLst/>
          </a:prstGeom>
          <a:noFill/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Mise en application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A51EA6E-B56A-4BEE-92E7-77530197B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750" y="1980328"/>
            <a:ext cx="6718578" cy="1145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0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7">
            <a:extLst>
              <a:ext uri="{FF2B5EF4-FFF2-40B4-BE49-F238E27FC236}">
                <a16:creationId xmlns:a16="http://schemas.microsoft.com/office/drawing/2014/main" id="{11183B9B-A8C9-4B06-8575-3D39FD6C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8" y="1392223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Bilan de l’entretien avec la ministre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3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55110A-68C7-4F25-8665-C39948685556}"/>
              </a:ext>
            </a:extLst>
          </p:cNvPr>
          <p:cNvSpPr txBox="1"/>
          <p:nvPr/>
        </p:nvSpPr>
        <p:spPr>
          <a:xfrm>
            <a:off x="407349" y="2244060"/>
            <a:ext cx="1129808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Indépendance - transparence - confiance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L’indépendance de l’expertise inscrite dans le règlement intérieur de l’ASN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Les avis d’expertise annexés aux décisions de l’ASN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L’accès de la société civile : l’ASN le fait déjà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FF0000"/>
                </a:solidFill>
              </a:rPr>
              <a:t>Un même employeur, un même directeur : l’expertise sous contrôle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FF0000"/>
                </a:solidFill>
              </a:rPr>
              <a:t>Plus d’accès à l’expertise avant la décision !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2400" i="1" dirty="0">
                <a:solidFill>
                  <a:srgbClr val="FF0000"/>
                </a:solidFill>
              </a:rPr>
              <a:t>Régression démocratique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fr-FR" sz="2400" i="1" dirty="0">
                <a:solidFill>
                  <a:srgbClr val="FF0000"/>
                </a:solidFill>
              </a:rPr>
              <a:t>Dégradation du système</a:t>
            </a:r>
          </a:p>
          <a:p>
            <a:pPr lvl="2"/>
            <a:endParaRPr lang="fr-FR" sz="24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400" b="1" dirty="0">
                <a:highlight>
                  <a:srgbClr val="FFFF00"/>
                </a:highlight>
              </a:rPr>
              <a:t>Le public vu comme un problème versus une partie de la solution (exemple de la radiothérapie)</a:t>
            </a:r>
          </a:p>
        </p:txBody>
      </p:sp>
    </p:spTree>
    <p:extLst>
      <p:ext uri="{BB962C8B-B14F-4D97-AF65-F5344CB8AC3E}">
        <p14:creationId xmlns:p14="http://schemas.microsoft.com/office/powerpoint/2010/main" val="771010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7">
            <a:extLst>
              <a:ext uri="{FF2B5EF4-FFF2-40B4-BE49-F238E27FC236}">
                <a16:creationId xmlns:a16="http://schemas.microsoft.com/office/drawing/2014/main" id="{11183B9B-A8C9-4B06-8575-3D39FD6C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9" y="1291560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Bilan de l’entretien avec la ministre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55110A-68C7-4F25-8665-C39948685556}"/>
              </a:ext>
            </a:extLst>
          </p:cNvPr>
          <p:cNvSpPr txBox="1"/>
          <p:nvPr/>
        </p:nvSpPr>
        <p:spPr>
          <a:xfrm>
            <a:off x="407349" y="2068825"/>
            <a:ext cx="112980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800" b="1" dirty="0"/>
              <a:t>Compétences</a:t>
            </a:r>
            <a:endParaRPr lang="fr-F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Transfert de l’expertise et de la recherche à l’ASN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Une Autorité administrative peut recruter des thésards sans limite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D’autres AAI font de la recherche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La NRC fait de la recherche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FF0000"/>
                </a:solidFill>
              </a:rPr>
              <a:t>Aucune AAI ne fait de la recherche !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FF0000"/>
                </a:solidFill>
              </a:rPr>
              <a:t>Une recherche privée d’installations soumises à autorisation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FF0000"/>
                </a:solidFill>
              </a:rPr>
              <a:t>US NRC : agence de moyen, une recherche dans les bases de données avec affiliation "US NRC" renvoi 31 articles entre 1980 et 2022 !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FF0000"/>
                </a:solidFill>
              </a:rPr>
              <a:t>Une inconnue : l’expertise nucléaire de défense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fr-FR" sz="20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fr-FR" sz="2400" b="1" dirty="0">
                <a:highlight>
                  <a:srgbClr val="FFFF00"/>
                </a:highlight>
              </a:rPr>
              <a:t>Une expertise dégradée : sûreté et radioprotection en danger !</a:t>
            </a:r>
          </a:p>
        </p:txBody>
      </p:sp>
    </p:spTree>
    <p:extLst>
      <p:ext uri="{BB962C8B-B14F-4D97-AF65-F5344CB8AC3E}">
        <p14:creationId xmlns:p14="http://schemas.microsoft.com/office/powerpoint/2010/main" val="317282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27">
            <a:extLst>
              <a:ext uri="{FF2B5EF4-FFF2-40B4-BE49-F238E27FC236}">
                <a16:creationId xmlns:a16="http://schemas.microsoft.com/office/drawing/2014/main" id="{11183B9B-A8C9-4B06-8575-3D39FD6CF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68" y="1392223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Bilan de l’entretien avec la ministre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DD1CB2-66DE-49E6-BCB8-3AB7905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5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55110A-68C7-4F25-8665-C39948685556}"/>
              </a:ext>
            </a:extLst>
          </p:cNvPr>
          <p:cNvSpPr txBox="1"/>
          <p:nvPr/>
        </p:nvSpPr>
        <p:spPr>
          <a:xfrm>
            <a:off x="407349" y="2244060"/>
            <a:ext cx="1129808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2800" b="1" dirty="0"/>
              <a:t>Liste des 17 AAI</a:t>
            </a:r>
            <a:endParaRPr lang="fr-FR" sz="24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22222"/>
                </a:solidFill>
                <a:effectLst/>
                <a:latin typeface="Marianne"/>
              </a:rPr>
              <a:t>Autorité de contrôle des nuisances sonores aéroportuaires (ACNUSA)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22222"/>
                </a:solidFill>
                <a:effectLst/>
                <a:latin typeface="Marianne"/>
              </a:rPr>
              <a:t>Autorité de la concurrence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22222"/>
                </a:solidFill>
                <a:effectLst/>
                <a:latin typeface="Marianne"/>
              </a:rPr>
              <a:t>Autorité de régulation des communications électroniques, des postes et de la distribution de la presse (ARCEP)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22222"/>
                </a:solidFill>
                <a:effectLst/>
                <a:latin typeface="Marianne"/>
              </a:rPr>
              <a:t>Autorité nationale des jeux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22222"/>
                </a:solidFill>
                <a:effectLst/>
                <a:latin typeface="Marianne"/>
              </a:rPr>
              <a:t>Autorité de sûreté nucléaire (ASN)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22222"/>
                </a:solidFill>
                <a:effectLst/>
                <a:latin typeface="Marianne"/>
              </a:rPr>
              <a:t>Comité d’indemnisation des victimes des essais nucléaires (CIVEN)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22222"/>
                </a:solidFill>
                <a:effectLst/>
                <a:latin typeface="Marianne"/>
              </a:rPr>
              <a:t>Commission d’accès aux documents administratifs (CADA)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22222"/>
                </a:solidFill>
                <a:effectLst/>
                <a:latin typeface="Marianne"/>
              </a:rPr>
              <a:t>Commission de régulation de l’énergie (CRE)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22222"/>
                </a:solidFill>
                <a:effectLst/>
                <a:latin typeface="Marianne"/>
              </a:rPr>
              <a:t>Commission du secret de la défense nationale (CSDN)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22222"/>
                </a:solidFill>
                <a:effectLst/>
                <a:latin typeface="Marianne"/>
              </a:rPr>
              <a:t>Commission nationale de contrôle des techniques de renseignement (CNCTR)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22222"/>
                </a:solidFill>
                <a:effectLst/>
                <a:latin typeface="Marianne"/>
              </a:rPr>
              <a:t>Commission nationale de l’informatique et des libertés (CNIL)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22222"/>
                </a:solidFill>
                <a:effectLst/>
                <a:latin typeface="Marianne"/>
              </a:rPr>
              <a:t>Commission nationale des comptes de campagne et des financements politiques (CNCCFP)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22222"/>
                </a:solidFill>
                <a:effectLst/>
                <a:latin typeface="Marianne"/>
              </a:rPr>
              <a:t>Commission nationale du débat public (CNDP)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22222"/>
                </a:solidFill>
                <a:effectLst/>
                <a:latin typeface="Marianne"/>
              </a:rPr>
              <a:t>Contrôleur général des lieux de privation de liberté (CGLPL)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22222"/>
                </a:solidFill>
                <a:effectLst/>
                <a:latin typeface="Marianne"/>
              </a:rPr>
              <a:t>Défenseur des droits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22222"/>
                </a:solidFill>
                <a:effectLst/>
                <a:latin typeface="Marianne"/>
              </a:rPr>
              <a:t>Haut Conseil de l’évaluation de la recherche et de l’enseignement supérieur (HCERES) 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b="0" i="0" dirty="0">
                <a:solidFill>
                  <a:srgbClr val="222222"/>
                </a:solidFill>
                <a:effectLst/>
                <a:latin typeface="Marianne"/>
              </a:rPr>
              <a:t>Haute Autorité pour la transparence de la vie publique (HATVP).</a:t>
            </a:r>
          </a:p>
        </p:txBody>
      </p:sp>
    </p:spTree>
    <p:extLst>
      <p:ext uri="{BB962C8B-B14F-4D97-AF65-F5344CB8AC3E}">
        <p14:creationId xmlns:p14="http://schemas.microsoft.com/office/powerpoint/2010/main" val="380391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24C524-EFF6-4FD1-A0B4-AE4B0909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6</a:t>
            </a:fld>
            <a:endParaRPr lang="fr-FR"/>
          </a:p>
        </p:txBody>
      </p:sp>
      <p:sp>
        <p:nvSpPr>
          <p:cNvPr id="8" name="Espace réservé du texte 27">
            <a:extLst>
              <a:ext uri="{FF2B5EF4-FFF2-40B4-BE49-F238E27FC236}">
                <a16:creationId xmlns:a16="http://schemas.microsoft.com/office/drawing/2014/main" id="{44EEB488-E9DC-4A87-8C16-9A755065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80" y="1332707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Bilan commission affaires économiques</a:t>
            </a:r>
          </a:p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endParaRPr lang="fr-FR" sz="3200" b="1" spc="25" dirty="0">
              <a:latin typeface="Trebuchet MS" panose="22635452340000000000" pitchFamily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068E9A9-B903-455C-8AA1-891C165ABC45}"/>
              </a:ext>
            </a:extLst>
          </p:cNvPr>
          <p:cNvSpPr txBox="1"/>
          <p:nvPr/>
        </p:nvSpPr>
        <p:spPr>
          <a:xfrm>
            <a:off x="318370" y="1808957"/>
            <a:ext cx="1129808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Intro de la ministre</a:t>
            </a:r>
            <a:endParaRPr lang="fr-FR" sz="2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Système qui ne cesse d’évoluer (2002 IRSN, 2006 ASN)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ASN peu de moyens d’expertise sauf pour la cuve et l’ESPN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ASN a le moins de moyens humains dans le monde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Transfert de l’expertise et de la recherche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Maintien de la transparence et dialogue technique avec le public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99243-59F1-48B8-991C-62BEB8196661}"/>
              </a:ext>
            </a:extLst>
          </p:cNvPr>
          <p:cNvSpPr txBox="1"/>
          <p:nvPr/>
        </p:nvSpPr>
        <p:spPr>
          <a:xfrm>
            <a:off x="318370" y="4169032"/>
            <a:ext cx="1129808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Présentation de l’amendement 602</a:t>
            </a:r>
            <a:endParaRPr lang="fr-FR" sz="2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Élargissement des missions de l’ASN (sûreté, radioprotection, sécurité civile)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Possibilité d’avoir différents contrats (fonctionnaire, droit public, droit privé)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Favorable au sous-amendement :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400" dirty="0"/>
              <a:t>RI pour distinguer le processus d’avis et de décisions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400" dirty="0"/>
              <a:t>demande de rapport sur une étude d’impact a posteriori</a:t>
            </a:r>
          </a:p>
        </p:txBody>
      </p:sp>
    </p:spTree>
    <p:extLst>
      <p:ext uri="{BB962C8B-B14F-4D97-AF65-F5344CB8AC3E}">
        <p14:creationId xmlns:p14="http://schemas.microsoft.com/office/powerpoint/2010/main" val="2220443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24C524-EFF6-4FD1-A0B4-AE4B0909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7</a:t>
            </a:fld>
            <a:endParaRPr lang="fr-FR"/>
          </a:p>
        </p:txBody>
      </p:sp>
      <p:sp>
        <p:nvSpPr>
          <p:cNvPr id="8" name="Espace réservé du texte 27">
            <a:extLst>
              <a:ext uri="{FF2B5EF4-FFF2-40B4-BE49-F238E27FC236}">
                <a16:creationId xmlns:a16="http://schemas.microsoft.com/office/drawing/2014/main" id="{44EEB488-E9DC-4A87-8C16-9A755065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80" y="1332707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Bilan commission affaires économiques</a:t>
            </a:r>
          </a:p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endParaRPr lang="fr-FR" sz="3200" b="1" spc="25" dirty="0">
              <a:latin typeface="Trebuchet MS" panose="22635452340000000000" pitchFamily="2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0699243-59F1-48B8-991C-62BEB8196661}"/>
              </a:ext>
            </a:extLst>
          </p:cNvPr>
          <p:cNvSpPr txBox="1"/>
          <p:nvPr/>
        </p:nvSpPr>
        <p:spPr>
          <a:xfrm>
            <a:off x="357980" y="2056672"/>
            <a:ext cx="112980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Présentation de l’amendement 610</a:t>
            </a:r>
            <a:endParaRPr lang="fr-FR" sz="2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Transfert de droit des contrats de l’IRSN vers l’ASN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Option maintien du contrat de droit privé ou passage à un contrat de droit public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9481977-A72F-49ED-9CF3-DE347D01641B}"/>
              </a:ext>
            </a:extLst>
          </p:cNvPr>
          <p:cNvSpPr txBox="1"/>
          <p:nvPr/>
        </p:nvSpPr>
        <p:spPr>
          <a:xfrm>
            <a:off x="318370" y="4042521"/>
            <a:ext cx="112980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Conclusions</a:t>
            </a:r>
            <a:endParaRPr lang="fr-FR" sz="28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« Cap clair » avec ces deux amendements, processus concerté, </a:t>
            </a:r>
            <a:r>
              <a:rPr lang="fr-FR" sz="2400" dirty="0" err="1"/>
              <a:t>blabla</a:t>
            </a:r>
            <a:r>
              <a:rPr lang="fr-FR" sz="2400" dirty="0"/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400" dirty="0"/>
              <a:t>Une AAI est plus protectrice qu’un EPIC</a:t>
            </a:r>
          </a:p>
        </p:txBody>
      </p:sp>
    </p:spTree>
    <p:extLst>
      <p:ext uri="{BB962C8B-B14F-4D97-AF65-F5344CB8AC3E}">
        <p14:creationId xmlns:p14="http://schemas.microsoft.com/office/powerpoint/2010/main" val="134087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24C524-EFF6-4FD1-A0B4-AE4B0909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8</a:t>
            </a:fld>
            <a:endParaRPr lang="fr-FR"/>
          </a:p>
        </p:txBody>
      </p:sp>
      <p:sp>
        <p:nvSpPr>
          <p:cNvPr id="8" name="Espace réservé du texte 27">
            <a:extLst>
              <a:ext uri="{FF2B5EF4-FFF2-40B4-BE49-F238E27FC236}">
                <a16:creationId xmlns:a16="http://schemas.microsoft.com/office/drawing/2014/main" id="{44EEB488-E9DC-4A87-8C16-9A755065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80" y="1084133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Bilan amendements commission affaires économiques</a:t>
            </a:r>
          </a:p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endParaRPr lang="fr-FR" sz="3200" b="1" spc="25" dirty="0">
              <a:latin typeface="Trebuchet MS" panose="22635452340000000000" pitchFamily="2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EEDFE51-0A28-4D7A-9B7D-83F43AE4C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946" y="1509278"/>
            <a:ext cx="7884929" cy="521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96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24C524-EFF6-4FD1-A0B4-AE4B09094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35EF6-8718-4233-AC5A-D78F068ACFE5}" type="slidenum">
              <a:rPr lang="fr-FR" smtClean="0"/>
              <a:t>9</a:t>
            </a:fld>
            <a:endParaRPr lang="fr-FR"/>
          </a:p>
        </p:txBody>
      </p:sp>
      <p:sp>
        <p:nvSpPr>
          <p:cNvPr id="8" name="Espace réservé du texte 27">
            <a:extLst>
              <a:ext uri="{FF2B5EF4-FFF2-40B4-BE49-F238E27FC236}">
                <a16:creationId xmlns:a16="http://schemas.microsoft.com/office/drawing/2014/main" id="{44EEB488-E9DC-4A87-8C16-9A7550657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80" y="1332707"/>
            <a:ext cx="11218863" cy="952500"/>
          </a:xfrm>
          <a:prstGeom prst="rect">
            <a:avLst/>
          </a:prstGeom>
          <a:noFill/>
          <a:ln w="0" cmpd="sng">
            <a:noFill/>
            <a:prstDash val="solid"/>
          </a:ln>
        </p:spPr>
        <p:txBody>
          <a:bodyPr vert="horz" lIns="0" tIns="0" rIns="0" bIns="0" anchor="t">
            <a:normAutofit/>
          </a:bodyPr>
          <a:lstStyle/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r>
              <a:rPr lang="fr-FR" sz="3200" b="1" spc="25" dirty="0">
                <a:latin typeface="Trebuchet MS" panose="22635452340000000000" pitchFamily="2"/>
              </a:rPr>
              <a:t>Bilan amendements commission affaires économiques</a:t>
            </a:r>
          </a:p>
          <a:p>
            <a:pPr marL="0" marR="0" indent="0" algn="l">
              <a:lnSpc>
                <a:spcPts val="4300"/>
              </a:lnSpc>
              <a:spcAft>
                <a:spcPts val="0"/>
              </a:spcAft>
              <a:buNone/>
            </a:pPr>
            <a:endParaRPr lang="fr-FR" sz="3200" b="1" spc="25" dirty="0">
              <a:latin typeface="Trebuchet MS" panose="22635452340000000000" pitchFamily="2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43DDCF3-3174-487A-96BE-2283A28EC1A0}"/>
              </a:ext>
            </a:extLst>
          </p:cNvPr>
          <p:cNvGrpSpPr/>
          <p:nvPr/>
        </p:nvGrpSpPr>
        <p:grpSpPr>
          <a:xfrm>
            <a:off x="179950" y="2045307"/>
            <a:ext cx="5027752" cy="4665647"/>
            <a:chOff x="2798284" y="2397341"/>
            <a:chExt cx="5027752" cy="4665647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C8A3A18-9292-435B-8D6A-A8FB75A389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98284" y="2397341"/>
              <a:ext cx="5027752" cy="2797202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6A7A240-ECBB-4DEA-B085-2B9D5111498A}"/>
                </a:ext>
              </a:extLst>
            </p:cNvPr>
            <p:cNvSpPr txBox="1"/>
            <p:nvPr/>
          </p:nvSpPr>
          <p:spPr>
            <a:xfrm>
              <a:off x="4088545" y="6139658"/>
              <a:ext cx="2340196" cy="923330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EE4757"/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EE4757"/>
                  </a:solidFill>
                  <a:latin typeface="Bernard MT Condensed" panose="02050806060905020404" pitchFamily="18" charset="0"/>
                  <a:cs typeface="72 Condensed" panose="020B0506030000000003" pitchFamily="34" charset="0"/>
                </a:rPr>
                <a:t>Adopté le 06/03</a:t>
              </a:r>
            </a:p>
            <a:p>
              <a:pPr algn="ctr"/>
              <a:r>
                <a:rPr lang="fr-FR" b="1" dirty="0">
                  <a:solidFill>
                    <a:srgbClr val="EE4757"/>
                  </a:solidFill>
                  <a:latin typeface="Bernard MT Condensed" panose="02050806060905020404" pitchFamily="18" charset="0"/>
                  <a:cs typeface="72 Condensed" panose="020B0506030000000003" pitchFamily="34" charset="0"/>
                </a:rPr>
                <a:t>19 pour</a:t>
              </a:r>
            </a:p>
            <a:p>
              <a:pPr algn="ctr"/>
              <a:r>
                <a:rPr lang="fr-FR" b="1" dirty="0">
                  <a:solidFill>
                    <a:srgbClr val="EE4757"/>
                  </a:solidFill>
                  <a:latin typeface="Bernard MT Condensed" panose="02050806060905020404" pitchFamily="18" charset="0"/>
                  <a:cs typeface="72 Condensed" panose="020B0506030000000003" pitchFamily="34" charset="0"/>
                </a:rPr>
                <a:t>17 contre </a:t>
              </a:r>
            </a:p>
          </p:txBody>
        </p:sp>
      </p:grpSp>
      <p:graphicFrame>
        <p:nvGraphicFramePr>
          <p:cNvPr id="7" name="Tableau 10">
            <a:extLst>
              <a:ext uri="{FF2B5EF4-FFF2-40B4-BE49-F238E27FC236}">
                <a16:creationId xmlns:a16="http://schemas.microsoft.com/office/drawing/2014/main" id="{A5C84793-6825-4A3D-8BD7-DB333B50D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933843"/>
              </p:ext>
            </p:extLst>
          </p:nvPr>
        </p:nvGraphicFramePr>
        <p:xfrm>
          <a:off x="5269736" y="1814236"/>
          <a:ext cx="4847778" cy="4903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3444">
                  <a:extLst>
                    <a:ext uri="{9D8B030D-6E8A-4147-A177-3AD203B41FA5}">
                      <a16:colId xmlns:a16="http://schemas.microsoft.com/office/drawing/2014/main" val="3828808817"/>
                    </a:ext>
                  </a:extLst>
                </a:gridCol>
                <a:gridCol w="3604334">
                  <a:extLst>
                    <a:ext uri="{9D8B030D-6E8A-4147-A177-3AD203B41FA5}">
                      <a16:colId xmlns:a16="http://schemas.microsoft.com/office/drawing/2014/main" val="1744777922"/>
                    </a:ext>
                  </a:extLst>
                </a:gridCol>
              </a:tblGrid>
              <a:tr h="366214">
                <a:tc>
                  <a:txBody>
                    <a:bodyPr/>
                    <a:lstStyle/>
                    <a:p>
                      <a:r>
                        <a:rPr lang="fr-FR" sz="1600" dirty="0"/>
                        <a:t>Groupe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Position en CE du 06/03</a:t>
                      </a: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859321"/>
                  </a:ext>
                </a:extLst>
              </a:tr>
              <a:tr h="366214">
                <a:tc>
                  <a:txBody>
                    <a:bodyPr/>
                    <a:lstStyle/>
                    <a:p>
                      <a:r>
                        <a:rPr lang="fr-FR" sz="1600" dirty="0"/>
                        <a:t>EELV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Contre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0614445"/>
                  </a:ext>
                </a:extLst>
              </a:tr>
              <a:tr h="377634">
                <a:tc>
                  <a:txBody>
                    <a:bodyPr/>
                    <a:lstStyle/>
                    <a:p>
                      <a:r>
                        <a:rPr lang="fr-FR" sz="1600" dirty="0"/>
                        <a:t>LIOT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Contre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8645468"/>
                  </a:ext>
                </a:extLst>
              </a:tr>
              <a:tr h="377634">
                <a:tc>
                  <a:txBody>
                    <a:bodyPr/>
                    <a:lstStyle/>
                    <a:p>
                      <a:r>
                        <a:rPr lang="fr-FR" sz="1600" dirty="0"/>
                        <a:t>LFI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Contre (Lubie)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3000287"/>
                  </a:ext>
                </a:extLst>
              </a:tr>
              <a:tr h="574790">
                <a:tc>
                  <a:txBody>
                    <a:bodyPr/>
                    <a:lstStyle/>
                    <a:p>
                      <a:r>
                        <a:rPr lang="fr-FR" sz="1600" dirty="0"/>
                        <a:t>GDR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Contre (on dirait des enfants qui cassent leur jouet!)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2032015"/>
                  </a:ext>
                </a:extLst>
              </a:tr>
              <a:tr h="377634">
                <a:tc>
                  <a:txBody>
                    <a:bodyPr/>
                    <a:lstStyle/>
                    <a:p>
                      <a:r>
                        <a:rPr lang="fr-FR" sz="1600" dirty="0"/>
                        <a:t>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Contre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891965"/>
                  </a:ext>
                </a:extLst>
              </a:tr>
              <a:tr h="574790">
                <a:tc>
                  <a:txBody>
                    <a:bodyPr/>
                    <a:lstStyle/>
                    <a:p>
                      <a:r>
                        <a:rPr lang="fr-FR" sz="1600" dirty="0"/>
                        <a:t>MODEM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Contre : Une autre voie doit être recherchée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1369110"/>
                  </a:ext>
                </a:extLst>
              </a:tr>
              <a:tr h="377634">
                <a:tc>
                  <a:txBody>
                    <a:bodyPr/>
                    <a:lstStyle/>
                    <a:p>
                      <a:r>
                        <a:rPr lang="fr-FR" sz="1600" dirty="0"/>
                        <a:t>LR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Pour si SA684 adopté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5399766"/>
                  </a:ext>
                </a:extLst>
              </a:tr>
              <a:tr h="377634">
                <a:tc>
                  <a:txBody>
                    <a:bodyPr/>
                    <a:lstStyle/>
                    <a:p>
                      <a:r>
                        <a:rPr lang="fr-FR" sz="1600" dirty="0"/>
                        <a:t>Horizon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Pour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6904708"/>
                  </a:ext>
                </a:extLst>
              </a:tr>
              <a:tr h="377634">
                <a:tc>
                  <a:txBody>
                    <a:bodyPr/>
                    <a:lstStyle/>
                    <a:p>
                      <a:r>
                        <a:rPr lang="fr-FR" sz="1600" dirty="0"/>
                        <a:t>Renaissance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Pour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3454552"/>
                  </a:ext>
                </a:extLst>
              </a:tr>
              <a:tr h="746758">
                <a:tc>
                  <a:txBody>
                    <a:bodyPr/>
                    <a:lstStyle/>
                    <a:p>
                      <a:r>
                        <a:rPr lang="fr-FR" sz="1600" dirty="0"/>
                        <a:t>RN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Position pas encore arrêtée mais a priori pour la fusion (Vote retenu)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5529865"/>
                  </a:ext>
                </a:extLst>
              </a:tr>
            </a:tbl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E4D3C6AC-E30A-4D75-BE58-F779A1B2D328}"/>
              </a:ext>
            </a:extLst>
          </p:cNvPr>
          <p:cNvGrpSpPr/>
          <p:nvPr/>
        </p:nvGrpSpPr>
        <p:grpSpPr>
          <a:xfrm>
            <a:off x="9540131" y="2801475"/>
            <a:ext cx="2746899" cy="2008981"/>
            <a:chOff x="4350811" y="4971355"/>
            <a:chExt cx="2340196" cy="1671794"/>
          </a:xfrm>
        </p:grpSpPr>
        <p:pic>
          <p:nvPicPr>
            <p:cNvPr id="2050" name="Picture 2" descr="Résultat de recherche d'images pour &quot;smiley force&quot;">
              <a:extLst>
                <a:ext uri="{FF2B5EF4-FFF2-40B4-BE49-F238E27FC236}">
                  <a16:creationId xmlns:a16="http://schemas.microsoft.com/office/drawing/2014/main" id="{3ABC8CCE-EAC9-4C0E-BA2A-069BB84569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719" y="4971355"/>
              <a:ext cx="1384995" cy="1384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9C39384-45F2-43D3-9F51-32041240C315}"/>
                </a:ext>
              </a:extLst>
            </p:cNvPr>
            <p:cNvSpPr txBox="1"/>
            <p:nvPr/>
          </p:nvSpPr>
          <p:spPr>
            <a:xfrm rot="20179973">
              <a:off x="4350811" y="5258154"/>
              <a:ext cx="2340196" cy="1384995"/>
            </a:xfrm>
            <a:prstGeom prst="rect">
              <a:avLst/>
            </a:prstGeom>
            <a:noFill/>
            <a:ln w="28575">
              <a:noFill/>
              <a:prstDash val="lg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EE4757"/>
                  </a:solidFill>
                  <a:latin typeface="Bernard MT Condensed" panose="02050806060905020404" pitchFamily="18" charset="0"/>
                  <a:cs typeface="72 Condensed" panose="020B0506030000000003" pitchFamily="34" charset="0"/>
                </a:rPr>
                <a:t>Tout se jouera dans l’hémicycle ! </a:t>
              </a:r>
            </a:p>
          </p:txBody>
        </p:sp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72A605C4-EB08-474B-8EC7-B4EA10061371}"/>
              </a:ext>
            </a:extLst>
          </p:cNvPr>
          <p:cNvSpPr txBox="1"/>
          <p:nvPr/>
        </p:nvSpPr>
        <p:spPr>
          <a:xfrm rot="18824393">
            <a:off x="39249" y="4040299"/>
            <a:ext cx="1776447" cy="369332"/>
          </a:xfrm>
          <a:prstGeom prst="rect">
            <a:avLst/>
          </a:prstGeom>
          <a:solidFill>
            <a:srgbClr val="FFFFFF"/>
          </a:solidFill>
          <a:ln w="28575">
            <a:solidFill>
              <a:srgbClr val="EE4757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EE4757"/>
                </a:solidFill>
                <a:latin typeface="Bernard MT Condensed" panose="02050806060905020404" pitchFamily="18" charset="0"/>
                <a:cs typeface="72 Condensed" panose="020B0506030000000003" pitchFamily="34" charset="0"/>
              </a:rPr>
              <a:t>2 min/groupe !</a:t>
            </a:r>
          </a:p>
        </p:txBody>
      </p:sp>
      <p:pic>
        <p:nvPicPr>
          <p:cNvPr id="2052" name="Picture 4" descr="Émoticône satisfait images vectorielles, Émoticône satisfait vecteurs  libres de droits | Depositphotos">
            <a:extLst>
              <a:ext uri="{FF2B5EF4-FFF2-40B4-BE49-F238E27FC236}">
                <a16:creationId xmlns:a16="http://schemas.microsoft.com/office/drawing/2014/main" id="{BFDEE1CA-D9B4-485B-A212-6BCD1B818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407" y="5719763"/>
            <a:ext cx="1004887" cy="11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113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F019BA3BE844A8805086771431098" ma:contentTypeVersion="2" ma:contentTypeDescription="Crée un document." ma:contentTypeScope="" ma:versionID="8e83f6e530bbd066c1876c252b2fc99b">
  <xsd:schema xmlns:xsd="http://www.w3.org/2001/XMLSchema" xmlns:xs="http://www.w3.org/2001/XMLSchema" xmlns:p="http://schemas.microsoft.com/office/2006/metadata/properties" xmlns:ns2="7625e631-cd40-4bb5-8abf-34b46cf9d830" targetNamespace="http://schemas.microsoft.com/office/2006/metadata/properties" ma:root="true" ma:fieldsID="3ba5df9b51559c6ff74a873bb1129355" ns2:_="">
    <xsd:import namespace="7625e631-cd40-4bb5-8abf-34b46cf9d8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5e631-cd40-4bb5-8abf-34b46cf9d83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5D351D-917E-4C43-B168-4D01C99507D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7625e631-cd40-4bb5-8abf-34b46cf9d83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75AB62-0DEB-48AB-8E4B-486BD8D536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35DFBA-E883-4007-8450-FACC639009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25e631-cd40-4bb5-8abf-34b46cf9d8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1231</Words>
  <Application>Microsoft Office PowerPoint</Application>
  <PresentationFormat>Grand écran</PresentationFormat>
  <Paragraphs>223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9" baseType="lpstr">
      <vt:lpstr>Arial</vt:lpstr>
      <vt:lpstr>Bernard MT Condensed</vt:lpstr>
      <vt:lpstr>Calibri</vt:lpstr>
      <vt:lpstr>Calibri Light</vt:lpstr>
      <vt:lpstr>Chiller</vt:lpstr>
      <vt:lpstr>Marianne</vt:lpstr>
      <vt:lpstr>Trebuchet MS</vt:lpstr>
      <vt:lpstr>Wingdings</vt:lpstr>
      <vt:lpstr>Thème Office</vt:lpstr>
      <vt:lpstr>Avenir de l’IRSN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TAURINES Tatiana</dc:creator>
  <cp:lastModifiedBy>JEFFROY Francois</cp:lastModifiedBy>
  <cp:revision>95</cp:revision>
  <dcterms:created xsi:type="dcterms:W3CDTF">2023-01-30T08:12:02Z</dcterms:created>
  <dcterms:modified xsi:type="dcterms:W3CDTF">2023-03-08T07:32:02Z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0x01010072BF019BA3BE844A8805086771431098</vt:lpwstr>
  </property>
</Properties>
</file>