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8" r:id="rId2"/>
    <p:sldId id="259" r:id="rId3"/>
    <p:sldId id="262" r:id="rId4"/>
    <p:sldId id="263" r:id="rId5"/>
    <p:sldId id="265" r:id="rId6"/>
    <p:sldId id="264" r:id="rId7"/>
    <p:sldId id="266" r:id="rId8"/>
    <p:sldId id="267" r:id="rId9"/>
    <p:sldId id="268" r:id="rId10"/>
    <p:sldId id="269" r:id="rId11"/>
    <p:sldId id="270" r:id="rId12"/>
    <p:sldId id="272" r:id="rId13"/>
    <p:sldId id="299" r:id="rId14"/>
    <p:sldId id="300" r:id="rId15"/>
    <p:sldId id="273" r:id="rId16"/>
    <p:sldId id="274" r:id="rId17"/>
    <p:sldId id="275" r:id="rId18"/>
    <p:sldId id="276" r:id="rId19"/>
    <p:sldId id="302"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3" autoAdjust="0"/>
    <p:restoredTop sz="94690" autoAdjust="0"/>
  </p:normalViewPr>
  <p:slideViewPr>
    <p:cSldViewPr snapToGrid="0">
      <p:cViewPr varScale="1">
        <p:scale>
          <a:sx n="108" d="100"/>
          <a:sy n="108" d="100"/>
        </p:scale>
        <p:origin x="570" y="10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1954"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3220A360-61D2-E850-D174-DCFCF5849D1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588D42C7-100F-2598-6B60-AD9E892D75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C759B7-DF1A-4013-9A8D-7E128F5051C2}" type="datetimeFigureOut">
              <a:rPr lang="de-DE" smtClean="0"/>
              <a:t>24.01.2025</a:t>
            </a:fld>
            <a:endParaRPr lang="de-DE"/>
          </a:p>
        </p:txBody>
      </p:sp>
      <p:sp>
        <p:nvSpPr>
          <p:cNvPr id="4" name="Fußzeilenplatzhalter 3">
            <a:extLst>
              <a:ext uri="{FF2B5EF4-FFF2-40B4-BE49-F238E27FC236}">
                <a16:creationId xmlns:a16="http://schemas.microsoft.com/office/drawing/2014/main" id="{AFD1E156-EB10-C1A2-4503-9BED93AD413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89ADB153-4DA1-8521-8B89-9A21DE552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B391F5-997B-4A89-A859-203EFE589C54}" type="slidenum">
              <a:rPr lang="de-DE" smtClean="0"/>
              <a:t>‹Nr.›</a:t>
            </a:fld>
            <a:endParaRPr lang="de-DE"/>
          </a:p>
        </p:txBody>
      </p:sp>
    </p:spTree>
    <p:extLst>
      <p:ext uri="{BB962C8B-B14F-4D97-AF65-F5344CB8AC3E}">
        <p14:creationId xmlns:p14="http://schemas.microsoft.com/office/powerpoint/2010/main" val="1529233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91683-10B2-4115-97C4-022E14B866AC}" type="datetimeFigureOut">
              <a:rPr lang="de-DE" smtClean="0"/>
              <a:t>24.01.2025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1EF1AB-F0B9-4004-9CE8-80CA889E64D1}" type="slidenum">
              <a:rPr lang="de-DE" smtClean="0"/>
              <a:t>‹Nr.›</a:t>
            </a:fld>
            <a:endParaRPr lang="de-DE"/>
          </a:p>
        </p:txBody>
      </p:sp>
    </p:spTree>
    <p:extLst>
      <p:ext uri="{BB962C8B-B14F-4D97-AF65-F5344CB8AC3E}">
        <p14:creationId xmlns:p14="http://schemas.microsoft.com/office/powerpoint/2010/main" val="399765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FD1EF1AB-F0B9-4004-9CE8-80CA889E64D1}" type="slidenum">
              <a:rPr lang="de-DE" smtClean="0"/>
              <a:t>5</a:t>
            </a:fld>
            <a:endParaRPr lang="de-DE"/>
          </a:p>
        </p:txBody>
      </p:sp>
    </p:spTree>
    <p:extLst>
      <p:ext uri="{BB962C8B-B14F-4D97-AF65-F5344CB8AC3E}">
        <p14:creationId xmlns:p14="http://schemas.microsoft.com/office/powerpoint/2010/main" val="80040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D1EF1AB-F0B9-4004-9CE8-80CA889E64D1}" type="slidenum">
              <a:rPr lang="de-DE" smtClean="0"/>
              <a:t>11</a:t>
            </a:fld>
            <a:endParaRPr lang="de-DE"/>
          </a:p>
        </p:txBody>
      </p:sp>
    </p:spTree>
    <p:extLst>
      <p:ext uri="{BB962C8B-B14F-4D97-AF65-F5344CB8AC3E}">
        <p14:creationId xmlns:p14="http://schemas.microsoft.com/office/powerpoint/2010/main" val="92801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AFAB22-C287-7C15-F7F6-1733DD3FDA65}"/>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8C57598-DB6A-6FD3-432E-667ABD687745}"/>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2333C315-B8B2-E7B3-E74C-C0012EF51424}"/>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C5F6F53F-D435-AA60-F8FD-EB9D7E785ED5}"/>
              </a:ext>
            </a:extLst>
          </p:cNvPr>
          <p:cNvSpPr>
            <a:spLocks noGrp="1"/>
          </p:cNvSpPr>
          <p:nvPr>
            <p:ph type="sldNum" sz="quarter" idx="5"/>
          </p:nvPr>
        </p:nvSpPr>
        <p:spPr/>
        <p:txBody>
          <a:bodyPr/>
          <a:lstStyle/>
          <a:p>
            <a:fld id="{FD1EF1AB-F0B9-4004-9CE8-80CA889E64D1}" type="slidenum">
              <a:rPr lang="de-DE" smtClean="0"/>
              <a:t>12</a:t>
            </a:fld>
            <a:endParaRPr lang="de-DE"/>
          </a:p>
        </p:txBody>
      </p:sp>
    </p:spTree>
    <p:extLst>
      <p:ext uri="{BB962C8B-B14F-4D97-AF65-F5344CB8AC3E}">
        <p14:creationId xmlns:p14="http://schemas.microsoft.com/office/powerpoint/2010/main" val="246033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49F22-566C-CBFE-34FC-49DD1921DEF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0C11186-25EA-5633-41F3-D93854117BB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BD6E134-BA27-654C-E628-CB4BC9EEEB16}"/>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B5F2CCDA-D926-D644-251C-E723B7475394}"/>
              </a:ext>
            </a:extLst>
          </p:cNvPr>
          <p:cNvSpPr>
            <a:spLocks noGrp="1"/>
          </p:cNvSpPr>
          <p:nvPr>
            <p:ph type="sldNum" sz="quarter" idx="5"/>
          </p:nvPr>
        </p:nvSpPr>
        <p:spPr/>
        <p:txBody>
          <a:bodyPr/>
          <a:lstStyle/>
          <a:p>
            <a:fld id="{FD1EF1AB-F0B9-4004-9CE8-80CA889E64D1}" type="slidenum">
              <a:rPr lang="de-DE" smtClean="0"/>
              <a:t>15</a:t>
            </a:fld>
            <a:endParaRPr lang="de-DE"/>
          </a:p>
        </p:txBody>
      </p:sp>
    </p:spTree>
    <p:extLst>
      <p:ext uri="{BB962C8B-B14F-4D97-AF65-F5344CB8AC3E}">
        <p14:creationId xmlns:p14="http://schemas.microsoft.com/office/powerpoint/2010/main" val="2412172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4FFD3-F5AC-A007-CA30-E8134F883097}"/>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3E6D616-8953-D797-87E6-949852005D20}"/>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7B602A5A-72EA-7C11-E9BB-C78476B329D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66C31E34-0485-CEB2-5558-29ABFD4355FD}"/>
              </a:ext>
            </a:extLst>
          </p:cNvPr>
          <p:cNvSpPr>
            <a:spLocks noGrp="1"/>
          </p:cNvSpPr>
          <p:nvPr>
            <p:ph type="sldNum" sz="quarter" idx="5"/>
          </p:nvPr>
        </p:nvSpPr>
        <p:spPr/>
        <p:txBody>
          <a:bodyPr/>
          <a:lstStyle/>
          <a:p>
            <a:fld id="{FD1EF1AB-F0B9-4004-9CE8-80CA889E64D1}" type="slidenum">
              <a:rPr lang="de-DE" smtClean="0"/>
              <a:t>16</a:t>
            </a:fld>
            <a:endParaRPr lang="de-DE"/>
          </a:p>
        </p:txBody>
      </p:sp>
    </p:spTree>
    <p:extLst>
      <p:ext uri="{BB962C8B-B14F-4D97-AF65-F5344CB8AC3E}">
        <p14:creationId xmlns:p14="http://schemas.microsoft.com/office/powerpoint/2010/main" val="3591379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23B282-0EE9-E1C9-6B7A-8EE41E88832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B03E2BC4-2529-CF5B-CB28-927F91F31ED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F3BF95A0-9AAD-0906-3DCD-91D0755E007D}"/>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2DE3C87D-538A-F105-56B4-C3E8764B201E}"/>
              </a:ext>
            </a:extLst>
          </p:cNvPr>
          <p:cNvSpPr>
            <a:spLocks noGrp="1"/>
          </p:cNvSpPr>
          <p:nvPr>
            <p:ph type="sldNum" sz="quarter" idx="5"/>
          </p:nvPr>
        </p:nvSpPr>
        <p:spPr/>
        <p:txBody>
          <a:bodyPr/>
          <a:lstStyle/>
          <a:p>
            <a:fld id="{FD1EF1AB-F0B9-4004-9CE8-80CA889E64D1}" type="slidenum">
              <a:rPr lang="de-DE" smtClean="0"/>
              <a:t>17</a:t>
            </a:fld>
            <a:endParaRPr lang="de-DE"/>
          </a:p>
        </p:txBody>
      </p:sp>
    </p:spTree>
    <p:extLst>
      <p:ext uri="{BB962C8B-B14F-4D97-AF65-F5344CB8AC3E}">
        <p14:creationId xmlns:p14="http://schemas.microsoft.com/office/powerpoint/2010/main" val="2067267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D6C96-7867-4065-970E-D26B7C328B9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1515F9AE-C0AD-FF42-1B50-C0E61C4F216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B0830C65-7A22-7060-BA64-FC3CBF21B06E}"/>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EE9F8C32-5A9B-EF00-2A24-058C4042E8BD}"/>
              </a:ext>
            </a:extLst>
          </p:cNvPr>
          <p:cNvSpPr>
            <a:spLocks noGrp="1"/>
          </p:cNvSpPr>
          <p:nvPr>
            <p:ph type="sldNum" sz="quarter" idx="5"/>
          </p:nvPr>
        </p:nvSpPr>
        <p:spPr/>
        <p:txBody>
          <a:bodyPr/>
          <a:lstStyle/>
          <a:p>
            <a:fld id="{FD1EF1AB-F0B9-4004-9CE8-80CA889E64D1}" type="slidenum">
              <a:rPr lang="de-DE" smtClean="0"/>
              <a:t>18</a:t>
            </a:fld>
            <a:endParaRPr lang="de-DE"/>
          </a:p>
        </p:txBody>
      </p:sp>
    </p:spTree>
    <p:extLst>
      <p:ext uri="{BB962C8B-B14F-4D97-AF65-F5344CB8AC3E}">
        <p14:creationId xmlns:p14="http://schemas.microsoft.com/office/powerpoint/2010/main" val="2979968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7E2D0-70AB-AE52-08BE-C61E78E3EE6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07B3D8C4-F885-64D9-0A9C-B1BB6B19C44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6B39056-B3A9-0B31-4D53-17BFDD9774AC}"/>
              </a:ext>
            </a:extLst>
          </p:cNvPr>
          <p:cNvSpPr>
            <a:spLocks noGrp="1"/>
          </p:cNvSpPr>
          <p:nvPr>
            <p:ph type="body" idx="1"/>
          </p:nvPr>
        </p:nvSpPr>
        <p:spPr/>
        <p:txBody>
          <a:bodyPr/>
          <a:lstStyle/>
          <a:p>
            <a:endParaRPr lang="de-DE" dirty="0"/>
          </a:p>
        </p:txBody>
      </p:sp>
      <p:sp>
        <p:nvSpPr>
          <p:cNvPr id="4" name="Foliennummernplatzhalter 3">
            <a:extLst>
              <a:ext uri="{FF2B5EF4-FFF2-40B4-BE49-F238E27FC236}">
                <a16:creationId xmlns:a16="http://schemas.microsoft.com/office/drawing/2014/main" id="{A2F4EB07-A17F-6293-BA9B-678606E58BE9}"/>
              </a:ext>
            </a:extLst>
          </p:cNvPr>
          <p:cNvSpPr>
            <a:spLocks noGrp="1"/>
          </p:cNvSpPr>
          <p:nvPr>
            <p:ph type="sldNum" sz="quarter" idx="5"/>
          </p:nvPr>
        </p:nvSpPr>
        <p:spPr/>
        <p:txBody>
          <a:bodyPr/>
          <a:lstStyle/>
          <a:p>
            <a:fld id="{FD1EF1AB-F0B9-4004-9CE8-80CA889E64D1}" type="slidenum">
              <a:rPr lang="de-DE" smtClean="0"/>
              <a:t>19</a:t>
            </a:fld>
            <a:endParaRPr lang="de-DE"/>
          </a:p>
        </p:txBody>
      </p:sp>
    </p:spTree>
    <p:extLst>
      <p:ext uri="{BB962C8B-B14F-4D97-AF65-F5344CB8AC3E}">
        <p14:creationId xmlns:p14="http://schemas.microsoft.com/office/powerpoint/2010/main" val="1787424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BAA2DD-34C1-64A5-6507-68100514F50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5BC12484-DD3F-E1FA-D390-6708E2584F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A86BA5D-7D13-5DA8-5851-0ABC7F17A0B5}"/>
              </a:ext>
            </a:extLst>
          </p:cNvPr>
          <p:cNvSpPr>
            <a:spLocks noGrp="1"/>
          </p:cNvSpPr>
          <p:nvPr>
            <p:ph type="dt" sz="half" idx="10"/>
          </p:nvPr>
        </p:nvSpPr>
        <p:spPr/>
        <p:txBody>
          <a:bodyPr/>
          <a:lstStyle/>
          <a:p>
            <a:fld id="{6316B7F5-A8B2-4052-A243-DD72A1B39DE4}" type="datetime1">
              <a:rPr lang="de-DE" smtClean="0"/>
              <a:t>24.01.2025</a:t>
            </a:fld>
            <a:endParaRPr lang="de-DE"/>
          </a:p>
        </p:txBody>
      </p:sp>
      <p:sp>
        <p:nvSpPr>
          <p:cNvPr id="5" name="Fußzeilenplatzhalter 4">
            <a:extLst>
              <a:ext uri="{FF2B5EF4-FFF2-40B4-BE49-F238E27FC236}">
                <a16:creationId xmlns:a16="http://schemas.microsoft.com/office/drawing/2014/main" id="{1A39D093-B0FA-7F9A-DF54-22F0090CC19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A4D9E5B-FFEC-8EA3-832C-114C0D683F67}"/>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1766605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97184-3C43-1E9E-CFCF-BB8AC088F8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5BE4DE6-9B8C-60B4-9AD5-319B91DA80FB}"/>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FF4E5-EA58-D4BC-A6DB-932A6B312415}"/>
              </a:ext>
            </a:extLst>
          </p:cNvPr>
          <p:cNvSpPr>
            <a:spLocks noGrp="1"/>
          </p:cNvSpPr>
          <p:nvPr>
            <p:ph type="dt" sz="half" idx="10"/>
          </p:nvPr>
        </p:nvSpPr>
        <p:spPr/>
        <p:txBody>
          <a:bodyPr/>
          <a:lstStyle/>
          <a:p>
            <a:fld id="{5D8906B5-5095-4EFA-9CB5-5E27F72A0DCD}" type="datetime1">
              <a:rPr lang="de-DE" smtClean="0"/>
              <a:t>24.01.2025</a:t>
            </a:fld>
            <a:endParaRPr lang="de-DE"/>
          </a:p>
        </p:txBody>
      </p:sp>
      <p:sp>
        <p:nvSpPr>
          <p:cNvPr id="5" name="Fußzeilenplatzhalter 4">
            <a:extLst>
              <a:ext uri="{FF2B5EF4-FFF2-40B4-BE49-F238E27FC236}">
                <a16:creationId xmlns:a16="http://schemas.microsoft.com/office/drawing/2014/main" id="{EE0E75A9-99DC-CD38-757D-C3FC1602253B}"/>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C2190F-B94B-9A5A-C09A-EECFB155C77F}"/>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3959585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5D26DED3-D335-A684-3524-E699D06282BA}"/>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AB67DCAD-1059-F90E-48D6-300AB42B074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A18025A1-8225-AFCA-1352-CFF8CE3419D4}"/>
              </a:ext>
            </a:extLst>
          </p:cNvPr>
          <p:cNvSpPr>
            <a:spLocks noGrp="1"/>
          </p:cNvSpPr>
          <p:nvPr>
            <p:ph type="dt" sz="half" idx="10"/>
          </p:nvPr>
        </p:nvSpPr>
        <p:spPr/>
        <p:txBody>
          <a:bodyPr/>
          <a:lstStyle/>
          <a:p>
            <a:fld id="{F557388D-52DB-4813-BAFE-72D8FCBB8155}" type="datetime1">
              <a:rPr lang="de-DE" smtClean="0"/>
              <a:t>24.01.2025</a:t>
            </a:fld>
            <a:endParaRPr lang="de-DE"/>
          </a:p>
        </p:txBody>
      </p:sp>
      <p:sp>
        <p:nvSpPr>
          <p:cNvPr id="5" name="Fußzeilenplatzhalter 4">
            <a:extLst>
              <a:ext uri="{FF2B5EF4-FFF2-40B4-BE49-F238E27FC236}">
                <a16:creationId xmlns:a16="http://schemas.microsoft.com/office/drawing/2014/main" id="{CD575445-F62F-3EFB-6410-6131F3B90D8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74E2BAAD-6D39-1AC5-5D5C-FE79CDDF52B0}"/>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146235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29DD69-5ABB-B0D5-CC12-1378E6B293E1}"/>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176195-7CCC-B7C3-7A21-1BEA03E8A122}"/>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8330EE1B-91F1-9761-A87F-447A50C2C54F}"/>
              </a:ext>
            </a:extLst>
          </p:cNvPr>
          <p:cNvSpPr>
            <a:spLocks noGrp="1"/>
          </p:cNvSpPr>
          <p:nvPr>
            <p:ph type="dt" sz="half" idx="10"/>
          </p:nvPr>
        </p:nvSpPr>
        <p:spPr/>
        <p:txBody>
          <a:bodyPr/>
          <a:lstStyle/>
          <a:p>
            <a:fld id="{F05923DA-3B27-4788-83C3-6F8347978769}" type="datetime1">
              <a:rPr lang="de-DE" smtClean="0"/>
              <a:t>24.01.2025</a:t>
            </a:fld>
            <a:endParaRPr lang="de-DE"/>
          </a:p>
        </p:txBody>
      </p:sp>
      <p:sp>
        <p:nvSpPr>
          <p:cNvPr id="5" name="Fußzeilenplatzhalter 4">
            <a:extLst>
              <a:ext uri="{FF2B5EF4-FFF2-40B4-BE49-F238E27FC236}">
                <a16:creationId xmlns:a16="http://schemas.microsoft.com/office/drawing/2014/main" id="{C3B9EE22-C1E6-A142-330A-7439093AEC00}"/>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2454F0B1-BEAC-B46E-7058-29AB0AD1AEE2}"/>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34159622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84E947-93FC-5B1E-8C0D-A517DAB2DB3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9A837800-5945-A80F-E3BF-940196C027F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7790215B-914E-6ECF-41CC-810764820E66}"/>
              </a:ext>
            </a:extLst>
          </p:cNvPr>
          <p:cNvSpPr>
            <a:spLocks noGrp="1"/>
          </p:cNvSpPr>
          <p:nvPr>
            <p:ph type="dt" sz="half" idx="10"/>
          </p:nvPr>
        </p:nvSpPr>
        <p:spPr/>
        <p:txBody>
          <a:bodyPr/>
          <a:lstStyle/>
          <a:p>
            <a:fld id="{35CE8866-04AD-40F0-9BB5-2769E2DD1D63}" type="datetime1">
              <a:rPr lang="de-DE" smtClean="0"/>
              <a:t>24.01.2025</a:t>
            </a:fld>
            <a:endParaRPr lang="de-DE"/>
          </a:p>
        </p:txBody>
      </p:sp>
      <p:sp>
        <p:nvSpPr>
          <p:cNvPr id="5" name="Fußzeilenplatzhalter 4">
            <a:extLst>
              <a:ext uri="{FF2B5EF4-FFF2-40B4-BE49-F238E27FC236}">
                <a16:creationId xmlns:a16="http://schemas.microsoft.com/office/drawing/2014/main" id="{DF6BB425-D998-4DC4-04B0-ED99745B021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AD7021F1-1A7F-A402-F286-C7EDAE8AA949}"/>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3675319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FB5D23-C330-19EF-B744-957E1BDD0C35}"/>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2C10EF21-569A-51FD-3CF2-A38B5CF504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93DBE70C-626B-1F9E-2F41-D76C710E3C2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B090016D-6501-0F72-165A-BD4ED14C481C}"/>
              </a:ext>
            </a:extLst>
          </p:cNvPr>
          <p:cNvSpPr>
            <a:spLocks noGrp="1"/>
          </p:cNvSpPr>
          <p:nvPr>
            <p:ph type="dt" sz="half" idx="10"/>
          </p:nvPr>
        </p:nvSpPr>
        <p:spPr/>
        <p:txBody>
          <a:bodyPr/>
          <a:lstStyle/>
          <a:p>
            <a:fld id="{C82AFC80-2877-440E-99EC-66113A29FDF2}" type="datetime1">
              <a:rPr lang="de-DE" smtClean="0"/>
              <a:t>24.01.2025</a:t>
            </a:fld>
            <a:endParaRPr lang="de-DE"/>
          </a:p>
        </p:txBody>
      </p:sp>
      <p:sp>
        <p:nvSpPr>
          <p:cNvPr id="6" name="Fußzeilenplatzhalter 5">
            <a:extLst>
              <a:ext uri="{FF2B5EF4-FFF2-40B4-BE49-F238E27FC236}">
                <a16:creationId xmlns:a16="http://schemas.microsoft.com/office/drawing/2014/main" id="{CC7FB671-B852-F4D8-777C-4D0A416AD5B8}"/>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08FA51-E50C-96D5-8166-BF3BC882D599}"/>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1458350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A5AA93-D6A6-9A06-A2EE-7E04F20380C7}"/>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5C781A77-083C-ED99-968B-AE7E71AB6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D969824-B459-CBE4-30B8-238DBEF7856E}"/>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44545524-8E07-E5A2-C1B2-A517EA796A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397D4A1-5C1D-E01E-8BC7-0F5ACFE47EEC}"/>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8EFF9224-C932-B90A-C15F-A9C74ABB8617}"/>
              </a:ext>
            </a:extLst>
          </p:cNvPr>
          <p:cNvSpPr>
            <a:spLocks noGrp="1"/>
          </p:cNvSpPr>
          <p:nvPr>
            <p:ph type="dt" sz="half" idx="10"/>
          </p:nvPr>
        </p:nvSpPr>
        <p:spPr/>
        <p:txBody>
          <a:bodyPr/>
          <a:lstStyle/>
          <a:p>
            <a:fld id="{2F553D6F-8D08-4761-8178-04C6DF465DF9}" type="datetime1">
              <a:rPr lang="de-DE" smtClean="0"/>
              <a:t>24.01.2025</a:t>
            </a:fld>
            <a:endParaRPr lang="de-DE"/>
          </a:p>
        </p:txBody>
      </p:sp>
      <p:sp>
        <p:nvSpPr>
          <p:cNvPr id="8" name="Fußzeilenplatzhalter 7">
            <a:extLst>
              <a:ext uri="{FF2B5EF4-FFF2-40B4-BE49-F238E27FC236}">
                <a16:creationId xmlns:a16="http://schemas.microsoft.com/office/drawing/2014/main" id="{F6935D03-5BD5-9485-F875-8D458B2DA8C5}"/>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1439FDB-D9F1-2424-FABE-2B9FFAC14061}"/>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4027499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B6B7ED4-DE14-E7D6-8544-0BC43A1B83B3}"/>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4292E360-4195-8CCC-0A3E-3DE1FC92B52E}"/>
              </a:ext>
            </a:extLst>
          </p:cNvPr>
          <p:cNvSpPr>
            <a:spLocks noGrp="1"/>
          </p:cNvSpPr>
          <p:nvPr>
            <p:ph type="dt" sz="half" idx="10"/>
          </p:nvPr>
        </p:nvSpPr>
        <p:spPr/>
        <p:txBody>
          <a:bodyPr/>
          <a:lstStyle/>
          <a:p>
            <a:fld id="{E0C34792-52AF-49F4-BACC-B32550D3D4D8}" type="datetime1">
              <a:rPr lang="de-DE" smtClean="0"/>
              <a:t>24.01.2025</a:t>
            </a:fld>
            <a:endParaRPr lang="de-DE"/>
          </a:p>
        </p:txBody>
      </p:sp>
      <p:sp>
        <p:nvSpPr>
          <p:cNvPr id="4" name="Fußzeilenplatzhalter 3">
            <a:extLst>
              <a:ext uri="{FF2B5EF4-FFF2-40B4-BE49-F238E27FC236}">
                <a16:creationId xmlns:a16="http://schemas.microsoft.com/office/drawing/2014/main" id="{9F2D706C-955C-E070-EC8B-8ADCA5113AB9}"/>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4DF3525F-A227-8D4B-2434-C05094C460A2}"/>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3857995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F6196756-A613-2316-2744-541D925163BA}"/>
              </a:ext>
            </a:extLst>
          </p:cNvPr>
          <p:cNvSpPr>
            <a:spLocks noGrp="1"/>
          </p:cNvSpPr>
          <p:nvPr>
            <p:ph type="dt" sz="half" idx="10"/>
          </p:nvPr>
        </p:nvSpPr>
        <p:spPr/>
        <p:txBody>
          <a:bodyPr/>
          <a:lstStyle/>
          <a:p>
            <a:fld id="{7A55F7C3-3AAD-4772-AF0A-24FCFCD75A9C}" type="datetime1">
              <a:rPr lang="de-DE" smtClean="0"/>
              <a:t>24.01.2025</a:t>
            </a:fld>
            <a:endParaRPr lang="de-DE"/>
          </a:p>
        </p:txBody>
      </p:sp>
      <p:sp>
        <p:nvSpPr>
          <p:cNvPr id="3" name="Fußzeilenplatzhalter 2">
            <a:extLst>
              <a:ext uri="{FF2B5EF4-FFF2-40B4-BE49-F238E27FC236}">
                <a16:creationId xmlns:a16="http://schemas.microsoft.com/office/drawing/2014/main" id="{C08C7443-22CB-B3B7-95E7-5776E905ABD2}"/>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E01607E9-B074-727B-69EB-CD98C4B82FEE}"/>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269397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A4EF28-4464-72BD-9481-23C65006D114}"/>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5965076E-FCE7-34A3-D9F6-C2252AE88E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BCF658B8-4C28-67B4-CDA5-1F5AF93CC5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E9164-752E-6965-C7EE-69263BD8EDF1}"/>
              </a:ext>
            </a:extLst>
          </p:cNvPr>
          <p:cNvSpPr>
            <a:spLocks noGrp="1"/>
          </p:cNvSpPr>
          <p:nvPr>
            <p:ph type="dt" sz="half" idx="10"/>
          </p:nvPr>
        </p:nvSpPr>
        <p:spPr/>
        <p:txBody>
          <a:bodyPr/>
          <a:lstStyle/>
          <a:p>
            <a:fld id="{B2C94CC8-86EE-4720-A80B-EB6702471358}" type="datetime1">
              <a:rPr lang="de-DE" smtClean="0"/>
              <a:t>24.01.2025</a:t>
            </a:fld>
            <a:endParaRPr lang="de-DE"/>
          </a:p>
        </p:txBody>
      </p:sp>
      <p:sp>
        <p:nvSpPr>
          <p:cNvPr id="6" name="Fußzeilenplatzhalter 5">
            <a:extLst>
              <a:ext uri="{FF2B5EF4-FFF2-40B4-BE49-F238E27FC236}">
                <a16:creationId xmlns:a16="http://schemas.microsoft.com/office/drawing/2014/main" id="{EF3ED451-0DD0-A390-FA05-298DB7986D6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7A59C955-3443-26DA-09A3-3BA83C456BC7}"/>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2403116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2979ED-D6B0-8829-91AB-70C1EFAB15B0}"/>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E2FE29DE-E984-6755-38EB-3105ECD614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75C98B3F-EF79-D2EF-8025-1B94374187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13E48BA-1595-5492-EAE8-F0AB314600C8}"/>
              </a:ext>
            </a:extLst>
          </p:cNvPr>
          <p:cNvSpPr>
            <a:spLocks noGrp="1"/>
          </p:cNvSpPr>
          <p:nvPr>
            <p:ph type="dt" sz="half" idx="10"/>
          </p:nvPr>
        </p:nvSpPr>
        <p:spPr/>
        <p:txBody>
          <a:bodyPr/>
          <a:lstStyle/>
          <a:p>
            <a:fld id="{75BFC7E7-D973-4CD5-9603-78480FAA696B}" type="datetime1">
              <a:rPr lang="de-DE" smtClean="0"/>
              <a:t>24.01.2025</a:t>
            </a:fld>
            <a:endParaRPr lang="de-DE"/>
          </a:p>
        </p:txBody>
      </p:sp>
      <p:sp>
        <p:nvSpPr>
          <p:cNvPr id="6" name="Fußzeilenplatzhalter 5">
            <a:extLst>
              <a:ext uri="{FF2B5EF4-FFF2-40B4-BE49-F238E27FC236}">
                <a16:creationId xmlns:a16="http://schemas.microsoft.com/office/drawing/2014/main" id="{AE4A3BDF-B961-29EE-C7CC-1F5A791D3227}"/>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5DACF6EA-3DAA-B2C9-969D-B0AA118D15C2}"/>
              </a:ext>
            </a:extLst>
          </p:cNvPr>
          <p:cNvSpPr>
            <a:spLocks noGrp="1"/>
          </p:cNvSpPr>
          <p:nvPr>
            <p:ph type="sldNum" sz="quarter" idx="12"/>
          </p:nvPr>
        </p:nvSpPr>
        <p:spPr/>
        <p:txBody>
          <a:bodyPr/>
          <a:lstStyle/>
          <a:p>
            <a:fld id="{FDD7016C-FBC3-41B9-833E-73D185318660}" type="slidenum">
              <a:rPr lang="de-DE" smtClean="0"/>
              <a:t>‹Nr.›</a:t>
            </a:fld>
            <a:endParaRPr lang="de-DE"/>
          </a:p>
        </p:txBody>
      </p:sp>
    </p:spTree>
    <p:extLst>
      <p:ext uri="{BB962C8B-B14F-4D97-AF65-F5344CB8AC3E}">
        <p14:creationId xmlns:p14="http://schemas.microsoft.com/office/powerpoint/2010/main" val="2985307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880163B-19B0-C5C9-959C-51F2EBDC29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38B2EEEE-0784-4CD6-D60C-5E65238DC0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346F7F5-BF2C-536B-7F80-5FA8E37539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CC9488-D811-43C1-AE40-1366E589A9E8}" type="datetime1">
              <a:rPr lang="de-DE" smtClean="0"/>
              <a:t>24.01.2025</a:t>
            </a:fld>
            <a:endParaRPr lang="de-DE"/>
          </a:p>
        </p:txBody>
      </p:sp>
      <p:sp>
        <p:nvSpPr>
          <p:cNvPr id="5" name="Fußzeilenplatzhalter 4">
            <a:extLst>
              <a:ext uri="{FF2B5EF4-FFF2-40B4-BE49-F238E27FC236}">
                <a16:creationId xmlns:a16="http://schemas.microsoft.com/office/drawing/2014/main" id="{7944BA4B-4DA6-B4A8-C0E9-1E462FE67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50435CC0-9D64-AD3E-F65A-E1A957EA8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D7016C-FBC3-41B9-833E-73D185318660}" type="slidenum">
              <a:rPr lang="de-DE" smtClean="0"/>
              <a:t>‹Nr.›</a:t>
            </a:fld>
            <a:endParaRPr lang="de-DE"/>
          </a:p>
        </p:txBody>
      </p:sp>
    </p:spTree>
    <p:extLst>
      <p:ext uri="{BB962C8B-B14F-4D97-AF65-F5344CB8AC3E}">
        <p14:creationId xmlns:p14="http://schemas.microsoft.com/office/powerpoint/2010/main" val="13222891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6FBFBC6-CDA1-CFD8-E6D2-844006A73BFD}"/>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6D71378F-7554-EFE2-CD67-3B7E608D19BE}"/>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D6F40AE9-AD1E-7882-473F-F97D1790F6EA}"/>
              </a:ext>
            </a:extLst>
          </p:cNvPr>
          <p:cNvSpPr txBox="1"/>
          <p:nvPr/>
        </p:nvSpPr>
        <p:spPr>
          <a:xfrm>
            <a:off x="2743199" y="2459504"/>
            <a:ext cx="6886575" cy="2554545"/>
          </a:xfrm>
          <a:prstGeom prst="rect">
            <a:avLst/>
          </a:prstGeom>
          <a:noFill/>
        </p:spPr>
        <p:txBody>
          <a:bodyPr wrap="square">
            <a:spAutoFit/>
          </a:bodyPr>
          <a:lstStyle/>
          <a:p>
            <a:pPr marL="0" indent="0" algn="ctr">
              <a:spcAft>
                <a:spcPts val="1200"/>
              </a:spcAft>
              <a:buNone/>
            </a:pPr>
            <a:r>
              <a:rPr lang="de-DE" sz="4000" dirty="0">
                <a:solidFill>
                  <a:srgbClr val="00B050"/>
                </a:solidFill>
                <a:latin typeface="Arial Black" panose="020B0A04020102020204" pitchFamily="34" charset="0"/>
              </a:rPr>
              <a:t>Die neue Prüfungsordnung 2025 und Änderungen FCI-BH/VT und IBGH</a:t>
            </a:r>
          </a:p>
        </p:txBody>
      </p:sp>
      <p:sp>
        <p:nvSpPr>
          <p:cNvPr id="3" name="Foliennummernplatzhalter 2">
            <a:extLst>
              <a:ext uri="{FF2B5EF4-FFF2-40B4-BE49-F238E27FC236}">
                <a16:creationId xmlns:a16="http://schemas.microsoft.com/office/drawing/2014/main" id="{5AE81612-CE1D-D145-44CD-E5ED75DF9287}"/>
              </a:ext>
            </a:extLst>
          </p:cNvPr>
          <p:cNvSpPr>
            <a:spLocks noGrp="1"/>
          </p:cNvSpPr>
          <p:nvPr>
            <p:ph type="sldNum" sz="quarter" idx="12"/>
          </p:nvPr>
        </p:nvSpPr>
        <p:spPr/>
        <p:txBody>
          <a:bodyPr/>
          <a:lstStyle/>
          <a:p>
            <a:fld id="{FDD7016C-FBC3-41B9-833E-73D185318660}" type="slidenum">
              <a:rPr lang="de-DE" smtClean="0"/>
              <a:t>1</a:t>
            </a:fld>
            <a:endParaRPr lang="de-DE"/>
          </a:p>
        </p:txBody>
      </p:sp>
      <p:sp>
        <p:nvSpPr>
          <p:cNvPr id="2" name="Fußzeilenplatzhalter 1">
            <a:extLst>
              <a:ext uri="{FF2B5EF4-FFF2-40B4-BE49-F238E27FC236}">
                <a16:creationId xmlns:a16="http://schemas.microsoft.com/office/drawing/2014/main" id="{D0A9B1D1-0694-454D-2A35-61394D760C70}"/>
              </a:ext>
            </a:extLst>
          </p:cNvPr>
          <p:cNvSpPr>
            <a:spLocks noGrp="1"/>
          </p:cNvSpPr>
          <p:nvPr>
            <p:ph type="ftr" sz="quarter" idx="11"/>
          </p:nvPr>
        </p:nvSpPr>
        <p:spPr/>
        <p:txBody>
          <a:bodyPr/>
          <a:lstStyle/>
          <a:p>
            <a:r>
              <a:rPr lang="de-DE"/>
              <a:t>©B.Büttner/J.Richter</a:t>
            </a:r>
          </a:p>
        </p:txBody>
      </p:sp>
    </p:spTree>
    <p:extLst>
      <p:ext uri="{BB962C8B-B14F-4D97-AF65-F5344CB8AC3E}">
        <p14:creationId xmlns:p14="http://schemas.microsoft.com/office/powerpoint/2010/main" val="214856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70D559-638F-125E-97F4-2556FE6EC6C8}"/>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C0683619-2007-16E6-B2AA-5C278E0AB502}"/>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EEC58D57-FF97-24E6-E520-137DEFF7143C}"/>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2D8B7B44-8668-A0F3-CEF4-D3C48E04BCED}"/>
              </a:ext>
            </a:extLst>
          </p:cNvPr>
          <p:cNvSpPr txBox="1"/>
          <p:nvPr/>
        </p:nvSpPr>
        <p:spPr>
          <a:xfrm>
            <a:off x="3289955" y="603691"/>
            <a:ext cx="5082520" cy="384721"/>
          </a:xfrm>
          <a:prstGeom prst="rect">
            <a:avLst/>
          </a:prstGeom>
          <a:noFill/>
        </p:spPr>
        <p:txBody>
          <a:bodyPr wrap="square">
            <a:spAutoFit/>
          </a:bodyPr>
          <a:lstStyle/>
          <a:p>
            <a:pPr marL="0" indent="0" algn="ctr">
              <a:spcAft>
                <a:spcPts val="1200"/>
              </a:spcAft>
              <a:buNone/>
            </a:pPr>
            <a:r>
              <a:rPr lang="de-DE" sz="1900" b="1" dirty="0">
                <a:effectLst/>
                <a:latin typeface="Arial" panose="020B0604020202020204" pitchFamily="34" charset="0"/>
                <a:ea typeface="Calibri" panose="020F0502020204030204" pitchFamily="34" charset="0"/>
                <a:cs typeface="Arial" panose="020B0604020202020204" pitchFamily="34" charset="0"/>
              </a:rPr>
              <a:t>Übergreifende Bewertungen in Abt. B </a:t>
            </a:r>
            <a:r>
              <a:rPr lang="de-DE" sz="1900" dirty="0">
                <a:effectLst/>
                <a:latin typeface="Arial" panose="020B0604020202020204" pitchFamily="34" charset="0"/>
                <a:ea typeface="Calibri" panose="020F0502020204030204" pitchFamily="34" charset="0"/>
                <a:cs typeface="Arial" panose="020B0604020202020204" pitchFamily="34" charset="0"/>
              </a:rPr>
              <a:t> </a:t>
            </a:r>
            <a:endParaRPr lang="de-DE" sz="19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F8C9CC17-0017-FAED-76D3-4AF1839A4C59}"/>
              </a:ext>
            </a:extLst>
          </p:cNvPr>
          <p:cNvSpPr txBox="1"/>
          <p:nvPr/>
        </p:nvSpPr>
        <p:spPr>
          <a:xfrm>
            <a:off x="703036" y="988412"/>
            <a:ext cx="10785928" cy="5616730"/>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pPr lvl="1"/>
            <a:r>
              <a:rPr lang="de-DE" dirty="0"/>
              <a:t>			Trifft für alle Übungen in FCI-BH/VT, FCI-IBGH 1 – 3 und FCI-IGP 1 – 3 in Abt. B zu</a:t>
            </a:r>
          </a:p>
          <a:p>
            <a:endParaRPr lang="de-DE" sz="1200" dirty="0"/>
          </a:p>
          <a:p>
            <a:r>
              <a:rPr lang="de-DE" dirty="0"/>
              <a:t>  </a:t>
            </a:r>
            <a:r>
              <a:rPr lang="de-DE" dirty="0">
                <a:solidFill>
                  <a:srgbClr val="FF0000"/>
                </a:solidFill>
              </a:rPr>
              <a:t>Neu</a:t>
            </a:r>
            <a:r>
              <a:rPr lang="de-DE" dirty="0"/>
              <a:t>:	1 zusätzliches HZ: 	minus 1,5 Punkte</a:t>
            </a:r>
          </a:p>
          <a:p>
            <a:pPr marL="0" indent="0">
              <a:buNone/>
            </a:pPr>
            <a:r>
              <a:rPr lang="de-DE" dirty="0"/>
              <a:t>		2 zusätzliche HZ:		 minus 2,5 Punkte</a:t>
            </a:r>
          </a:p>
          <a:p>
            <a:endParaRPr lang="de-DE" sz="1200" dirty="0"/>
          </a:p>
          <a:p>
            <a:r>
              <a:rPr lang="de-DE" dirty="0"/>
              <a:t>Führt ein Hund die Übung ohne HZ aus, ist dieses mit minus 2 Punkten zu bewerten</a:t>
            </a:r>
          </a:p>
          <a:p>
            <a:endParaRPr lang="de-DE" sz="1200" dirty="0"/>
          </a:p>
          <a:p>
            <a:r>
              <a:rPr lang="de-DE" b="1" dirty="0"/>
              <a:t>Grundstellung</a:t>
            </a:r>
            <a:r>
              <a:rPr lang="de-DE" dirty="0"/>
              <a:t>: Braucht der HF ein zusätzliches HZ für das Gehen des Hundes in die Endgrundstellung, so ist dieser Fehler mit minus 1,5 Punkten zu bewerten, werden dafür 2 zusätzliche HZ benötigt, erfolgt ein Abzug von 2,5 Punkten. Nimmt der Hund nach dem zweiten zusätzlichen HZ die Grundstellung nicht ein, ist die gesamte Übung mit "Mangelhaft" zu bewerten. </a:t>
            </a:r>
          </a:p>
          <a:p>
            <a:endParaRPr lang="de-DE" sz="1200" dirty="0"/>
          </a:p>
          <a:p>
            <a:r>
              <a:rPr lang="de-DE" b="1" dirty="0"/>
              <a:t>Loben (gilt für BH/VT, IBGH 1 und IGP 1)</a:t>
            </a:r>
            <a:r>
              <a:rPr lang="de-DE" dirty="0"/>
              <a:t>: Der Hund darf nach jeder Übung kurz aufgelockert und gelobt werden. Während des kurzen Lobens und Auflockerns (maximal ca. 5 Sekunden) darf der Hund die Grundstellung verlassen. Nach dieser Auflockerung muss der Hund eine neue Grundstellung einnehmen und nach einer Pause von ca. 3 Sekunden beginnt die nächste Übung.</a:t>
            </a:r>
          </a:p>
          <a:p>
            <a:endParaRPr lang="de-DE" sz="1000" dirty="0"/>
          </a:p>
          <a:p>
            <a:r>
              <a:rPr lang="de-DE" b="1" dirty="0"/>
              <a:t>Leinenführigkeit: </a:t>
            </a:r>
            <a:r>
              <a:rPr lang="de-DE" dirty="0"/>
              <a:t>Die Leine ist stets in der linken Hand zu halten.</a:t>
            </a:r>
          </a:p>
          <a:p>
            <a:endParaRPr lang="de-DE" sz="1000" dirty="0"/>
          </a:p>
          <a:p>
            <a:r>
              <a:rPr lang="de-DE" dirty="0"/>
              <a:t> </a:t>
            </a:r>
            <a:r>
              <a:rPr lang="de-DE" b="1" dirty="0"/>
              <a:t>Positionsfehler </a:t>
            </a:r>
            <a:r>
              <a:rPr lang="de-DE" dirty="0">
                <a:solidFill>
                  <a:srgbClr val="000000"/>
                </a:solidFill>
                <a:effectLst/>
                <a:latin typeface="Arial" panose="020B0604020202020204" pitchFamily="34" charset="0"/>
              </a:rPr>
              <a:t>Bei allen technischen Übungen (Sitz, Platz, Steh) wird bei einem Positionsfehler, abgesehen von weiterem Fehlverhalten, die Gesamtübung um 50 % entwertet.</a:t>
            </a:r>
            <a:endParaRPr lang="de-DE" dirty="0"/>
          </a:p>
        </p:txBody>
      </p:sp>
      <p:sp>
        <p:nvSpPr>
          <p:cNvPr id="3" name="Foliennummernplatzhalter 2">
            <a:extLst>
              <a:ext uri="{FF2B5EF4-FFF2-40B4-BE49-F238E27FC236}">
                <a16:creationId xmlns:a16="http://schemas.microsoft.com/office/drawing/2014/main" id="{AA4D97EB-A5A1-59C6-3B40-F1C3A2A36EF5}"/>
              </a:ext>
            </a:extLst>
          </p:cNvPr>
          <p:cNvSpPr>
            <a:spLocks noGrp="1"/>
          </p:cNvSpPr>
          <p:nvPr>
            <p:ph type="sldNum" sz="quarter" idx="12"/>
          </p:nvPr>
        </p:nvSpPr>
        <p:spPr/>
        <p:txBody>
          <a:bodyPr/>
          <a:lstStyle/>
          <a:p>
            <a:fld id="{FDD7016C-FBC3-41B9-833E-73D185318660}" type="slidenum">
              <a:rPr lang="de-DE" smtClean="0"/>
              <a:t>10</a:t>
            </a:fld>
            <a:endParaRPr lang="de-DE" dirty="0"/>
          </a:p>
        </p:txBody>
      </p:sp>
    </p:spTree>
    <p:extLst>
      <p:ext uri="{BB962C8B-B14F-4D97-AF65-F5344CB8AC3E}">
        <p14:creationId xmlns:p14="http://schemas.microsoft.com/office/powerpoint/2010/main" val="1700895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3D4D2-7D5D-96DD-DE39-887C64D77D8E}"/>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EF8D74F1-77FE-4A0A-27E2-D705F437C118}"/>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D7F61BEA-8F1F-7709-3BAE-E281E4DCF89F}"/>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29EA7BFB-2C15-FCB8-993C-28EB0D180E78}"/>
              </a:ext>
            </a:extLst>
          </p:cNvPr>
          <p:cNvSpPr txBox="1"/>
          <p:nvPr/>
        </p:nvSpPr>
        <p:spPr>
          <a:xfrm>
            <a:off x="3289955" y="915412"/>
            <a:ext cx="4345756" cy="400110"/>
          </a:xfrm>
          <a:prstGeom prst="rect">
            <a:avLst/>
          </a:prstGeom>
          <a:noFill/>
        </p:spPr>
        <p:txBody>
          <a:bodyPr wrap="square">
            <a:spAutoFit/>
          </a:bodyPr>
          <a:lstStyle/>
          <a:p>
            <a:pPr marL="0" indent="0" algn="ctr">
              <a:spcAft>
                <a:spcPts val="1200"/>
              </a:spcAft>
              <a:buNone/>
            </a:pPr>
            <a:r>
              <a:rPr lang="de-DE" sz="2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FCI-BH/VT mit </a:t>
            </a:r>
            <a:r>
              <a:rPr lang="de-DE" sz="2000" b="1" dirty="0">
                <a:effectLst/>
                <a:highlight>
                  <a:srgbClr val="FFFF00"/>
                </a:highlight>
                <a:latin typeface="Calibri" panose="020F0502020204030204" pitchFamily="34" charset="0"/>
                <a:ea typeface="Calibri" panose="020F0502020204030204" pitchFamily="34" charset="0"/>
              </a:rPr>
              <a:t>Vorführschema</a:t>
            </a:r>
            <a:r>
              <a:rPr lang="de-DE" sz="2000" b="1"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r>
              <a:rPr lang="de-DE" sz="2000" dirty="0">
                <a:effectLst/>
                <a:highlight>
                  <a:srgbClr val="FFFF00"/>
                </a:highlight>
                <a:latin typeface="Arial" panose="020B0604020202020204" pitchFamily="34" charset="0"/>
                <a:ea typeface="Calibri" panose="020F0502020204030204" pitchFamily="34" charset="0"/>
                <a:cs typeface="Arial" panose="020B0604020202020204" pitchFamily="34" charset="0"/>
              </a:rPr>
              <a:t> </a:t>
            </a:r>
            <a:endParaRPr lang="de-DE" sz="2000" dirty="0">
              <a:solidFill>
                <a:srgbClr val="00B050"/>
              </a:solidFill>
              <a:highlight>
                <a:srgbClr val="FFFF00"/>
              </a:highlight>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0F2D8433-216D-C98B-1328-B3E45EC0FE12}"/>
              </a:ext>
            </a:extLst>
          </p:cNvPr>
          <p:cNvSpPr txBox="1"/>
          <p:nvPr/>
        </p:nvSpPr>
        <p:spPr>
          <a:xfrm>
            <a:off x="703036" y="1527418"/>
            <a:ext cx="10731677" cy="663580"/>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r>
              <a:rPr lang="de-DE" dirty="0">
                <a:effectLst/>
              </a:rPr>
              <a:t> </a:t>
            </a:r>
            <a:r>
              <a:rPr lang="de-DE" dirty="0">
                <a:solidFill>
                  <a:srgbClr val="FF0000"/>
                </a:solidFill>
                <a:effectLst/>
              </a:rPr>
              <a:t>Neu</a:t>
            </a:r>
            <a:r>
              <a:rPr lang="de-DE" dirty="0">
                <a:effectLst/>
              </a:rPr>
              <a:t>: 1. Übung nur Leinenführigkeit 30 Punkte, keine Winkel, Abschluss Grundstellung.</a:t>
            </a:r>
            <a:endParaRPr lang="de-DE" dirty="0"/>
          </a:p>
          <a:p>
            <a:pPr marL="0" indent="0">
              <a:buNone/>
            </a:pPr>
            <a:endParaRPr lang="de-DE" dirty="0"/>
          </a:p>
        </p:txBody>
      </p:sp>
      <p:pic>
        <p:nvPicPr>
          <p:cNvPr id="2" name="Grafik 1">
            <a:extLst>
              <a:ext uri="{FF2B5EF4-FFF2-40B4-BE49-F238E27FC236}">
                <a16:creationId xmlns:a16="http://schemas.microsoft.com/office/drawing/2014/main" id="{0B3DFDDD-7E04-8715-2EDF-9EABC5360FED}"/>
              </a:ext>
            </a:extLst>
          </p:cNvPr>
          <p:cNvPicPr>
            <a:picLocks noChangeAspect="1"/>
          </p:cNvPicPr>
          <p:nvPr/>
        </p:nvPicPr>
        <p:blipFill rotWithShape="1">
          <a:blip r:embed="rId4"/>
          <a:srcRect l="28306" t="13693" r="30291" b="20332"/>
          <a:stretch/>
        </p:blipFill>
        <p:spPr bwMode="auto">
          <a:xfrm>
            <a:off x="703036" y="1972182"/>
            <a:ext cx="7845160" cy="4485178"/>
          </a:xfrm>
          <a:prstGeom prst="rect">
            <a:avLst/>
          </a:prstGeom>
          <a:ln>
            <a:noFill/>
          </a:ln>
          <a:extLst>
            <a:ext uri="{53640926-AAD7-44D8-BBD7-CCE9431645EC}">
              <a14:shadowObscured xmlns:a14="http://schemas.microsoft.com/office/drawing/2010/main"/>
            </a:ext>
          </a:extLst>
        </p:spPr>
      </p:pic>
      <p:pic>
        <p:nvPicPr>
          <p:cNvPr id="3" name="Grafik 2">
            <a:extLst>
              <a:ext uri="{FF2B5EF4-FFF2-40B4-BE49-F238E27FC236}">
                <a16:creationId xmlns:a16="http://schemas.microsoft.com/office/drawing/2014/main" id="{5B1F1F62-1537-F975-FA79-696F068028D8}"/>
              </a:ext>
            </a:extLst>
          </p:cNvPr>
          <p:cNvPicPr>
            <a:picLocks noChangeAspect="1"/>
          </p:cNvPicPr>
          <p:nvPr/>
        </p:nvPicPr>
        <p:blipFill rotWithShape="1">
          <a:blip r:embed="rId5"/>
          <a:srcRect l="29498" t="31369" r="55026" b="31536"/>
          <a:stretch/>
        </p:blipFill>
        <p:spPr bwMode="auto">
          <a:xfrm>
            <a:off x="8548196" y="2216307"/>
            <a:ext cx="3048103" cy="3881772"/>
          </a:xfrm>
          <a:prstGeom prst="rect">
            <a:avLst/>
          </a:prstGeom>
          <a:ln>
            <a:noFill/>
          </a:ln>
          <a:extLst>
            <a:ext uri="{53640926-AAD7-44D8-BBD7-CCE9431645EC}">
              <a14:shadowObscured xmlns:a14="http://schemas.microsoft.com/office/drawing/2010/main"/>
            </a:ext>
          </a:extLst>
        </p:spPr>
      </p:pic>
      <p:sp>
        <p:nvSpPr>
          <p:cNvPr id="8" name="Foliennummernplatzhalter 7">
            <a:extLst>
              <a:ext uri="{FF2B5EF4-FFF2-40B4-BE49-F238E27FC236}">
                <a16:creationId xmlns:a16="http://schemas.microsoft.com/office/drawing/2014/main" id="{0A8F5838-79E3-5BB2-5948-DF2E8964A57C}"/>
              </a:ext>
            </a:extLst>
          </p:cNvPr>
          <p:cNvSpPr>
            <a:spLocks noGrp="1"/>
          </p:cNvSpPr>
          <p:nvPr>
            <p:ph type="sldNum" sz="quarter" idx="12"/>
          </p:nvPr>
        </p:nvSpPr>
        <p:spPr/>
        <p:txBody>
          <a:bodyPr/>
          <a:lstStyle/>
          <a:p>
            <a:fld id="{FDD7016C-FBC3-41B9-833E-73D185318660}" type="slidenum">
              <a:rPr lang="de-DE" smtClean="0"/>
              <a:t>11</a:t>
            </a:fld>
            <a:endParaRPr lang="de-DE"/>
          </a:p>
        </p:txBody>
      </p:sp>
    </p:spTree>
    <p:extLst>
      <p:ext uri="{BB962C8B-B14F-4D97-AF65-F5344CB8AC3E}">
        <p14:creationId xmlns:p14="http://schemas.microsoft.com/office/powerpoint/2010/main" val="1644807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4AB49-657C-0040-1F1E-89830FECC053}"/>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98EA5425-AEEF-DA1D-7A47-7FF5463F3906}"/>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73A91393-5F36-9D35-B761-601D86254993}"/>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01A1FD1D-BB56-0710-2758-357A2A4974C8}"/>
              </a:ext>
            </a:extLst>
          </p:cNvPr>
          <p:cNvSpPr txBox="1"/>
          <p:nvPr/>
        </p:nvSpPr>
        <p:spPr>
          <a:xfrm>
            <a:off x="3289954" y="915412"/>
            <a:ext cx="6693031" cy="400110"/>
          </a:xfrm>
          <a:prstGeom prst="rect">
            <a:avLst/>
          </a:prstGeom>
          <a:noFill/>
        </p:spPr>
        <p:txBody>
          <a:bodyPr wrap="square">
            <a:spAutoFit/>
          </a:bodyPr>
          <a:lstStyle/>
          <a:p>
            <a:r>
              <a:rPr lang="de-DE" sz="2000" b="1" dirty="0">
                <a:solidFill>
                  <a:srgbClr val="000000"/>
                </a:solidFill>
                <a:effectLst/>
                <a:highlight>
                  <a:srgbClr val="FFFF00"/>
                </a:highlight>
                <a:latin typeface="Arial" panose="020B0604020202020204" pitchFamily="34" charset="0"/>
              </a:rPr>
              <a:t>Internationale Begleithundeprüfung FCI-IBGH 1-3 </a:t>
            </a:r>
            <a:endParaRPr lang="de-DE" sz="2000" dirty="0">
              <a:highlight>
                <a:srgbClr val="FFFF00"/>
              </a:highlight>
            </a:endParaRPr>
          </a:p>
        </p:txBody>
      </p:sp>
      <p:sp>
        <p:nvSpPr>
          <p:cNvPr id="6" name="Textfeld 5">
            <a:extLst>
              <a:ext uri="{FF2B5EF4-FFF2-40B4-BE49-F238E27FC236}">
                <a16:creationId xmlns:a16="http://schemas.microsoft.com/office/drawing/2014/main" id="{1FBE5C79-EB57-8004-8B75-31AA91D98C34}"/>
              </a:ext>
            </a:extLst>
          </p:cNvPr>
          <p:cNvSpPr txBox="1"/>
          <p:nvPr/>
        </p:nvSpPr>
        <p:spPr>
          <a:xfrm>
            <a:off x="703037" y="1527418"/>
            <a:ext cx="10621700" cy="5240858"/>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r>
              <a:rPr lang="de-DE" dirty="0">
                <a:solidFill>
                  <a:srgbClr val="000000"/>
                </a:solidFill>
                <a:effectLst/>
                <a:latin typeface="Arial" panose="020B0604020202020204" pitchFamily="34" charset="0"/>
              </a:rPr>
              <a:t>In allen Prüfungsstufen, in denen der Hund zum HF gerufen wird und bei allen Apportierübungen muss der Hund nicht vor dem HF sitzen, sondern kann sofort in die Endgrundstellung gehen. Bevor dem Hund das Bringholz mit dem HZ "Aus" abgenommen wird, ist eine Pause von 3 Sekunden einzuhalten. </a:t>
            </a:r>
          </a:p>
          <a:p>
            <a:endParaRPr lang="de-DE" sz="1100" dirty="0">
              <a:solidFill>
                <a:srgbClr val="000000"/>
              </a:solidFill>
              <a:effectLst/>
              <a:latin typeface="Arial" panose="020B0604020202020204" pitchFamily="34" charset="0"/>
            </a:endParaRPr>
          </a:p>
          <a:p>
            <a:r>
              <a:rPr lang="de-DE" dirty="0">
                <a:solidFill>
                  <a:srgbClr val="000000"/>
                </a:solidFill>
                <a:effectLst/>
                <a:latin typeface="Arial" panose="020B0604020202020204" pitchFamily="34" charset="0"/>
              </a:rPr>
              <a:t>Anmelden</a:t>
            </a:r>
            <a:r>
              <a:rPr lang="de-DE" b="1" dirty="0">
                <a:solidFill>
                  <a:srgbClr val="000000"/>
                </a:solidFill>
                <a:effectLst/>
                <a:latin typeface="Arial" panose="020B0604020202020204" pitchFamily="34" charset="0"/>
              </a:rPr>
              <a:t> </a:t>
            </a:r>
            <a:r>
              <a:rPr lang="de-DE" dirty="0">
                <a:solidFill>
                  <a:srgbClr val="000000"/>
                </a:solidFill>
                <a:effectLst/>
                <a:latin typeface="Arial" panose="020B0604020202020204" pitchFamily="34" charset="0"/>
              </a:rPr>
              <a:t>geschieht in der Stufe FCI-IBGH 1 und FCI-IBGH 2 mit angeleintem Hund und in der Stufe FCI-IBGH 3 ohne Leine</a:t>
            </a:r>
            <a:endParaRPr lang="de-DE" dirty="0"/>
          </a:p>
          <a:p>
            <a:endParaRPr lang="de-DE" sz="1100" dirty="0"/>
          </a:p>
          <a:p>
            <a:r>
              <a:rPr lang="de-DE" dirty="0">
                <a:solidFill>
                  <a:srgbClr val="000000"/>
                </a:solidFill>
              </a:rPr>
              <a:t> </a:t>
            </a:r>
            <a:r>
              <a:rPr lang="de-DE" dirty="0">
                <a:solidFill>
                  <a:srgbClr val="FF0000"/>
                </a:solidFill>
              </a:rPr>
              <a:t>Neu Sonderbestimmung für FCI-IBGH 1</a:t>
            </a:r>
            <a:r>
              <a:rPr lang="de-DE" dirty="0">
                <a:solidFill>
                  <a:srgbClr val="000000"/>
                </a:solidFill>
              </a:rPr>
              <a:t>: Nach der Entwicklung darf der HF stehen bleiben und dann das HZ "Sitz" /Platz geben, bevor er sich von seinem Hund entfernt (wie BH/VT).</a:t>
            </a:r>
          </a:p>
          <a:p>
            <a:endParaRPr lang="de-DE" sz="1100" dirty="0">
              <a:solidFill>
                <a:srgbClr val="000000"/>
              </a:solidFill>
            </a:endParaRPr>
          </a:p>
          <a:p>
            <a:r>
              <a:rPr lang="de-DE" dirty="0">
                <a:solidFill>
                  <a:srgbClr val="000000"/>
                </a:solidFill>
              </a:rPr>
              <a:t> </a:t>
            </a:r>
            <a:r>
              <a:rPr lang="de-DE" dirty="0">
                <a:solidFill>
                  <a:srgbClr val="FF0000"/>
                </a:solidFill>
              </a:rPr>
              <a:t>Neu FCI-IBGH 2</a:t>
            </a:r>
            <a:r>
              <a:rPr lang="de-DE" dirty="0">
                <a:solidFill>
                  <a:srgbClr val="000000"/>
                </a:solidFill>
              </a:rPr>
              <a:t>: </a:t>
            </a:r>
            <a:r>
              <a:rPr lang="de-DE" dirty="0">
                <a:solidFill>
                  <a:schemeClr val="accent6">
                    <a:lumMod val="75000"/>
                  </a:schemeClr>
                </a:solidFill>
              </a:rPr>
              <a:t>Gruppe, die sich bewegt</a:t>
            </a:r>
            <a:r>
              <a:rPr lang="de-DE" dirty="0">
                <a:solidFill>
                  <a:srgbClr val="000000"/>
                </a:solidFill>
              </a:rPr>
              <a:t>, nur noch in der FF und keine Winkel in der LF. Nach der Vorausübung in wird der Hund angeleint und zur Übung „Ablegen unter Ablenkung“ bzw. zum Abmelden geführt.</a:t>
            </a:r>
          </a:p>
          <a:p>
            <a:endParaRPr lang="de-DE" sz="1100" dirty="0">
              <a:solidFill>
                <a:srgbClr val="000000"/>
              </a:solidFill>
            </a:endParaRPr>
          </a:p>
          <a:p>
            <a:r>
              <a:rPr lang="de-DE" dirty="0">
                <a:solidFill>
                  <a:srgbClr val="000000"/>
                </a:solidFill>
                <a:effectLst/>
                <a:latin typeface="Arial" panose="020B0604020202020204" pitchFamily="34" charset="0"/>
              </a:rPr>
              <a:t>Der LR gibt die Anweisung für den Beginn einer Übung. Alles andere wie Wendungen, Stopps, Gangartwechsel usw. wird ohne Anweisung ausgeführt. Vergisst der HF eine Übung, fordert der LR den HF auf, die fehlende Übung zu zeigen. Es werden keine Punkte abgezogen. Das Auslassen von Teilübungen wirkt sich auf die Bewertung aus. </a:t>
            </a:r>
            <a:endParaRPr lang="de-DE" dirty="0"/>
          </a:p>
        </p:txBody>
      </p:sp>
      <p:sp>
        <p:nvSpPr>
          <p:cNvPr id="3" name="Foliennummernplatzhalter 2">
            <a:extLst>
              <a:ext uri="{FF2B5EF4-FFF2-40B4-BE49-F238E27FC236}">
                <a16:creationId xmlns:a16="http://schemas.microsoft.com/office/drawing/2014/main" id="{9AB9FED6-9EE2-9830-FE41-A4029A5F6FDC}"/>
              </a:ext>
            </a:extLst>
          </p:cNvPr>
          <p:cNvSpPr>
            <a:spLocks noGrp="1"/>
          </p:cNvSpPr>
          <p:nvPr>
            <p:ph type="sldNum" sz="quarter" idx="12"/>
          </p:nvPr>
        </p:nvSpPr>
        <p:spPr/>
        <p:txBody>
          <a:bodyPr/>
          <a:lstStyle/>
          <a:p>
            <a:fld id="{FDD7016C-FBC3-41B9-833E-73D185318660}" type="slidenum">
              <a:rPr lang="de-DE" smtClean="0"/>
              <a:t>12</a:t>
            </a:fld>
            <a:endParaRPr lang="de-DE"/>
          </a:p>
        </p:txBody>
      </p:sp>
    </p:spTree>
    <p:extLst>
      <p:ext uri="{BB962C8B-B14F-4D97-AF65-F5344CB8AC3E}">
        <p14:creationId xmlns:p14="http://schemas.microsoft.com/office/powerpoint/2010/main" val="2868378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A1384-2A7D-7AC7-F0C9-389E8652B66F}"/>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E04EC18E-9AEE-F7AB-A8D8-F402901D9E31}"/>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1D2CDEBC-A940-2547-5249-22B33BD65DC6}"/>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6F891B93-F67A-4DF8-7ECB-EBB14ED660E6}"/>
              </a:ext>
            </a:extLst>
          </p:cNvPr>
          <p:cNvSpPr txBox="1"/>
          <p:nvPr/>
        </p:nvSpPr>
        <p:spPr>
          <a:xfrm>
            <a:off x="3289954" y="915412"/>
            <a:ext cx="5731497" cy="384721"/>
          </a:xfrm>
          <a:prstGeom prst="rect">
            <a:avLst/>
          </a:prstGeom>
          <a:noFill/>
        </p:spPr>
        <p:txBody>
          <a:bodyPr wrap="square">
            <a:spAutoFit/>
          </a:bodyPr>
          <a:lstStyle/>
          <a:p>
            <a:pPr marL="0" indent="0" algn="ctr">
              <a:spcAft>
                <a:spcPts val="1200"/>
              </a:spcAft>
              <a:buNone/>
            </a:pPr>
            <a:r>
              <a:rPr lang="de-DE" sz="1900" b="1" dirty="0">
                <a:effectLst/>
                <a:latin typeface="Arial" panose="020B0604020202020204" pitchFamily="34" charset="0"/>
                <a:ea typeface="Calibri" panose="020F0502020204030204" pitchFamily="34" charset="0"/>
                <a:cs typeface="Arial" panose="020B0604020202020204" pitchFamily="34" charset="0"/>
              </a:rPr>
              <a:t>Weitere übergreifende Bewertungen in Abt. B </a:t>
            </a:r>
            <a:r>
              <a:rPr lang="de-DE" sz="1900" dirty="0">
                <a:effectLst/>
                <a:latin typeface="Arial" panose="020B0604020202020204" pitchFamily="34" charset="0"/>
                <a:ea typeface="Calibri" panose="020F0502020204030204" pitchFamily="34" charset="0"/>
                <a:cs typeface="Arial" panose="020B0604020202020204" pitchFamily="34" charset="0"/>
              </a:rPr>
              <a:t> </a:t>
            </a:r>
            <a:endParaRPr lang="de-DE" sz="19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4C07F9C3-49C1-8F33-14E6-4B213B36E5EC}"/>
              </a:ext>
            </a:extLst>
          </p:cNvPr>
          <p:cNvSpPr txBox="1"/>
          <p:nvPr/>
        </p:nvSpPr>
        <p:spPr>
          <a:xfrm>
            <a:off x="703036" y="1414315"/>
            <a:ext cx="10785928" cy="4417684"/>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r>
              <a:rPr lang="de-DE" dirty="0"/>
              <a:t>Trifft für alle Übungen in FCI-IBGH 1 – 3 und FCI-IGP 1 – 3 in Abt. B zu</a:t>
            </a:r>
          </a:p>
          <a:p>
            <a:endParaRPr lang="de-DE" sz="1200" dirty="0"/>
          </a:p>
          <a:p>
            <a:r>
              <a:rPr lang="de-DE" dirty="0"/>
              <a:t>  </a:t>
            </a:r>
            <a:r>
              <a:rPr lang="de-DE" dirty="0">
                <a:solidFill>
                  <a:srgbClr val="FF0000"/>
                </a:solidFill>
              </a:rPr>
              <a:t>Neu</a:t>
            </a:r>
            <a:r>
              <a:rPr lang="de-DE" dirty="0"/>
              <a:t>:	1 zusätzliches HZ: 	minus 1,5 Punkte</a:t>
            </a:r>
          </a:p>
          <a:p>
            <a:pPr marL="0" indent="0">
              <a:buNone/>
            </a:pPr>
            <a:r>
              <a:rPr lang="de-DE" dirty="0"/>
              <a:t>		2 zusätzliche HZ:		 minus 2,5 Punkte</a:t>
            </a:r>
          </a:p>
          <a:p>
            <a:endParaRPr lang="de-DE" sz="1200" dirty="0"/>
          </a:p>
          <a:p>
            <a:r>
              <a:rPr lang="de-DE" dirty="0"/>
              <a:t>Führt ein Hund die Übung ohne HZ aus, ist dieses mit minus 2 Punkten zu bewerten</a:t>
            </a:r>
          </a:p>
          <a:p>
            <a:pPr marL="0" indent="0">
              <a:buNone/>
            </a:pPr>
            <a:endParaRPr lang="de-DE" sz="1200" dirty="0"/>
          </a:p>
          <a:p>
            <a:r>
              <a:rPr lang="de-DE" b="1" dirty="0"/>
              <a:t>Grundstellung</a:t>
            </a:r>
            <a:r>
              <a:rPr lang="de-DE" dirty="0"/>
              <a:t>: Braucht der HF ein zusätzliches HZ für das Gehen des Hundes in die Endgrundstellung, so ist dieser Fehler mit minus 1,5 Punkten zu bewerten, werden dafür 2 zusätzliche HZ benötigt, erfolgt ein Abzug von 2,5 Punkten. Nimmt der Hund nach dem zweiten zusätzlichen HZ die Grundstellung nicht ein, ist die gesamte Übung mit "Mangelhaft" zu bewerten. </a:t>
            </a:r>
          </a:p>
          <a:p>
            <a:endParaRPr lang="de-DE" sz="1200" dirty="0"/>
          </a:p>
          <a:p>
            <a:r>
              <a:rPr lang="de-DE" b="1" dirty="0"/>
              <a:t>Loben (gilt für BH/VT, IBGH 1 und IGP 1)</a:t>
            </a:r>
            <a:r>
              <a:rPr lang="de-DE" dirty="0"/>
              <a:t>: Der Hund darf nach jeder Übung kurz aufgelockert und gelobt werden. Während des kurzen Lobens und Auflockerns (maximal ca. 5 Sekunden) darf der Hund die Grundstellung verlassen. Nach dieser Auflockerung muss der Hund eine neue Grundstellung einnehmen und nach einer Pause von ca. 3 Sekunden beginnt die nächste Übung.</a:t>
            </a:r>
          </a:p>
        </p:txBody>
      </p:sp>
      <p:sp>
        <p:nvSpPr>
          <p:cNvPr id="3" name="Foliennummernplatzhalter 2">
            <a:extLst>
              <a:ext uri="{FF2B5EF4-FFF2-40B4-BE49-F238E27FC236}">
                <a16:creationId xmlns:a16="http://schemas.microsoft.com/office/drawing/2014/main" id="{BC81CE7A-57DE-7999-CF1C-6A778B855C09}"/>
              </a:ext>
            </a:extLst>
          </p:cNvPr>
          <p:cNvSpPr>
            <a:spLocks noGrp="1"/>
          </p:cNvSpPr>
          <p:nvPr>
            <p:ph type="sldNum" sz="quarter" idx="12"/>
          </p:nvPr>
        </p:nvSpPr>
        <p:spPr/>
        <p:txBody>
          <a:bodyPr/>
          <a:lstStyle/>
          <a:p>
            <a:fld id="{FDD7016C-FBC3-41B9-833E-73D185318660}" type="slidenum">
              <a:rPr lang="de-DE" smtClean="0"/>
              <a:t>13</a:t>
            </a:fld>
            <a:endParaRPr lang="de-DE"/>
          </a:p>
        </p:txBody>
      </p:sp>
    </p:spTree>
    <p:extLst>
      <p:ext uri="{BB962C8B-B14F-4D97-AF65-F5344CB8AC3E}">
        <p14:creationId xmlns:p14="http://schemas.microsoft.com/office/powerpoint/2010/main" val="1287303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FB06C-C717-E1F0-DA48-01F802B6238F}"/>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DBA73977-FA2C-B7A9-7297-A2281D92DF87}"/>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DC403835-A53C-4793-886E-617BC321A114}"/>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0E20FB5C-F4F5-DDD2-16DF-A6F4BDDC108B}"/>
              </a:ext>
            </a:extLst>
          </p:cNvPr>
          <p:cNvSpPr txBox="1"/>
          <p:nvPr/>
        </p:nvSpPr>
        <p:spPr>
          <a:xfrm>
            <a:off x="703036" y="1573161"/>
            <a:ext cx="10785928" cy="5109156"/>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r>
              <a:rPr lang="de-DE" b="1" dirty="0"/>
              <a:t>Loben (gilt für alle weiteren Prüfungsstufen)</a:t>
            </a:r>
            <a:r>
              <a:rPr lang="de-DE" dirty="0"/>
              <a:t>: </a:t>
            </a:r>
            <a:r>
              <a:rPr lang="de-DE" dirty="0">
                <a:solidFill>
                  <a:srgbClr val="000000"/>
                </a:solidFill>
                <a:effectLst/>
                <a:latin typeface="Arial" panose="020B0604020202020204" pitchFamily="34" charset="0"/>
              </a:rPr>
              <a:t>Loben ist nur in der Grundstellung nach jeder Übung erlaubt. Ist dies auch die neue Ausgangsposition für die nächste Übung, muss der Zeitabstand von ca. 3 Sekunden eingehalten werden.</a:t>
            </a:r>
            <a:endParaRPr lang="de-DE" dirty="0"/>
          </a:p>
          <a:p>
            <a:endParaRPr lang="de-DE" sz="1200" dirty="0"/>
          </a:p>
          <a:p>
            <a:r>
              <a:rPr lang="de-DE" dirty="0"/>
              <a:t> </a:t>
            </a:r>
            <a:r>
              <a:rPr lang="de-DE" b="1" dirty="0"/>
              <a:t>Positionsfehler </a:t>
            </a:r>
            <a:r>
              <a:rPr lang="de-DE" dirty="0">
                <a:solidFill>
                  <a:srgbClr val="000000"/>
                </a:solidFill>
                <a:effectLst/>
                <a:latin typeface="Arial" panose="020B0604020202020204" pitchFamily="34" charset="0"/>
              </a:rPr>
              <a:t>Bei allen technischen Übungen (Sitz, Platz, Steh) wird bei einem Positionsfehler, abgesehen von weiterem Fehlverhalten, die Gesamtübung um 50 % entwertet.</a:t>
            </a:r>
            <a:endParaRPr lang="de-DE" b="1" dirty="0"/>
          </a:p>
          <a:p>
            <a:endParaRPr lang="de-DE" sz="1200" dirty="0"/>
          </a:p>
          <a:p>
            <a:r>
              <a:rPr lang="de-DE" b="1" dirty="0">
                <a:solidFill>
                  <a:srgbClr val="000000"/>
                </a:solidFill>
                <a:effectLst/>
                <a:latin typeface="Arial" panose="020B0604020202020204" pitchFamily="34" charset="0"/>
              </a:rPr>
              <a:t>Bringen </a:t>
            </a:r>
            <a:r>
              <a:rPr lang="de-DE" dirty="0">
                <a:solidFill>
                  <a:srgbClr val="000000"/>
                </a:solidFill>
                <a:effectLst/>
                <a:latin typeface="Arial" panose="020B0604020202020204" pitchFamily="34" charset="0"/>
              </a:rPr>
              <a:t>Ein Ausfallschritt ist beim Werfen des Bringholzes erlaubt. Nach dem Zurückziehen des Beines muss eine Pause von ca. 3 Sekunden eingehalten werden. Für Linkshänder ist es nach Abstimmung mit dem LR erlaubt, dem Hund das HZ "Sitz" zu geben, um dann nach einem Schritt seitwärts das Bringholz werfen zu können. Danach tritt der HF wieder an den Hund, um die Übung nach einer Pause von ca. 3 Sekunden fortzusetzen.</a:t>
            </a:r>
            <a:endParaRPr lang="de-DE" dirty="0"/>
          </a:p>
          <a:p>
            <a:endParaRPr lang="de-DE" sz="1200" dirty="0"/>
          </a:p>
          <a:p>
            <a:r>
              <a:rPr lang="de-DE" b="1" dirty="0">
                <a:solidFill>
                  <a:srgbClr val="000000"/>
                </a:solidFill>
                <a:effectLst/>
                <a:latin typeface="Arial" panose="020B0604020202020204" pitchFamily="34" charset="0"/>
              </a:rPr>
              <a:t>Bringen </a:t>
            </a:r>
            <a:r>
              <a:rPr lang="de-DE" dirty="0">
                <a:solidFill>
                  <a:srgbClr val="000000"/>
                </a:solidFill>
                <a:effectLst/>
                <a:latin typeface="Arial" panose="020B0604020202020204" pitchFamily="34" charset="0"/>
              </a:rPr>
              <a:t>Wenn der Hund das Bringholz nach dem dritten HZ nicht abgibt, erfolgt eine Disqualifikation wegen Ungehorsams.</a:t>
            </a:r>
          </a:p>
          <a:p>
            <a:endParaRPr lang="de-DE" dirty="0">
              <a:solidFill>
                <a:srgbClr val="000000"/>
              </a:solidFill>
            </a:endParaRPr>
          </a:p>
          <a:p>
            <a:r>
              <a:rPr lang="de-DE" dirty="0"/>
              <a:t>Beim Apportieren kann die Entwertung, je nachdem, wann der Hund die Übung selbständig beginnt, bis zu minus 2 Punkte betragen.</a:t>
            </a:r>
            <a:endParaRPr lang="de-DE" sz="1200" dirty="0"/>
          </a:p>
        </p:txBody>
      </p:sp>
      <p:sp>
        <p:nvSpPr>
          <p:cNvPr id="3" name="Foliennummernplatzhalter 2">
            <a:extLst>
              <a:ext uri="{FF2B5EF4-FFF2-40B4-BE49-F238E27FC236}">
                <a16:creationId xmlns:a16="http://schemas.microsoft.com/office/drawing/2014/main" id="{65ABB11B-2CE8-A4F8-B2D4-B34A07F80270}"/>
              </a:ext>
            </a:extLst>
          </p:cNvPr>
          <p:cNvSpPr>
            <a:spLocks noGrp="1"/>
          </p:cNvSpPr>
          <p:nvPr>
            <p:ph type="sldNum" sz="quarter" idx="12"/>
          </p:nvPr>
        </p:nvSpPr>
        <p:spPr/>
        <p:txBody>
          <a:bodyPr/>
          <a:lstStyle/>
          <a:p>
            <a:fld id="{FDD7016C-FBC3-41B9-833E-73D185318660}" type="slidenum">
              <a:rPr lang="de-DE" smtClean="0"/>
              <a:t>14</a:t>
            </a:fld>
            <a:endParaRPr lang="de-DE"/>
          </a:p>
        </p:txBody>
      </p:sp>
    </p:spTree>
    <p:extLst>
      <p:ext uri="{BB962C8B-B14F-4D97-AF65-F5344CB8AC3E}">
        <p14:creationId xmlns:p14="http://schemas.microsoft.com/office/powerpoint/2010/main" val="316512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62E1B-9994-7A6A-75C1-BC8B614BF84A}"/>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6A4705AB-6BCF-8759-8D91-FB95DDBA6374}"/>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AF0A6DF2-26EA-9078-6940-CA3D3B54C59C}"/>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5561FC43-8403-E8F3-F863-A1B46DA4C3D6}"/>
              </a:ext>
            </a:extLst>
          </p:cNvPr>
          <p:cNvSpPr txBox="1"/>
          <p:nvPr/>
        </p:nvSpPr>
        <p:spPr>
          <a:xfrm>
            <a:off x="3289954" y="915412"/>
            <a:ext cx="6693031" cy="400110"/>
          </a:xfrm>
          <a:prstGeom prst="rect">
            <a:avLst/>
          </a:prstGeom>
          <a:noFill/>
        </p:spPr>
        <p:txBody>
          <a:bodyPr wrap="square">
            <a:spAutoFit/>
          </a:bodyPr>
          <a:lstStyle/>
          <a:p>
            <a:r>
              <a:rPr lang="de-DE" sz="2000" b="1" dirty="0">
                <a:solidFill>
                  <a:srgbClr val="000000"/>
                </a:solidFill>
                <a:effectLst/>
                <a:highlight>
                  <a:srgbClr val="FFFF00"/>
                </a:highlight>
                <a:latin typeface="Arial" panose="020B0604020202020204" pitchFamily="34" charset="0"/>
              </a:rPr>
              <a:t>Schema der Gehorsamsübungen FCI-IBGH 1</a:t>
            </a:r>
            <a:endParaRPr lang="de-DE" sz="2000" dirty="0">
              <a:highlight>
                <a:srgbClr val="FFFF00"/>
              </a:highlight>
            </a:endParaRPr>
          </a:p>
        </p:txBody>
      </p:sp>
      <p:sp>
        <p:nvSpPr>
          <p:cNvPr id="6" name="Textfeld 5">
            <a:extLst>
              <a:ext uri="{FF2B5EF4-FFF2-40B4-BE49-F238E27FC236}">
                <a16:creationId xmlns:a16="http://schemas.microsoft.com/office/drawing/2014/main" id="{EAF83E63-617E-E04D-706A-7A09EECDC7AF}"/>
              </a:ext>
            </a:extLst>
          </p:cNvPr>
          <p:cNvSpPr txBox="1"/>
          <p:nvPr/>
        </p:nvSpPr>
        <p:spPr>
          <a:xfrm>
            <a:off x="703036" y="1527418"/>
            <a:ext cx="10731677" cy="966483"/>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pPr marL="0" indent="0">
              <a:buNone/>
            </a:pPr>
            <a:endParaRPr lang="de-DE" dirty="0">
              <a:solidFill>
                <a:srgbClr val="000000"/>
              </a:solidFill>
              <a:effectLst/>
              <a:latin typeface="Arial" panose="020B0604020202020204" pitchFamily="34" charset="0"/>
            </a:endParaRPr>
          </a:p>
          <a:p>
            <a:pPr marL="0" indent="0">
              <a:buNone/>
            </a:pPr>
            <a:endParaRPr lang="de-DE" dirty="0"/>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pic>
        <p:nvPicPr>
          <p:cNvPr id="2" name="Grafik 1">
            <a:extLst>
              <a:ext uri="{FF2B5EF4-FFF2-40B4-BE49-F238E27FC236}">
                <a16:creationId xmlns:a16="http://schemas.microsoft.com/office/drawing/2014/main" id="{60DCB8F9-DDCC-A01B-F20F-EDF0AFA606DF}"/>
              </a:ext>
            </a:extLst>
          </p:cNvPr>
          <p:cNvPicPr>
            <a:picLocks noChangeAspect="1"/>
          </p:cNvPicPr>
          <p:nvPr/>
        </p:nvPicPr>
        <p:blipFill rotWithShape="1">
          <a:blip r:embed="rId4"/>
          <a:srcRect l="34392" t="30125" r="23942" b="8133"/>
          <a:stretch/>
        </p:blipFill>
        <p:spPr bwMode="auto">
          <a:xfrm>
            <a:off x="867264" y="1785057"/>
            <a:ext cx="6380404" cy="4727385"/>
          </a:xfrm>
          <a:prstGeom prst="rect">
            <a:avLst/>
          </a:prstGeom>
          <a:ln>
            <a:noFill/>
          </a:ln>
          <a:extLst>
            <a:ext uri="{53640926-AAD7-44D8-BBD7-CCE9431645EC}">
              <a14:shadowObscured xmlns:a14="http://schemas.microsoft.com/office/drawing/2010/main"/>
            </a:ext>
          </a:extLst>
        </p:spPr>
      </p:pic>
      <p:pic>
        <p:nvPicPr>
          <p:cNvPr id="10" name="Grafik 9">
            <a:extLst>
              <a:ext uri="{FF2B5EF4-FFF2-40B4-BE49-F238E27FC236}">
                <a16:creationId xmlns:a16="http://schemas.microsoft.com/office/drawing/2014/main" id="{A1FFBB0F-5E21-3926-9D97-E2AA316D9B63}"/>
              </a:ext>
            </a:extLst>
          </p:cNvPr>
          <p:cNvPicPr>
            <a:picLocks noChangeAspect="1"/>
          </p:cNvPicPr>
          <p:nvPr/>
        </p:nvPicPr>
        <p:blipFill rotWithShape="1">
          <a:blip r:embed="rId5"/>
          <a:srcRect l="30291" t="15684" r="45767" b="56432"/>
          <a:stretch/>
        </p:blipFill>
        <p:spPr bwMode="auto">
          <a:xfrm>
            <a:off x="7722024" y="1532249"/>
            <a:ext cx="3282139" cy="2030937"/>
          </a:xfrm>
          <a:prstGeom prst="rect">
            <a:avLst/>
          </a:prstGeom>
          <a:ln>
            <a:noFill/>
          </a:ln>
          <a:extLst>
            <a:ext uri="{53640926-AAD7-44D8-BBD7-CCE9431645EC}">
              <a14:shadowObscured xmlns:a14="http://schemas.microsoft.com/office/drawing/2010/main"/>
            </a:ext>
          </a:extLst>
        </p:spPr>
      </p:pic>
      <p:pic>
        <p:nvPicPr>
          <p:cNvPr id="11" name="Grafik 10">
            <a:extLst>
              <a:ext uri="{FF2B5EF4-FFF2-40B4-BE49-F238E27FC236}">
                <a16:creationId xmlns:a16="http://schemas.microsoft.com/office/drawing/2014/main" id="{E1F0D456-3DFA-10B4-5ABD-C57E7EBEFDAA}"/>
              </a:ext>
            </a:extLst>
          </p:cNvPr>
          <p:cNvPicPr>
            <a:picLocks noChangeAspect="1"/>
          </p:cNvPicPr>
          <p:nvPr/>
        </p:nvPicPr>
        <p:blipFill rotWithShape="1">
          <a:blip r:embed="rId5"/>
          <a:srcRect l="30291" t="64233" r="45502" b="26058"/>
          <a:stretch/>
        </p:blipFill>
        <p:spPr bwMode="auto">
          <a:xfrm>
            <a:off x="7730204" y="3563186"/>
            <a:ext cx="3273959" cy="697729"/>
          </a:xfrm>
          <a:prstGeom prst="rect">
            <a:avLst/>
          </a:prstGeom>
          <a:ln>
            <a:noFill/>
          </a:ln>
          <a:extLst>
            <a:ext uri="{53640926-AAD7-44D8-BBD7-CCE9431645EC}">
              <a14:shadowObscured xmlns:a14="http://schemas.microsoft.com/office/drawing/2010/main"/>
            </a:ext>
          </a:extLst>
        </p:spPr>
      </p:pic>
      <p:sp>
        <p:nvSpPr>
          <p:cNvPr id="4" name="Foliennummernplatzhalter 3">
            <a:extLst>
              <a:ext uri="{FF2B5EF4-FFF2-40B4-BE49-F238E27FC236}">
                <a16:creationId xmlns:a16="http://schemas.microsoft.com/office/drawing/2014/main" id="{BC9A89C1-8E5E-862C-1B67-ED3885EBA879}"/>
              </a:ext>
            </a:extLst>
          </p:cNvPr>
          <p:cNvSpPr>
            <a:spLocks noGrp="1"/>
          </p:cNvSpPr>
          <p:nvPr>
            <p:ph type="sldNum" sz="quarter" idx="12"/>
          </p:nvPr>
        </p:nvSpPr>
        <p:spPr/>
        <p:txBody>
          <a:bodyPr/>
          <a:lstStyle/>
          <a:p>
            <a:fld id="{FDD7016C-FBC3-41B9-833E-73D185318660}" type="slidenum">
              <a:rPr lang="de-DE" smtClean="0"/>
              <a:t>15</a:t>
            </a:fld>
            <a:endParaRPr lang="de-DE"/>
          </a:p>
        </p:txBody>
      </p:sp>
    </p:spTree>
    <p:extLst>
      <p:ext uri="{BB962C8B-B14F-4D97-AF65-F5344CB8AC3E}">
        <p14:creationId xmlns:p14="http://schemas.microsoft.com/office/powerpoint/2010/main" val="999114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67AA2-2408-D667-37E2-8CAFA877A55C}"/>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367CD236-B2D6-26B7-DDC5-7FDEE8AF5F4E}"/>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7477AC38-4AEC-117B-6200-3B72D9576E92}"/>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17B72037-F1A0-549C-F334-225B9ED30A55}"/>
              </a:ext>
            </a:extLst>
          </p:cNvPr>
          <p:cNvSpPr txBox="1"/>
          <p:nvPr/>
        </p:nvSpPr>
        <p:spPr>
          <a:xfrm>
            <a:off x="3289954" y="915412"/>
            <a:ext cx="7588578" cy="400110"/>
          </a:xfrm>
          <a:prstGeom prst="rect">
            <a:avLst/>
          </a:prstGeom>
          <a:noFill/>
        </p:spPr>
        <p:txBody>
          <a:bodyPr wrap="square">
            <a:spAutoFit/>
          </a:bodyPr>
          <a:lstStyle/>
          <a:p>
            <a:r>
              <a:rPr lang="de-DE" sz="2000" b="1" dirty="0">
                <a:solidFill>
                  <a:srgbClr val="000000"/>
                </a:solidFill>
                <a:effectLst/>
                <a:highlight>
                  <a:srgbClr val="FFFF00"/>
                </a:highlight>
                <a:latin typeface="Arial" panose="020B0604020202020204" pitchFamily="34" charset="0"/>
              </a:rPr>
              <a:t>Schema der Gehorsamsübungen FCI-IBGH </a:t>
            </a:r>
            <a:r>
              <a:rPr lang="de-DE" sz="2000" b="1" dirty="0">
                <a:solidFill>
                  <a:srgbClr val="000000"/>
                </a:solidFill>
                <a:highlight>
                  <a:srgbClr val="FFFF00"/>
                </a:highlight>
                <a:latin typeface="Arial" panose="020B0604020202020204" pitchFamily="34" charset="0"/>
              </a:rPr>
              <a:t>2 und </a:t>
            </a:r>
            <a:r>
              <a:rPr lang="de-DE" sz="2000" b="1" dirty="0">
                <a:solidFill>
                  <a:srgbClr val="000000"/>
                </a:solidFill>
                <a:effectLst/>
                <a:highlight>
                  <a:srgbClr val="FFFF00"/>
                </a:highlight>
                <a:latin typeface="Arial" panose="020B0604020202020204" pitchFamily="34" charset="0"/>
              </a:rPr>
              <a:t>FCI-IBGH 3</a:t>
            </a:r>
            <a:r>
              <a:rPr lang="de-DE" sz="2000" b="1" dirty="0">
                <a:solidFill>
                  <a:srgbClr val="000000"/>
                </a:solidFill>
                <a:highlight>
                  <a:srgbClr val="FFFF00"/>
                </a:highlight>
                <a:latin typeface="Arial" panose="020B0604020202020204" pitchFamily="34" charset="0"/>
              </a:rPr>
              <a:t> </a:t>
            </a:r>
            <a:endParaRPr lang="de-DE" sz="2000" dirty="0">
              <a:highlight>
                <a:srgbClr val="FFFF00"/>
              </a:highlight>
            </a:endParaRPr>
          </a:p>
        </p:txBody>
      </p:sp>
      <p:sp>
        <p:nvSpPr>
          <p:cNvPr id="6" name="Textfeld 5">
            <a:extLst>
              <a:ext uri="{FF2B5EF4-FFF2-40B4-BE49-F238E27FC236}">
                <a16:creationId xmlns:a16="http://schemas.microsoft.com/office/drawing/2014/main" id="{63D61FD0-CC7F-57D9-A72C-963B3C3504E8}"/>
              </a:ext>
            </a:extLst>
          </p:cNvPr>
          <p:cNvSpPr txBox="1"/>
          <p:nvPr/>
        </p:nvSpPr>
        <p:spPr>
          <a:xfrm>
            <a:off x="703036" y="1527418"/>
            <a:ext cx="10731677" cy="966483"/>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pPr marL="0" indent="0">
              <a:buNone/>
            </a:pPr>
            <a:endParaRPr lang="de-DE" dirty="0">
              <a:solidFill>
                <a:srgbClr val="000000"/>
              </a:solidFill>
              <a:effectLst/>
              <a:latin typeface="Arial" panose="020B0604020202020204" pitchFamily="34" charset="0"/>
            </a:endParaRPr>
          </a:p>
          <a:p>
            <a:pPr marL="0" indent="0">
              <a:buNone/>
            </a:pPr>
            <a:endParaRPr lang="de-DE" dirty="0"/>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pic>
        <p:nvPicPr>
          <p:cNvPr id="3" name="Grafik 2">
            <a:extLst>
              <a:ext uri="{FF2B5EF4-FFF2-40B4-BE49-F238E27FC236}">
                <a16:creationId xmlns:a16="http://schemas.microsoft.com/office/drawing/2014/main" id="{AD50405C-1F7F-6490-EA8A-D3ADDECE953D}"/>
              </a:ext>
            </a:extLst>
          </p:cNvPr>
          <p:cNvPicPr>
            <a:picLocks noChangeAspect="1"/>
          </p:cNvPicPr>
          <p:nvPr/>
        </p:nvPicPr>
        <p:blipFill rotWithShape="1">
          <a:blip r:embed="rId4"/>
          <a:srcRect l="33995" t="27386" r="25264" b="13858"/>
          <a:stretch/>
        </p:blipFill>
        <p:spPr bwMode="auto">
          <a:xfrm>
            <a:off x="395924" y="1592927"/>
            <a:ext cx="4986782" cy="4349661"/>
          </a:xfrm>
          <a:prstGeom prst="rect">
            <a:avLst/>
          </a:prstGeom>
          <a:ln>
            <a:noFill/>
          </a:ln>
          <a:extLst>
            <a:ext uri="{53640926-AAD7-44D8-BBD7-CCE9431645EC}">
              <a14:shadowObscured xmlns:a14="http://schemas.microsoft.com/office/drawing/2010/main"/>
            </a:ext>
          </a:extLst>
        </p:spPr>
      </p:pic>
      <p:pic>
        <p:nvPicPr>
          <p:cNvPr id="4" name="Grafik 3">
            <a:extLst>
              <a:ext uri="{FF2B5EF4-FFF2-40B4-BE49-F238E27FC236}">
                <a16:creationId xmlns:a16="http://schemas.microsoft.com/office/drawing/2014/main" id="{B33B9C72-D3FE-76DC-399C-05F47923704E}"/>
              </a:ext>
            </a:extLst>
          </p:cNvPr>
          <p:cNvPicPr>
            <a:picLocks noChangeAspect="1"/>
          </p:cNvPicPr>
          <p:nvPr/>
        </p:nvPicPr>
        <p:blipFill rotWithShape="1">
          <a:blip r:embed="rId5"/>
          <a:srcRect l="32804" t="22407" r="24074" b="20083"/>
          <a:stretch/>
        </p:blipFill>
        <p:spPr bwMode="auto">
          <a:xfrm>
            <a:off x="5689818" y="1550104"/>
            <a:ext cx="5709711" cy="4549037"/>
          </a:xfrm>
          <a:prstGeom prst="rect">
            <a:avLst/>
          </a:prstGeom>
          <a:ln>
            <a:noFill/>
          </a:ln>
          <a:extLst>
            <a:ext uri="{53640926-AAD7-44D8-BBD7-CCE9431645EC}">
              <a14:shadowObscured xmlns:a14="http://schemas.microsoft.com/office/drawing/2010/main"/>
            </a:ext>
          </a:extLst>
        </p:spPr>
      </p:pic>
      <p:sp>
        <p:nvSpPr>
          <p:cNvPr id="8" name="Foliennummernplatzhalter 7">
            <a:extLst>
              <a:ext uri="{FF2B5EF4-FFF2-40B4-BE49-F238E27FC236}">
                <a16:creationId xmlns:a16="http://schemas.microsoft.com/office/drawing/2014/main" id="{4060DF0D-EB3A-72D6-7B48-A73E9B9FAE6C}"/>
              </a:ext>
            </a:extLst>
          </p:cNvPr>
          <p:cNvSpPr>
            <a:spLocks noGrp="1"/>
          </p:cNvSpPr>
          <p:nvPr>
            <p:ph type="sldNum" sz="quarter" idx="12"/>
          </p:nvPr>
        </p:nvSpPr>
        <p:spPr/>
        <p:txBody>
          <a:bodyPr/>
          <a:lstStyle/>
          <a:p>
            <a:fld id="{FDD7016C-FBC3-41B9-833E-73D185318660}" type="slidenum">
              <a:rPr lang="de-DE" smtClean="0"/>
              <a:t>16</a:t>
            </a:fld>
            <a:endParaRPr lang="de-DE"/>
          </a:p>
        </p:txBody>
      </p:sp>
    </p:spTree>
    <p:extLst>
      <p:ext uri="{BB962C8B-B14F-4D97-AF65-F5344CB8AC3E}">
        <p14:creationId xmlns:p14="http://schemas.microsoft.com/office/powerpoint/2010/main" val="139804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562E3-3F9D-E247-1005-2E54203A81E2}"/>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49D0B27D-882B-77B6-8969-507925E744A3}"/>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0E973F52-94D7-BE44-D558-77A654E54DB4}"/>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6A3433FC-3C78-C9E5-0987-95EA94152123}"/>
              </a:ext>
            </a:extLst>
          </p:cNvPr>
          <p:cNvSpPr txBox="1"/>
          <p:nvPr/>
        </p:nvSpPr>
        <p:spPr>
          <a:xfrm>
            <a:off x="2536757" y="989241"/>
            <a:ext cx="7568777" cy="707886"/>
          </a:xfrm>
          <a:prstGeom prst="rect">
            <a:avLst/>
          </a:prstGeom>
          <a:noFill/>
        </p:spPr>
        <p:txBody>
          <a:bodyPr wrap="square">
            <a:spAutoFit/>
          </a:bodyPr>
          <a:lstStyle/>
          <a:p>
            <a:r>
              <a:rPr lang="de-DE" sz="2000" b="1" dirty="0">
                <a:solidFill>
                  <a:srgbClr val="000000"/>
                </a:solidFill>
                <a:effectLst/>
                <a:highlight>
                  <a:srgbClr val="FFFF00"/>
                </a:highlight>
                <a:latin typeface="Arial" panose="020B0604020202020204" pitchFamily="34" charset="0"/>
              </a:rPr>
              <a:t>Aufteilung und Wertigkeit der Übungen in FCI-IBGH </a:t>
            </a:r>
            <a:r>
              <a:rPr lang="de-DE" sz="2000" b="1" dirty="0">
                <a:solidFill>
                  <a:srgbClr val="000000"/>
                </a:solidFill>
                <a:highlight>
                  <a:srgbClr val="FFFF00"/>
                </a:highlight>
                <a:latin typeface="Arial" panose="020B0604020202020204" pitchFamily="34" charset="0"/>
              </a:rPr>
              <a:t>2 und</a:t>
            </a:r>
            <a:r>
              <a:rPr lang="de-DE" sz="2000" b="1" dirty="0">
                <a:solidFill>
                  <a:srgbClr val="000000"/>
                </a:solidFill>
                <a:effectLst/>
                <a:highlight>
                  <a:srgbClr val="FFFF00"/>
                </a:highlight>
                <a:latin typeface="Arial" panose="020B0604020202020204" pitchFamily="34" charset="0"/>
              </a:rPr>
              <a:t> 3 </a:t>
            </a:r>
            <a:endParaRPr lang="de-DE" sz="2000" dirty="0">
              <a:highlight>
                <a:srgbClr val="FFFF00"/>
              </a:highlight>
            </a:endParaRPr>
          </a:p>
          <a:p>
            <a:r>
              <a:rPr lang="de-DE" sz="2000" b="1" dirty="0">
                <a:solidFill>
                  <a:srgbClr val="000000"/>
                </a:solidFill>
                <a:effectLst/>
                <a:highlight>
                  <a:srgbClr val="FFFF00"/>
                </a:highlight>
                <a:latin typeface="Arial" panose="020B0604020202020204" pitchFamily="34" charset="0"/>
              </a:rPr>
              <a:t> </a:t>
            </a:r>
            <a:endParaRPr lang="de-DE" sz="2000" dirty="0">
              <a:highlight>
                <a:srgbClr val="FFFF00"/>
              </a:highlight>
            </a:endParaRPr>
          </a:p>
        </p:txBody>
      </p:sp>
      <p:sp>
        <p:nvSpPr>
          <p:cNvPr id="6" name="Textfeld 5">
            <a:extLst>
              <a:ext uri="{FF2B5EF4-FFF2-40B4-BE49-F238E27FC236}">
                <a16:creationId xmlns:a16="http://schemas.microsoft.com/office/drawing/2014/main" id="{124B3FD5-E45E-BD20-29F3-AB9C585C1DBE}"/>
              </a:ext>
            </a:extLst>
          </p:cNvPr>
          <p:cNvSpPr txBox="1"/>
          <p:nvPr/>
        </p:nvSpPr>
        <p:spPr>
          <a:xfrm>
            <a:off x="703036" y="1527418"/>
            <a:ext cx="10731677" cy="966483"/>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pPr marL="0" indent="0">
              <a:buNone/>
            </a:pPr>
            <a:endParaRPr lang="de-DE" dirty="0">
              <a:solidFill>
                <a:srgbClr val="000000"/>
              </a:solidFill>
              <a:effectLst/>
              <a:latin typeface="Arial" panose="020B0604020202020204" pitchFamily="34" charset="0"/>
            </a:endParaRPr>
          </a:p>
          <a:p>
            <a:pPr marL="0" indent="0">
              <a:buNone/>
            </a:pPr>
            <a:endParaRPr lang="de-DE" dirty="0"/>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pic>
        <p:nvPicPr>
          <p:cNvPr id="2" name="Grafik 1">
            <a:extLst>
              <a:ext uri="{FF2B5EF4-FFF2-40B4-BE49-F238E27FC236}">
                <a16:creationId xmlns:a16="http://schemas.microsoft.com/office/drawing/2014/main" id="{FAB3A9BB-C3D6-24D7-FD92-C16A8FB64115}"/>
              </a:ext>
            </a:extLst>
          </p:cNvPr>
          <p:cNvPicPr>
            <a:picLocks noChangeAspect="1"/>
          </p:cNvPicPr>
          <p:nvPr/>
        </p:nvPicPr>
        <p:blipFill rotWithShape="1">
          <a:blip r:embed="rId4"/>
          <a:srcRect l="31217" t="19916" r="56806" b="26805"/>
          <a:stretch/>
        </p:blipFill>
        <p:spPr bwMode="auto">
          <a:xfrm>
            <a:off x="1041679" y="1798320"/>
            <a:ext cx="1805216" cy="4266504"/>
          </a:xfrm>
          <a:prstGeom prst="rect">
            <a:avLst/>
          </a:prstGeom>
          <a:ln>
            <a:noFill/>
          </a:ln>
          <a:extLst>
            <a:ext uri="{53640926-AAD7-44D8-BBD7-CCE9431645EC}">
              <a14:shadowObscured xmlns:a14="http://schemas.microsoft.com/office/drawing/2010/main"/>
            </a:ext>
          </a:extLst>
        </p:spPr>
      </p:pic>
      <p:pic>
        <p:nvPicPr>
          <p:cNvPr id="8" name="Grafik 7">
            <a:extLst>
              <a:ext uri="{FF2B5EF4-FFF2-40B4-BE49-F238E27FC236}">
                <a16:creationId xmlns:a16="http://schemas.microsoft.com/office/drawing/2014/main" id="{9C520B78-615A-8CEC-8177-325D966E9728}"/>
              </a:ext>
            </a:extLst>
          </p:cNvPr>
          <p:cNvPicPr>
            <a:picLocks noChangeAspect="1"/>
          </p:cNvPicPr>
          <p:nvPr/>
        </p:nvPicPr>
        <p:blipFill rotWithShape="1">
          <a:blip r:embed="rId4"/>
          <a:srcRect l="57396" t="20664" r="16535" b="26556"/>
          <a:stretch/>
        </p:blipFill>
        <p:spPr bwMode="auto">
          <a:xfrm>
            <a:off x="2846895" y="1866835"/>
            <a:ext cx="3921550" cy="4218268"/>
          </a:xfrm>
          <a:prstGeom prst="rect">
            <a:avLst/>
          </a:prstGeom>
          <a:ln>
            <a:noFill/>
          </a:ln>
          <a:extLst>
            <a:ext uri="{53640926-AAD7-44D8-BBD7-CCE9431645EC}">
              <a14:shadowObscured xmlns:a14="http://schemas.microsoft.com/office/drawing/2010/main"/>
            </a:ext>
          </a:extLst>
        </p:spPr>
      </p:pic>
      <p:pic>
        <p:nvPicPr>
          <p:cNvPr id="3" name="Grafik 2">
            <a:extLst>
              <a:ext uri="{FF2B5EF4-FFF2-40B4-BE49-F238E27FC236}">
                <a16:creationId xmlns:a16="http://schemas.microsoft.com/office/drawing/2014/main" id="{1A4DB826-A8AF-C085-CF05-9664C5085AC8}"/>
              </a:ext>
            </a:extLst>
          </p:cNvPr>
          <p:cNvPicPr>
            <a:picLocks noChangeAspect="1"/>
          </p:cNvPicPr>
          <p:nvPr/>
        </p:nvPicPr>
        <p:blipFill rotWithShape="1">
          <a:blip r:embed="rId5"/>
          <a:srcRect l="29365" t="18671" r="49339" b="68632"/>
          <a:stretch/>
        </p:blipFill>
        <p:spPr bwMode="auto">
          <a:xfrm>
            <a:off x="6840411" y="1789720"/>
            <a:ext cx="4616997" cy="1462527"/>
          </a:xfrm>
          <a:prstGeom prst="rect">
            <a:avLst/>
          </a:prstGeom>
          <a:ln>
            <a:noFill/>
          </a:ln>
          <a:extLst>
            <a:ext uri="{53640926-AAD7-44D8-BBD7-CCE9431645EC}">
              <a14:shadowObscured xmlns:a14="http://schemas.microsoft.com/office/drawing/2010/main"/>
            </a:ext>
          </a:extLst>
        </p:spPr>
      </p:pic>
      <p:pic>
        <p:nvPicPr>
          <p:cNvPr id="9" name="Grafik 8">
            <a:extLst>
              <a:ext uri="{FF2B5EF4-FFF2-40B4-BE49-F238E27FC236}">
                <a16:creationId xmlns:a16="http://schemas.microsoft.com/office/drawing/2014/main" id="{D1DB7E93-2B33-30A6-EB77-44866E166BF9}"/>
              </a:ext>
            </a:extLst>
          </p:cNvPr>
          <p:cNvPicPr>
            <a:picLocks noChangeAspect="1"/>
          </p:cNvPicPr>
          <p:nvPr/>
        </p:nvPicPr>
        <p:blipFill rotWithShape="1">
          <a:blip r:embed="rId6"/>
          <a:srcRect l="29497" t="30622" r="50265" b="38258"/>
          <a:stretch/>
        </p:blipFill>
        <p:spPr bwMode="auto">
          <a:xfrm>
            <a:off x="7125052" y="3344840"/>
            <a:ext cx="3890494" cy="3178508"/>
          </a:xfrm>
          <a:prstGeom prst="rect">
            <a:avLst/>
          </a:prstGeom>
          <a:ln>
            <a:noFill/>
          </a:ln>
          <a:extLst>
            <a:ext uri="{53640926-AAD7-44D8-BBD7-CCE9431645EC}">
              <a14:shadowObscured xmlns:a14="http://schemas.microsoft.com/office/drawing/2010/main"/>
            </a:ext>
          </a:extLst>
        </p:spPr>
      </p:pic>
      <p:sp>
        <p:nvSpPr>
          <p:cNvPr id="10" name="Foliennummernplatzhalter 9">
            <a:extLst>
              <a:ext uri="{FF2B5EF4-FFF2-40B4-BE49-F238E27FC236}">
                <a16:creationId xmlns:a16="http://schemas.microsoft.com/office/drawing/2014/main" id="{40F664B8-9BDF-50CA-6B79-22B1C12B6945}"/>
              </a:ext>
            </a:extLst>
          </p:cNvPr>
          <p:cNvSpPr>
            <a:spLocks noGrp="1"/>
          </p:cNvSpPr>
          <p:nvPr>
            <p:ph type="sldNum" sz="quarter" idx="12"/>
          </p:nvPr>
        </p:nvSpPr>
        <p:spPr/>
        <p:txBody>
          <a:bodyPr/>
          <a:lstStyle/>
          <a:p>
            <a:fld id="{FDD7016C-FBC3-41B9-833E-73D185318660}" type="slidenum">
              <a:rPr lang="de-DE" smtClean="0"/>
              <a:t>17</a:t>
            </a:fld>
            <a:endParaRPr lang="de-DE"/>
          </a:p>
        </p:txBody>
      </p:sp>
    </p:spTree>
    <p:extLst>
      <p:ext uri="{BB962C8B-B14F-4D97-AF65-F5344CB8AC3E}">
        <p14:creationId xmlns:p14="http://schemas.microsoft.com/office/powerpoint/2010/main" val="2583464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C895B-A134-182E-B5E2-D0627AC6EC32}"/>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E667782A-D6F1-8BF2-4D16-769F37F0AB89}"/>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6A6E10CD-042B-DD57-46C7-64153D219909}"/>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41F77E76-60AC-6D79-95C9-4FD178EBA590}"/>
              </a:ext>
            </a:extLst>
          </p:cNvPr>
          <p:cNvSpPr txBox="1"/>
          <p:nvPr/>
        </p:nvSpPr>
        <p:spPr>
          <a:xfrm>
            <a:off x="2536757" y="989241"/>
            <a:ext cx="7568777" cy="707886"/>
          </a:xfrm>
          <a:prstGeom prst="rect">
            <a:avLst/>
          </a:prstGeom>
          <a:noFill/>
        </p:spPr>
        <p:txBody>
          <a:bodyPr wrap="square">
            <a:spAutoFit/>
          </a:bodyPr>
          <a:lstStyle/>
          <a:p>
            <a:r>
              <a:rPr lang="de-DE" sz="2000" b="1" dirty="0">
                <a:solidFill>
                  <a:srgbClr val="000000"/>
                </a:solidFill>
                <a:effectLst/>
                <a:highlight>
                  <a:srgbClr val="FFFF00"/>
                </a:highlight>
                <a:latin typeface="Arial" panose="020B0604020202020204" pitchFamily="34" charset="0"/>
              </a:rPr>
              <a:t>Bringen auf ebener Erde FCI-IBGH 2 und 3 bzw. Wand </a:t>
            </a:r>
            <a:endParaRPr lang="de-DE" sz="2000" dirty="0">
              <a:highlight>
                <a:srgbClr val="FFFF00"/>
              </a:highlight>
            </a:endParaRPr>
          </a:p>
          <a:p>
            <a:r>
              <a:rPr lang="de-DE" sz="2000" b="1" dirty="0">
                <a:solidFill>
                  <a:srgbClr val="000000"/>
                </a:solidFill>
                <a:effectLst/>
                <a:highlight>
                  <a:srgbClr val="FFFF00"/>
                </a:highlight>
                <a:latin typeface="Arial" panose="020B0604020202020204" pitchFamily="34" charset="0"/>
              </a:rPr>
              <a:t> </a:t>
            </a:r>
            <a:endParaRPr lang="de-DE" sz="2000" dirty="0">
              <a:highlight>
                <a:srgbClr val="FFFF00"/>
              </a:highlight>
            </a:endParaRPr>
          </a:p>
        </p:txBody>
      </p:sp>
      <p:sp>
        <p:nvSpPr>
          <p:cNvPr id="6" name="Textfeld 5">
            <a:extLst>
              <a:ext uri="{FF2B5EF4-FFF2-40B4-BE49-F238E27FC236}">
                <a16:creationId xmlns:a16="http://schemas.microsoft.com/office/drawing/2014/main" id="{5D804395-95E5-B00E-CD11-2DE9C5F9E3BE}"/>
              </a:ext>
            </a:extLst>
          </p:cNvPr>
          <p:cNvSpPr txBox="1"/>
          <p:nvPr/>
        </p:nvSpPr>
        <p:spPr>
          <a:xfrm>
            <a:off x="725731" y="1475469"/>
            <a:ext cx="10731677" cy="966483"/>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pPr marL="0" indent="0">
              <a:buNone/>
            </a:pPr>
            <a:endParaRPr lang="de-DE" dirty="0">
              <a:solidFill>
                <a:srgbClr val="000000"/>
              </a:solidFill>
              <a:effectLst/>
              <a:latin typeface="Arial" panose="020B0604020202020204" pitchFamily="34" charset="0"/>
            </a:endParaRPr>
          </a:p>
          <a:p>
            <a:pPr marL="0" indent="0">
              <a:buNone/>
            </a:pPr>
            <a:endParaRPr lang="de-DE" dirty="0"/>
          </a:p>
          <a:p>
            <a:pPr marL="0" indent="0">
              <a:buNone/>
            </a:pP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endParaRPr lang="de-DE" dirty="0"/>
          </a:p>
        </p:txBody>
      </p:sp>
      <p:pic>
        <p:nvPicPr>
          <p:cNvPr id="4" name="Grafik 3">
            <a:extLst>
              <a:ext uri="{FF2B5EF4-FFF2-40B4-BE49-F238E27FC236}">
                <a16:creationId xmlns:a16="http://schemas.microsoft.com/office/drawing/2014/main" id="{660D8179-6D54-D06D-37D1-000BF6A9102C}"/>
              </a:ext>
            </a:extLst>
          </p:cNvPr>
          <p:cNvPicPr>
            <a:picLocks noChangeAspect="1"/>
          </p:cNvPicPr>
          <p:nvPr/>
        </p:nvPicPr>
        <p:blipFill rotWithShape="1">
          <a:blip r:embed="rId4"/>
          <a:srcRect l="42316" t="24398" r="26322" b="10623"/>
          <a:stretch/>
        </p:blipFill>
        <p:spPr bwMode="auto">
          <a:xfrm>
            <a:off x="4915628" y="1475469"/>
            <a:ext cx="4084460" cy="4496283"/>
          </a:xfrm>
          <a:prstGeom prst="rect">
            <a:avLst/>
          </a:prstGeom>
          <a:ln>
            <a:noFill/>
          </a:ln>
          <a:extLst>
            <a:ext uri="{53640926-AAD7-44D8-BBD7-CCE9431645EC}">
              <a14:shadowObscured xmlns:a14="http://schemas.microsoft.com/office/drawing/2010/main"/>
            </a:ext>
          </a:extLst>
        </p:spPr>
      </p:pic>
      <p:pic>
        <p:nvPicPr>
          <p:cNvPr id="10" name="Grafik 9">
            <a:extLst>
              <a:ext uri="{FF2B5EF4-FFF2-40B4-BE49-F238E27FC236}">
                <a16:creationId xmlns:a16="http://schemas.microsoft.com/office/drawing/2014/main" id="{8AD6E522-6C34-B7E9-5642-5EAD5E9F816E}"/>
              </a:ext>
            </a:extLst>
          </p:cNvPr>
          <p:cNvPicPr>
            <a:picLocks noChangeAspect="1"/>
          </p:cNvPicPr>
          <p:nvPr/>
        </p:nvPicPr>
        <p:blipFill rotWithShape="1">
          <a:blip r:embed="rId5"/>
          <a:srcRect l="44841" t="19419" r="34921" b="18341"/>
          <a:stretch/>
        </p:blipFill>
        <p:spPr bwMode="auto">
          <a:xfrm>
            <a:off x="9032803" y="1359681"/>
            <a:ext cx="2744432" cy="4484366"/>
          </a:xfrm>
          <a:prstGeom prst="rect">
            <a:avLst/>
          </a:prstGeom>
          <a:ln>
            <a:noFill/>
          </a:ln>
          <a:extLst>
            <a:ext uri="{53640926-AAD7-44D8-BBD7-CCE9431645EC}">
              <a14:shadowObscured xmlns:a14="http://schemas.microsoft.com/office/drawing/2010/main"/>
            </a:ext>
          </a:extLst>
        </p:spPr>
      </p:pic>
      <p:sp>
        <p:nvSpPr>
          <p:cNvPr id="14" name="Textfeld 13">
            <a:extLst>
              <a:ext uri="{FF2B5EF4-FFF2-40B4-BE49-F238E27FC236}">
                <a16:creationId xmlns:a16="http://schemas.microsoft.com/office/drawing/2014/main" id="{9C3FF128-841A-ECC4-DD98-CB2835ECED06}"/>
              </a:ext>
            </a:extLst>
          </p:cNvPr>
          <p:cNvSpPr txBox="1"/>
          <p:nvPr/>
        </p:nvSpPr>
        <p:spPr>
          <a:xfrm>
            <a:off x="1696826" y="5971752"/>
            <a:ext cx="9530498" cy="369332"/>
          </a:xfrm>
          <a:prstGeom prst="rect">
            <a:avLst/>
          </a:prstGeom>
          <a:noFill/>
        </p:spPr>
        <p:txBody>
          <a:bodyPr wrap="square">
            <a:spAutoFit/>
          </a:bodyPr>
          <a:lstStyle/>
          <a:p>
            <a:r>
              <a:rPr lang="de-DE" sz="1800" kern="100" dirty="0">
                <a:effectLst/>
                <a:latin typeface="Arial" panose="020B0604020202020204" pitchFamily="34" charset="0"/>
                <a:ea typeface="Calibri" panose="020F0502020204030204" pitchFamily="34" charset="0"/>
                <a:cs typeface="Times New Roman" panose="02020603050405020304" pitchFamily="18" charset="0"/>
              </a:rPr>
              <a:t>Für Bringhölzer gibt es keine Gewichtsvorgaben, nur Steg muß aus Holz sein</a:t>
            </a:r>
            <a:endParaRPr lang="de-DE"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liennummernplatzhalter 2">
            <a:extLst>
              <a:ext uri="{FF2B5EF4-FFF2-40B4-BE49-F238E27FC236}">
                <a16:creationId xmlns:a16="http://schemas.microsoft.com/office/drawing/2014/main" id="{87257731-BB58-3944-E405-BD06B1CCDF69}"/>
              </a:ext>
            </a:extLst>
          </p:cNvPr>
          <p:cNvSpPr>
            <a:spLocks noGrp="1"/>
          </p:cNvSpPr>
          <p:nvPr>
            <p:ph type="sldNum" sz="quarter" idx="12"/>
          </p:nvPr>
        </p:nvSpPr>
        <p:spPr/>
        <p:txBody>
          <a:bodyPr/>
          <a:lstStyle/>
          <a:p>
            <a:fld id="{FDD7016C-FBC3-41B9-833E-73D185318660}" type="slidenum">
              <a:rPr lang="de-DE" smtClean="0"/>
              <a:t>18</a:t>
            </a:fld>
            <a:endParaRPr lang="de-DE"/>
          </a:p>
        </p:txBody>
      </p:sp>
      <p:pic>
        <p:nvPicPr>
          <p:cNvPr id="2" name="Grafik 1">
            <a:extLst>
              <a:ext uri="{FF2B5EF4-FFF2-40B4-BE49-F238E27FC236}">
                <a16:creationId xmlns:a16="http://schemas.microsoft.com/office/drawing/2014/main" id="{63B15B07-1565-5E18-B8CC-3B65AC7E0799}"/>
              </a:ext>
            </a:extLst>
          </p:cNvPr>
          <p:cNvPicPr>
            <a:picLocks noChangeAspect="1"/>
          </p:cNvPicPr>
          <p:nvPr/>
        </p:nvPicPr>
        <p:blipFill rotWithShape="1">
          <a:blip r:embed="rId6"/>
          <a:srcRect l="20238" t="34357" r="63227" b="30041"/>
          <a:stretch/>
        </p:blipFill>
        <p:spPr bwMode="auto">
          <a:xfrm>
            <a:off x="734592" y="1737803"/>
            <a:ext cx="3531798" cy="40411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94103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AA1AC-6C36-4817-3B56-7DA3E2DF4B4F}"/>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11865F4F-06C8-FDAA-D192-1CC314F73748}"/>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87537387-C76F-8BE0-E11E-A25275D881DC}"/>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FC985CA7-3849-E09C-93BC-D8B50C4ACEF9}"/>
              </a:ext>
            </a:extLst>
          </p:cNvPr>
          <p:cNvSpPr txBox="1"/>
          <p:nvPr/>
        </p:nvSpPr>
        <p:spPr>
          <a:xfrm>
            <a:off x="3950778" y="634689"/>
            <a:ext cx="3345569" cy="707886"/>
          </a:xfrm>
          <a:prstGeom prst="rect">
            <a:avLst/>
          </a:prstGeom>
          <a:noFill/>
        </p:spPr>
        <p:txBody>
          <a:bodyPr wrap="square">
            <a:spAutoFit/>
          </a:bodyPr>
          <a:lstStyle/>
          <a:p>
            <a:r>
              <a:rPr lang="de-DE" sz="2000" b="1" dirty="0">
                <a:solidFill>
                  <a:srgbClr val="000000"/>
                </a:solidFill>
                <a:effectLst/>
                <a:highlight>
                  <a:srgbClr val="FFFF00"/>
                </a:highlight>
                <a:latin typeface="Arial" panose="020B0604020202020204" pitchFamily="34" charset="0"/>
              </a:rPr>
              <a:t>Hinweise zur Bewertung </a:t>
            </a:r>
            <a:endParaRPr lang="de-DE" sz="2000" dirty="0">
              <a:highlight>
                <a:srgbClr val="FFFF00"/>
              </a:highlight>
            </a:endParaRPr>
          </a:p>
          <a:p>
            <a:r>
              <a:rPr lang="de-DE" sz="2000" b="1" dirty="0">
                <a:solidFill>
                  <a:srgbClr val="000000"/>
                </a:solidFill>
                <a:effectLst/>
                <a:highlight>
                  <a:srgbClr val="FFFF00"/>
                </a:highlight>
                <a:latin typeface="Arial" panose="020B0604020202020204" pitchFamily="34" charset="0"/>
              </a:rPr>
              <a:t> </a:t>
            </a:r>
            <a:endParaRPr lang="de-DE" sz="2000" dirty="0">
              <a:highlight>
                <a:srgbClr val="FFFF00"/>
              </a:highlight>
            </a:endParaRPr>
          </a:p>
        </p:txBody>
      </p:sp>
      <p:sp>
        <p:nvSpPr>
          <p:cNvPr id="6" name="Textfeld 5">
            <a:extLst>
              <a:ext uri="{FF2B5EF4-FFF2-40B4-BE49-F238E27FC236}">
                <a16:creationId xmlns:a16="http://schemas.microsoft.com/office/drawing/2014/main" id="{AD40ED34-EEF1-7901-7845-40FDA83CCF20}"/>
              </a:ext>
            </a:extLst>
          </p:cNvPr>
          <p:cNvSpPr txBox="1"/>
          <p:nvPr/>
        </p:nvSpPr>
        <p:spPr>
          <a:xfrm>
            <a:off x="730161" y="1573161"/>
            <a:ext cx="10731677" cy="5306774"/>
          </a:xfrm>
          <a:prstGeom prst="rect">
            <a:avLst/>
          </a:prstGeom>
          <a:noFill/>
        </p:spPr>
        <p:txBody>
          <a:bodyPr wrap="square">
            <a:spAutoFit/>
          </a:bodyPr>
          <a:lstStyle>
            <a:defPPr>
              <a:defRPr lang="de-DE"/>
            </a:defPPr>
            <a:lvl1pPr marL="342900" indent="-342900">
              <a:lnSpc>
                <a:spcPct val="107000"/>
              </a:lnSpc>
              <a:buFont typeface="Symbol" panose="05050102010706020507" pitchFamily="18" charset="2"/>
              <a:buChar char=""/>
              <a:defRPr>
                <a:latin typeface="Arial" panose="020B0604020202020204" pitchFamily="34" charset="0"/>
                <a:ea typeface="Calibri" panose="020F0502020204030204" pitchFamily="34" charset="0"/>
                <a:cs typeface="Arial" panose="020B0604020202020204" pitchFamily="34" charset="0"/>
              </a:defRPr>
            </a:lvl1pPr>
          </a:lstStyle>
          <a:p>
            <a:r>
              <a:rPr lang="de-DE" dirty="0">
                <a:solidFill>
                  <a:srgbClr val="000000"/>
                </a:solidFill>
                <a:effectLst/>
                <a:latin typeface="Arial" panose="020B0604020202020204" pitchFamily="34" charset="0"/>
              </a:rPr>
              <a:t>Der HF darf dem Hund das HZ “Sitz” geben um ihn an der Position zu halten und muss neben dem Hund in der GRST stehen bleiben, wenn das Holz außerhalb der Begrenzung liegt</a:t>
            </a:r>
          </a:p>
          <a:p>
            <a:endParaRPr lang="de-DE" sz="1200" dirty="0">
              <a:solidFill>
                <a:srgbClr val="000000"/>
              </a:solidFill>
            </a:endParaRPr>
          </a:p>
          <a:p>
            <a:r>
              <a:rPr lang="de-DE" dirty="0">
                <a:solidFill>
                  <a:srgbClr val="000000"/>
                </a:solidFill>
                <a:effectLst/>
                <a:latin typeface="Arial" panose="020B0604020202020204" pitchFamily="34" charset="0"/>
              </a:rPr>
              <a:t>LR gibt nach dem Werfen dem HF das Zeichen für Stoppen (falls Bringholz außerhalb liegt) bzw. die Freigabe fürs Bringen (wenn das Holz richtig liegt bzw. nachdem es während des Assistenten ausgelegt wurde).</a:t>
            </a:r>
          </a:p>
          <a:p>
            <a:endParaRPr lang="de-DE" sz="1200" dirty="0">
              <a:solidFill>
                <a:srgbClr val="000000"/>
              </a:solidFill>
            </a:endParaRPr>
          </a:p>
          <a:p>
            <a:r>
              <a:rPr lang="de-DE" dirty="0">
                <a:solidFill>
                  <a:srgbClr val="000000"/>
                </a:solidFill>
                <a:effectLst/>
                <a:latin typeface="Arial" panose="020B0604020202020204" pitchFamily="34" charset="0"/>
              </a:rPr>
              <a:t>Verlässt der Hund die Position bevor der LR das Zeichen zum Auslegen gegeben hat, wird die Übung mit </a:t>
            </a:r>
            <a:r>
              <a:rPr lang="de-DE" dirty="0">
                <a:solidFill>
                  <a:srgbClr val="FF0000"/>
                </a:solidFill>
                <a:effectLst/>
                <a:latin typeface="Arial" panose="020B0604020202020204" pitchFamily="34" charset="0"/>
              </a:rPr>
              <a:t>M 10 </a:t>
            </a:r>
            <a:r>
              <a:rPr lang="de-DE" dirty="0">
                <a:solidFill>
                  <a:srgbClr val="000000"/>
                </a:solidFill>
                <a:effectLst/>
                <a:latin typeface="Arial" panose="020B0604020202020204" pitchFamily="34" charset="0"/>
              </a:rPr>
              <a:t>bewertet (</a:t>
            </a:r>
            <a:r>
              <a:rPr lang="de-DE" sz="1200" dirty="0">
                <a:solidFill>
                  <a:srgbClr val="000000"/>
                </a:solidFill>
                <a:effectLst/>
                <a:latin typeface="Arial" panose="020B0604020202020204" pitchFamily="34" charset="0"/>
              </a:rPr>
              <a:t>zzgl. anderer fehlerbedingter Abzüge</a:t>
            </a:r>
            <a:r>
              <a:rPr lang="de-DE" dirty="0">
                <a:solidFill>
                  <a:srgbClr val="000000"/>
                </a:solidFill>
                <a:effectLst/>
                <a:latin typeface="Arial" panose="020B0604020202020204" pitchFamily="34" charset="0"/>
              </a:rPr>
              <a:t>) </a:t>
            </a:r>
          </a:p>
          <a:p>
            <a:endParaRPr lang="de-DE" sz="1200" dirty="0"/>
          </a:p>
          <a:p>
            <a:r>
              <a:rPr lang="de-DE" dirty="0">
                <a:solidFill>
                  <a:srgbClr val="000000"/>
                </a:solidFill>
                <a:effectLst/>
                <a:latin typeface="Arial" panose="020B0604020202020204" pitchFamily="34" charset="0"/>
              </a:rPr>
              <a:t>Verlässt der Hund die Position nachdem der Assistent das Bringholz ausgelegt hat und sich noch nicht in die Position gebracht hat, ist die Übung mit bis </a:t>
            </a:r>
            <a:r>
              <a:rPr lang="de-DE" dirty="0">
                <a:solidFill>
                  <a:srgbClr val="FF0000"/>
                </a:solidFill>
                <a:effectLst/>
                <a:latin typeface="Arial" panose="020B0604020202020204" pitchFamily="34" charset="0"/>
              </a:rPr>
              <a:t>-2 </a:t>
            </a:r>
            <a:r>
              <a:rPr lang="de-DE" dirty="0">
                <a:solidFill>
                  <a:srgbClr val="000000"/>
                </a:solidFill>
                <a:effectLst/>
                <a:latin typeface="Arial" panose="020B0604020202020204" pitchFamily="34" charset="0"/>
              </a:rPr>
              <a:t>zu bewerten. abhängig wann der Hd die Position verlässt.(</a:t>
            </a:r>
            <a:r>
              <a:rPr lang="de-DE" sz="1200" dirty="0">
                <a:solidFill>
                  <a:srgbClr val="000000"/>
                </a:solidFill>
              </a:rPr>
              <a:t>zzgl. anderer fehlerbedingter Abzüge</a:t>
            </a:r>
            <a:r>
              <a:rPr lang="de-DE" dirty="0">
                <a:solidFill>
                  <a:srgbClr val="000000"/>
                </a:solidFill>
                <a:effectLst/>
                <a:latin typeface="Arial" panose="020B0604020202020204" pitchFamily="34" charset="0"/>
              </a:rPr>
              <a:t>) </a:t>
            </a:r>
            <a:endParaRPr lang="de-DE" dirty="0"/>
          </a:p>
          <a:p>
            <a:pPr marL="0" indent="0">
              <a:buNone/>
            </a:pPr>
            <a:endParaRPr lang="de-DE" sz="1200" dirty="0">
              <a:solidFill>
                <a:srgbClr val="000000"/>
              </a:solidFill>
              <a:effectLst/>
              <a:latin typeface="Arial" panose="020B0604020202020204" pitchFamily="34" charset="0"/>
            </a:endParaRPr>
          </a:p>
          <a:p>
            <a:r>
              <a:rPr lang="de-DE" dirty="0">
                <a:solidFill>
                  <a:srgbClr val="000000"/>
                </a:solidFill>
                <a:effectLst/>
                <a:latin typeface="Arial" panose="020B0604020202020204" pitchFamily="34" charset="0"/>
              </a:rPr>
              <a:t>Verlässt der Hund die GST während der Assistent das Bringholz noch in der Hand trägt, ist die Übung mit </a:t>
            </a:r>
            <a:r>
              <a:rPr lang="de-DE" dirty="0">
                <a:solidFill>
                  <a:srgbClr val="FF0000"/>
                </a:solidFill>
                <a:effectLst/>
                <a:latin typeface="Arial" panose="020B0604020202020204" pitchFamily="34" charset="0"/>
              </a:rPr>
              <a:t>M 0 </a:t>
            </a:r>
            <a:r>
              <a:rPr lang="de-DE" dirty="0">
                <a:solidFill>
                  <a:srgbClr val="000000"/>
                </a:solidFill>
                <a:effectLst/>
                <a:latin typeface="Arial" panose="020B0604020202020204" pitchFamily="34" charset="0"/>
              </a:rPr>
              <a:t>zu bewerten. </a:t>
            </a:r>
          </a:p>
          <a:p>
            <a:endParaRPr lang="de-DE" dirty="0">
              <a:solidFill>
                <a:srgbClr val="000000"/>
              </a:solidFill>
            </a:endParaRPr>
          </a:p>
          <a:p>
            <a:r>
              <a:rPr lang="de-DE" dirty="0">
                <a:solidFill>
                  <a:srgbClr val="000000"/>
                </a:solidFill>
                <a:effectLst/>
                <a:latin typeface="Arial" panose="020B0604020202020204" pitchFamily="34" charset="0"/>
              </a:rPr>
              <a:t>Sollte das Bringholz vom HF bewusst nicht richtig geworfen werden, z.b. Fallenlassen, nur wenige Meter 	erfolgt 	</a:t>
            </a:r>
            <a:r>
              <a:rPr lang="de-DE" dirty="0">
                <a:solidFill>
                  <a:srgbClr val="FF0000"/>
                </a:solidFill>
                <a:effectLst/>
                <a:latin typeface="Arial" panose="020B0604020202020204" pitchFamily="34" charset="0"/>
              </a:rPr>
              <a:t>Disq. wg. Unsportlichkeit. </a:t>
            </a:r>
            <a:endParaRPr lang="de-DE" dirty="0"/>
          </a:p>
        </p:txBody>
      </p:sp>
      <p:sp>
        <p:nvSpPr>
          <p:cNvPr id="3" name="Foliennummernplatzhalter 2">
            <a:extLst>
              <a:ext uri="{FF2B5EF4-FFF2-40B4-BE49-F238E27FC236}">
                <a16:creationId xmlns:a16="http://schemas.microsoft.com/office/drawing/2014/main" id="{5B30BD6D-0E89-EBC9-8BDF-4FA16BE70173}"/>
              </a:ext>
            </a:extLst>
          </p:cNvPr>
          <p:cNvSpPr>
            <a:spLocks noGrp="1"/>
          </p:cNvSpPr>
          <p:nvPr>
            <p:ph type="sldNum" sz="quarter" idx="12"/>
          </p:nvPr>
        </p:nvSpPr>
        <p:spPr/>
        <p:txBody>
          <a:bodyPr/>
          <a:lstStyle/>
          <a:p>
            <a:fld id="{FDD7016C-FBC3-41B9-833E-73D185318660}" type="slidenum">
              <a:rPr lang="de-DE" smtClean="0"/>
              <a:t>19</a:t>
            </a:fld>
            <a:endParaRPr lang="de-DE"/>
          </a:p>
        </p:txBody>
      </p:sp>
    </p:spTree>
    <p:extLst>
      <p:ext uri="{BB962C8B-B14F-4D97-AF65-F5344CB8AC3E}">
        <p14:creationId xmlns:p14="http://schemas.microsoft.com/office/powerpoint/2010/main" val="3630396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52A24-50FF-00E5-138D-ADD54687CE7A}"/>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0256C654-613C-1A83-BD57-1309FDBD9CAC}"/>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B52052F4-9C48-7DDE-C811-32D1AF96E73F}"/>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0FB3F25E-A16D-D9A4-CD19-39D679C5A557}"/>
              </a:ext>
            </a:extLst>
          </p:cNvPr>
          <p:cNvSpPr txBox="1"/>
          <p:nvPr/>
        </p:nvSpPr>
        <p:spPr>
          <a:xfrm>
            <a:off x="2948633" y="1111496"/>
            <a:ext cx="2162176" cy="461665"/>
          </a:xfrm>
          <a:prstGeom prst="rect">
            <a:avLst/>
          </a:prstGeom>
          <a:noFill/>
        </p:spPr>
        <p:txBody>
          <a:bodyPr wrap="square">
            <a:spAutoFit/>
          </a:bodyPr>
          <a:lstStyle/>
          <a:p>
            <a:pPr marL="0" indent="0" algn="ctr">
              <a:spcAft>
                <a:spcPts val="1200"/>
              </a:spcAft>
              <a:buNone/>
            </a:pPr>
            <a:r>
              <a:rPr lang="de-DE" sz="2400" b="1" dirty="0">
                <a:effectLst/>
                <a:latin typeface="Arial" panose="020B0604020202020204" pitchFamily="34" charset="0"/>
                <a:ea typeface="Calibri" panose="020F0502020204030204" pitchFamily="34" charset="0"/>
                <a:cs typeface="Arial" panose="020B0604020202020204" pitchFamily="34" charset="0"/>
              </a:rPr>
              <a:t>Allgemeines</a:t>
            </a:r>
            <a:endParaRPr lang="de-DE" sz="24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4CA1D319-2D03-6AEA-AF2B-632F97A58CE1}"/>
              </a:ext>
            </a:extLst>
          </p:cNvPr>
          <p:cNvSpPr txBox="1"/>
          <p:nvPr/>
        </p:nvSpPr>
        <p:spPr>
          <a:xfrm>
            <a:off x="703036" y="1642658"/>
            <a:ext cx="10785928" cy="5289781"/>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Calibri" panose="020F0502020204030204" pitchFamily="34" charset="0"/>
                <a:cs typeface="Arial" panose="020B0604020202020204" pitchFamily="34" charset="0"/>
              </a:rPr>
              <a:t>Grundsätzlich ist in der neuen PO alles viel deutlicher und detaillierter erklärt. Teilweise werden (wie im alten LR-Leitfaden) Bewertungen/Abzüge/Ausführungsanforderungen usw. dargestellt. </a:t>
            </a:r>
          </a:p>
          <a:p>
            <a:pPr marL="342900" lvl="0" indent="-342900">
              <a:lnSpc>
                <a:spcPct val="107000"/>
              </a:lnSpc>
              <a:buFont typeface="Symbol" panose="05050102010706020507" pitchFamily="18" charset="2"/>
              <a:buChar char=""/>
            </a:pP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Calibri" panose="020F0502020204030204" pitchFamily="34" charset="0"/>
                <a:cs typeface="Arial" panose="020B0604020202020204" pitchFamily="34" charset="0"/>
              </a:rPr>
              <a:t>Es wird bei allen Prüfungsstufen bzw. Übungen bei den Bewertungen immer von  </a:t>
            </a:r>
            <a:r>
              <a:rPr lang="de-DE" sz="20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primären</a:t>
            </a:r>
            <a:r>
              <a:rPr lang="de-DE" sz="2000" kern="100" dirty="0">
                <a:effectLst/>
                <a:latin typeface="Arial" panose="020B0604020202020204" pitchFamily="34" charset="0"/>
                <a:ea typeface="Calibri" panose="020F0502020204030204" pitchFamily="34" charset="0"/>
                <a:cs typeface="Arial" panose="020B0604020202020204" pitchFamily="34" charset="0"/>
              </a:rPr>
              <a:t> Elementen und von </a:t>
            </a:r>
            <a:r>
              <a:rPr lang="de-DE" sz="20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sekundären</a:t>
            </a:r>
            <a:r>
              <a:rPr lang="de-DE" sz="2000" kern="100" dirty="0">
                <a:effectLst/>
                <a:latin typeface="Arial" panose="020B0604020202020204" pitchFamily="34" charset="0"/>
                <a:ea typeface="Calibri" panose="020F0502020204030204" pitchFamily="34" charset="0"/>
                <a:cs typeface="Arial" panose="020B0604020202020204" pitchFamily="34" charset="0"/>
              </a:rPr>
              <a:t> Elementen der Übung gesprochen. Entsprechend gilt die Gewichtung bei den Bewertungen, wie im Einzelnen bei den Übungen beschrieben. </a:t>
            </a:r>
          </a:p>
          <a:p>
            <a:pPr lvl="0">
              <a:lnSpc>
                <a:spcPct val="107000"/>
              </a:lnSpc>
            </a:pP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800"/>
              </a:spcAft>
              <a:buFont typeface="Symbol" panose="05050102010706020507" pitchFamily="18" charset="2"/>
              <a:buChar char=""/>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sz="2000" kern="100" dirty="0">
                <a:latin typeface="Arial" panose="020B0604020202020204" pitchFamily="34" charset="0"/>
                <a:ea typeface="Calibri" panose="020F0502020204030204" pitchFamily="34" charset="0"/>
                <a:cs typeface="Arial" panose="020B0604020202020204" pitchFamily="34" charset="0"/>
              </a:rPr>
              <a:t>: Es muss in der höchsten bestandenen Stufe vorgeführt werden, </a:t>
            </a:r>
            <a:r>
              <a:rPr lang="de-DE" sz="20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außer das Team startet außer Konkurrenz.</a:t>
            </a:r>
          </a:p>
          <a:p>
            <a:pPr lvl="0">
              <a:spcAft>
                <a:spcPts val="800"/>
              </a:spcAft>
            </a:pPr>
            <a:endParaRPr lang="de-DE" sz="14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sz="2000" kern="100" dirty="0">
                <a:latin typeface="Arial" panose="020B0604020202020204" pitchFamily="34" charset="0"/>
                <a:ea typeface="Calibri" panose="020F0502020204030204" pitchFamily="34" charset="0"/>
                <a:cs typeface="Arial" panose="020B0604020202020204" pitchFamily="34" charset="0"/>
              </a:rPr>
              <a:t>: Prüfungstage liegen in der Regel am Wochenende und an gesetzlichen Feiertagen. Die zur Erteilung von Prüfungsgenehmigungen befugten Landesorganisationen oder Prüfungsverbände können jedoch entweder für alle Prüfungsstufen oder für einzelne Prüfungsstufen von dieser Empfehlung abweichende Prüfungstage festlegen.</a:t>
            </a:r>
          </a:p>
          <a:p>
            <a:pPr marL="342900" lvl="0" indent="-342900">
              <a:lnSpc>
                <a:spcPct val="107000"/>
              </a:lnSpc>
              <a:spcAft>
                <a:spcPts val="800"/>
              </a:spcAft>
              <a:buFont typeface="Arial" panose="020B0604020202020204" pitchFamily="34" charset="0"/>
              <a:buChar char="•"/>
            </a:pP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liennummernplatzhalter 2">
            <a:extLst>
              <a:ext uri="{FF2B5EF4-FFF2-40B4-BE49-F238E27FC236}">
                <a16:creationId xmlns:a16="http://schemas.microsoft.com/office/drawing/2014/main" id="{84C79BC0-4AC9-4F2B-619C-B92B04B76943}"/>
              </a:ext>
            </a:extLst>
          </p:cNvPr>
          <p:cNvSpPr>
            <a:spLocks noGrp="1"/>
          </p:cNvSpPr>
          <p:nvPr>
            <p:ph type="sldNum" sz="quarter" idx="12"/>
          </p:nvPr>
        </p:nvSpPr>
        <p:spPr/>
        <p:txBody>
          <a:bodyPr/>
          <a:lstStyle/>
          <a:p>
            <a:fld id="{FDD7016C-FBC3-41B9-833E-73D185318660}" type="slidenum">
              <a:rPr lang="de-DE" smtClean="0"/>
              <a:t>2</a:t>
            </a:fld>
            <a:endParaRPr lang="de-DE"/>
          </a:p>
        </p:txBody>
      </p:sp>
    </p:spTree>
    <p:extLst>
      <p:ext uri="{BB962C8B-B14F-4D97-AF65-F5344CB8AC3E}">
        <p14:creationId xmlns:p14="http://schemas.microsoft.com/office/powerpoint/2010/main" val="2641547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69CD3-2DFB-2B0B-7A90-D0052DD53321}"/>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0F049FC6-12D0-71D2-432B-2DDA670D26AD}"/>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7FEDBE6C-F801-F035-6837-5839BCE402E7}"/>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9B6C7CAB-D379-4F9B-6C0E-9616C5AD3D3A}"/>
              </a:ext>
            </a:extLst>
          </p:cNvPr>
          <p:cNvSpPr txBox="1"/>
          <p:nvPr/>
        </p:nvSpPr>
        <p:spPr>
          <a:xfrm>
            <a:off x="2769525" y="661509"/>
            <a:ext cx="6817535" cy="461665"/>
          </a:xfrm>
          <a:prstGeom prst="rect">
            <a:avLst/>
          </a:prstGeom>
          <a:noFill/>
        </p:spPr>
        <p:txBody>
          <a:bodyPr wrap="square">
            <a:spAutoFit/>
          </a:bodyPr>
          <a:lstStyle/>
          <a:p>
            <a:pPr marL="0" indent="0" algn="ctr">
              <a:spcAft>
                <a:spcPts val="1200"/>
              </a:spcAft>
              <a:buNone/>
            </a:pPr>
            <a:r>
              <a:rPr lang="de-DE" sz="2400" b="1" dirty="0">
                <a:effectLst/>
                <a:latin typeface="Arial" panose="020B0604020202020204" pitchFamily="34" charset="0"/>
                <a:ea typeface="Calibri" panose="020F0502020204030204" pitchFamily="34" charset="0"/>
                <a:cs typeface="Arial" panose="020B0604020202020204" pitchFamily="34" charset="0"/>
              </a:rPr>
              <a:t>Leistungsrichter, Teilnehmer und Bekleidung</a:t>
            </a:r>
            <a:endParaRPr lang="de-DE" sz="24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12B2C8E8-C34C-5F2A-5E04-7129DF49A58F}"/>
              </a:ext>
            </a:extLst>
          </p:cNvPr>
          <p:cNvSpPr txBox="1"/>
          <p:nvPr/>
        </p:nvSpPr>
        <p:spPr>
          <a:xfrm>
            <a:off x="703036" y="1514832"/>
            <a:ext cx="10785928" cy="5214313"/>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sz="2000" kern="100" dirty="0">
                <a:latin typeface="Arial" panose="020B0604020202020204" pitchFamily="34" charset="0"/>
                <a:ea typeface="Calibri" panose="020F0502020204030204" pitchFamily="34" charset="0"/>
                <a:cs typeface="Arial" panose="020B0604020202020204" pitchFamily="34" charset="0"/>
              </a:rPr>
              <a:t>: LR, die für die verschiedenen Prüfungsstufen von FCI-IGP-Veranstaltungen zugelassen sind, können vom gastgebenden Verein ausgewählt und eingeladen, oder von der nationalen kynologischen Organisation (FCINCO) eingesetzt werden. Letzteres gilt für alle dhv-Veranstaltungen. </a:t>
            </a:r>
          </a:p>
          <a:p>
            <a:pPr marL="342900" lvl="0" indent="-342900">
              <a:lnSpc>
                <a:spcPct val="107000"/>
              </a:lnSpc>
              <a:buFont typeface="Symbol" panose="05050102010706020507" pitchFamily="18" charset="2"/>
              <a:buChar char=""/>
            </a:pPr>
            <a:endParaRPr lang="de-DE"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de-DE" sz="2000" b="1" kern="100" dirty="0">
                <a:latin typeface="Arial" panose="020B0604020202020204" pitchFamily="34" charset="0"/>
                <a:ea typeface="Calibri" panose="020F0502020204030204" pitchFamily="34" charset="0"/>
                <a:cs typeface="Arial" panose="020B0604020202020204" pitchFamily="34" charset="0"/>
              </a:rPr>
              <a:t>Hörzeichen</a:t>
            </a:r>
            <a:r>
              <a:rPr lang="de-DE" sz="2000" kern="100" dirty="0">
                <a:latin typeface="Arial" panose="020B0604020202020204" pitchFamily="34" charset="0"/>
                <a:ea typeface="Calibri" panose="020F0502020204030204" pitchFamily="34" charset="0"/>
                <a:cs typeface="Arial" panose="020B0604020202020204" pitchFamily="34" charset="0"/>
              </a:rPr>
              <a:t> sind in Deutsch zu geben.</a:t>
            </a:r>
            <a:r>
              <a:rPr lang="de-DE" sz="1800" dirty="0">
                <a:effectLst/>
                <a:latin typeface="Calibri" panose="020F0502020204030204" pitchFamily="34" charset="0"/>
                <a:ea typeface="Calibri" panose="020F0502020204030204" pitchFamily="34" charset="0"/>
                <a:cs typeface="Times New Roman" panose="02020603050405020304" pitchFamily="18" charset="0"/>
              </a:rPr>
              <a:t> </a:t>
            </a:r>
            <a:r>
              <a:rPr lang="de-DE" sz="2000" kern="100" dirty="0">
                <a:latin typeface="Arial" panose="020B0604020202020204" pitchFamily="34" charset="0"/>
                <a:ea typeface="Calibri" panose="020F0502020204030204" pitchFamily="34" charset="0"/>
                <a:cs typeface="Arial" panose="020B0604020202020204" pitchFamily="34" charset="0"/>
              </a:rPr>
              <a:t>Sie sind festgelegt: z.B. Sitz, Platz usw.   Ausnahme: Hunde aus dem Ausland oder ausländischer HF, dies ist aber vor Beginn dem LR anzumelden</a:t>
            </a:r>
            <a:r>
              <a:rPr lang="de-DE" sz="1800" b="1" dirty="0">
                <a:effectLst/>
                <a:latin typeface="Calibri" panose="020F0502020204030204" pitchFamily="34" charset="0"/>
                <a:ea typeface="Calibri" panose="020F0502020204030204" pitchFamily="34" charset="0"/>
                <a:cs typeface="Times New Roman" panose="02020603050405020304" pitchFamily="18" charset="0"/>
              </a:rPr>
              <a:t>!</a:t>
            </a:r>
            <a:endParaRPr lang="de-DE" sz="20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de-DE" kern="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sz="2000" kern="100" dirty="0">
                <a:latin typeface="Arial" panose="020B0604020202020204" pitchFamily="34" charset="0"/>
                <a:ea typeface="Calibri" panose="020F0502020204030204" pitchFamily="34" charset="0"/>
                <a:cs typeface="Arial" panose="020B0604020202020204" pitchFamily="34" charset="0"/>
              </a:rPr>
              <a:t>: Es müssen mindestens 4 Teilnehmende pro Prüfungstag starten (4 verschiedene HF)</a:t>
            </a:r>
          </a:p>
          <a:p>
            <a:pPr lvl="0">
              <a:lnSpc>
                <a:spcPct val="107000"/>
              </a:lnSpc>
            </a:pPr>
            <a:endParaRPr lang="de-DE"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Calibri" panose="020F0502020204030204" pitchFamily="34" charset="0"/>
                <a:cs typeface="Arial" panose="020B0604020202020204" pitchFamily="34" charset="0"/>
              </a:rPr>
              <a:t> </a:t>
            </a:r>
            <a:r>
              <a:rPr lang="de-DE" sz="2000"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Neu</a:t>
            </a:r>
            <a:r>
              <a:rPr lang="de-DE" sz="2000" kern="100" dirty="0">
                <a:effectLst/>
                <a:latin typeface="Arial" panose="020B0604020202020204" pitchFamily="34" charset="0"/>
                <a:ea typeface="Calibri" panose="020F0502020204030204" pitchFamily="34" charset="0"/>
                <a:cs typeface="Arial" panose="020B0604020202020204" pitchFamily="34" charset="0"/>
              </a:rPr>
              <a:t>: Das Tragen einer </a:t>
            </a:r>
            <a:r>
              <a:rPr lang="de-DE" sz="2000" kern="100" dirty="0">
                <a:latin typeface="Arial" panose="020B0604020202020204" pitchFamily="34" charset="0"/>
                <a:ea typeface="Calibri" panose="020F0502020204030204" pitchFamily="34" charset="0"/>
                <a:cs typeface="Arial" panose="020B0604020202020204" pitchFamily="34" charset="0"/>
              </a:rPr>
              <a:t>eng / normal sitzenden Weste (ohne abstehende Taschen und andere nachträglich angebrachte Gegenstände) ist während der Prüfung erlaubt.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Nicht zulässig</a:t>
            </a:r>
            <a:r>
              <a:rPr lang="de-DE" sz="2000" kern="100" dirty="0">
                <a:latin typeface="Arial" panose="020B0604020202020204" pitchFamily="34" charset="0"/>
                <a:ea typeface="Calibri" panose="020F0502020204030204" pitchFamily="34" charset="0"/>
                <a:cs typeface="Arial" panose="020B0604020202020204" pitchFamily="34" charset="0"/>
              </a:rPr>
              <a:t> sind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Bauchtaschen</a:t>
            </a:r>
            <a:r>
              <a:rPr lang="de-DE" sz="2000" kern="100" dirty="0">
                <a:latin typeface="Arial" panose="020B0604020202020204" pitchFamily="34" charset="0"/>
                <a:ea typeface="Calibri" panose="020F0502020204030204" pitchFamily="34" charset="0"/>
                <a:cs typeface="Arial" panose="020B0604020202020204" pitchFamily="34" charset="0"/>
              </a:rPr>
              <a:t> und so genannten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Trainingsschürzen</a:t>
            </a:r>
            <a:r>
              <a:rPr lang="de-DE" sz="2000" kern="100" dirty="0">
                <a:latin typeface="Arial" panose="020B0604020202020204" pitchFamily="34" charset="0"/>
                <a:ea typeface="Calibri" panose="020F0502020204030204" pitchFamily="34" charset="0"/>
                <a:cs typeface="Arial" panose="020B0604020202020204" pitchFamily="34" charset="0"/>
              </a:rPr>
              <a:t>. Es obliegt der Landesorganisation oder einem Rasseverband, weitere Regelungen für überregionale Veranstaltungen zu erlassen</a:t>
            </a:r>
            <a:r>
              <a:rPr lang="de-DE" sz="1800" dirty="0">
                <a:effectLst/>
                <a:latin typeface="Calibri" panose="020F0502020204030204" pitchFamily="34" charset="0"/>
                <a:ea typeface="Calibri" panose="020F0502020204030204" pitchFamily="34" charset="0"/>
              </a:rPr>
              <a:t>.</a:t>
            </a:r>
            <a:r>
              <a:rPr lang="de-DE" sz="2000" kern="100" dirty="0">
                <a:effectLst/>
                <a:latin typeface="Arial" panose="020B0604020202020204" pitchFamily="34" charset="0"/>
                <a:ea typeface="Calibri" panose="020F0502020204030204" pitchFamily="34" charset="0"/>
                <a:cs typeface="Arial" panose="020B0604020202020204" pitchFamily="34" charset="0"/>
              </a:rPr>
              <a:t> </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liennummernplatzhalter 2">
            <a:extLst>
              <a:ext uri="{FF2B5EF4-FFF2-40B4-BE49-F238E27FC236}">
                <a16:creationId xmlns:a16="http://schemas.microsoft.com/office/drawing/2014/main" id="{C035CF21-EF76-264B-541B-CD3985080152}"/>
              </a:ext>
            </a:extLst>
          </p:cNvPr>
          <p:cNvSpPr>
            <a:spLocks noGrp="1"/>
          </p:cNvSpPr>
          <p:nvPr>
            <p:ph type="sldNum" sz="quarter" idx="12"/>
          </p:nvPr>
        </p:nvSpPr>
        <p:spPr/>
        <p:txBody>
          <a:bodyPr/>
          <a:lstStyle/>
          <a:p>
            <a:fld id="{FDD7016C-FBC3-41B9-833E-73D185318660}" type="slidenum">
              <a:rPr lang="de-DE" smtClean="0"/>
              <a:t>3</a:t>
            </a:fld>
            <a:endParaRPr lang="de-DE"/>
          </a:p>
        </p:txBody>
      </p:sp>
    </p:spTree>
    <p:extLst>
      <p:ext uri="{BB962C8B-B14F-4D97-AF65-F5344CB8AC3E}">
        <p14:creationId xmlns:p14="http://schemas.microsoft.com/office/powerpoint/2010/main" val="1734943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9E95CA-4835-583A-47AD-DA0E3E8CE816}"/>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4076C2F8-C36D-5FF4-F531-39AFBEBE651E}"/>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E346070B-048A-0489-FA21-B3AF8A1D09A1}"/>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DDCA4E65-D2C2-B86D-400D-0B6A3FBF08FA}"/>
              </a:ext>
            </a:extLst>
          </p:cNvPr>
          <p:cNvSpPr txBox="1"/>
          <p:nvPr/>
        </p:nvSpPr>
        <p:spPr>
          <a:xfrm>
            <a:off x="3478008" y="319653"/>
            <a:ext cx="4894467" cy="461665"/>
          </a:xfrm>
          <a:prstGeom prst="rect">
            <a:avLst/>
          </a:prstGeom>
          <a:noFill/>
        </p:spPr>
        <p:txBody>
          <a:bodyPr wrap="square">
            <a:spAutoFit/>
          </a:bodyPr>
          <a:lstStyle/>
          <a:p>
            <a:pPr marL="0" indent="0" algn="ctr">
              <a:spcAft>
                <a:spcPts val="1200"/>
              </a:spcAft>
              <a:buNone/>
            </a:pPr>
            <a:r>
              <a:rPr lang="de-DE" sz="2400" b="1" dirty="0">
                <a:effectLst/>
                <a:latin typeface="Arial" panose="020B0604020202020204" pitchFamily="34" charset="0"/>
                <a:ea typeface="Calibri" panose="020F0502020204030204" pitchFamily="34" charset="0"/>
                <a:cs typeface="Arial" panose="020B0604020202020204" pitchFamily="34" charset="0"/>
              </a:rPr>
              <a:t>Zulassungsbestimmungen</a:t>
            </a:r>
            <a:endParaRPr lang="de-DE" sz="24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815A8AAE-45A5-34AD-783C-C7D76FBF3650}"/>
              </a:ext>
            </a:extLst>
          </p:cNvPr>
          <p:cNvSpPr txBox="1"/>
          <p:nvPr/>
        </p:nvSpPr>
        <p:spPr>
          <a:xfrm>
            <a:off x="703036" y="1584505"/>
            <a:ext cx="11108750" cy="4687758"/>
          </a:xfrm>
          <a:prstGeom prst="rect">
            <a:avLst/>
          </a:prstGeom>
          <a:noFill/>
        </p:spPr>
        <p:txBody>
          <a:bodyPr wrap="square">
            <a:spAutoFit/>
          </a:bodyPr>
          <a:lstStyle/>
          <a:p>
            <a:pPr lvl="0">
              <a:lnSpc>
                <a:spcPct val="107000"/>
              </a:lnSpc>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sz="2000" kern="100" dirty="0">
                <a:latin typeface="Arial" panose="020B0604020202020204" pitchFamily="34" charset="0"/>
                <a:ea typeface="Calibri" panose="020F0502020204030204" pitchFamily="34" charset="0"/>
                <a:cs typeface="Arial" panose="020B0604020202020204" pitchFamily="34" charset="0"/>
              </a:rPr>
              <a:t>:</a:t>
            </a:r>
          </a:p>
          <a:p>
            <a:pPr marL="342900" lvl="0" indent="-342900">
              <a:lnSpc>
                <a:spcPct val="107000"/>
              </a:lnSpc>
              <a:buFont typeface="Symbol" panose="05050102010706020507" pitchFamily="18" charset="2"/>
              <a:buChar char=""/>
            </a:pPr>
            <a:endParaRPr lang="de-DE" sz="2000" kern="1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de-DE" kern="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DE" kern="100" dirty="0">
                <a:latin typeface="Arial" panose="020B0604020202020204" pitchFamily="34" charset="0"/>
                <a:ea typeface="Calibri" panose="020F0502020204030204" pitchFamily="34" charset="0"/>
                <a:cs typeface="Arial" panose="020B0604020202020204" pitchFamily="34" charset="0"/>
              </a:rPr>
              <a:t> Bei allen anderen Prüfungsstufen ist das Mindestalter unverändert (BH/VT bleibt bei 15 Monate)</a:t>
            </a:r>
          </a:p>
          <a:p>
            <a:pPr lvl="0">
              <a:lnSpc>
                <a:spcPct val="107000"/>
              </a:lnSpc>
            </a:pPr>
            <a:endParaRPr lang="de-DE" sz="1200" kern="1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kern="100" dirty="0">
                <a:latin typeface="Arial" panose="020B0604020202020204" pitchFamily="34" charset="0"/>
                <a:ea typeface="Calibri" panose="020F0502020204030204" pitchFamily="34" charset="0"/>
                <a:cs typeface="Arial" panose="020B0604020202020204" pitchFamily="34" charset="0"/>
              </a:rPr>
              <a:t>: Wenn ein Hund die FCI-IGP 1 oder eine Prüfung aus dem Hundesportbereich Obedience erfolgreich absolviert hat und er in der FCI-IBGH geführt werden soll, muss er in der Stufe FCI-IBGH 3 starten.</a:t>
            </a:r>
          </a:p>
          <a:p>
            <a:pPr lvl="0">
              <a:lnSpc>
                <a:spcPct val="107000"/>
              </a:lnSpc>
            </a:pPr>
            <a:endParaRPr lang="de-DE" sz="12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de-DE" sz="2000" kern="100" dirty="0">
                <a:effectLst/>
                <a:latin typeface="Arial" panose="020B0604020202020204" pitchFamily="34" charset="0"/>
                <a:ea typeface="Calibri" panose="020F0502020204030204" pitchFamily="34" charset="0"/>
                <a:cs typeface="Arial" panose="020B0604020202020204" pitchFamily="34" charset="0"/>
              </a:rPr>
              <a:t> </a:t>
            </a:r>
            <a:r>
              <a:rPr lang="de-DE" kern="100" dirty="0">
                <a:solidFill>
                  <a:srgbClr val="FF0000"/>
                </a:solidFill>
                <a:effectLst/>
                <a:latin typeface="Arial" panose="020B0604020202020204" pitchFamily="34" charset="0"/>
                <a:ea typeface="Calibri" panose="020F0502020204030204" pitchFamily="34" charset="0"/>
                <a:cs typeface="Arial" panose="020B0604020202020204" pitchFamily="34" charset="0"/>
              </a:rPr>
              <a:t>Neu</a:t>
            </a:r>
            <a:r>
              <a:rPr lang="de-DE" kern="100" dirty="0">
                <a:effectLst/>
                <a:latin typeface="Arial" panose="020B0604020202020204" pitchFamily="34" charset="0"/>
                <a:ea typeface="Calibri" panose="020F0502020204030204" pitchFamily="34" charset="0"/>
                <a:cs typeface="Arial" panose="020B0604020202020204" pitchFamily="34" charset="0"/>
              </a:rPr>
              <a:t>: </a:t>
            </a:r>
            <a:r>
              <a:rPr lang="de-DE" kern="100" dirty="0">
                <a:latin typeface="Arial" panose="020B0604020202020204" pitchFamily="34" charset="0"/>
                <a:ea typeface="Calibri" panose="020F0502020204030204" pitchFamily="34" charset="0"/>
                <a:cs typeface="Arial" panose="020B0604020202020204" pitchFamily="34" charset="0"/>
              </a:rPr>
              <a:t>Gedeckte Hündinnen können bis einschließlich des 27. Tages nach dem Decktag (lt. PO) an den Prüfungen teilnehmen.  </a:t>
            </a:r>
            <a:r>
              <a:rPr lang="de-DE" kern="100" dirty="0">
                <a:solidFill>
                  <a:srgbClr val="FF0000"/>
                </a:solidFill>
                <a:latin typeface="Arial" panose="020B0604020202020204" pitchFamily="34" charset="0"/>
                <a:ea typeface="Calibri" panose="020F0502020204030204" pitchFamily="34" charset="0"/>
                <a:cs typeface="Arial" panose="020B0604020202020204" pitchFamily="34" charset="0"/>
              </a:rPr>
              <a:t>Für den VDH bleibt jedoch die Regelung „bis zum 19. Tag nach dem Decktag“ weiterhin aktuell bestehen.</a:t>
            </a:r>
          </a:p>
          <a:p>
            <a:pPr marL="342900" lvl="0" indent="-342900">
              <a:lnSpc>
                <a:spcPct val="107000"/>
              </a:lnSpc>
              <a:buFont typeface="Symbol" panose="05050102010706020507" pitchFamily="18" charset="2"/>
              <a:buChar char=""/>
            </a:pPr>
            <a:endParaRPr lang="de-DE" sz="1200" kern="1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kern="100" dirty="0">
                <a:latin typeface="Arial" panose="020B0604020202020204" pitchFamily="34" charset="0"/>
                <a:ea typeface="Calibri" panose="020F0502020204030204" pitchFamily="34" charset="0"/>
                <a:cs typeface="Arial" panose="020B0604020202020204" pitchFamily="34" charset="0"/>
              </a:rPr>
              <a:t>: Kranke Hunde und Hunde, bei denen der Verdacht auf eine ansteckende Krankheit besteht, sind von allen Prüfungsveranstaltungen ausgeschlossen. In Zweifelsfällen trifft der Tierarzt die endgültige Entscheidung</a:t>
            </a:r>
            <a:r>
              <a:rPr lang="de-DE" sz="1800" dirty="0">
                <a:effectLst/>
                <a:latin typeface="Calibri" panose="020F0502020204030204" pitchFamily="34" charset="0"/>
                <a:ea typeface="Calibri" panose="020F0502020204030204" pitchFamily="34" charset="0"/>
                <a:cs typeface="Times New Roman" panose="02020603050405020304" pitchFamily="18" charset="0"/>
              </a:rPr>
              <a:t>.</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Foliennummernplatzhalter 2">
            <a:extLst>
              <a:ext uri="{FF2B5EF4-FFF2-40B4-BE49-F238E27FC236}">
                <a16:creationId xmlns:a16="http://schemas.microsoft.com/office/drawing/2014/main" id="{F4733309-0D74-0C58-4AAD-B4E113512415}"/>
              </a:ext>
            </a:extLst>
          </p:cNvPr>
          <p:cNvSpPr>
            <a:spLocks noGrp="1"/>
          </p:cNvSpPr>
          <p:nvPr>
            <p:ph type="sldNum" sz="quarter" idx="12"/>
          </p:nvPr>
        </p:nvSpPr>
        <p:spPr/>
        <p:txBody>
          <a:bodyPr/>
          <a:lstStyle/>
          <a:p>
            <a:fld id="{FDD7016C-FBC3-41B9-833E-73D185318660}" type="slidenum">
              <a:rPr lang="de-DE" smtClean="0"/>
              <a:t>4</a:t>
            </a:fld>
            <a:endParaRPr lang="de-DE"/>
          </a:p>
        </p:txBody>
      </p:sp>
      <p:pic>
        <p:nvPicPr>
          <p:cNvPr id="4" name="Grafik 3">
            <a:extLst>
              <a:ext uri="{FF2B5EF4-FFF2-40B4-BE49-F238E27FC236}">
                <a16:creationId xmlns:a16="http://schemas.microsoft.com/office/drawing/2014/main" id="{B71CDC17-AAB5-E821-342B-1E517DE3EBD1}"/>
              </a:ext>
            </a:extLst>
          </p:cNvPr>
          <p:cNvPicPr>
            <a:picLocks noChangeAspect="1"/>
          </p:cNvPicPr>
          <p:nvPr/>
        </p:nvPicPr>
        <p:blipFill rotWithShape="1">
          <a:blip r:embed="rId3"/>
          <a:srcRect l="29630" t="19668" r="42592" b="69378"/>
          <a:stretch/>
        </p:blipFill>
        <p:spPr bwMode="auto">
          <a:xfrm>
            <a:off x="3042893" y="866612"/>
            <a:ext cx="7471719" cy="156550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41231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EC8DC-4D6B-035D-ADA8-D807B577E9E8}"/>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5C78ACEA-AECB-7973-9776-39C2EA752B4D}"/>
              </a:ext>
            </a:extLst>
          </p:cNvPr>
          <p:cNvPicPr>
            <a:picLocks noChangeAspect="1"/>
          </p:cNvPicPr>
          <p:nvPr/>
        </p:nvPicPr>
        <p:blipFill>
          <a:blip r:embed="rId3"/>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F5B0901D-FC23-CC45-CDBD-08C1DA131762}"/>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0495C3F0-921D-E679-2966-D0934EDDD7C8}"/>
              </a:ext>
            </a:extLst>
          </p:cNvPr>
          <p:cNvSpPr txBox="1"/>
          <p:nvPr/>
        </p:nvSpPr>
        <p:spPr>
          <a:xfrm>
            <a:off x="3265980" y="442095"/>
            <a:ext cx="4894467" cy="461665"/>
          </a:xfrm>
          <a:prstGeom prst="rect">
            <a:avLst/>
          </a:prstGeom>
          <a:noFill/>
        </p:spPr>
        <p:txBody>
          <a:bodyPr wrap="square">
            <a:spAutoFit/>
          </a:bodyPr>
          <a:lstStyle/>
          <a:p>
            <a:pPr marL="0" indent="0" algn="ctr">
              <a:spcAft>
                <a:spcPts val="1200"/>
              </a:spcAft>
              <a:buNone/>
            </a:pPr>
            <a:r>
              <a:rPr lang="de-DE" sz="2400" b="1" dirty="0">
                <a:effectLst/>
                <a:latin typeface="Arial" panose="020B0604020202020204" pitchFamily="34" charset="0"/>
                <a:ea typeface="Calibri" panose="020F0502020204030204" pitchFamily="34" charset="0"/>
                <a:cs typeface="Arial" panose="020B0604020202020204" pitchFamily="34" charset="0"/>
              </a:rPr>
              <a:t>Halsbandpflicht</a:t>
            </a:r>
            <a:endParaRPr lang="de-DE" sz="24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C8492B8F-BF6C-2E2E-D1AC-2F53542B9784}"/>
              </a:ext>
            </a:extLst>
          </p:cNvPr>
          <p:cNvSpPr txBox="1"/>
          <p:nvPr/>
        </p:nvSpPr>
        <p:spPr>
          <a:xfrm>
            <a:off x="2158737" y="903760"/>
            <a:ext cx="9426805" cy="5674182"/>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sz="2000" kern="100" dirty="0">
                <a:solidFill>
                  <a:srgbClr val="FF0000"/>
                </a:solidFill>
                <a:latin typeface="Arial" panose="020B0604020202020204" pitchFamily="34" charset="0"/>
                <a:ea typeface="Calibri" panose="020F0502020204030204" pitchFamily="34" charset="0"/>
                <a:cs typeface="Arial" panose="020B0604020202020204" pitchFamily="34" charset="0"/>
              </a:rPr>
              <a:t>Neu</a:t>
            </a:r>
            <a:r>
              <a:rPr lang="de-DE" sz="2000" kern="100" dirty="0">
                <a:latin typeface="Arial" panose="020B0604020202020204" pitchFamily="34" charset="0"/>
                <a:ea typeface="Calibri" panose="020F0502020204030204" pitchFamily="34" charset="0"/>
                <a:cs typeface="Arial" panose="020B0604020202020204" pitchFamily="34" charset="0"/>
              </a:rPr>
              <a:t>: </a:t>
            </a:r>
            <a:r>
              <a:rPr lang="de-DE" sz="2000" dirty="0">
                <a:effectLst/>
                <a:latin typeface="Arial" panose="020B0604020202020204" pitchFamily="34" charset="0"/>
                <a:ea typeface="Calibri" panose="020F0502020204030204" pitchFamily="34" charset="0"/>
                <a:cs typeface="Arial" panose="020B0604020202020204" pitchFamily="34" charset="0"/>
              </a:rPr>
              <a:t>Erforderlich ist ein einreihiges, locker sitzendes großgliedriges Halsband. In Ländern, in denen es gesetzlich vorgeschrieben ist, muss das Halsband mit einem Anschlag versehen sein, so dass der Hund nicht gewürgt werden kann. </a:t>
            </a:r>
            <a:r>
              <a:rPr lang="de-DE"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Der Hund muss das genannte Halsband während der gesamten Dauer der Prüfung tragen</a:t>
            </a:r>
            <a:r>
              <a:rPr lang="de-DE" sz="2000" dirty="0">
                <a:effectLst/>
                <a:latin typeface="Calibri" panose="020F0502020204030204" pitchFamily="34" charset="0"/>
                <a:ea typeface="Calibri" panose="020F0502020204030204" pitchFamily="34" charset="0"/>
              </a:rPr>
              <a:t>. (</a:t>
            </a:r>
            <a:r>
              <a:rPr lang="de-DE" sz="2000" dirty="0" err="1">
                <a:effectLst/>
                <a:latin typeface="Calibri" panose="020F0502020204030204" pitchFamily="34" charset="0"/>
                <a:ea typeface="Calibri" panose="020F0502020204030204" pitchFamily="34" charset="0"/>
              </a:rPr>
              <a:t>Zugstopp</a:t>
            </a:r>
            <a:r>
              <a:rPr lang="de-DE" sz="2000" dirty="0">
                <a:effectLst/>
                <a:latin typeface="Calibri" panose="020F0502020204030204" pitchFamily="34" charset="0"/>
                <a:ea typeface="Calibri" panose="020F0502020204030204" pitchFamily="34" charset="0"/>
              </a:rPr>
              <a:t> nur erforderlich, wenn Auflage von </a:t>
            </a:r>
            <a:r>
              <a:rPr lang="de-DE" sz="2000" dirty="0">
                <a:latin typeface="Calibri" panose="020F0502020204030204" pitchFamily="34" charset="0"/>
                <a:ea typeface="Calibri" panose="020F0502020204030204" pitchFamily="34" charset="0"/>
              </a:rPr>
              <a:t>Veterinärämtern)</a:t>
            </a:r>
          </a:p>
          <a:p>
            <a:pPr lvl="0">
              <a:lnSpc>
                <a:spcPct val="107000"/>
              </a:lnSpc>
            </a:pPr>
            <a:endParaRPr lang="de-DE" sz="2000" kern="1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pPr>
            <a:r>
              <a:rPr lang="de-DE" sz="2000" b="1" kern="100" dirty="0">
                <a:latin typeface="Arial" panose="020B0604020202020204" pitchFamily="34" charset="0"/>
                <a:ea typeface="Calibri" panose="020F0502020204030204" pitchFamily="34" charset="0"/>
                <a:cs typeface="Arial" panose="020B0604020202020204" pitchFamily="34" charset="0"/>
              </a:rPr>
              <a:t>   Erlaubte Halsbänder lt. PO im IGP</a:t>
            </a:r>
          </a:p>
          <a:p>
            <a:pPr lvl="0">
              <a:lnSpc>
                <a:spcPct val="107000"/>
              </a:lnSpc>
            </a:pPr>
            <a:r>
              <a:rPr lang="de-DE" sz="2000" kern="100" dirty="0">
                <a:latin typeface="Arial" panose="020B0604020202020204" pitchFamily="34" charset="0"/>
                <a:ea typeface="Calibri" panose="020F0502020204030204" pitchFamily="34" charset="0"/>
                <a:cs typeface="Arial" panose="020B0604020202020204" pitchFamily="34" charset="0"/>
              </a:rPr>
              <a:t>   einreihiges Gliederhalsband mit Zugstopp 	einreihiges Gliederhalsband </a:t>
            </a:r>
          </a:p>
          <a:p>
            <a:pPr lvl="0">
              <a:lnSpc>
                <a:spcPct val="107000"/>
              </a:lnSpc>
            </a:pPr>
            <a:r>
              <a:rPr lang="de-DE" sz="2000" kern="100" dirty="0">
                <a:latin typeface="Arial" panose="020B0604020202020204" pitchFamily="34" charset="0"/>
                <a:ea typeface="Calibri" panose="020F0502020204030204" pitchFamily="34" charset="0"/>
                <a:cs typeface="Arial" panose="020B0604020202020204" pitchFamily="34" charset="0"/>
              </a:rPr>
              <a:t>   bei Auflage durch Veterinärämter 		ohne Zugstopp</a:t>
            </a:r>
          </a:p>
          <a:p>
            <a:pPr lvl="0">
              <a:lnSpc>
                <a:spcPct val="107000"/>
              </a:lnSpc>
            </a:pPr>
            <a:r>
              <a:rPr lang="de-DE" sz="2000" kern="100" dirty="0">
                <a:latin typeface="Arial" panose="020B0604020202020204" pitchFamily="34" charset="0"/>
                <a:ea typeface="Calibri" panose="020F0502020204030204" pitchFamily="34" charset="0"/>
                <a:cs typeface="Arial" panose="020B0604020202020204" pitchFamily="34" charset="0"/>
              </a:rPr>
              <a:t>   </a:t>
            </a:r>
          </a:p>
          <a:p>
            <a:pPr lvl="0">
              <a:lnSpc>
                <a:spcPct val="107000"/>
              </a:lnSpc>
            </a:pPr>
            <a:r>
              <a:rPr lang="de-DE" sz="2000" kern="100" dirty="0">
                <a:latin typeface="Arial" panose="020B0604020202020204" pitchFamily="34" charset="0"/>
                <a:ea typeface="Calibri" panose="020F0502020204030204" pitchFamily="34" charset="0"/>
                <a:cs typeface="Arial" panose="020B0604020202020204" pitchFamily="34" charset="0"/>
              </a:rPr>
              <a:t>	</a:t>
            </a:r>
          </a:p>
          <a:p>
            <a:pPr lvl="0">
              <a:lnSpc>
                <a:spcPct val="107000"/>
              </a:lnSpc>
            </a:pPr>
            <a:endParaRPr lang="de-DE" sz="2000" kern="100" dirty="0">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de-DE" sz="2000" kern="100"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sz="2000" dirty="0">
                <a:solidFill>
                  <a:srgbClr val="000000"/>
                </a:solidFill>
                <a:effectLst/>
                <a:latin typeface="Arial" panose="020B0604020202020204" pitchFamily="34" charset="0"/>
              </a:rPr>
              <a:t>Für die Fährtenarbeit kann der Hund zusätzlich zum vorgeschriebenen, locker sitzenden großgliedrigen Halsband oder dem Leder- oder Stoffhalsband ein Fährtengeschirr, ein Böttgergeschirr oder eine Weste tragen. Eine Leine muss während der gesamten Prüfung mitgeführt werden.</a:t>
            </a:r>
            <a:endParaRPr lang="de-DE" sz="20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Grafik 2">
            <a:extLst>
              <a:ext uri="{FF2B5EF4-FFF2-40B4-BE49-F238E27FC236}">
                <a16:creationId xmlns:a16="http://schemas.microsoft.com/office/drawing/2014/main" id="{59C6E993-FE7F-9A7C-C0D6-7801E08E5AE5}"/>
              </a:ext>
            </a:extLst>
          </p:cNvPr>
          <p:cNvPicPr>
            <a:picLocks noChangeAspect="1"/>
          </p:cNvPicPr>
          <p:nvPr/>
        </p:nvPicPr>
        <p:blipFill rotWithShape="1">
          <a:blip r:embed="rId4"/>
          <a:srcRect l="29630" t="24030" r="45238" b="57520"/>
          <a:stretch/>
        </p:blipFill>
        <p:spPr bwMode="auto">
          <a:xfrm>
            <a:off x="3284833" y="3969350"/>
            <a:ext cx="2625774" cy="1024188"/>
          </a:xfrm>
          <a:prstGeom prst="rect">
            <a:avLst/>
          </a:prstGeom>
          <a:ln>
            <a:noFill/>
          </a:ln>
          <a:extLst>
            <a:ext uri="{53640926-AAD7-44D8-BBD7-CCE9431645EC}">
              <a14:shadowObscured xmlns:a14="http://schemas.microsoft.com/office/drawing/2010/main"/>
            </a:ext>
          </a:extLst>
        </p:spPr>
      </p:pic>
      <p:pic>
        <p:nvPicPr>
          <p:cNvPr id="4" name="Grafik 3">
            <a:extLst>
              <a:ext uri="{FF2B5EF4-FFF2-40B4-BE49-F238E27FC236}">
                <a16:creationId xmlns:a16="http://schemas.microsoft.com/office/drawing/2014/main" id="{6998B68F-65DD-4526-A323-88CBEDFC2D7D}"/>
              </a:ext>
            </a:extLst>
          </p:cNvPr>
          <p:cNvPicPr>
            <a:picLocks noChangeAspect="1"/>
          </p:cNvPicPr>
          <p:nvPr/>
        </p:nvPicPr>
        <p:blipFill rotWithShape="1">
          <a:blip r:embed="rId4"/>
          <a:srcRect l="30424" t="43569" r="58333" b="37759"/>
          <a:stretch/>
        </p:blipFill>
        <p:spPr bwMode="auto">
          <a:xfrm>
            <a:off x="9454322" y="3809761"/>
            <a:ext cx="1522480" cy="1343365"/>
          </a:xfrm>
          <a:prstGeom prst="rect">
            <a:avLst/>
          </a:prstGeom>
          <a:ln>
            <a:noFill/>
          </a:ln>
          <a:extLst>
            <a:ext uri="{53640926-AAD7-44D8-BBD7-CCE9431645EC}">
              <a14:shadowObscured xmlns:a14="http://schemas.microsoft.com/office/drawing/2010/main"/>
            </a:ext>
          </a:extLst>
        </p:spPr>
      </p:pic>
      <p:sp>
        <p:nvSpPr>
          <p:cNvPr id="8" name="Foliennummernplatzhalter 7">
            <a:extLst>
              <a:ext uri="{FF2B5EF4-FFF2-40B4-BE49-F238E27FC236}">
                <a16:creationId xmlns:a16="http://schemas.microsoft.com/office/drawing/2014/main" id="{76CF4FE8-155C-F610-3F21-3AEFA6BBBF8E}"/>
              </a:ext>
            </a:extLst>
          </p:cNvPr>
          <p:cNvSpPr>
            <a:spLocks noGrp="1"/>
          </p:cNvSpPr>
          <p:nvPr>
            <p:ph type="sldNum" sz="quarter" idx="12"/>
          </p:nvPr>
        </p:nvSpPr>
        <p:spPr/>
        <p:txBody>
          <a:bodyPr/>
          <a:lstStyle/>
          <a:p>
            <a:fld id="{FDD7016C-FBC3-41B9-833E-73D185318660}" type="slidenum">
              <a:rPr lang="de-DE" smtClean="0"/>
              <a:t>5</a:t>
            </a:fld>
            <a:endParaRPr lang="de-DE"/>
          </a:p>
        </p:txBody>
      </p:sp>
    </p:spTree>
    <p:extLst>
      <p:ext uri="{BB962C8B-B14F-4D97-AF65-F5344CB8AC3E}">
        <p14:creationId xmlns:p14="http://schemas.microsoft.com/office/powerpoint/2010/main" val="120677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C453D-C1E6-7CBD-5935-6518546E2CA0}"/>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D1DDCD49-8EDB-97F5-9B5C-8EAFE9ECC29C}"/>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AC82CF0C-AB44-689C-FE43-371586EE7242}"/>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A7130772-31EC-0AFA-6D14-85BFBC7AF46F}"/>
              </a:ext>
            </a:extLst>
          </p:cNvPr>
          <p:cNvSpPr txBox="1"/>
          <p:nvPr/>
        </p:nvSpPr>
        <p:spPr>
          <a:xfrm>
            <a:off x="2948632" y="1111496"/>
            <a:ext cx="4385421" cy="461665"/>
          </a:xfrm>
          <a:prstGeom prst="rect">
            <a:avLst/>
          </a:prstGeom>
          <a:noFill/>
        </p:spPr>
        <p:txBody>
          <a:bodyPr wrap="square">
            <a:spAutoFit/>
          </a:bodyPr>
          <a:lstStyle/>
          <a:p>
            <a:pPr marL="0" indent="0" algn="ctr">
              <a:spcAft>
                <a:spcPts val="1200"/>
              </a:spcAft>
              <a:buNone/>
            </a:pPr>
            <a:r>
              <a:rPr lang="de-DE" sz="2400" b="1" dirty="0">
                <a:effectLst/>
                <a:latin typeface="Arial" panose="020B0604020202020204" pitchFamily="34" charset="0"/>
                <a:ea typeface="Calibri" panose="020F0502020204030204" pitchFamily="34" charset="0"/>
                <a:cs typeface="Arial" panose="020B0604020202020204" pitchFamily="34" charset="0"/>
              </a:rPr>
              <a:t>Sozialverträglichkeit</a:t>
            </a:r>
            <a:endParaRPr lang="de-DE" sz="24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A4F0358E-703B-680B-F63D-D46DD6DD2A45}"/>
              </a:ext>
            </a:extLst>
          </p:cNvPr>
          <p:cNvSpPr txBox="1"/>
          <p:nvPr/>
        </p:nvSpPr>
        <p:spPr>
          <a:xfrm>
            <a:off x="703036" y="1642658"/>
            <a:ext cx="10785928" cy="5082545"/>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de-DE" sz="2000" dirty="0">
                <a:solidFill>
                  <a:srgbClr val="000000"/>
                </a:solidFill>
                <a:effectLst/>
                <a:latin typeface="Arial" panose="020B0604020202020204" pitchFamily="34" charset="0"/>
              </a:rPr>
              <a:t> </a:t>
            </a:r>
            <a:r>
              <a:rPr lang="de-DE" dirty="0">
                <a:solidFill>
                  <a:srgbClr val="FF0000"/>
                </a:solidFill>
                <a:effectLst/>
                <a:latin typeface="Arial" panose="020B0604020202020204" pitchFamily="34" charset="0"/>
              </a:rPr>
              <a:t>Neu</a:t>
            </a:r>
            <a:r>
              <a:rPr lang="de-DE" dirty="0">
                <a:solidFill>
                  <a:srgbClr val="000000"/>
                </a:solidFill>
                <a:effectLst/>
                <a:latin typeface="Arial" panose="020B0604020202020204" pitchFamily="34" charset="0"/>
              </a:rPr>
              <a:t>: Bei Aggressivität des Hundes erfolgt die sofortige Disqualifikation.                   </a:t>
            </a:r>
            <a:r>
              <a:rPr lang="de-DE" dirty="0">
                <a:solidFill>
                  <a:srgbClr val="FF0000"/>
                </a:solidFill>
                <a:latin typeface="Arial" panose="020B0604020202020204" pitchFamily="34" charset="0"/>
              </a:rPr>
              <a:t>Eintrag: "Disqualifikation wegen Aggressivität des Hundes, der Hund muss erneut in einer FCI-BH/VT oder BH/VT (NPO) mit Verhaltenstest vorgestellt werden." </a:t>
            </a:r>
            <a:r>
              <a:rPr lang="de-DE" dirty="0">
                <a:solidFill>
                  <a:srgbClr val="000000"/>
                </a:solidFill>
                <a:latin typeface="Arial" panose="020B0604020202020204" pitchFamily="34" charset="0"/>
              </a:rPr>
              <a:t>In einem solchen Fall </a:t>
            </a:r>
            <a:r>
              <a:rPr lang="de-DE" dirty="0">
                <a:solidFill>
                  <a:schemeClr val="accent1">
                    <a:lumMod val="75000"/>
                  </a:schemeClr>
                </a:solidFill>
                <a:latin typeface="Arial" panose="020B0604020202020204" pitchFamily="34" charset="0"/>
              </a:rPr>
              <a:t>muss der LR einen Bericht mit einer Fallbeschreibung an die nationale Organisation schicken. Je nach Fall können die nationalen Organisationen dann auch weitere Über-prüfungen anordnen,</a:t>
            </a:r>
            <a:r>
              <a:rPr lang="de-DE" dirty="0">
                <a:solidFill>
                  <a:srgbClr val="000000"/>
                </a:solidFill>
                <a:latin typeface="Arial" panose="020B0604020202020204" pitchFamily="34" charset="0"/>
              </a:rPr>
              <a:t> insbesondere wenn eine erneute Durchführung einer BH/VT ein Risiko für Mensch oder Tier darstellen kann. </a:t>
            </a:r>
            <a:r>
              <a:rPr lang="de-DE" dirty="0">
                <a:solidFill>
                  <a:schemeClr val="accent1">
                    <a:lumMod val="75000"/>
                  </a:schemeClr>
                </a:solidFill>
                <a:latin typeface="Arial" panose="020B0604020202020204" pitchFamily="34" charset="0"/>
              </a:rPr>
              <a:t>Im Falle einer erneuten Prüfung wegen mangelnder Sozialverträglichkeit muss der amtierende LR vorab von der nationalen Organisation informiert werden.</a:t>
            </a:r>
            <a:r>
              <a:rPr lang="de-DE" dirty="0">
                <a:solidFill>
                  <a:srgbClr val="000000"/>
                </a:solidFill>
                <a:latin typeface="Arial" panose="020B0604020202020204" pitchFamily="34" charset="0"/>
              </a:rPr>
              <a:t> Wenn der LR es für angebracht hält, kann er die Übungen aus Sicherheitsgründen entsprechend anpassen, so dass kein Risiko besteht. In einem solchen Fall muss die Prüfung zusammen mit einem Hund zur Probe durchgeführt werden. </a:t>
            </a:r>
          </a:p>
          <a:p>
            <a:pPr marL="342900" indent="-342900">
              <a:lnSpc>
                <a:spcPct val="107000"/>
              </a:lnSpc>
              <a:buFont typeface="Symbol" panose="05050102010706020507" pitchFamily="18" charset="2"/>
              <a:buChar char=""/>
            </a:pPr>
            <a:endParaRPr lang="de-DE" dirty="0">
              <a:solidFill>
                <a:srgbClr val="000000"/>
              </a:solidFill>
              <a:latin typeface="Arial" panose="020B0604020202020204" pitchFamily="34" charset="0"/>
            </a:endParaRPr>
          </a:p>
          <a:p>
            <a:pPr marL="342900" indent="-342900">
              <a:lnSpc>
                <a:spcPct val="107000"/>
              </a:lnSpc>
              <a:buFont typeface="Symbol" panose="05050102010706020507" pitchFamily="18" charset="2"/>
              <a:buChar char=""/>
            </a:pPr>
            <a:r>
              <a:rPr lang="de-DE" dirty="0">
                <a:solidFill>
                  <a:srgbClr val="000000"/>
                </a:solidFill>
                <a:latin typeface="Arial" panose="020B0604020202020204" pitchFamily="34" charset="0"/>
              </a:rPr>
              <a:t>Im SGSV liegt Zuständigkeit beim LRO/LV des Mitgliedes</a:t>
            </a:r>
          </a:p>
          <a:p>
            <a:pPr marL="342900" indent="-342900">
              <a:lnSpc>
                <a:spcPct val="107000"/>
              </a:lnSpc>
              <a:buFont typeface="Symbol" panose="05050102010706020507" pitchFamily="18" charset="2"/>
              <a:buChar char=""/>
            </a:pPr>
            <a:endParaRPr lang="de-DE" dirty="0"/>
          </a:p>
          <a:p>
            <a:pPr marL="342900" indent="-342900">
              <a:lnSpc>
                <a:spcPct val="107000"/>
              </a:lnSpc>
              <a:buFont typeface="Symbol" panose="05050102010706020507" pitchFamily="18" charset="2"/>
              <a:buChar char=""/>
            </a:pPr>
            <a:r>
              <a:rPr lang="de-DE" kern="100" dirty="0">
                <a:effectLst/>
                <a:latin typeface="Arial" panose="020B0604020202020204" pitchFamily="34" charset="0"/>
                <a:ea typeface="Calibri" panose="020F0502020204030204" pitchFamily="34" charset="0"/>
                <a:cs typeface="Arial" panose="020B0604020202020204" pitchFamily="34" charset="0"/>
              </a:rPr>
              <a:t>Die weiteren bisherigen Bestimmungen bleiben unverändert bestehen z.B. beißen; attackieren; unsichere und ängstliche Hunde; Meideverhalten …, Entzug aller Punkte.   </a:t>
            </a:r>
          </a:p>
          <a:p>
            <a:pPr>
              <a:lnSpc>
                <a:spcPct val="107000"/>
              </a:lnSpc>
            </a:pPr>
            <a:r>
              <a:rPr lang="de-DE"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rPr>
              <a:t>     </a:t>
            </a:r>
            <a:r>
              <a:rPr lang="de-DE" kern="100" dirty="0">
                <a:solidFill>
                  <a:schemeClr val="accent1">
                    <a:lumMod val="75000"/>
                  </a:schemeClr>
                </a:solidFill>
                <a:effectLst/>
                <a:latin typeface="Arial" panose="020B0604020202020204" pitchFamily="34" charset="0"/>
                <a:ea typeface="Calibri" panose="020F0502020204030204" pitchFamily="34" charset="0"/>
                <a:cs typeface="Arial" panose="020B0604020202020204" pitchFamily="34" charset="0"/>
              </a:rPr>
              <a:t>Ausnahme</a:t>
            </a:r>
            <a:r>
              <a:rPr lang="de-DE" kern="100" dirty="0">
                <a:effectLst/>
                <a:latin typeface="Arial" panose="020B0604020202020204" pitchFamily="34" charset="0"/>
                <a:ea typeface="Calibri" panose="020F0502020204030204" pitchFamily="34" charset="0"/>
                <a:cs typeface="Arial" panose="020B0604020202020204" pitchFamily="34" charset="0"/>
              </a:rPr>
              <a:t> ist Verteidigung wenn selbst angegriffen (wird nicht sanktioniert)</a:t>
            </a:r>
            <a:endParaRPr lang="de-DE" sz="1400" kern="1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pPr>
            <a:endParaRPr lang="de-DE" sz="14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16A85EC2-20F7-3D60-AA1A-1F4FBB86091A}"/>
              </a:ext>
            </a:extLst>
          </p:cNvPr>
          <p:cNvSpPr>
            <a:spLocks noGrp="1"/>
          </p:cNvSpPr>
          <p:nvPr>
            <p:ph type="sldNum" sz="quarter" idx="12"/>
          </p:nvPr>
        </p:nvSpPr>
        <p:spPr/>
        <p:txBody>
          <a:bodyPr/>
          <a:lstStyle/>
          <a:p>
            <a:fld id="{FDD7016C-FBC3-41B9-833E-73D185318660}" type="slidenum">
              <a:rPr lang="de-DE" smtClean="0"/>
              <a:t>6</a:t>
            </a:fld>
            <a:endParaRPr lang="de-DE"/>
          </a:p>
        </p:txBody>
      </p:sp>
    </p:spTree>
    <p:extLst>
      <p:ext uri="{BB962C8B-B14F-4D97-AF65-F5344CB8AC3E}">
        <p14:creationId xmlns:p14="http://schemas.microsoft.com/office/powerpoint/2010/main" val="3420588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9AB01-99BF-80BA-3E89-49811438D198}"/>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0AB4F6D8-4EDF-1626-3CAE-9B059E3A04B8}"/>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C774EBFC-5B73-4E11-93AB-C93D78B64F96}"/>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740A8C7D-C0DD-82FE-B231-E9ED220ED1D5}"/>
              </a:ext>
            </a:extLst>
          </p:cNvPr>
          <p:cNvSpPr txBox="1"/>
          <p:nvPr/>
        </p:nvSpPr>
        <p:spPr>
          <a:xfrm>
            <a:off x="2885194" y="915412"/>
            <a:ext cx="6421611" cy="461665"/>
          </a:xfrm>
          <a:prstGeom prst="rect">
            <a:avLst/>
          </a:prstGeom>
          <a:noFill/>
        </p:spPr>
        <p:txBody>
          <a:bodyPr wrap="square">
            <a:spAutoFit/>
          </a:bodyPr>
          <a:lstStyle/>
          <a:p>
            <a:pPr marL="0" indent="0" algn="ctr">
              <a:spcAft>
                <a:spcPts val="1200"/>
              </a:spcAft>
              <a:buNone/>
            </a:pPr>
            <a:r>
              <a:rPr lang="de-DE" sz="2400" b="1" dirty="0">
                <a:effectLst/>
                <a:latin typeface="Calibri" panose="020F0502020204030204" pitchFamily="34" charset="0"/>
                <a:ea typeface="Calibri" panose="020F0502020204030204" pitchFamily="34" charset="0"/>
              </a:rPr>
              <a:t>Grundanforderungen für alle Prüfungsarten</a:t>
            </a:r>
            <a:endParaRPr lang="de-DE" sz="24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9150756A-438A-A0A7-9203-ADF803E73DFB}"/>
              </a:ext>
            </a:extLst>
          </p:cNvPr>
          <p:cNvSpPr txBox="1"/>
          <p:nvPr/>
        </p:nvSpPr>
        <p:spPr>
          <a:xfrm>
            <a:off x="703036" y="1642658"/>
            <a:ext cx="10785928" cy="4977773"/>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de-DE" dirty="0">
                <a:solidFill>
                  <a:srgbClr val="000000"/>
                </a:solidFill>
                <a:effectLst/>
                <a:latin typeface="Arial" panose="020B0604020202020204" pitchFamily="34" charset="0"/>
              </a:rPr>
              <a:t> </a:t>
            </a:r>
            <a:r>
              <a:rPr lang="de-DE" b="1" dirty="0">
                <a:effectLst/>
                <a:latin typeface="Arial" panose="020B0604020202020204" pitchFamily="34" charset="0"/>
                <a:ea typeface="Calibri" panose="020F0502020204030204" pitchFamily="34" charset="0"/>
                <a:cs typeface="Arial" panose="020B0604020202020204" pitchFamily="34" charset="0"/>
              </a:rPr>
              <a:t>Ausdrucksverhalten / Selbstsicherheit</a:t>
            </a:r>
          </a:p>
          <a:p>
            <a:pPr>
              <a:lnSpc>
                <a:spcPct val="107000"/>
              </a:lnSpc>
            </a:pPr>
            <a:r>
              <a:rPr lang="de-DE" b="1" dirty="0">
                <a:effectLst/>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Bei der Bewertung ist besonders auf das Ausdrucksverhalten zu achten. Der Hund muss zeigen,  </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    dass er die geforderte Übung für den HF machen will und nicht, dass er sie machen muss. Genaue</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 Beobachtung der gesamten Mimik, wie z.B. Ohren- und Rutenhaltung, angespannte Muskulatur,</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 unnatürliche Bewegungen, übermäßiger Speichelfluss oder hektisches Verhalten etc. fließen</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 entsprechend in die Bewertung ein. Negative Reaktionen auf die HZ führen zu Abwertungen</a:t>
            </a:r>
            <a:r>
              <a:rPr lang="de-DE" dirty="0">
                <a:solidFill>
                  <a:srgbClr val="000000"/>
                </a:solidFill>
                <a:latin typeface="Arial" panose="020B0604020202020204" pitchFamily="34" charset="0"/>
                <a:cs typeface="Arial" panose="020B0604020202020204" pitchFamily="34" charset="0"/>
              </a:rPr>
              <a:t>. </a:t>
            </a:r>
          </a:p>
          <a:p>
            <a:pPr marL="342900" indent="-342900">
              <a:lnSpc>
                <a:spcPct val="107000"/>
              </a:lnSpc>
              <a:buFont typeface="Symbol" panose="05050102010706020507" pitchFamily="18" charset="2"/>
              <a:buChar char=""/>
            </a:pPr>
            <a:endParaRPr lang="de-DE" sz="2000" dirty="0">
              <a:latin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sz="1800" b="1" dirty="0">
                <a:effectLst/>
                <a:latin typeface="Arial" panose="020B0604020202020204" pitchFamily="34" charset="0"/>
                <a:ea typeface="Calibri" panose="020F0502020204030204" pitchFamily="34" charset="0"/>
                <a:cs typeface="Arial" panose="020B0604020202020204" pitchFamily="34" charset="0"/>
              </a:rPr>
              <a:t>Motivation </a:t>
            </a:r>
          </a:p>
          <a:p>
            <a:r>
              <a:rPr lang="de-DE" sz="2000" b="1" kern="100" dirty="0">
                <a:effectLst/>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Der Hund muss eine freudig motivierte Arbeit zeigen. Arbeitswille und Leistungsbereitschaft stehen</a:t>
            </a:r>
          </a:p>
          <a:p>
            <a:r>
              <a:rPr lang="de-DE" dirty="0">
                <a:latin typeface="Arial" panose="020B0604020202020204" pitchFamily="34" charset="0"/>
                <a:ea typeface="Calibri" panose="020F0502020204030204" pitchFamily="34" charset="0"/>
                <a:cs typeface="Arial" panose="020B0604020202020204" pitchFamily="34" charset="0"/>
              </a:rPr>
              <a:t>       </a:t>
            </a:r>
            <a:r>
              <a:rPr lang="de-DE" dirty="0">
                <a:effectLst/>
                <a:latin typeface="Arial" panose="020B0604020202020204" pitchFamily="34" charset="0"/>
                <a:ea typeface="Calibri" panose="020F0502020204030204" pitchFamily="34" charset="0"/>
                <a:cs typeface="Arial" panose="020B0604020202020204" pitchFamily="34" charset="0"/>
              </a:rPr>
              <a:t> im Vordergrund. </a:t>
            </a:r>
          </a:p>
          <a:p>
            <a:endParaRPr lang="de-DE" dirty="0">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de-DE" b="1" dirty="0">
                <a:latin typeface="Arial" panose="020B0604020202020204" pitchFamily="34" charset="0"/>
                <a:ea typeface="Calibri" panose="020F0502020204030204" pitchFamily="34" charset="0"/>
                <a:cs typeface="Arial" panose="020B0604020202020204" pitchFamily="34" charset="0"/>
              </a:rPr>
              <a:t>Konzentration / Aufmerksamkeit </a:t>
            </a:r>
          </a:p>
          <a:p>
            <a:r>
              <a:rPr lang="de-DE" b="1" dirty="0">
                <a:latin typeface="Arial" panose="020B0604020202020204" pitchFamily="34" charset="0"/>
                <a:ea typeface="Calibri" panose="020F0502020204030204" pitchFamily="34" charset="0"/>
                <a:cs typeface="Arial" panose="020B0604020202020204" pitchFamily="34" charset="0"/>
              </a:rPr>
              <a:t>        </a:t>
            </a:r>
            <a:r>
              <a:rPr lang="de-DE" dirty="0">
                <a:latin typeface="Arial" panose="020B0604020202020204" pitchFamily="34" charset="0"/>
                <a:ea typeface="Calibri" panose="020F0502020204030204" pitchFamily="34" charset="0"/>
                <a:cs typeface="Arial" panose="020B0604020202020204" pitchFamily="34" charset="0"/>
              </a:rPr>
              <a:t>Der Hund soll während der gesamten Arbeit auf den HF konzentriert sein, ohne eine extrem</a:t>
            </a:r>
          </a:p>
          <a:p>
            <a:r>
              <a:rPr lang="de-DE" dirty="0">
                <a:latin typeface="Arial" panose="020B0604020202020204" pitchFamily="34" charset="0"/>
                <a:ea typeface="Calibri" panose="020F0502020204030204" pitchFamily="34" charset="0"/>
                <a:cs typeface="Arial" panose="020B0604020202020204" pitchFamily="34" charset="0"/>
              </a:rPr>
              <a:t>        abnorme Körper- oder Kopfhaltung zu zeigen. Die HZ müssen immer direkt und ohne Zögern</a:t>
            </a:r>
          </a:p>
          <a:p>
            <a:r>
              <a:rPr lang="de-DE" dirty="0">
                <a:latin typeface="Arial" panose="020B0604020202020204" pitchFamily="34" charset="0"/>
                <a:ea typeface="Calibri" panose="020F0502020204030204" pitchFamily="34" charset="0"/>
                <a:cs typeface="Arial" panose="020B0604020202020204" pitchFamily="34" charset="0"/>
              </a:rPr>
              <a:t>        angenommen werden</a:t>
            </a:r>
            <a:r>
              <a:rPr lang="de-DE" b="1" dirty="0">
                <a:latin typeface="Arial" panose="020B0604020202020204" pitchFamily="34" charset="0"/>
                <a:ea typeface="Calibri" panose="020F0502020204030204" pitchFamily="34" charset="0"/>
                <a:cs typeface="Arial" panose="020B0604020202020204" pitchFamily="34" charset="0"/>
              </a:rPr>
              <a:t>. </a:t>
            </a:r>
            <a:endParaRPr lang="de-DE" kern="100" dirty="0">
              <a:effectLst/>
              <a:latin typeface="Arial" panose="020B0604020202020204" pitchFamily="34" charset="0"/>
              <a:ea typeface="Calibri" panose="020F0502020204030204" pitchFamily="34" charset="0"/>
              <a:cs typeface="Arial" panose="020B0604020202020204" pitchFamily="34" charset="0"/>
            </a:endParaRPr>
          </a:p>
          <a:p>
            <a:pPr lvl="0">
              <a:lnSpc>
                <a:spcPct val="107000"/>
              </a:lnSpc>
            </a:pPr>
            <a:endParaRPr lang="de-DE" kern="100" dirty="0">
              <a:effectLst/>
              <a:latin typeface="Arial" panose="020B0604020202020204" pitchFamily="34" charset="0"/>
              <a:ea typeface="Calibri" panose="020F0502020204030204" pitchFamily="34" charset="0"/>
              <a:cs typeface="Arial" panose="020B0604020202020204" pitchFamily="34" charset="0"/>
            </a:endParaRPr>
          </a:p>
          <a:p>
            <a:pPr lvl="0">
              <a:spcAft>
                <a:spcPts val="800"/>
              </a:spcAft>
            </a:pPr>
            <a:endParaRPr lang="de-DE" sz="14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017B5CD7-6EFB-FCC0-7E25-87FDC5EF1E6A}"/>
              </a:ext>
            </a:extLst>
          </p:cNvPr>
          <p:cNvSpPr>
            <a:spLocks noGrp="1"/>
          </p:cNvSpPr>
          <p:nvPr>
            <p:ph type="sldNum" sz="quarter" idx="12"/>
          </p:nvPr>
        </p:nvSpPr>
        <p:spPr/>
        <p:txBody>
          <a:bodyPr/>
          <a:lstStyle/>
          <a:p>
            <a:fld id="{FDD7016C-FBC3-41B9-833E-73D185318660}" type="slidenum">
              <a:rPr lang="de-DE" smtClean="0"/>
              <a:t>7</a:t>
            </a:fld>
            <a:endParaRPr lang="de-DE"/>
          </a:p>
        </p:txBody>
      </p:sp>
    </p:spTree>
    <p:extLst>
      <p:ext uri="{BB962C8B-B14F-4D97-AF65-F5344CB8AC3E}">
        <p14:creationId xmlns:p14="http://schemas.microsoft.com/office/powerpoint/2010/main" val="2926907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3A02C1-F93E-B552-FA36-96496D081D42}"/>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4BA87401-BC86-49DF-C22B-3E6EA1585549}"/>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D79442DE-E013-C738-4F96-EA91BD36E348}"/>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feld 5">
            <a:extLst>
              <a:ext uri="{FF2B5EF4-FFF2-40B4-BE49-F238E27FC236}">
                <a16:creationId xmlns:a16="http://schemas.microsoft.com/office/drawing/2014/main" id="{BFB30C48-196A-443F-3692-D5389D2B405B}"/>
              </a:ext>
            </a:extLst>
          </p:cNvPr>
          <p:cNvSpPr txBox="1"/>
          <p:nvPr/>
        </p:nvSpPr>
        <p:spPr>
          <a:xfrm>
            <a:off x="703036" y="1680366"/>
            <a:ext cx="10785928" cy="5932906"/>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de-DE" dirty="0">
                <a:solidFill>
                  <a:srgbClr val="000000"/>
                </a:solidFill>
                <a:effectLst/>
                <a:latin typeface="Arial" panose="020B0604020202020204" pitchFamily="34" charset="0"/>
              </a:rPr>
              <a:t> </a:t>
            </a:r>
            <a:r>
              <a:rPr lang="de-DE" sz="1800" b="1" dirty="0">
                <a:effectLst/>
                <a:latin typeface="Arial" panose="020B0604020202020204" pitchFamily="34" charset="0"/>
                <a:ea typeface="Calibri" panose="020F0502020204030204" pitchFamily="34" charset="0"/>
                <a:cs typeface="Arial" panose="020B0604020202020204" pitchFamily="34" charset="0"/>
              </a:rPr>
              <a:t>Harmonie des Teams</a:t>
            </a:r>
            <a:endParaRPr lang="de-DE" b="1"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b="1" dirty="0">
                <a:effectLst/>
                <a:latin typeface="Arial" panose="020B0604020202020204" pitchFamily="34" charset="0"/>
                <a:ea typeface="Calibri" panose="020F0502020204030204" pitchFamily="34" charset="0"/>
                <a:cs typeface="Arial" panose="020B0604020202020204" pitchFamily="34" charset="0"/>
              </a:rPr>
              <a:t>         </a:t>
            </a:r>
            <a:r>
              <a:rPr lang="de-DE" sz="1800" dirty="0">
                <a:effectLst/>
                <a:latin typeface="Arial" panose="020B0604020202020204" pitchFamily="34" charset="0"/>
                <a:ea typeface="Calibri" panose="020F0502020204030204" pitchFamily="34" charset="0"/>
                <a:cs typeface="Arial" panose="020B0604020202020204" pitchFamily="34" charset="0"/>
              </a:rPr>
              <a:t>Die Vorführung muss harmonisch sein. Der Hund muss in der Lage sein dem HF in einer für einen </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a:t>
            </a:r>
            <a:r>
              <a:rPr lang="de-DE" sz="1800" dirty="0">
                <a:effectLst/>
                <a:latin typeface="Arial" panose="020B0604020202020204" pitchFamily="34" charset="0"/>
                <a:ea typeface="Calibri" panose="020F0502020204030204" pitchFamily="34" charset="0"/>
                <a:cs typeface="Arial" panose="020B0604020202020204" pitchFamily="34" charset="0"/>
              </a:rPr>
              <a:t>     Hund normalen Abfolge von Schritten zu folgen.</a:t>
            </a:r>
          </a:p>
          <a:p>
            <a:pPr>
              <a:lnSpc>
                <a:spcPct val="107000"/>
              </a:lnSpc>
            </a:pPr>
            <a:endParaRPr lang="de-DE" sz="2000" dirty="0">
              <a:latin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b="1" dirty="0">
                <a:latin typeface="Arial" panose="020B0604020202020204" pitchFamily="34" charset="0"/>
                <a:ea typeface="Calibri" panose="020F0502020204030204" pitchFamily="34" charset="0"/>
                <a:cs typeface="Arial" panose="020B0604020202020204" pitchFamily="34" charset="0"/>
              </a:rPr>
              <a:t>Technische Korrektheit - Position </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Neben dem ausdrucksstarken Verhalten und einer harmonischen Vorführung muss auf eine</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technisch korrekte Ausführung geachtet werden.</a:t>
            </a:r>
          </a:p>
          <a:p>
            <a:pPr>
              <a:lnSpc>
                <a:spcPct val="107000"/>
              </a:lnSpc>
            </a:pPr>
            <a:endParaRPr lang="de-DE" b="1"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de-DE" b="1" dirty="0">
                <a:latin typeface="Arial" panose="020B0604020202020204" pitchFamily="34" charset="0"/>
                <a:ea typeface="Calibri" panose="020F0502020204030204" pitchFamily="34" charset="0"/>
                <a:cs typeface="Arial" panose="020B0604020202020204" pitchFamily="34" charset="0"/>
              </a:rPr>
              <a:t>Ausführung der Übungen</a:t>
            </a:r>
          </a:p>
          <a:p>
            <a:pPr>
              <a:lnSpc>
                <a:spcPct val="107000"/>
              </a:lnSpc>
            </a:pPr>
            <a:r>
              <a:rPr lang="de-DE" b="1" dirty="0">
                <a:latin typeface="Arial" panose="020B0604020202020204" pitchFamily="34" charset="0"/>
                <a:ea typeface="Calibri" panose="020F0502020204030204" pitchFamily="34" charset="0"/>
                <a:cs typeface="Arial" panose="020B0604020202020204" pitchFamily="34" charset="0"/>
              </a:rPr>
              <a:t>        </a:t>
            </a:r>
            <a:r>
              <a:rPr lang="de-DE" dirty="0">
                <a:latin typeface="Arial" panose="020B0604020202020204" pitchFamily="34" charset="0"/>
                <a:ea typeface="Calibri" panose="020F0502020204030204" pitchFamily="34" charset="0"/>
                <a:cs typeface="Arial" panose="020B0604020202020204" pitchFamily="34" charset="0"/>
              </a:rPr>
              <a:t>Der Hund muss die Übung freudig, selbstbewusst und unmittelbar auf das verbale Kommando des</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HF ausführen. Jegliches Verhalten, das auf Angst oder Stress zurückzuführen ist, wertet die Übung</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ab.</a:t>
            </a:r>
          </a:p>
          <a:p>
            <a:pPr>
              <a:lnSpc>
                <a:spcPct val="107000"/>
              </a:lnSpc>
            </a:pPr>
            <a:endParaRPr lang="de-DE"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Arial" panose="020B0604020202020204" pitchFamily="34" charset="0"/>
              <a:buChar char="•"/>
            </a:pPr>
            <a:r>
              <a:rPr lang="de-DE" b="1" dirty="0">
                <a:solidFill>
                  <a:srgbClr val="FF0000"/>
                </a:solidFill>
                <a:latin typeface="Arial" panose="020B0604020202020204" pitchFamily="34" charset="0"/>
                <a:ea typeface="Calibri" panose="020F0502020204030204" pitchFamily="34" charset="0"/>
                <a:cs typeface="Arial" panose="020B0604020202020204" pitchFamily="34" charset="0"/>
              </a:rPr>
              <a:t>Schwerpunkt in FCI-BH/VT:</a:t>
            </a:r>
          </a:p>
          <a:p>
            <a:r>
              <a:rPr lang="de-DE"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dirty="0">
                <a:solidFill>
                  <a:srgbClr val="FF0000"/>
                </a:solidFill>
                <a:latin typeface="Arial" panose="020B0604020202020204" pitchFamily="34" charset="0"/>
                <a:ea typeface="Calibri" panose="020F0502020204030204" pitchFamily="34" charset="0"/>
                <a:cs typeface="Arial" panose="020B0604020202020204" pitchFamily="34" charset="0"/>
              </a:rPr>
              <a:t>Überprüfung des </a:t>
            </a:r>
            <a:r>
              <a:rPr lang="de-DE" b="1" dirty="0">
                <a:solidFill>
                  <a:srgbClr val="FF0000"/>
                </a:solidFill>
                <a:latin typeface="Arial" panose="020B0604020202020204" pitchFamily="34" charset="0"/>
                <a:ea typeface="Calibri" panose="020F0502020204030204" pitchFamily="34" charset="0"/>
                <a:cs typeface="Arial" panose="020B0604020202020204" pitchFamily="34" charset="0"/>
              </a:rPr>
              <a:t>Grundgehorsams auf dem Übungsplatz und </a:t>
            </a:r>
            <a:r>
              <a:rPr lang="de-DE" dirty="0">
                <a:solidFill>
                  <a:srgbClr val="FF0000"/>
                </a:solidFill>
                <a:latin typeface="Arial" panose="020B0604020202020204" pitchFamily="34" charset="0"/>
                <a:ea typeface="Calibri" panose="020F0502020204030204" pitchFamily="34" charset="0"/>
                <a:cs typeface="Arial" panose="020B0604020202020204" pitchFamily="34" charset="0"/>
              </a:rPr>
              <a:t>Überprüfung der  </a:t>
            </a:r>
          </a:p>
          <a:p>
            <a:r>
              <a:rPr lang="de-DE"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b="1" dirty="0">
                <a:solidFill>
                  <a:srgbClr val="FF0000"/>
                </a:solidFill>
                <a:latin typeface="Arial" panose="020B0604020202020204" pitchFamily="34" charset="0"/>
                <a:ea typeface="Calibri" panose="020F0502020204030204" pitchFamily="34" charset="0"/>
                <a:cs typeface="Arial" panose="020B0604020202020204" pitchFamily="34" charset="0"/>
              </a:rPr>
              <a:t>Sozialverträglichkeit</a:t>
            </a:r>
            <a:r>
              <a:rPr lang="de-DE"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b="1" dirty="0">
                <a:solidFill>
                  <a:srgbClr val="FF0000"/>
                </a:solidFill>
                <a:latin typeface="Arial" panose="020B0604020202020204" pitchFamily="34" charset="0"/>
                <a:ea typeface="Calibri" panose="020F0502020204030204" pitchFamily="34" charset="0"/>
                <a:cs typeface="Arial" panose="020B0604020202020204" pitchFamily="34" charset="0"/>
              </a:rPr>
              <a:t>vor allem im Verkehrsteil </a:t>
            </a:r>
            <a:endParaRPr lang="de-DE" dirty="0">
              <a:solidFill>
                <a:srgbClr val="FF0000"/>
              </a:solidFill>
              <a:latin typeface="Arial" panose="020B0604020202020204" pitchFamily="34" charset="0"/>
              <a:ea typeface="Calibri" panose="020F0502020204030204" pitchFamily="34" charset="0"/>
              <a:cs typeface="Arial" panose="020B0604020202020204" pitchFamily="34" charset="0"/>
            </a:endParaRPr>
          </a:p>
          <a:p>
            <a:pPr>
              <a:lnSpc>
                <a:spcPct val="107000"/>
              </a:lnSpc>
            </a:pPr>
            <a:r>
              <a:rPr lang="de-DE" b="1" dirty="0">
                <a:latin typeface="Arial" panose="020B0604020202020204" pitchFamily="34" charset="0"/>
                <a:ea typeface="Calibri" panose="020F0502020204030204" pitchFamily="34" charset="0"/>
                <a:cs typeface="Arial" panose="020B0604020202020204" pitchFamily="34" charset="0"/>
              </a:rPr>
              <a:t>  </a:t>
            </a:r>
          </a:p>
          <a:p>
            <a:pPr>
              <a:lnSpc>
                <a:spcPct val="107000"/>
              </a:lnSpc>
            </a:pPr>
            <a:endParaRPr lang="de-DE" dirty="0">
              <a:latin typeface="Arial" panose="020B0604020202020204" pitchFamily="34" charset="0"/>
              <a:ea typeface="Calibri" panose="020F0502020204030204" pitchFamily="34" charset="0"/>
              <a:cs typeface="Arial" panose="020B0604020202020204" pitchFamily="34" charset="0"/>
            </a:endParaRPr>
          </a:p>
          <a:p>
            <a:pPr>
              <a:lnSpc>
                <a:spcPct val="107000"/>
              </a:lnSpc>
            </a:pPr>
            <a:endParaRPr lang="de-DE" dirty="0">
              <a:latin typeface="Arial" panose="020B0604020202020204" pitchFamily="34" charset="0"/>
              <a:ea typeface="Calibri" panose="020F0502020204030204" pitchFamily="34" charset="0"/>
              <a:cs typeface="Arial" panose="020B0604020202020204" pitchFamily="34" charset="0"/>
            </a:endParaRPr>
          </a:p>
          <a:p>
            <a:pPr lvl="0">
              <a:spcAft>
                <a:spcPts val="800"/>
              </a:spcAft>
            </a:pPr>
            <a:endParaRPr lang="de-DE" sz="14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71169480-F624-6576-40C2-51D664014268}"/>
              </a:ext>
            </a:extLst>
          </p:cNvPr>
          <p:cNvSpPr>
            <a:spLocks noGrp="1"/>
          </p:cNvSpPr>
          <p:nvPr>
            <p:ph type="sldNum" sz="quarter" idx="12"/>
          </p:nvPr>
        </p:nvSpPr>
        <p:spPr/>
        <p:txBody>
          <a:bodyPr/>
          <a:lstStyle/>
          <a:p>
            <a:fld id="{FDD7016C-FBC3-41B9-833E-73D185318660}" type="slidenum">
              <a:rPr lang="de-DE" smtClean="0"/>
              <a:t>8</a:t>
            </a:fld>
            <a:endParaRPr lang="de-DE"/>
          </a:p>
        </p:txBody>
      </p:sp>
    </p:spTree>
    <p:extLst>
      <p:ext uri="{BB962C8B-B14F-4D97-AF65-F5344CB8AC3E}">
        <p14:creationId xmlns:p14="http://schemas.microsoft.com/office/powerpoint/2010/main" val="3447092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2B257-7D9E-FE69-1ECE-C25B0461F0BF}"/>
            </a:ext>
          </a:extLst>
        </p:cNvPr>
        <p:cNvGrpSpPr/>
        <p:nvPr/>
      </p:nvGrpSpPr>
      <p:grpSpPr>
        <a:xfrm>
          <a:off x="0" y="0"/>
          <a:ext cx="0" cy="0"/>
          <a:chOff x="0" y="0"/>
          <a:chExt cx="0" cy="0"/>
        </a:xfrm>
      </p:grpSpPr>
      <p:pic>
        <p:nvPicPr>
          <p:cNvPr id="5" name="Grafik 4">
            <a:extLst>
              <a:ext uri="{FF2B5EF4-FFF2-40B4-BE49-F238E27FC236}">
                <a16:creationId xmlns:a16="http://schemas.microsoft.com/office/drawing/2014/main" id="{052ED053-5DDF-A0CE-321C-16D843D21205}"/>
              </a:ext>
            </a:extLst>
          </p:cNvPr>
          <p:cNvPicPr>
            <a:picLocks noChangeAspect="1"/>
          </p:cNvPicPr>
          <p:nvPr/>
        </p:nvPicPr>
        <p:blipFill>
          <a:blip r:embed="rId2"/>
          <a:srcRect l="24510" t="23080" r="70618" b="68849"/>
          <a:stretch/>
        </p:blipFill>
        <p:spPr>
          <a:xfrm>
            <a:off x="867264" y="234359"/>
            <a:ext cx="1505265" cy="1338802"/>
          </a:xfrm>
          <a:prstGeom prst="rect">
            <a:avLst/>
          </a:prstGeom>
        </p:spPr>
      </p:pic>
      <p:sp>
        <p:nvSpPr>
          <p:cNvPr id="7" name="Textfeld 6">
            <a:extLst>
              <a:ext uri="{FF2B5EF4-FFF2-40B4-BE49-F238E27FC236}">
                <a16:creationId xmlns:a16="http://schemas.microsoft.com/office/drawing/2014/main" id="{7A64FECB-4AE5-01DF-7E9E-3318D9ECDEC1}"/>
              </a:ext>
            </a:extLst>
          </p:cNvPr>
          <p:cNvSpPr txBox="1"/>
          <p:nvPr/>
        </p:nvSpPr>
        <p:spPr>
          <a:xfrm>
            <a:off x="8372475" y="234359"/>
            <a:ext cx="3686175" cy="369332"/>
          </a:xfrm>
          <a:prstGeom prst="rect">
            <a:avLst/>
          </a:prstGeom>
          <a:noFill/>
        </p:spPr>
        <p:txBody>
          <a:bodyPr wrap="square">
            <a:spAutoFit/>
          </a:bodyPr>
          <a:lstStyle/>
          <a:p>
            <a:r>
              <a:rPr lang="de-DE" sz="1800" kern="100" dirty="0">
                <a:solidFill>
                  <a:srgbClr val="2F5597"/>
                </a:solidFill>
                <a:effectLst/>
                <a:latin typeface="Calibri" panose="020F0502020204030204" pitchFamily="34" charset="0"/>
                <a:ea typeface="Calibri" panose="020F0502020204030204" pitchFamily="34" charset="0"/>
                <a:cs typeface="Times New Roman" panose="02020603050405020304" pitchFamily="18" charset="0"/>
              </a:rPr>
              <a:t>Deutscher Hundesportverband dhv</a:t>
            </a:r>
            <a:endParaRPr lang="de-DE"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feld 12">
            <a:extLst>
              <a:ext uri="{FF2B5EF4-FFF2-40B4-BE49-F238E27FC236}">
                <a16:creationId xmlns:a16="http://schemas.microsoft.com/office/drawing/2014/main" id="{B9599E67-58CC-67F8-460F-966D51A4ADEB}"/>
              </a:ext>
            </a:extLst>
          </p:cNvPr>
          <p:cNvSpPr txBox="1"/>
          <p:nvPr/>
        </p:nvSpPr>
        <p:spPr>
          <a:xfrm>
            <a:off x="2290714" y="915412"/>
            <a:ext cx="9417378" cy="384721"/>
          </a:xfrm>
          <a:prstGeom prst="rect">
            <a:avLst/>
          </a:prstGeom>
          <a:noFill/>
        </p:spPr>
        <p:txBody>
          <a:bodyPr wrap="square">
            <a:spAutoFit/>
          </a:bodyPr>
          <a:lstStyle/>
          <a:p>
            <a:pPr marL="0" indent="0" algn="ctr">
              <a:spcAft>
                <a:spcPts val="1200"/>
              </a:spcAft>
              <a:buNone/>
            </a:pPr>
            <a:r>
              <a:rPr lang="de-DE" sz="1900" b="1" dirty="0">
                <a:effectLst/>
                <a:latin typeface="Arial" panose="020B0604020202020204" pitchFamily="34" charset="0"/>
                <a:ea typeface="Calibri" panose="020F0502020204030204" pitchFamily="34" charset="0"/>
                <a:cs typeface="Arial" panose="020B0604020202020204" pitchFamily="34" charset="0"/>
              </a:rPr>
              <a:t>Grundsätze für die Bewertung:</a:t>
            </a:r>
            <a:r>
              <a:rPr lang="de-DE" sz="1900" dirty="0">
                <a:effectLst/>
                <a:latin typeface="Arial" panose="020B0604020202020204" pitchFamily="34" charset="0"/>
                <a:ea typeface="Calibri" panose="020F0502020204030204" pitchFamily="34" charset="0"/>
                <a:cs typeface="Arial" panose="020B0604020202020204" pitchFamily="34" charset="0"/>
              </a:rPr>
              <a:t> </a:t>
            </a:r>
            <a:r>
              <a:rPr lang="de-DE" sz="1900" b="1" dirty="0">
                <a:effectLst/>
                <a:latin typeface="Arial" panose="020B0604020202020204" pitchFamily="34" charset="0"/>
                <a:ea typeface="Calibri" panose="020F0502020204030204" pitchFamily="34" charset="0"/>
                <a:cs typeface="Arial" panose="020B0604020202020204" pitchFamily="34" charset="0"/>
              </a:rPr>
              <a:t>(wird in PO bei Übungsbeschreibung erklärt)</a:t>
            </a:r>
            <a:r>
              <a:rPr lang="de-DE" sz="1900" dirty="0">
                <a:effectLst/>
                <a:latin typeface="Arial" panose="020B0604020202020204" pitchFamily="34" charset="0"/>
                <a:ea typeface="Calibri" panose="020F0502020204030204" pitchFamily="34" charset="0"/>
                <a:cs typeface="Arial" panose="020B0604020202020204" pitchFamily="34" charset="0"/>
              </a:rPr>
              <a:t> </a:t>
            </a:r>
            <a:endParaRPr lang="de-DE" sz="1900" dirty="0">
              <a:solidFill>
                <a:srgbClr val="00B050"/>
              </a:solidFill>
              <a:latin typeface="Arial" panose="020B0604020202020204" pitchFamily="34" charset="0"/>
              <a:cs typeface="Arial" panose="020B0604020202020204" pitchFamily="34" charset="0"/>
            </a:endParaRPr>
          </a:p>
        </p:txBody>
      </p:sp>
      <p:sp>
        <p:nvSpPr>
          <p:cNvPr id="6" name="Textfeld 5">
            <a:extLst>
              <a:ext uri="{FF2B5EF4-FFF2-40B4-BE49-F238E27FC236}">
                <a16:creationId xmlns:a16="http://schemas.microsoft.com/office/drawing/2014/main" id="{06117F2A-F49A-9C92-7166-7A05C36FC695}"/>
              </a:ext>
            </a:extLst>
          </p:cNvPr>
          <p:cNvSpPr txBox="1"/>
          <p:nvPr/>
        </p:nvSpPr>
        <p:spPr>
          <a:xfrm>
            <a:off x="703036" y="1642658"/>
            <a:ext cx="10785928" cy="4786182"/>
          </a:xfrm>
          <a:prstGeom prst="rect">
            <a:avLst/>
          </a:prstGeom>
          <a:noFill/>
        </p:spPr>
        <p:txBody>
          <a:bodyPr wrap="square">
            <a:spAutoFit/>
          </a:bodyPr>
          <a:lstStyle/>
          <a:p>
            <a:pPr marL="342900" indent="-342900">
              <a:lnSpc>
                <a:spcPct val="107000"/>
              </a:lnSpc>
              <a:buFont typeface="Symbol" panose="05050102010706020507" pitchFamily="18" charset="2"/>
              <a:buChar char=""/>
            </a:pPr>
            <a:r>
              <a:rPr lang="de-DE" sz="1800" dirty="0">
                <a:effectLst/>
                <a:latin typeface="Arial" panose="020B0604020202020204" pitchFamily="34" charset="0"/>
                <a:ea typeface="Calibri" panose="020F0502020204030204" pitchFamily="34" charset="0"/>
                <a:cs typeface="Arial" panose="020B0604020202020204" pitchFamily="34" charset="0"/>
              </a:rPr>
              <a:t>Bei der Bewertung ist zwischen primären und sekundären Elementen einer Übung zu unterscheiden. Die primären Elemente einer Übung sollen höherwertig gewichtet werden, um dem Kern der Übung entsprechend Rechnung zu tragen.</a:t>
            </a:r>
          </a:p>
          <a:p>
            <a:pPr>
              <a:lnSpc>
                <a:spcPct val="107000"/>
              </a:lnSpc>
            </a:pPr>
            <a:endParaRPr lang="de-DE" sz="2000" dirty="0">
              <a:latin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dirty="0">
                <a:latin typeface="Arial" panose="020B0604020202020204" pitchFamily="34" charset="0"/>
                <a:ea typeface="Calibri" panose="020F0502020204030204" pitchFamily="34" charset="0"/>
                <a:cs typeface="Arial" panose="020B0604020202020204" pitchFamily="34" charset="0"/>
              </a:rPr>
              <a:t>Richtweise soll für HF und Trainer nachvollziehbar und verständlich sein. LR haben die Aufgabe und Verantwortung, zukunftweisend mit ihren Bewertungen die Ausbildung zu fördern.</a:t>
            </a:r>
          </a:p>
          <a:p>
            <a:pPr>
              <a:lnSpc>
                <a:spcPct val="107000"/>
              </a:lnSpc>
            </a:pPr>
            <a:endParaRPr lang="de-DE" b="1"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dirty="0">
                <a:latin typeface="Arial" panose="020B0604020202020204" pitchFamily="34" charset="0"/>
                <a:ea typeface="Calibri" panose="020F0502020204030204" pitchFamily="34" charset="0"/>
                <a:cs typeface="Arial" panose="020B0604020202020204" pitchFamily="34" charset="0"/>
              </a:rPr>
              <a:t>Es gilt Vorführweisen zu fördern, die gute Technik, Harmonie und Ausdrucksverhalten stärker zum Ausdruck bringen.</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Unnatürliche Gangarten wie Froschgang, übertriebenes Springen, stark verkrampfte Bewegungen, </a:t>
            </a:r>
          </a:p>
          <a:p>
            <a:pPr>
              <a:lnSpc>
                <a:spcPct val="107000"/>
              </a:lnSpc>
            </a:pPr>
            <a:r>
              <a:rPr lang="de-DE" dirty="0">
                <a:latin typeface="Arial" panose="020B0604020202020204" pitchFamily="34" charset="0"/>
                <a:ea typeface="Calibri" panose="020F0502020204030204" pitchFamily="34" charset="0"/>
                <a:cs typeface="Arial" panose="020B0604020202020204" pitchFamily="34" charset="0"/>
              </a:rPr>
              <a:t>     Hunde mit Stressanzeichen, fehlender Nervenbalance u.ä. sind nicht mehr hoch zu bewerten.</a:t>
            </a:r>
          </a:p>
          <a:p>
            <a:pPr>
              <a:lnSpc>
                <a:spcPct val="107000"/>
              </a:lnSpc>
            </a:pPr>
            <a:endParaRPr lang="de-DE"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dirty="0">
                <a:latin typeface="Arial" panose="020B0604020202020204" pitchFamily="34" charset="0"/>
                <a:ea typeface="Calibri" panose="020F0502020204030204" pitchFamily="34" charset="0"/>
                <a:cs typeface="Arial" panose="020B0604020202020204" pitchFamily="34" charset="0"/>
              </a:rPr>
              <a:t>In der Freifolge ist der körperliche Kontakt des Hundes zu HF fehlerhaft. Der Hund soll frei folgen.</a:t>
            </a:r>
          </a:p>
          <a:p>
            <a:pPr marL="342900" indent="-342900">
              <a:lnSpc>
                <a:spcPct val="107000"/>
              </a:lnSpc>
              <a:buFont typeface="Symbol" panose="05050102010706020507" pitchFamily="18" charset="2"/>
              <a:buChar char=""/>
            </a:pPr>
            <a:endParaRPr lang="de-DE" dirty="0">
              <a:latin typeface="Arial" panose="020B0604020202020204" pitchFamily="34" charset="0"/>
              <a:ea typeface="Calibri" panose="020F0502020204030204" pitchFamily="34" charset="0"/>
              <a:cs typeface="Arial" panose="020B0604020202020204" pitchFamily="34" charset="0"/>
            </a:endParaRPr>
          </a:p>
          <a:p>
            <a:pPr marL="342900" indent="-342900">
              <a:lnSpc>
                <a:spcPct val="107000"/>
              </a:lnSpc>
              <a:buFont typeface="Symbol" panose="05050102010706020507" pitchFamily="18" charset="2"/>
              <a:buChar char=""/>
            </a:pPr>
            <a:r>
              <a:rPr lang="de-DE" dirty="0">
                <a:latin typeface="Arial" panose="020B0604020202020204" pitchFamily="34" charset="0"/>
                <a:ea typeface="Calibri" panose="020F0502020204030204" pitchFamily="34" charset="0"/>
                <a:cs typeface="Arial" panose="020B0604020202020204" pitchFamily="34" charset="0"/>
              </a:rPr>
              <a:t>Auf eine normale, natürliche Armhaltung beim Überwechseln und beim Gehen ist zu achten.      </a:t>
            </a:r>
          </a:p>
          <a:p>
            <a:pPr lvl="0">
              <a:spcAft>
                <a:spcPts val="800"/>
              </a:spcAft>
            </a:pPr>
            <a:endParaRPr lang="de-DE" sz="1400" kern="100" dirty="0">
              <a:solidFill>
                <a:schemeClr val="accent1">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 name="Foliennummernplatzhalter 2">
            <a:extLst>
              <a:ext uri="{FF2B5EF4-FFF2-40B4-BE49-F238E27FC236}">
                <a16:creationId xmlns:a16="http://schemas.microsoft.com/office/drawing/2014/main" id="{87BCD9C2-7FD8-BD0F-13E6-9EB0640A251A}"/>
              </a:ext>
            </a:extLst>
          </p:cNvPr>
          <p:cNvSpPr>
            <a:spLocks noGrp="1"/>
          </p:cNvSpPr>
          <p:nvPr>
            <p:ph type="sldNum" sz="quarter" idx="12"/>
          </p:nvPr>
        </p:nvSpPr>
        <p:spPr/>
        <p:txBody>
          <a:bodyPr/>
          <a:lstStyle/>
          <a:p>
            <a:fld id="{FDD7016C-FBC3-41B9-833E-73D185318660}" type="slidenum">
              <a:rPr lang="de-DE" smtClean="0"/>
              <a:t>9</a:t>
            </a:fld>
            <a:endParaRPr lang="de-DE"/>
          </a:p>
        </p:txBody>
      </p:sp>
    </p:spTree>
    <p:extLst>
      <p:ext uri="{BB962C8B-B14F-4D97-AF65-F5344CB8AC3E}">
        <p14:creationId xmlns:p14="http://schemas.microsoft.com/office/powerpoint/2010/main" val="86230450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2442</Words>
  <Application>Microsoft Office PowerPoint</Application>
  <PresentationFormat>Breitbild</PresentationFormat>
  <Paragraphs>218</Paragraphs>
  <Slides>19</Slides>
  <Notes>8</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Arial</vt:lpstr>
      <vt:lpstr>Arial Black</vt:lpstr>
      <vt:lpstr>Calibri</vt:lpstr>
      <vt:lpstr>Calibri Light</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Bernd Büttner</dc:creator>
  <cp:lastModifiedBy>Jens</cp:lastModifiedBy>
  <cp:revision>22</cp:revision>
  <dcterms:created xsi:type="dcterms:W3CDTF">2025-01-02T09:30:51Z</dcterms:created>
  <dcterms:modified xsi:type="dcterms:W3CDTF">2025-01-24T17:03:42Z</dcterms:modified>
</cp:coreProperties>
</file>