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334" r:id="rId7"/>
    <p:sldId id="336" r:id="rId8"/>
    <p:sldId id="338" r:id="rId9"/>
    <p:sldId id="339" r:id="rId10"/>
    <p:sldId id="341" r:id="rId11"/>
    <p:sldId id="342" r:id="rId12"/>
    <p:sldId id="313" r:id="rId13"/>
    <p:sldId id="340" r:id="rId14"/>
    <p:sldId id="282" r:id="rId15"/>
    <p:sldId id="337" r:id="rId16"/>
    <p:sldId id="267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ROY Francois" initials="JF" lastIdx="4" clrIdx="0">
    <p:extLst>
      <p:ext uri="{19B8F6BF-5375-455C-9EA6-DF929625EA0E}">
        <p15:presenceInfo xmlns:p15="http://schemas.microsoft.com/office/powerpoint/2012/main" userId="S::francois.jeffroy@irsn.fr::20f46717-1c46-43de-9842-022da9e89d5b" providerId="AD"/>
      </p:ext>
    </p:extLst>
  </p:cmAuthor>
  <p:cmAuthor id="2" name="LATIL QUERREC Nevena" initials="LQN" lastIdx="1" clrIdx="1">
    <p:extLst>
      <p:ext uri="{19B8F6BF-5375-455C-9EA6-DF929625EA0E}">
        <p15:presenceInfo xmlns:p15="http://schemas.microsoft.com/office/powerpoint/2012/main" userId="S::nevena.latil-querrec@irsn.fr::d05cec6a-846a-4dcd-a8f4-cb41a49f6c67" providerId="AD"/>
      </p:ext>
    </p:extLst>
  </p:cmAuthor>
  <p:cmAuthor id="3" name="TAURINES Tatiana" initials="TT" lastIdx="4" clrIdx="2">
    <p:extLst>
      <p:ext uri="{19B8F6BF-5375-455C-9EA6-DF929625EA0E}">
        <p15:presenceInfo xmlns:p15="http://schemas.microsoft.com/office/powerpoint/2012/main" userId="S::tatiana.taurines@irsn.fr::bdb3b8fd-737f-4eea-9a14-fafa27e14d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757"/>
    <a:srgbClr val="7FA8D9"/>
    <a:srgbClr val="FFFFFF"/>
    <a:srgbClr val="D20012"/>
    <a:srgbClr val="F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9BBCA-D3D4-4A29-8F3C-7397D9459B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E1688-9C9A-42CE-8DEA-4338DEE1C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5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84EA83-ECFA-4CE9-8341-0864116DE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2FDF4F-A9FB-4616-BBE3-3C548D0FF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27FF95-E335-4966-9F83-36B2E257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7B8B-C37B-4C8A-BD26-B22DBB613E53}" type="datetime1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FE4653-5FE9-4D19-A54F-45692602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6326F0-9CD3-4256-8FC2-A75DB406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60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D54F26-B578-4A5C-983E-0C68FD21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3B0503-D31C-4404-98A2-C1F225F63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8F926E-87B6-4C74-9483-F18C41CD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D057-42EA-4E74-863C-B33F0A396765}" type="datetime1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2D1145-FCDB-4328-8E36-5793F832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A7974F-4470-4504-93BC-8D9BDED6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21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70CE69-2BF2-4D67-990B-5142EA1D0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06FE01-62C2-4B05-A0F1-739D2BBD6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9E36D9-E75F-4611-97AF-F5A85E03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1493-1703-414F-A24D-4CFE9792B3CF}" type="datetime1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B01F4E-48A9-449D-B50D-50FC2A0E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A95EE0-DF6F-44F6-BC30-CA2AB931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47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014655-29B0-4DE2-97D6-7B63C4FB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DE27BE-3B28-48F1-89DE-B2B3F9C38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A9FE49-5C68-4768-AE1D-441845CF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8ADA-ABFD-4C02-981E-2841DD7FFF5A}" type="datetime1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6DE922-D689-44A1-AFAB-DBD5810A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561DA0-62B2-4679-AB88-EFDDF12D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EA9969E-E00D-4453-B275-0E548DE1EB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503" t="13805" r="1731" b="15392"/>
          <a:stretch/>
        </p:blipFill>
        <p:spPr>
          <a:xfrm>
            <a:off x="65682" y="40668"/>
            <a:ext cx="1389045" cy="102117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BBF3514-1FCE-4B9D-8385-93A3B2D55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503" t="13805" r="1731" b="15392"/>
          <a:stretch/>
        </p:blipFill>
        <p:spPr>
          <a:xfrm>
            <a:off x="10737273" y="34940"/>
            <a:ext cx="1389045" cy="102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8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8EAC8C-D1AA-4829-8538-40BF1EC16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62F7E9-3B01-4C36-81F5-6023D3CB9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6271F0-33DF-4F8A-A319-2B1B567D6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910D-B5EB-49A7-B05C-DE44D2781BBB}" type="datetime1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F4A2BD-AE4B-4DE0-8163-B08A6E11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EC30C7-943E-4B54-9EA0-0B28D4308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99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AC6B9-8404-48AB-8F35-DE93CBB3F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FA0A59-DA02-4BD5-A1D8-DCD53EF71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61C145-C1AA-4106-A321-DCF7C2233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8869D4-8CFB-468B-A747-C25803D7A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4DE-70F5-46FC-AA4D-7B40B1213725}" type="datetime1">
              <a:rPr lang="fr-FR" smtClean="0"/>
              <a:t>29/03/2023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7C5698-7071-4FA0-B7EF-DE63FA23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B52B3D-5433-4308-862A-D1BC9042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72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11D769-1E1E-4694-B36E-1C22C89C3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EB18BF-CC13-47EB-BD61-CAA295736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E306A-EE74-43EC-B912-F11BBD8FF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BCF12A-C712-413D-9F5F-A14BF197A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4E2E29-1DC2-4110-A264-1DE677883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A5DAD1-2BE7-4A70-A712-134545C5D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07FD-1B26-4724-9759-3B4EC1B06ED1}" type="datetime1">
              <a:rPr lang="fr-FR" smtClean="0"/>
              <a:t>29/03/2023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F4ADB2-F095-4B45-A089-B8DD337A4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2C1960E-A7CD-4250-AB95-1E56690A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16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92E319-1937-4244-BC39-C629AB43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79EBFBF-FCC0-4E13-A08E-4C9658F8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22F1-DFF4-4B43-957B-8FC95D8F59E7}" type="datetime1">
              <a:rPr lang="fr-FR" smtClean="0"/>
              <a:t>29/03/2023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E8522A-AED6-41F0-A7CA-C3AF31D20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547181-CFF3-4621-B8E6-62D6ECD5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82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FC2057-CFB5-4D26-94A9-EE514485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F385-28C0-4E03-8DB0-A6E6BB513D00}" type="datetime1">
              <a:rPr lang="fr-FR" smtClean="0"/>
              <a:t>29/03/2023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DD8D69-8FFD-4146-87FB-D0D26D351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E705C2-5617-4017-B6F4-9679FEDB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52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39FE77-1DF1-4728-84E9-18FAB47F0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0380B3-C442-44F9-B896-81973BDB1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09F268-A89E-4DAA-8BC5-CF782EA24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EADDEC-4BDF-4BBD-BD6E-55C52120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F15B-3AF7-44DF-8C22-5134F5A5D86D}" type="datetime1">
              <a:rPr lang="fr-FR" smtClean="0"/>
              <a:t>29/03/2023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847EAB-ABC1-4ECB-854A-FDD93CFE6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836E86-243F-4710-B15B-70755772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80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0C424-1B55-4A1A-9444-72628933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3316CE-5684-4A70-B788-288E0CA70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24A5B2-39D7-4069-8DC9-AC3CCF220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3802A5-D1D8-4AEA-9692-D8049E79F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984-B658-4C11-8236-AE677761772E}" type="datetime1">
              <a:rPr lang="fr-FR" smtClean="0"/>
              <a:t>29/03/2023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E5C3CE-5CD9-4B59-8936-B44AA98B1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B56A32-F496-4E0C-AF3C-8490EB9A7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24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5BA9321-8AA2-404A-9803-D5A89C76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331" y="1152627"/>
            <a:ext cx="11218631" cy="1233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B6A35E-4852-4D67-A4B4-E52A3E58D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332" y="2477193"/>
            <a:ext cx="11218632" cy="3729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A9546-54FA-4BB2-84EF-72B6EC7C2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D4805-9914-4C5E-ADA7-4B1F0AA936DE}" type="datetime1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03E5C9-C433-42EB-897A-7520AA058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D22958-19E8-4F01-BD11-D9E4260E6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logohorizontalcouleur">
            <a:extLst>
              <a:ext uri="{FF2B5EF4-FFF2-40B4-BE49-F238E27FC236}">
                <a16:creationId xmlns:a16="http://schemas.microsoft.com/office/drawing/2014/main" id="{823B4ECE-F3DE-4CD5-A43F-E5B83A5F388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409" y="247759"/>
            <a:ext cx="1695450" cy="73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98281EB-29BA-4D87-B096-6556F4C8FB6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294" y="103933"/>
            <a:ext cx="1035050" cy="100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CC5BFE6-C293-4948-8EF9-925E087447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322" y="0"/>
            <a:ext cx="107632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96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AA7A9-7F49-4A5E-BA5F-EFF5BADF5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73187"/>
          </a:xfrm>
        </p:spPr>
        <p:txBody>
          <a:bodyPr/>
          <a:lstStyle/>
          <a:p>
            <a:r>
              <a:rPr lang="fr-FR" dirty="0"/>
              <a:t>Avenir de l’IRSN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E37D3E-BA29-4229-BFD2-8347302C2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0691"/>
            <a:ext cx="9144000" cy="1655762"/>
          </a:xfrm>
        </p:spPr>
        <p:txBody>
          <a:bodyPr/>
          <a:lstStyle/>
          <a:p>
            <a:r>
              <a:rPr lang="fr-FR" dirty="0"/>
              <a:t>AG du personnel, Auditorium FAR + Teams</a:t>
            </a:r>
          </a:p>
          <a:p>
            <a:r>
              <a:rPr lang="fr-FR" dirty="0"/>
              <a:t>29-03-2023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FDE5DC-668E-4979-8E0B-CE6D622E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9A09F8E-02CF-41B5-BD41-F0150B71F26C}"/>
              </a:ext>
            </a:extLst>
          </p:cNvPr>
          <p:cNvSpPr txBox="1"/>
          <p:nvPr/>
        </p:nvSpPr>
        <p:spPr>
          <a:xfrm rot="20555189">
            <a:off x="2620633" y="4295308"/>
            <a:ext cx="7184285" cy="861774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Disparition de l’IRSN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63C0B62-4016-40C2-963A-D34CE49EF181}"/>
              </a:ext>
            </a:extLst>
          </p:cNvPr>
          <p:cNvSpPr txBox="1"/>
          <p:nvPr/>
        </p:nvSpPr>
        <p:spPr>
          <a:xfrm>
            <a:off x="5297776" y="5141594"/>
            <a:ext cx="7184285" cy="861774"/>
          </a:xfrm>
          <a:prstGeom prst="rect">
            <a:avLst/>
          </a:prstGeom>
          <a:noFill/>
          <a:ln w="127000"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ON N’EN VEUT PAS!</a:t>
            </a:r>
          </a:p>
        </p:txBody>
      </p:sp>
    </p:spTree>
    <p:extLst>
      <p:ext uri="{BB962C8B-B14F-4D97-AF65-F5344CB8AC3E}">
        <p14:creationId xmlns:p14="http://schemas.microsoft.com/office/powerpoint/2010/main" val="3876847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Plan de bataille 2/2 :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10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7E34A-B021-48B1-BE6E-4F2194221742}"/>
              </a:ext>
            </a:extLst>
          </p:cNvPr>
          <p:cNvSpPr txBox="1"/>
          <p:nvPr/>
        </p:nvSpPr>
        <p:spPr>
          <a:xfrm>
            <a:off x="0" y="2202352"/>
            <a:ext cx="1129808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Argumentaire</a:t>
            </a:r>
            <a:r>
              <a:rPr lang="fr-FR" sz="2400" dirty="0"/>
              <a:t> (GT savoir faire – faire savoir)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Identification des arguments et contre-arguments liés au projet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Rédaction de fiches argumentaire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Identification des cibles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Parlementaires, salariés de la filière nucléaire, partenaires scientifiques, TSO, société civile, public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Adaptation des argumentaires selon les cibles et modes de diffusion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Créer l’événement…..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Mobilisation le jour de la réunion de la CMP 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Organisation d’un colloque 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Conférence de presse ?</a:t>
            </a:r>
          </a:p>
        </p:txBody>
      </p:sp>
    </p:spTree>
    <p:extLst>
      <p:ext uri="{BB962C8B-B14F-4D97-AF65-F5344CB8AC3E}">
        <p14:creationId xmlns:p14="http://schemas.microsoft.com/office/powerpoint/2010/main" val="633643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11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F7FEBFA-2176-4B2E-BAF9-EEA4DFDD4AC7}"/>
              </a:ext>
            </a:extLst>
          </p:cNvPr>
          <p:cNvSpPr txBox="1"/>
          <p:nvPr/>
        </p:nvSpPr>
        <p:spPr>
          <a:xfrm rot="20481325">
            <a:off x="2315609" y="3381328"/>
            <a:ext cx="6590899" cy="1015663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sz="6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Vous avez la parole !</a:t>
            </a:r>
          </a:p>
        </p:txBody>
      </p:sp>
    </p:spTree>
    <p:extLst>
      <p:ext uri="{BB962C8B-B14F-4D97-AF65-F5344CB8AC3E}">
        <p14:creationId xmlns:p14="http://schemas.microsoft.com/office/powerpoint/2010/main" val="37078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Conclusions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12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7E34A-B021-48B1-BE6E-4F2194221742}"/>
              </a:ext>
            </a:extLst>
          </p:cNvPr>
          <p:cNvSpPr txBox="1"/>
          <p:nvPr/>
        </p:nvSpPr>
        <p:spPr>
          <a:xfrm>
            <a:off x="0" y="2202352"/>
            <a:ext cx="112980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Restons mobilisés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Toutes les propositions d’action sont les bienvenues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Restons en lien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Des AG régulières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Des mails d’info en fonction de l’actualité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Nous restons joignables à l’adresse mail intersyndicale</a:t>
            </a:r>
          </a:p>
        </p:txBody>
      </p:sp>
    </p:spTree>
    <p:extLst>
      <p:ext uri="{BB962C8B-B14F-4D97-AF65-F5344CB8AC3E}">
        <p14:creationId xmlns:p14="http://schemas.microsoft.com/office/powerpoint/2010/main" val="1956794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13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E456AAB-4665-45DC-906D-B7F98D4FE062}"/>
              </a:ext>
            </a:extLst>
          </p:cNvPr>
          <p:cNvSpPr txBox="1"/>
          <p:nvPr/>
        </p:nvSpPr>
        <p:spPr>
          <a:xfrm rot="20889276">
            <a:off x="1377275" y="2596029"/>
            <a:ext cx="8622278" cy="1938992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Merci à tous pour vos soutiens, idées d’actions, veille réseaux et presse, exemples, chansons …</a:t>
            </a:r>
          </a:p>
        </p:txBody>
      </p:sp>
    </p:spTree>
    <p:extLst>
      <p:ext uri="{BB962C8B-B14F-4D97-AF65-F5344CB8AC3E}">
        <p14:creationId xmlns:p14="http://schemas.microsoft.com/office/powerpoint/2010/main" val="144088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9459E9-A27D-4840-BACD-5F6858CC3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Suite du processus parlementaire (Philippe)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Résumé des actions IS (Luc)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Organisation des GT pilotés par la direction (Philippe)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Plan de bataille (Tatiana et François)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 vous la parole 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Conclusions </a:t>
            </a:r>
            <a:r>
              <a:rPr lang="fr-FR"/>
              <a:t>(Philippe)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06EDB0-FF98-4ED5-9ECC-FCBEFCCC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11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37" y="1100675"/>
            <a:ext cx="11218863" cy="73372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indent="0">
              <a:lnSpc>
                <a:spcPts val="4300"/>
              </a:lnSpc>
              <a:buNone/>
            </a:pPr>
            <a:r>
              <a:rPr lang="fr-FR" sz="3200" b="1" spc="25" dirty="0">
                <a:latin typeface="Trebuchet MS" panose="22635452340000000000" pitchFamily="2"/>
              </a:rPr>
              <a:t>Suite du processus parlementaire</a:t>
            </a:r>
          </a:p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endParaRPr lang="fr-FR" sz="3200" b="1" spc="25" dirty="0">
              <a:latin typeface="Trebuchet MS" panose="22635452340000000000" pitchFamily="2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3</a:t>
            </a:fld>
            <a:endParaRPr lang="fr-FR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986744C6-B196-4D78-8502-EBA58ECE3765}"/>
              </a:ext>
            </a:extLst>
          </p:cNvPr>
          <p:cNvSpPr/>
          <p:nvPr/>
        </p:nvSpPr>
        <p:spPr>
          <a:xfrm>
            <a:off x="647350" y="3590487"/>
            <a:ext cx="10897299" cy="1392573"/>
          </a:xfrm>
          <a:prstGeom prst="rightArrow">
            <a:avLst/>
          </a:prstGeom>
          <a:solidFill>
            <a:srgbClr val="7FA8D9"/>
          </a:solidFill>
          <a:ln>
            <a:solidFill>
              <a:srgbClr val="EE4757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2E4B896-56A1-440E-AC1F-76C07E097196}"/>
              </a:ext>
            </a:extLst>
          </p:cNvPr>
          <p:cNvSpPr txBox="1"/>
          <p:nvPr/>
        </p:nvSpPr>
        <p:spPr>
          <a:xfrm rot="16200000">
            <a:off x="1433417" y="408388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28/02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DD3ACF0-C3BC-4238-8A90-5C8A8B9E42FC}"/>
              </a:ext>
            </a:extLst>
          </p:cNvPr>
          <p:cNvSpPr txBox="1"/>
          <p:nvPr/>
        </p:nvSpPr>
        <p:spPr>
          <a:xfrm rot="16200000">
            <a:off x="3584542" y="412893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EE4757"/>
                </a:solidFill>
              </a:defRPr>
            </a:lvl1pPr>
          </a:lstStyle>
          <a:p>
            <a:r>
              <a:rPr lang="fr-FR" dirty="0"/>
              <a:t>1-2/03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420549F-AF48-40C7-BEAD-54E97E30FF7D}"/>
              </a:ext>
            </a:extLst>
          </p:cNvPr>
          <p:cNvSpPr txBox="1"/>
          <p:nvPr/>
        </p:nvSpPr>
        <p:spPr>
          <a:xfrm rot="16200000">
            <a:off x="5450695" y="4128937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13/03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708C1E1-06C9-443A-8FA7-7183701E7615}"/>
              </a:ext>
            </a:extLst>
          </p:cNvPr>
          <p:cNvSpPr txBox="1"/>
          <p:nvPr/>
        </p:nvSpPr>
        <p:spPr>
          <a:xfrm>
            <a:off x="657252" y="4886646"/>
            <a:ext cx="8236356" cy="584775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EE4757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hiller" panose="04020404031007020602" pitchFamily="82" charset="0"/>
                <a:cs typeface="72 Condensed" panose="020B0506030000000003" pitchFamily="34" charset="0"/>
              </a:rPr>
              <a:t>Dépôt/retrait d’amendements, modifications d’articles, … 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D7E16D1-2843-4B58-A447-58D13E9D395C}"/>
              </a:ext>
            </a:extLst>
          </p:cNvPr>
          <p:cNvSpPr txBox="1"/>
          <p:nvPr/>
        </p:nvSpPr>
        <p:spPr>
          <a:xfrm rot="16200000">
            <a:off x="859901" y="4093673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25/02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825A10E3-4F72-44CF-9A37-786181E15077}"/>
              </a:ext>
            </a:extLst>
          </p:cNvPr>
          <p:cNvGrpSpPr/>
          <p:nvPr/>
        </p:nvGrpSpPr>
        <p:grpSpPr>
          <a:xfrm>
            <a:off x="829235" y="2570876"/>
            <a:ext cx="2042487" cy="830997"/>
            <a:chOff x="1848346" y="2590065"/>
            <a:chExt cx="2042487" cy="830997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F98A8CE-0A72-4C78-8074-78B6228E57F8}"/>
                </a:ext>
              </a:extLst>
            </p:cNvPr>
            <p:cNvSpPr txBox="1"/>
            <p:nvPr/>
          </p:nvSpPr>
          <p:spPr>
            <a:xfrm>
              <a:off x="1848346" y="2590065"/>
              <a:ext cx="2042487" cy="830997"/>
            </a:xfrm>
            <a:prstGeom prst="rect">
              <a:avLst/>
            </a:prstGeom>
            <a:noFill/>
            <a:ln w="28575">
              <a:solidFill>
                <a:srgbClr val="EE4757"/>
              </a:solidFill>
              <a:prstDash val="lg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accent1">
                      <a:lumMod val="75000"/>
                    </a:schemeClr>
                  </a:solidFill>
                  <a:latin typeface="Bernard MT Condensed" panose="02050806060905020404" pitchFamily="18" charset="0"/>
                  <a:cs typeface="72 Condensed" panose="020B0506030000000003" pitchFamily="34" charset="0"/>
                </a:rPr>
                <a:t>Commission du développement durable (députés, sénateurs)</a:t>
              </a: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7F6AB670-A4EF-49F6-A26F-65BEF69815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8346" y="2590065"/>
              <a:ext cx="2042487" cy="815640"/>
            </a:xfrm>
            <a:prstGeom prst="line">
              <a:avLst/>
            </a:prstGeom>
            <a:ln w="57150">
              <a:solidFill>
                <a:srgbClr val="EE4757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79404DC-C050-4D76-8F79-A178776698D2}"/>
              </a:ext>
            </a:extLst>
          </p:cNvPr>
          <p:cNvGrpSpPr/>
          <p:nvPr/>
        </p:nvGrpSpPr>
        <p:grpSpPr>
          <a:xfrm>
            <a:off x="3236914" y="2403799"/>
            <a:ext cx="1517917" cy="1077218"/>
            <a:chOff x="4403887" y="2439185"/>
            <a:chExt cx="1517917" cy="1077218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BEA9534-C5EF-455B-A2A7-932CE0E2C118}"/>
                </a:ext>
              </a:extLst>
            </p:cNvPr>
            <p:cNvSpPr txBox="1"/>
            <p:nvPr/>
          </p:nvSpPr>
          <p:spPr>
            <a:xfrm>
              <a:off x="4403887" y="2439185"/>
              <a:ext cx="1517917" cy="1077218"/>
            </a:xfrm>
            <a:prstGeom prst="rect">
              <a:avLst/>
            </a:prstGeom>
            <a:noFill/>
            <a:ln w="28575">
              <a:solidFill>
                <a:srgbClr val="EE4757"/>
              </a:solidFill>
              <a:prstDash val="lg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accent1">
                      <a:lumMod val="75000"/>
                    </a:schemeClr>
                  </a:solidFill>
                  <a:latin typeface="Bernard MT Condensed" panose="02050806060905020404" pitchFamily="18" charset="0"/>
                  <a:cs typeface="72 Condensed" panose="020B0506030000000003" pitchFamily="34" charset="0"/>
                </a:rPr>
                <a:t>Commission affaires économiques à l’assemblée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C2526472-AE32-4469-B46C-3F09CA1254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03887" y="2466956"/>
              <a:ext cx="1517917" cy="1049447"/>
            </a:xfrm>
            <a:prstGeom prst="line">
              <a:avLst/>
            </a:prstGeom>
            <a:ln w="57150">
              <a:solidFill>
                <a:srgbClr val="EE4757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0B21450-D20A-4183-A964-6074A4534CAE}"/>
              </a:ext>
            </a:extLst>
          </p:cNvPr>
          <p:cNvGrpSpPr/>
          <p:nvPr/>
        </p:nvGrpSpPr>
        <p:grpSpPr>
          <a:xfrm>
            <a:off x="5092601" y="2532214"/>
            <a:ext cx="1468317" cy="848158"/>
            <a:chOff x="5891215" y="2542241"/>
            <a:chExt cx="1468317" cy="848158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E2328BCF-086F-4218-9A57-2687684A42F2}"/>
                </a:ext>
              </a:extLst>
            </p:cNvPr>
            <p:cNvSpPr txBox="1"/>
            <p:nvPr/>
          </p:nvSpPr>
          <p:spPr>
            <a:xfrm>
              <a:off x="5891215" y="2559402"/>
              <a:ext cx="1468317" cy="830997"/>
            </a:xfrm>
            <a:prstGeom prst="rect">
              <a:avLst/>
            </a:prstGeom>
            <a:noFill/>
            <a:ln w="57150">
              <a:solidFill>
                <a:srgbClr val="EE4757"/>
              </a:solidFill>
              <a:prstDash val="lg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accent1">
                      <a:lumMod val="75000"/>
                    </a:schemeClr>
                  </a:solidFill>
                  <a:latin typeface="Bernard MT Condensed" panose="02050806060905020404" pitchFamily="18" charset="0"/>
                  <a:cs typeface="72 Condensed" panose="020B0506030000000003" pitchFamily="34" charset="0"/>
                </a:rPr>
                <a:t>Début d’examen du texte à l’assemblée</a:t>
              </a:r>
            </a:p>
          </p:txBody>
        </p: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4C6935E4-9E04-436A-9D1F-67FB3A3403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91215" y="2542241"/>
              <a:ext cx="1468317" cy="800334"/>
            </a:xfrm>
            <a:prstGeom prst="line">
              <a:avLst/>
            </a:prstGeom>
            <a:ln w="57150">
              <a:solidFill>
                <a:srgbClr val="EE4757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8860050E-04A6-4BDA-8370-8EAF6FB95D1F}"/>
              </a:ext>
            </a:extLst>
          </p:cNvPr>
          <p:cNvSpPr txBox="1"/>
          <p:nvPr/>
        </p:nvSpPr>
        <p:spPr>
          <a:xfrm rot="16200000">
            <a:off x="7356864" y="4119995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15/03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7E95AF-6AA6-499A-86F7-38AE4FBB3C0A}"/>
              </a:ext>
            </a:extLst>
          </p:cNvPr>
          <p:cNvSpPr/>
          <p:nvPr/>
        </p:nvSpPr>
        <p:spPr>
          <a:xfrm>
            <a:off x="7527754" y="3928596"/>
            <a:ext cx="483710" cy="716014"/>
          </a:xfrm>
          <a:prstGeom prst="rect">
            <a:avLst/>
          </a:prstGeom>
          <a:noFill/>
          <a:ln>
            <a:solidFill>
              <a:srgbClr val="EE4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52689F75-612B-4C27-B005-1BE921FDB2F1}"/>
              </a:ext>
            </a:extLst>
          </p:cNvPr>
          <p:cNvCxnSpPr>
            <a:cxnSpLocks/>
          </p:cNvCxnSpPr>
          <p:nvPr/>
        </p:nvCxnSpPr>
        <p:spPr>
          <a:xfrm flipV="1">
            <a:off x="7755243" y="2263967"/>
            <a:ext cx="112577" cy="1655181"/>
          </a:xfrm>
          <a:prstGeom prst="line">
            <a:avLst/>
          </a:prstGeom>
          <a:ln w="28575">
            <a:solidFill>
              <a:srgbClr val="EE47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4" descr="Quelle est la différence entre une baffe une gifle une claque et une beigne  ? - Quora">
            <a:extLst>
              <a:ext uri="{FF2B5EF4-FFF2-40B4-BE49-F238E27FC236}">
                <a16:creationId xmlns:a16="http://schemas.microsoft.com/office/drawing/2014/main" id="{A5ED7474-B2D4-4825-9AAD-E7D4D56C3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710" y="1729792"/>
            <a:ext cx="821340" cy="733730"/>
          </a:xfrm>
          <a:prstGeom prst="rect">
            <a:avLst/>
          </a:prstGeom>
          <a:ln w="38100" cap="sq">
            <a:solidFill>
              <a:srgbClr val="EE4757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8B310657-6D82-43ED-B804-C6B318800AA7}"/>
              </a:ext>
            </a:extLst>
          </p:cNvPr>
          <p:cNvSpPr txBox="1"/>
          <p:nvPr/>
        </p:nvSpPr>
        <p:spPr>
          <a:xfrm rot="16200000">
            <a:off x="9379901" y="4119995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21/03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2794645-17D1-4E0F-8EDB-B6202B415034}"/>
              </a:ext>
            </a:extLst>
          </p:cNvPr>
          <p:cNvSpPr txBox="1"/>
          <p:nvPr/>
        </p:nvSpPr>
        <p:spPr>
          <a:xfrm>
            <a:off x="9084525" y="2819734"/>
            <a:ext cx="1397259" cy="584775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Vote solennel</a:t>
            </a:r>
          </a:p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assemblée 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1997080-6100-4CF5-AAAB-6A0D96FE4784}"/>
              </a:ext>
            </a:extLst>
          </p:cNvPr>
          <p:cNvSpPr txBox="1"/>
          <p:nvPr/>
        </p:nvSpPr>
        <p:spPr>
          <a:xfrm>
            <a:off x="10745867" y="2598003"/>
            <a:ext cx="1397259" cy="830997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CMP,</a:t>
            </a:r>
          </a:p>
          <a:p>
            <a:pPr algn="ctr"/>
            <a:r>
              <a:rPr lang="fr-FR" sz="16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1</a:t>
            </a:r>
            <a:r>
              <a:rPr lang="fr-FR" sz="1600" b="1" baseline="30000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ere</a:t>
            </a:r>
            <a:r>
              <a:rPr lang="fr-FR" sz="16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 quinzaine de mai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EA08E1B5-F605-4B76-AC5A-C2EF28F09E29}"/>
              </a:ext>
            </a:extLst>
          </p:cNvPr>
          <p:cNvSpPr txBox="1"/>
          <p:nvPr/>
        </p:nvSpPr>
        <p:spPr>
          <a:xfrm>
            <a:off x="6998769" y="2705558"/>
            <a:ext cx="1468317" cy="584775"/>
          </a:xfrm>
          <a:prstGeom prst="rect">
            <a:avLst/>
          </a:prstGeom>
          <a:solidFill>
            <a:schemeClr val="bg1"/>
          </a:solidFill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Examen dans l’hémicycle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F6F038B2-8F9C-4B5F-8031-86F079CD1D30}"/>
              </a:ext>
            </a:extLst>
          </p:cNvPr>
          <p:cNvSpPr txBox="1"/>
          <p:nvPr/>
        </p:nvSpPr>
        <p:spPr>
          <a:xfrm rot="16200000">
            <a:off x="8275688" y="4082413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16/03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366BCAC-A12C-40D1-8E05-0344B82FF443}"/>
              </a:ext>
            </a:extLst>
          </p:cNvPr>
          <p:cNvSpPr/>
          <p:nvPr/>
        </p:nvSpPr>
        <p:spPr>
          <a:xfrm>
            <a:off x="8409897" y="3928596"/>
            <a:ext cx="483710" cy="716014"/>
          </a:xfrm>
          <a:prstGeom prst="rect">
            <a:avLst/>
          </a:prstGeom>
          <a:noFill/>
          <a:ln>
            <a:solidFill>
              <a:srgbClr val="EE4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C95296-5E87-49C2-AB79-01D983DCBE5D}"/>
              </a:ext>
            </a:extLst>
          </p:cNvPr>
          <p:cNvSpPr/>
          <p:nvPr/>
        </p:nvSpPr>
        <p:spPr>
          <a:xfrm rot="17825758">
            <a:off x="7450118" y="1422093"/>
            <a:ext cx="701973" cy="311061"/>
          </a:xfrm>
          <a:prstGeom prst="rect">
            <a:avLst/>
          </a:prstGeom>
          <a:solidFill>
            <a:srgbClr val="EE47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Article 11 ter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3DBAAF0-19AD-4A1B-9F21-F64BBFFFC6A2}"/>
              </a:ext>
            </a:extLst>
          </p:cNvPr>
          <p:cNvSpPr/>
          <p:nvPr/>
        </p:nvSpPr>
        <p:spPr>
          <a:xfrm>
            <a:off x="8344671" y="3473566"/>
            <a:ext cx="701973" cy="311061"/>
          </a:xfrm>
          <a:prstGeom prst="rect">
            <a:avLst/>
          </a:prstGeom>
          <a:solidFill>
            <a:srgbClr val="EE47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Article 9A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452C03C-B277-424E-897A-E1D825069562}"/>
              </a:ext>
            </a:extLst>
          </p:cNvPr>
          <p:cNvSpPr/>
          <p:nvPr/>
        </p:nvSpPr>
        <p:spPr>
          <a:xfrm>
            <a:off x="6843678" y="3435172"/>
            <a:ext cx="827838" cy="467101"/>
          </a:xfrm>
          <a:prstGeom prst="rect">
            <a:avLst/>
          </a:prstGeom>
          <a:solidFill>
            <a:srgbClr val="EE47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Article 11 bis Nouveau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34458A0A-4AF7-472B-8E2F-FF65DA78E149}"/>
              </a:ext>
            </a:extLst>
          </p:cNvPr>
          <p:cNvGrpSpPr/>
          <p:nvPr/>
        </p:nvGrpSpPr>
        <p:grpSpPr>
          <a:xfrm>
            <a:off x="3882982" y="5330111"/>
            <a:ext cx="3722772" cy="1721454"/>
            <a:chOff x="3085981" y="5327979"/>
            <a:chExt cx="3722772" cy="1721454"/>
          </a:xfrm>
        </p:grpSpPr>
        <p:pic>
          <p:nvPicPr>
            <p:cNvPr id="31" name="Picture 2" descr="Les montagnes Russes des émotions dans le parcours d'infertilité. - Myferti">
              <a:extLst>
                <a:ext uri="{FF2B5EF4-FFF2-40B4-BE49-F238E27FC236}">
                  <a16:creationId xmlns:a16="http://schemas.microsoft.com/office/drawing/2014/main" id="{BABAD921-293B-42B7-A1F6-A6EF63F270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5981" y="5649117"/>
              <a:ext cx="2417764" cy="120888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image">
              <a:extLst>
                <a:ext uri="{FF2B5EF4-FFF2-40B4-BE49-F238E27FC236}">
                  <a16:creationId xmlns:a16="http://schemas.microsoft.com/office/drawing/2014/main" id="{4DCEB9B6-1FED-4711-B771-C62BC1CB61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588899">
              <a:off x="5436704" y="5327979"/>
              <a:ext cx="964734" cy="13877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image">
              <a:extLst>
                <a:ext uri="{FF2B5EF4-FFF2-40B4-BE49-F238E27FC236}">
                  <a16:creationId xmlns:a16="http://schemas.microsoft.com/office/drawing/2014/main" id="{32F526C9-B1F2-47FC-90EB-BE4574A58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944222">
              <a:off x="5422585" y="5663265"/>
              <a:ext cx="1386168" cy="13861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D59572CC-368B-45EA-884A-B310539F9D27}"/>
              </a:ext>
            </a:extLst>
          </p:cNvPr>
          <p:cNvCxnSpPr>
            <a:cxnSpLocks/>
          </p:cNvCxnSpPr>
          <p:nvPr/>
        </p:nvCxnSpPr>
        <p:spPr>
          <a:xfrm flipV="1">
            <a:off x="6983542" y="2705557"/>
            <a:ext cx="1483544" cy="587917"/>
          </a:xfrm>
          <a:prstGeom prst="line">
            <a:avLst/>
          </a:prstGeom>
          <a:ln w="57150">
            <a:solidFill>
              <a:srgbClr val="EE4757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71469447-7F3D-4C16-A14E-941EAAD04A2B}"/>
              </a:ext>
            </a:extLst>
          </p:cNvPr>
          <p:cNvCxnSpPr>
            <a:cxnSpLocks/>
          </p:cNvCxnSpPr>
          <p:nvPr/>
        </p:nvCxnSpPr>
        <p:spPr>
          <a:xfrm flipV="1">
            <a:off x="9062145" y="2843853"/>
            <a:ext cx="1419639" cy="558021"/>
          </a:xfrm>
          <a:prstGeom prst="line">
            <a:avLst/>
          </a:prstGeom>
          <a:ln w="57150">
            <a:solidFill>
              <a:srgbClr val="EE4757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79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37" y="1100675"/>
            <a:ext cx="11218863" cy="73372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Ce n’est pas fini, on ne lâche pas !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4</a:t>
            </a:fld>
            <a:endParaRPr lang="fr-FR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986744C6-B196-4D78-8502-EBA58ECE3765}"/>
              </a:ext>
            </a:extLst>
          </p:cNvPr>
          <p:cNvSpPr/>
          <p:nvPr/>
        </p:nvSpPr>
        <p:spPr>
          <a:xfrm rot="20484068">
            <a:off x="1741111" y="2349611"/>
            <a:ext cx="1604018" cy="822662"/>
          </a:xfrm>
          <a:prstGeom prst="rightArrow">
            <a:avLst/>
          </a:prstGeom>
          <a:solidFill>
            <a:srgbClr val="7FA8D9"/>
          </a:solidFill>
          <a:ln>
            <a:solidFill>
              <a:srgbClr val="EE4757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EE4757"/>
                </a:solidFill>
              </a:rPr>
              <a:t>CMP conclusive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D7E16D1-2843-4B58-A447-58D13E9D395C}"/>
              </a:ext>
            </a:extLst>
          </p:cNvPr>
          <p:cNvSpPr txBox="1"/>
          <p:nvPr/>
        </p:nvSpPr>
        <p:spPr>
          <a:xfrm rot="16200000">
            <a:off x="397010" y="4244675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1-15/05</a:t>
            </a:r>
          </a:p>
        </p:txBody>
      </p:sp>
      <p:pic>
        <p:nvPicPr>
          <p:cNvPr id="31" name="Picture 2" descr="Les montagnes Russes des émotions dans le parcours d'infertilité. - Myferti">
            <a:extLst>
              <a:ext uri="{FF2B5EF4-FFF2-40B4-BE49-F238E27FC236}">
                <a16:creationId xmlns:a16="http://schemas.microsoft.com/office/drawing/2014/main" id="{BABAD921-293B-42B7-A1F6-A6EF63F27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692" y="5682328"/>
            <a:ext cx="2417764" cy="12088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Flèche : droite 44">
            <a:extLst>
              <a:ext uri="{FF2B5EF4-FFF2-40B4-BE49-F238E27FC236}">
                <a16:creationId xmlns:a16="http://schemas.microsoft.com/office/drawing/2014/main" id="{368CE2FC-72AE-44AA-BE35-8A9D3BD6225E}"/>
              </a:ext>
            </a:extLst>
          </p:cNvPr>
          <p:cNvSpPr/>
          <p:nvPr/>
        </p:nvSpPr>
        <p:spPr>
          <a:xfrm rot="1536705">
            <a:off x="1731413" y="3894667"/>
            <a:ext cx="1604018" cy="822662"/>
          </a:xfrm>
          <a:prstGeom prst="rightArrow">
            <a:avLst/>
          </a:prstGeom>
          <a:solidFill>
            <a:srgbClr val="7FA8D9"/>
          </a:solidFill>
          <a:ln>
            <a:solidFill>
              <a:srgbClr val="EE4757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EE4757"/>
                </a:solidFill>
              </a:rPr>
              <a:t>CMP non conclusive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75003EE-476B-4DB4-8ADF-50D2EB157D74}"/>
              </a:ext>
            </a:extLst>
          </p:cNvPr>
          <p:cNvSpPr txBox="1"/>
          <p:nvPr/>
        </p:nvSpPr>
        <p:spPr>
          <a:xfrm>
            <a:off x="3434434" y="1881638"/>
            <a:ext cx="1397259" cy="830997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Vote en bloc à l’assemblée et au sénat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64A31AD-512D-4EB1-B4F6-F24B749757CB}"/>
              </a:ext>
            </a:extLst>
          </p:cNvPr>
          <p:cNvSpPr txBox="1"/>
          <p:nvPr/>
        </p:nvSpPr>
        <p:spPr>
          <a:xfrm>
            <a:off x="3434433" y="4314407"/>
            <a:ext cx="1397259" cy="830997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2</a:t>
            </a:r>
            <a:r>
              <a:rPr lang="fr-FR" sz="1600" b="1" baseline="30000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nde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 lecture uniquement à l’assemblée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ECC8FF47-DFE4-4DC6-82F4-5340F978B5ED}"/>
              </a:ext>
            </a:extLst>
          </p:cNvPr>
          <p:cNvSpPr txBox="1"/>
          <p:nvPr/>
        </p:nvSpPr>
        <p:spPr>
          <a:xfrm>
            <a:off x="3434433" y="5213811"/>
            <a:ext cx="5021670" cy="400110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E4757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hiller" panose="04020404031007020602" pitchFamily="82" charset="0"/>
                <a:cs typeface="72 Condensed" panose="020B0506030000000003" pitchFamily="34" charset="0"/>
              </a:rPr>
              <a:t>Dépôt/retrait d’amendements, modifications d’articles, … 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D1EA97D-AB24-4332-B71E-C71C6F5481F8}"/>
              </a:ext>
            </a:extLst>
          </p:cNvPr>
          <p:cNvSpPr txBox="1"/>
          <p:nvPr/>
        </p:nvSpPr>
        <p:spPr>
          <a:xfrm>
            <a:off x="254547" y="3006698"/>
            <a:ext cx="1397259" cy="830997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CMP,</a:t>
            </a:r>
          </a:p>
          <a:p>
            <a:pPr algn="ctr"/>
            <a:r>
              <a:rPr lang="fr-FR" sz="16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1</a:t>
            </a:r>
            <a:r>
              <a:rPr lang="fr-FR" sz="1600" b="1" baseline="30000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ere</a:t>
            </a:r>
            <a:r>
              <a:rPr lang="fr-FR" sz="16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 quinzaine de mai</a:t>
            </a:r>
          </a:p>
        </p:txBody>
      </p:sp>
    </p:spTree>
    <p:extLst>
      <p:ext uri="{BB962C8B-B14F-4D97-AF65-F5344CB8AC3E}">
        <p14:creationId xmlns:p14="http://schemas.microsoft.com/office/powerpoint/2010/main" val="274649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Résumé des actions de l’intersyndicale :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5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7E34A-B021-48B1-BE6E-4F2194221742}"/>
              </a:ext>
            </a:extLst>
          </p:cNvPr>
          <p:cNvSpPr txBox="1"/>
          <p:nvPr/>
        </p:nvSpPr>
        <p:spPr>
          <a:xfrm>
            <a:off x="0" y="2202352"/>
            <a:ext cx="112980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Préparation CMP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Sénateur Daniel Gremillet (rapporteur de la loi) – 27/03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Sénateur Pascal Martin (secrétaire com. Dev durable) et Frédéric Marchand (vice-président com développement durable) – 28/03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Sénateur Stéphane </a:t>
            </a:r>
            <a:r>
              <a:rPr lang="fr-FR" sz="2400" dirty="0" err="1"/>
              <a:t>Piednoir</a:t>
            </a:r>
            <a:r>
              <a:rPr lang="fr-FR" sz="2400" dirty="0"/>
              <a:t> (membre de l’OPECST) – 30/03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Auditions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Audition sur "Évaluation du système dual de contrôle de la sureté nucléaire« par des membres de la commission des finances de l’Assemblée (06/04)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Audition commission des finances du Sénat (13/04) </a:t>
            </a:r>
          </a:p>
        </p:txBody>
      </p:sp>
    </p:spTree>
    <p:extLst>
      <p:ext uri="{BB962C8B-B14F-4D97-AF65-F5344CB8AC3E}">
        <p14:creationId xmlns:p14="http://schemas.microsoft.com/office/powerpoint/2010/main" val="104432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670257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GT organisés par IRSN DIR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6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7E34A-B021-48B1-BE6E-4F2194221742}"/>
              </a:ext>
            </a:extLst>
          </p:cNvPr>
          <p:cNvSpPr txBox="1"/>
          <p:nvPr/>
        </p:nvSpPr>
        <p:spPr>
          <a:xfrm>
            <a:off x="0" y="2025532"/>
            <a:ext cx="112980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5 GT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Missions (9 sous-GT) : Herviou, </a:t>
            </a:r>
            <a:r>
              <a:rPr lang="fr-FR" dirty="0" err="1"/>
              <a:t>Gariel</a:t>
            </a:r>
            <a:r>
              <a:rPr lang="fr-FR" dirty="0"/>
              <a:t>, </a:t>
            </a:r>
            <a:r>
              <a:rPr lang="fr-FR" dirty="0" err="1"/>
              <a:t>Bueso</a:t>
            </a:r>
            <a:r>
              <a:rPr lang="fr-FR" dirty="0"/>
              <a:t>, Guillaume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/>
              <a:t>Expertise, recherche, crise, surveillance, sûreté/sécurité, activité commerciale, ouverture à la société, international, communication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RH (4 Sous-GT) : </a:t>
            </a:r>
            <a:r>
              <a:rPr lang="fr-FR" dirty="0" err="1"/>
              <a:t>Enault</a:t>
            </a:r>
            <a:r>
              <a:rPr lang="fr-FR" dirty="0"/>
              <a:t>, Bellange, </a:t>
            </a:r>
            <a:r>
              <a:rPr lang="fr-FR" dirty="0" err="1"/>
              <a:t>Barbelin</a:t>
            </a:r>
            <a:endParaRPr lang="fr-FR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/>
              <a:t>Conditions d’emploi, IRP, attractivité et parcours pro, management des compétences en sûreté et en surveillance radioprotection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Budget-finance-patrimoine (4 sous-GT) : </a:t>
            </a:r>
            <a:r>
              <a:rPr lang="fr-FR" dirty="0" err="1"/>
              <a:t>Barbelin</a:t>
            </a:r>
            <a:r>
              <a:rPr lang="fr-FR" dirty="0"/>
              <a:t>, </a:t>
            </a:r>
            <a:r>
              <a:rPr lang="fr-FR" dirty="0" err="1"/>
              <a:t>Demeillers</a:t>
            </a:r>
            <a:r>
              <a:rPr lang="fr-FR" dirty="0"/>
              <a:t>, Mauny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/>
              <a:t>Structure financière, achat et convention, patrimoine, organisation administrative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Système d’information et données (4 Sous-GT) : </a:t>
            </a:r>
            <a:r>
              <a:rPr lang="fr-FR" dirty="0" err="1"/>
              <a:t>Tourard</a:t>
            </a:r>
            <a:r>
              <a:rPr lang="fr-FR" dirty="0"/>
              <a:t>, </a:t>
            </a:r>
            <a:r>
              <a:rPr lang="fr-FR" dirty="0" err="1"/>
              <a:t>Scanff</a:t>
            </a:r>
            <a:endParaRPr lang="fr-FR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dirty="0"/>
              <a:t>SI gestion fonctionnelle, SI opérationnel, communs numériques, données et conformité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Règlementation (pas de sous-GT) : </a:t>
            </a:r>
            <a:r>
              <a:rPr lang="fr-FR" dirty="0" err="1"/>
              <a:t>Deschamp</a:t>
            </a:r>
            <a:r>
              <a:rPr lang="fr-FR" dirty="0"/>
              <a:t>, </a:t>
            </a:r>
            <a:r>
              <a:rPr lang="fr-FR" dirty="0" err="1"/>
              <a:t>Billarand</a:t>
            </a:r>
            <a:r>
              <a:rPr lang="fr-FR" dirty="0"/>
              <a:t>, Baudry, </a:t>
            </a:r>
            <a:r>
              <a:rPr lang="fr-FR" dirty="0" err="1"/>
              <a:t>Mandard</a:t>
            </a:r>
            <a:r>
              <a:rPr lang="fr-FR" dirty="0"/>
              <a:t>, </a:t>
            </a:r>
            <a:r>
              <a:rPr lang="fr-FR" dirty="0" err="1"/>
              <a:t>Chapotet</a:t>
            </a:r>
            <a:endParaRPr lang="fr-FR" dirty="0"/>
          </a:p>
          <a:p>
            <a:pPr lvl="2"/>
            <a:endParaRPr lang="fr-FR" dirty="0"/>
          </a:p>
          <a:p>
            <a:pPr lvl="2"/>
            <a:r>
              <a:rPr lang="fr-FR" b="1" u="sng" dirty="0"/>
              <a:t>Soit 22 sous GT</a:t>
            </a:r>
            <a:r>
              <a:rPr lang="fr-FR" dirty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89244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670257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GT organisés par IRSN DIR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7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7E34A-B021-48B1-BE6E-4F2194221742}"/>
              </a:ext>
            </a:extLst>
          </p:cNvPr>
          <p:cNvSpPr txBox="1"/>
          <p:nvPr/>
        </p:nvSpPr>
        <p:spPr>
          <a:xfrm>
            <a:off x="0" y="2025532"/>
            <a:ext cx="1129808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Raison d’être des GT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1/ si loi DUAL : évaluation du système et propositions d’amélioration (fluidification…)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2/ si fusion : évaluation des risques et opportunités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/>
              <a:t>Structure </a:t>
            </a:r>
            <a:r>
              <a:rPr lang="fr-FR" sz="2400" b="1" dirty="0"/>
              <a:t>des GT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Intégration de salariés, dont hors ligne hiérarchique dans les sous-GT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Présence d’un représentant de l’intersyndicale dans chaque sous-GT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Espace interactif sur l’Intranet pour recueillir les avis des salariés sur les productions des GT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Point périodique de l’avancement par les pilotes de GT à l’intersyndicale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Information/consultation du CSE et négociations avec les OS (en tant que de besoin)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Calendrier :</a:t>
            </a:r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Audition annuelle IRSN/ASN : 11 avril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CMP : 1</a:t>
            </a:r>
            <a:r>
              <a:rPr lang="fr-FR" baseline="30000" dirty="0"/>
              <a:t>ère</a:t>
            </a:r>
            <a:r>
              <a:rPr lang="fr-FR" dirty="0"/>
              <a:t> quinzaine de mai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Remise globale des conclusions des GT : fin mai</a:t>
            </a:r>
          </a:p>
          <a:p>
            <a:pPr marL="538163" lvl="2"/>
            <a:endParaRPr lang="fr-FR" dirty="0"/>
          </a:p>
          <a:p>
            <a:pPr marL="538163" lvl="2"/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07665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C28738-DEF3-4DE7-B1E2-C5DF80E8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u texte 27">
            <a:extLst>
              <a:ext uri="{FF2B5EF4-FFF2-40B4-BE49-F238E27FC236}">
                <a16:creationId xmlns:a16="http://schemas.microsoft.com/office/drawing/2014/main" id="{24DE5C8D-BE38-471A-8D9E-D6D34B2F2995}"/>
              </a:ext>
            </a:extLst>
          </p:cNvPr>
          <p:cNvSpPr txBox="1">
            <a:spLocks/>
          </p:cNvSpPr>
          <p:nvPr/>
        </p:nvSpPr>
        <p:spPr>
          <a:xfrm>
            <a:off x="673101" y="1397144"/>
            <a:ext cx="11218863" cy="670257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300"/>
              </a:lnSpc>
              <a:buFont typeface="Arial" panose="020B0604020202020204" pitchFamily="34" charset="0"/>
              <a:buNone/>
            </a:pPr>
            <a:r>
              <a:rPr lang="fr-FR" sz="3200" b="1" spc="25" dirty="0">
                <a:latin typeface="Trebuchet MS" panose="22635452340000000000" pitchFamily="2"/>
              </a:rPr>
              <a:t>Position intersyndicale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80E39BF-7F22-4147-8B40-1DD825ABDF34}"/>
              </a:ext>
            </a:extLst>
          </p:cNvPr>
          <p:cNvSpPr txBox="1"/>
          <p:nvPr/>
        </p:nvSpPr>
        <p:spPr>
          <a:xfrm>
            <a:off x="0" y="2025532"/>
            <a:ext cx="1129808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L’intersyndicale a eu connaissance de tous ces éléments ce jour à 10h. Sur la structure des GT, l’intersyndicale est satisfaite.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Néanmoins, nous reviendrons vers vous pour vous communiquer nos positions, notamment et surtout sur la raison d’être de ces GT et le calendrier. </a:t>
            </a:r>
            <a:endParaRPr lang="fr-FR" dirty="0"/>
          </a:p>
          <a:p>
            <a:pPr marL="538163" lvl="2"/>
            <a:endParaRPr lang="fr-FR" dirty="0"/>
          </a:p>
          <a:p>
            <a:pPr marL="538163" lvl="2"/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69225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Plan de bataille 1/2 :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9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7E34A-B021-48B1-BE6E-4F2194221742}"/>
              </a:ext>
            </a:extLst>
          </p:cNvPr>
          <p:cNvSpPr txBox="1"/>
          <p:nvPr/>
        </p:nvSpPr>
        <p:spPr>
          <a:xfrm>
            <a:off x="0" y="2202352"/>
            <a:ext cx="112980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Formuler une position intersyndicale à rendre publique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Maintenir l’article 11bis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Proposer un amendement de l’article 9a en cohérence avec le 11bis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Pas d’a priori : retrait de la notion de fusion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Diagnostic du système actuel et définition d’axes d’amélioration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Analyse des besoins humains et financiers du système de contrôle, liés au contexte de relance du nucléaire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Objectivité du rapporteur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Délai de 6 mois max</a:t>
            </a:r>
          </a:p>
        </p:txBody>
      </p:sp>
    </p:spTree>
    <p:extLst>
      <p:ext uri="{BB962C8B-B14F-4D97-AF65-F5344CB8AC3E}">
        <p14:creationId xmlns:p14="http://schemas.microsoft.com/office/powerpoint/2010/main" val="9938766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BF019BA3BE844A8805086771431098" ma:contentTypeVersion="2" ma:contentTypeDescription="Crée un document." ma:contentTypeScope="" ma:versionID="8e83f6e530bbd066c1876c252b2fc99b">
  <xsd:schema xmlns:xsd="http://www.w3.org/2001/XMLSchema" xmlns:xs="http://www.w3.org/2001/XMLSchema" xmlns:p="http://schemas.microsoft.com/office/2006/metadata/properties" xmlns:ns2="7625e631-cd40-4bb5-8abf-34b46cf9d830" targetNamespace="http://schemas.microsoft.com/office/2006/metadata/properties" ma:root="true" ma:fieldsID="3ba5df9b51559c6ff74a873bb1129355" ns2:_="">
    <xsd:import namespace="7625e631-cd40-4bb5-8abf-34b46cf9d8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5e631-cd40-4bb5-8abf-34b46cf9d83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75AB62-0DEB-48AB-8E4B-486BD8D536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5D351D-917E-4C43-B168-4D01C99507D0}">
  <ds:schemaRefs>
    <ds:schemaRef ds:uri="7625e631-cd40-4bb5-8abf-34b46cf9d83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E35DFBA-E883-4007-8450-FACC639009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25e631-cd40-4bb5-8abf-34b46cf9d8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783</Words>
  <Application>Microsoft Office PowerPoint</Application>
  <PresentationFormat>Grand écran</PresentationFormat>
  <Paragraphs>126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Bernard MT Condensed</vt:lpstr>
      <vt:lpstr>Calibri</vt:lpstr>
      <vt:lpstr>Calibri Light</vt:lpstr>
      <vt:lpstr>Chiller</vt:lpstr>
      <vt:lpstr>Trebuchet MS</vt:lpstr>
      <vt:lpstr>Thème Office</vt:lpstr>
      <vt:lpstr>Avenir de l’IRSN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TAURINES Tatiana</dc:creator>
  <cp:lastModifiedBy>BOURACHOT Philippe</cp:lastModifiedBy>
  <cp:revision>119</cp:revision>
  <dcterms:created xsi:type="dcterms:W3CDTF">2023-01-30T08:12:02Z</dcterms:created>
  <dcterms:modified xsi:type="dcterms:W3CDTF">2023-03-29T08:49:14Z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0x01010072BF019BA3BE844A8805086771431098</vt:lpwstr>
  </property>
</Properties>
</file>