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69.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70.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66" r:id="rId3"/>
    <p:sldId id="267" r:id="rId4"/>
    <p:sldId id="269" r:id="rId5"/>
    <p:sldId id="308" r:id="rId6"/>
    <p:sldId id="288" r:id="rId7"/>
    <p:sldId id="292" r:id="rId8"/>
    <p:sldId id="293" r:id="rId9"/>
    <p:sldId id="294" r:id="rId10"/>
    <p:sldId id="289" r:id="rId11"/>
    <p:sldId id="271" r:id="rId12"/>
    <p:sldId id="305" r:id="rId13"/>
    <p:sldId id="306" r:id="rId14"/>
    <p:sldId id="307" r:id="rId15"/>
    <p:sldId id="315" r:id="rId16"/>
    <p:sldId id="316" r:id="rId17"/>
    <p:sldId id="310" r:id="rId18"/>
    <p:sldId id="312" r:id="rId19"/>
    <p:sldId id="295" r:id="rId20"/>
    <p:sldId id="301" r:id="rId21"/>
    <p:sldId id="302" r:id="rId22"/>
    <p:sldId id="303" r:id="rId23"/>
    <p:sldId id="318" r:id="rId24"/>
    <p:sldId id="304" r:id="rId25"/>
    <p:sldId id="281" r:id="rId26"/>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etitia PELLEREY" initials="LP" lastIdx="1" clrIdx="0">
    <p:extLst>
      <p:ext uri="{19B8F6BF-5375-455C-9EA6-DF929625EA0E}">
        <p15:presenceInfo xmlns:p15="http://schemas.microsoft.com/office/powerpoint/2012/main" userId="a30e7586228ee0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100"/>
    <a:srgbClr val="B7DEE8"/>
    <a:srgbClr val="346826"/>
    <a:srgbClr val="30A9E0"/>
    <a:srgbClr val="98BF11"/>
    <a:srgbClr val="C0D575"/>
    <a:srgbClr val="F79646"/>
    <a:srgbClr val="717577"/>
    <a:srgbClr val="DA9C00"/>
    <a:srgbClr val="00A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6" autoAdjust="0"/>
    <p:restoredTop sz="95110" autoAdjust="0"/>
  </p:normalViewPr>
  <p:slideViewPr>
    <p:cSldViewPr>
      <p:cViewPr>
        <p:scale>
          <a:sx n="100" d="100"/>
          <a:sy n="100" d="100"/>
        </p:scale>
        <p:origin x="1656" y="-8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01%20Affaires\1810%20-%20PCAET%20Tepos%20Privas\Mapinfo\Axceleo\Axceleo_Privas.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01%20Affaires\1810%20-%20PCAET%20Tepos%20Privas\Mapinfo\Axceleo\Axceleo_Privas.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01%20Affaires\1810%20-%20PCAET%20Tepos%20Privas\Mapinfo\Axceleo\Axceleo_Privas.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01%20Affaires\1810%20-%20PCAET%20Tepos%20Privas\Mapinfo\Axceleo\Axceleo_Privas.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file:///C:\01%20Affaires\1810%20-%20PCAET%20Tepos%20Privas\Mapinfo\Axceleo\Axceleo_Privas.xlsm"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01%20Affaires\1810%20-%20PCAET%20Tepos%20Privas\Mapinfo\Axceleo\Axceleo_Privas.xlsm"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Consommation par secteur (MWh/an)</c:v>
                </c:pt>
              </c:strCache>
            </c:strRef>
          </c:tx>
          <c:spPr>
            <a:ln w="4445">
              <a:solidFill>
                <a:schemeClr val="bg1"/>
              </a:solidFill>
            </a:ln>
          </c:spPr>
          <c:dPt>
            <c:idx val="0"/>
            <c:bubble3D val="0"/>
            <c:spPr>
              <a:solidFill>
                <a:srgbClr val="98BF11"/>
              </a:solidFill>
              <a:ln w="4445">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5CD-49AB-90EF-48CE7CE3EC3E}"/>
              </c:ext>
            </c:extLst>
          </c:dPt>
          <c:dPt>
            <c:idx val="1"/>
            <c:bubble3D val="0"/>
            <c:spPr>
              <a:solidFill>
                <a:srgbClr val="346826"/>
              </a:solidFill>
              <a:ln w="4445">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D5CD-49AB-90EF-48CE7CE3EC3E}"/>
              </c:ext>
            </c:extLst>
          </c:dPt>
          <c:dPt>
            <c:idx val="2"/>
            <c:bubble3D val="0"/>
            <c:spPr>
              <a:solidFill>
                <a:srgbClr val="00ADDC"/>
              </a:solidFill>
              <a:ln w="4445">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5CD-49AB-90EF-48CE7CE3EC3E}"/>
              </c:ext>
            </c:extLst>
          </c:dPt>
          <c:dPt>
            <c:idx val="3"/>
            <c:bubble3D val="0"/>
            <c:spPr>
              <a:solidFill>
                <a:srgbClr val="FAB100"/>
              </a:solidFill>
              <a:ln w="4445">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5CD-49AB-90EF-48CE7CE3EC3E}"/>
              </c:ext>
            </c:extLst>
          </c:dPt>
          <c:dPt>
            <c:idx val="4"/>
            <c:bubble3D val="0"/>
            <c:spPr>
              <a:solidFill>
                <a:srgbClr val="C0D575"/>
              </a:solidFill>
              <a:ln w="4445">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D5CD-49AB-90EF-48CE7CE3EC3E}"/>
              </c:ext>
            </c:extLst>
          </c:dPt>
          <c:dPt>
            <c:idx val="5"/>
            <c:bubble3D val="0"/>
            <c:spPr>
              <a:solidFill>
                <a:srgbClr val="717577"/>
              </a:solidFill>
              <a:ln w="4445">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5CD-49AB-90EF-48CE7CE3EC3E}"/>
              </c:ext>
            </c:extLst>
          </c:dPt>
          <c:dPt>
            <c:idx val="6"/>
            <c:bubble3D val="0"/>
            <c:spPr>
              <a:solidFill>
                <a:schemeClr val="accent1">
                  <a:lumMod val="60000"/>
                </a:schemeClr>
              </a:solidFill>
              <a:ln w="4445">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D5CD-49AB-90EF-48CE7CE3EC3E}"/>
              </c:ext>
            </c:extLst>
          </c:dPt>
          <c:dLbls>
            <c:dLbl>
              <c:idx val="0"/>
              <c:layout>
                <c:manualLayout>
                  <c:x val="5.1749644794207302E-2"/>
                  <c:y val="0.22676172987197776"/>
                </c:manualLayout>
              </c:layout>
              <c:spPr>
                <a:noFill/>
                <a:ln>
                  <a:noFill/>
                </a:ln>
                <a:effectLst/>
              </c:spPr>
              <c:txPr>
                <a:bodyPr rot="0" spcFirstLastPara="1" vertOverflow="ellipsis" vert="horz" wrap="square" anchor="ctr" anchorCtr="1"/>
                <a:lstStyle/>
                <a:p>
                  <a:pPr>
                    <a:defRPr sz="900" b="0" i="0" u="none" strike="noStrike" kern="1200" spc="0" baseline="0">
                      <a:solidFill>
                        <a:srgbClr val="98BF11"/>
                      </a:solidFill>
                      <a:latin typeface="Century Gothic" panose="020B0502020202020204" pitchFamily="34" charset="0"/>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CD-49AB-90EF-48CE7CE3EC3E}"/>
                </c:ext>
              </c:extLst>
            </c:dLbl>
            <c:dLbl>
              <c:idx val="1"/>
              <c:layout>
                <c:manualLayout>
                  <c:x val="9.3796231189500728E-2"/>
                  <c:y val="-5.8144033300507138E-2"/>
                </c:manualLayout>
              </c:layout>
              <c:spPr>
                <a:noFill/>
                <a:ln>
                  <a:noFill/>
                </a:ln>
                <a:effectLst/>
              </c:spPr>
              <c:txPr>
                <a:bodyPr rot="0" spcFirstLastPara="1" vertOverflow="ellipsis" vert="horz" wrap="square" anchor="ctr" anchorCtr="1"/>
                <a:lstStyle/>
                <a:p>
                  <a:pPr>
                    <a:defRPr sz="900" b="0" i="0" u="none" strike="noStrike" kern="1200" spc="0" baseline="0">
                      <a:solidFill>
                        <a:srgbClr val="346826"/>
                      </a:solidFill>
                      <a:latin typeface="Century Gothic" panose="020B0502020202020204" pitchFamily="34" charset="0"/>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CD-49AB-90EF-48CE7CE3EC3E}"/>
                </c:ext>
              </c:extLst>
            </c:dLbl>
            <c:dLbl>
              <c:idx val="2"/>
              <c:layout>
                <c:manualLayout>
                  <c:x val="-4.528093919493139E-2"/>
                  <c:y val="-1.1628806660101427E-2"/>
                </c:manualLayout>
              </c:layout>
              <c:spPr>
                <a:noFill/>
                <a:ln>
                  <a:noFill/>
                </a:ln>
                <a:effectLst/>
              </c:spPr>
              <c:txPr>
                <a:bodyPr rot="0" spcFirstLastPara="1" vertOverflow="ellipsis" vert="horz" wrap="square" anchor="ctr" anchorCtr="1"/>
                <a:lstStyle/>
                <a:p>
                  <a:pPr>
                    <a:defRPr sz="900" b="0" i="0" u="none" strike="noStrike" kern="1200" spc="0" baseline="0">
                      <a:solidFill>
                        <a:srgbClr val="00ADDC"/>
                      </a:solidFill>
                      <a:latin typeface="Century Gothic" panose="020B0502020202020204" pitchFamily="34" charset="0"/>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CD-49AB-90EF-48CE7CE3EC3E}"/>
                </c:ext>
              </c:extLst>
            </c:dLbl>
            <c:dLbl>
              <c:idx val="3"/>
              <c:layout>
                <c:manualLayout>
                  <c:x val="-7.762446719131097E-2"/>
                  <c:y val="0.1279168732611157"/>
                </c:manualLayout>
              </c:layout>
              <c:spPr>
                <a:noFill/>
                <a:ln>
                  <a:noFill/>
                </a:ln>
                <a:effectLst/>
              </c:spPr>
              <c:txPr>
                <a:bodyPr rot="0" spcFirstLastPara="1" vertOverflow="ellipsis" vert="horz" wrap="square" anchor="ctr" anchorCtr="1"/>
                <a:lstStyle/>
                <a:p>
                  <a:pPr>
                    <a:defRPr sz="900" b="0" i="0" u="none" strike="noStrike" kern="1200" spc="0" baseline="0">
                      <a:solidFill>
                        <a:srgbClr val="FAB100"/>
                      </a:solidFill>
                      <a:latin typeface="Century Gothic" panose="020B0502020202020204" pitchFamily="34" charset="0"/>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CD-49AB-90EF-48CE7CE3EC3E}"/>
                </c:ext>
              </c:extLst>
            </c:dLbl>
            <c:dLbl>
              <c:idx val="4"/>
              <c:layout>
                <c:manualLayout>
                  <c:x val="-9.86477603889577E-2"/>
                  <c:y val="5.8144033300507134E-3"/>
                </c:manualLayout>
              </c:layout>
              <c:tx>
                <c:rich>
                  <a:bodyPr rot="0" spcFirstLastPara="1" vertOverflow="ellipsis" vert="horz" wrap="square" anchor="ctr" anchorCtr="1"/>
                  <a:lstStyle/>
                  <a:p>
                    <a:pPr>
                      <a:defRPr sz="900" b="0" i="0" u="none" strike="noStrike" kern="1200" spc="0" baseline="0">
                        <a:solidFill>
                          <a:schemeClr val="accent1"/>
                        </a:solidFill>
                        <a:latin typeface="Century Gothic" panose="020B0502020202020204" pitchFamily="34" charset="0"/>
                        <a:ea typeface="+mn-ea"/>
                        <a:cs typeface="+mn-cs"/>
                      </a:defRPr>
                    </a:pPr>
                    <a:fld id="{E17F51B4-93D9-4463-B6EE-6E761F2FFE7D}" type="CATEGORYNAME">
                      <a:rPr lang="en-US">
                        <a:solidFill>
                          <a:srgbClr val="C0D575"/>
                        </a:solidFill>
                      </a:rPr>
                      <a:pPr>
                        <a:defRPr sz="900">
                          <a:solidFill>
                            <a:schemeClr val="accent1"/>
                          </a:solidFill>
                        </a:defRPr>
                      </a:pPr>
                      <a:t>[NOM DE CATÉGORIE]</a:t>
                    </a:fld>
                    <a:r>
                      <a:rPr lang="en-US" baseline="0" dirty="0">
                        <a:solidFill>
                          <a:srgbClr val="C0D575"/>
                        </a:solidFill>
                      </a:rPr>
                      <a:t>; </a:t>
                    </a:r>
                    <a:fld id="{8E80BEE7-E46B-4F3A-BD9E-175B65467EA6}" type="VALUE">
                      <a:rPr lang="en-US" baseline="0">
                        <a:solidFill>
                          <a:srgbClr val="C0D575"/>
                        </a:solidFill>
                      </a:rPr>
                      <a:pPr>
                        <a:defRPr sz="900">
                          <a:solidFill>
                            <a:schemeClr val="accent1"/>
                          </a:solidFill>
                        </a:defRPr>
                      </a:pPr>
                      <a:t>[VALEUR]</a:t>
                    </a:fld>
                    <a:endParaRPr lang="en-US" baseline="0" dirty="0">
                      <a:solidFill>
                        <a:srgbClr val="C0D575"/>
                      </a:solidFill>
                    </a:endParaRPr>
                  </a:p>
                </c:rich>
              </c:tx>
              <c:spPr>
                <a:noFill/>
                <a:ln>
                  <a:noFill/>
                </a:ln>
                <a:effectLst/>
              </c:spPr>
              <c:txPr>
                <a:bodyPr rot="0" spcFirstLastPara="1" vertOverflow="ellipsis" vert="horz" wrap="square" anchor="ctr" anchorCtr="1"/>
                <a:lstStyle/>
                <a:p>
                  <a:pPr>
                    <a:defRPr sz="900" b="0" i="0" u="none" strike="noStrike" kern="1200" spc="0" baseline="0">
                      <a:solidFill>
                        <a:schemeClr val="accent1"/>
                      </a:solidFill>
                      <a:latin typeface="Century Gothic" panose="020B0502020202020204" pitchFamily="34" charset="0"/>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layout>
                    <c:manualLayout>
                      <c:w val="0.28643428393593739"/>
                      <c:h val="0.23120997733298354"/>
                    </c:manualLayout>
                  </c15:layout>
                  <c15:dlblFieldTable/>
                  <c15:showDataLabelsRange val="0"/>
                </c:ext>
                <c:ext xmlns:c16="http://schemas.microsoft.com/office/drawing/2014/chart" uri="{C3380CC4-5D6E-409C-BE32-E72D297353CC}">
                  <c16:uniqueId val="{00000006-D5CD-49AB-90EF-48CE7CE3EC3E}"/>
                </c:ext>
              </c:extLst>
            </c:dLbl>
            <c:dLbl>
              <c:idx val="5"/>
              <c:layout>
                <c:manualLayout>
                  <c:x val="4.528093919493139E-2"/>
                  <c:y val="0"/>
                </c:manualLayout>
              </c:layout>
              <c:spPr>
                <a:noFill/>
                <a:ln>
                  <a:noFill/>
                </a:ln>
                <a:effectLst/>
              </c:spPr>
              <c:txPr>
                <a:bodyPr rot="0" spcFirstLastPara="1" vertOverflow="ellipsis" vert="horz" wrap="square" anchor="ctr" anchorCtr="1"/>
                <a:lstStyle/>
                <a:p>
                  <a:pPr>
                    <a:defRPr sz="900" b="0" i="0" u="none" strike="noStrike" kern="1200" spc="0" baseline="0">
                      <a:solidFill>
                        <a:srgbClr val="717577"/>
                      </a:solidFill>
                      <a:latin typeface="Century Gothic" panose="020B0502020202020204" pitchFamily="34" charset="0"/>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CD-49AB-90EF-48CE7CE3EC3E}"/>
                </c:ext>
              </c:extLst>
            </c:dLbl>
            <c:dLbl>
              <c:idx val="6"/>
              <c:layout>
                <c:manualLayout>
                  <c:x val="0.26036540037085548"/>
                  <c:y val="0"/>
                </c:manualLayout>
              </c:layout>
              <c:spPr>
                <a:noFill/>
                <a:ln>
                  <a:noFill/>
                </a:ln>
                <a:effectLst/>
              </c:spPr>
              <c:txPr>
                <a:bodyPr rot="0" spcFirstLastPara="1" vertOverflow="ellipsis" vert="horz" wrap="square" anchor="ctr" anchorCtr="1"/>
                <a:lstStyle/>
                <a:p>
                  <a:pPr>
                    <a:defRPr sz="900" b="0" i="0" u="none" strike="noStrike" kern="1200" spc="0" baseline="0">
                      <a:solidFill>
                        <a:schemeClr val="accent1">
                          <a:lumMod val="60000"/>
                        </a:schemeClr>
                      </a:solidFill>
                      <a:latin typeface="Century Gothic" panose="020B0502020202020204" pitchFamily="34" charset="0"/>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layout>
                    <c:manualLayout>
                      <c:w val="0.27715169140097645"/>
                      <c:h val="0.23120997733298354"/>
                    </c:manualLayout>
                  </c15:layout>
                </c:ext>
                <c:ext xmlns:c16="http://schemas.microsoft.com/office/drawing/2014/chart" uri="{C3380CC4-5D6E-409C-BE32-E72D297353CC}">
                  <c16:uniqueId val="{00000008-D5CD-49AB-90EF-48CE7CE3EC3E}"/>
                </c:ext>
              </c:extLst>
            </c:dLbl>
            <c:spPr>
              <a:noFill/>
              <a:ln>
                <a:noFill/>
              </a:ln>
              <a:effectLst/>
            </c:spPr>
            <c:txPr>
              <a:bodyPr rot="0" spcFirstLastPara="1" vertOverflow="ellipsis" vert="horz" wrap="square" anchor="ctr" anchorCtr="1"/>
              <a:lstStyle/>
              <a:p>
                <a:pPr>
                  <a:defRPr sz="900" b="0" i="0" u="none" strike="noStrike" kern="1200" spc="0" baseline="0">
                    <a:solidFill>
                      <a:schemeClr val="accent1"/>
                    </a:solidFill>
                    <a:latin typeface="Century Gothic" panose="020B0502020202020204" pitchFamily="34" charset="0"/>
                    <a:ea typeface="+mn-ea"/>
                    <a:cs typeface="+mn-cs"/>
                  </a:defRPr>
                </a:pPr>
                <a:endParaRPr lang="fr-F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Feuil1!$A$2:$A$8</c:f>
              <c:strCache>
                <c:ptCount val="7"/>
                <c:pt idx="0">
                  <c:v>Résidentiel</c:v>
                </c:pt>
                <c:pt idx="1">
                  <c:v>Tertiaire</c:v>
                </c:pt>
                <c:pt idx="2">
                  <c:v>Industrie</c:v>
                </c:pt>
                <c:pt idx="3">
                  <c:v>Transport interne</c:v>
                </c:pt>
                <c:pt idx="4">
                  <c:v>Transport tourisme/transit</c:v>
                </c:pt>
                <c:pt idx="5">
                  <c:v>Agriculture</c:v>
                </c:pt>
                <c:pt idx="6">
                  <c:v>Résidence secondaire</c:v>
                </c:pt>
              </c:strCache>
            </c:strRef>
          </c:cat>
          <c:val>
            <c:numRef>
              <c:f>Feuil1!$C$2:$C$8</c:f>
              <c:numCache>
                <c:formatCode>0%</c:formatCode>
                <c:ptCount val="7"/>
                <c:pt idx="0">
                  <c:v>0.34</c:v>
                </c:pt>
                <c:pt idx="1">
                  <c:v>0.22</c:v>
                </c:pt>
                <c:pt idx="2">
                  <c:v>0.14000000000000001</c:v>
                </c:pt>
                <c:pt idx="3">
                  <c:v>0.25</c:v>
                </c:pt>
                <c:pt idx="4">
                  <c:v>0.02</c:v>
                </c:pt>
                <c:pt idx="5">
                  <c:v>0.02</c:v>
                </c:pt>
                <c:pt idx="6" formatCode="0.00%">
                  <c:v>7.0000000000000001E-3</c:v>
                </c:pt>
              </c:numCache>
            </c:numRef>
          </c:val>
          <c:extLst>
            <c:ext xmlns:c16="http://schemas.microsoft.com/office/drawing/2014/chart" uri="{C3380CC4-5D6E-409C-BE32-E72D297353CC}">
              <c16:uniqueId val="{00000000-D5CD-49AB-90EF-48CE7CE3EC3E}"/>
            </c:ext>
          </c:extLst>
        </c:ser>
        <c:ser>
          <c:idx val="1"/>
          <c:order val="1"/>
          <c:tx>
            <c:strRef>
              <c:f>Feuil1!$C$1</c:f>
              <c:strCache>
                <c:ptCount val="1"/>
                <c:pt idx="0">
                  <c:v>Colonne1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5CD-49AB-90EF-48CE7CE3EC3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D5CD-49AB-90EF-48CE7CE3EC3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5CD-49AB-90EF-48CE7CE3EC3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D5CD-49AB-90EF-48CE7CE3EC3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D5CD-49AB-90EF-48CE7CE3EC3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D5CD-49AB-90EF-48CE7CE3EC3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D5CD-49AB-90EF-48CE7CE3EC3E}"/>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accent1"/>
                      </a:solidFill>
                      <a:latin typeface="Century Gothic" panose="020B0502020202020204" pitchFamily="34" charset="0"/>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9-D5CD-49AB-90EF-48CE7CE3EC3E}"/>
                </c:ext>
              </c:extLst>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accent2"/>
                      </a:solidFill>
                      <a:latin typeface="Century Gothic" panose="020B0502020202020204" pitchFamily="34" charset="0"/>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A-D5CD-49AB-90EF-48CE7CE3EC3E}"/>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accent3"/>
                      </a:solidFill>
                      <a:latin typeface="Century Gothic" panose="020B0502020202020204" pitchFamily="34" charset="0"/>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B-D5CD-49AB-90EF-48CE7CE3EC3E}"/>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accent4"/>
                      </a:solidFill>
                      <a:latin typeface="Century Gothic" panose="020B0502020202020204" pitchFamily="34" charset="0"/>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C-D5CD-49AB-90EF-48CE7CE3EC3E}"/>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accent5"/>
                      </a:solidFill>
                      <a:latin typeface="Century Gothic" panose="020B0502020202020204" pitchFamily="34" charset="0"/>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D-D5CD-49AB-90EF-48CE7CE3EC3E}"/>
                </c:ext>
              </c:extLst>
            </c:dLbl>
            <c:dLbl>
              <c:idx val="5"/>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accent6"/>
                      </a:solidFill>
                      <a:latin typeface="Century Gothic" panose="020B0502020202020204" pitchFamily="34" charset="0"/>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E-D5CD-49AB-90EF-48CE7CE3EC3E}"/>
                </c:ext>
              </c:extLst>
            </c:dLbl>
            <c:dLbl>
              <c:idx val="6"/>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chemeClr val="accent1">
                          <a:lumMod val="60000"/>
                        </a:schemeClr>
                      </a:solidFill>
                      <a:latin typeface="Century Gothic" panose="020B0502020202020204" pitchFamily="34" charset="0"/>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0F-D5CD-49AB-90EF-48CE7CE3EC3E}"/>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Feuil1!$A$2:$A$8</c:f>
              <c:strCache>
                <c:ptCount val="7"/>
                <c:pt idx="0">
                  <c:v>Résidentiel</c:v>
                </c:pt>
                <c:pt idx="1">
                  <c:v>Tertiaire</c:v>
                </c:pt>
                <c:pt idx="2">
                  <c:v>Industrie</c:v>
                </c:pt>
                <c:pt idx="3">
                  <c:v>Transport interne</c:v>
                </c:pt>
                <c:pt idx="4">
                  <c:v>Transport tourisme/transit</c:v>
                </c:pt>
                <c:pt idx="5">
                  <c:v>Agriculture</c:v>
                </c:pt>
                <c:pt idx="6">
                  <c:v>Résidence secondaire</c:v>
                </c:pt>
              </c:strCache>
            </c:strRef>
          </c:cat>
          <c:val>
            <c:numRef>
              <c:f>Feuil1!$C$2:$C$8</c:f>
              <c:numCache>
                <c:formatCode>0%</c:formatCode>
                <c:ptCount val="7"/>
                <c:pt idx="0">
                  <c:v>0.34</c:v>
                </c:pt>
                <c:pt idx="1">
                  <c:v>0.22</c:v>
                </c:pt>
                <c:pt idx="2">
                  <c:v>0.14000000000000001</c:v>
                </c:pt>
                <c:pt idx="3">
                  <c:v>0.25</c:v>
                </c:pt>
                <c:pt idx="4">
                  <c:v>0.02</c:v>
                </c:pt>
                <c:pt idx="5">
                  <c:v>0.02</c:v>
                </c:pt>
                <c:pt idx="6" formatCode="0.00%">
                  <c:v>7.0000000000000001E-3</c:v>
                </c:pt>
              </c:numCache>
            </c:numRef>
          </c:val>
          <c:extLst>
            <c:ext xmlns:c16="http://schemas.microsoft.com/office/drawing/2014/chart" uri="{C3380CC4-5D6E-409C-BE32-E72D297353CC}">
              <c16:uniqueId val="{00000007-D5CD-49AB-90EF-48CE7CE3EC3E}"/>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b="0">
          <a:latin typeface="Century Gothic" panose="020B0502020202020204" pitchFamily="34"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spPr>
            <a:ln>
              <a:solidFill>
                <a:schemeClr val="bg1"/>
              </a:solidFill>
            </a:ln>
          </c:spPr>
          <c:dPt>
            <c:idx val="0"/>
            <c:bubble3D val="0"/>
            <c:spPr>
              <a:solidFill>
                <a:srgbClr val="FAB100"/>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DA1-4C40-A00E-E6E824550780}"/>
              </c:ext>
            </c:extLst>
          </c:dPt>
          <c:dPt>
            <c:idx val="1"/>
            <c:bubble3D val="0"/>
            <c:spPr>
              <a:solidFill>
                <a:srgbClr val="717577"/>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5DA1-4C40-A00E-E6E824550780}"/>
              </c:ext>
            </c:extLst>
          </c:dPt>
          <c:dPt>
            <c:idx val="2"/>
            <c:bubble3D val="0"/>
            <c:spPr>
              <a:solidFill>
                <a:srgbClr val="98BF11"/>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DA1-4C40-A00E-E6E824550780}"/>
              </c:ext>
            </c:extLst>
          </c:dPt>
          <c:dPt>
            <c:idx val="3"/>
            <c:bubble3D val="0"/>
            <c:spPr>
              <a:solidFill>
                <a:srgbClr val="346826"/>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5DA1-4C40-A00E-E6E824550780}"/>
              </c:ext>
            </c:extLst>
          </c:dPt>
          <c:dPt>
            <c:idx val="4"/>
            <c:bubble3D val="0"/>
            <c:spPr>
              <a:solidFill>
                <a:srgbClr val="00ADDC"/>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DA1-4C40-A00E-E6E824550780}"/>
              </c:ext>
            </c:extLst>
          </c:dPt>
          <c:dPt>
            <c:idx val="5"/>
            <c:bubble3D val="0"/>
            <c:spPr>
              <a:solidFill>
                <a:srgbClr val="F79646"/>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5DA1-4C40-A00E-E6E824550780}"/>
              </c:ext>
            </c:extLst>
          </c:dPt>
          <c:dPt>
            <c:idx val="6"/>
            <c:bubble3D val="0"/>
            <c:spPr>
              <a:solidFill>
                <a:schemeClr val="accent1">
                  <a:lumMod val="60000"/>
                </a:schemeClr>
              </a:solidFill>
              <a:ln>
                <a:solidFill>
                  <a:schemeClr val="bg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DA1-4C40-A00E-E6E824550780}"/>
              </c:ext>
            </c:extLst>
          </c:dPt>
          <c:dLbls>
            <c:dLbl>
              <c:idx val="0"/>
              <c:layout>
                <c:manualLayout>
                  <c:x val="4.8628235227190675E-2"/>
                  <c:y val="8.8572869133278165E-2"/>
                </c:manualLayout>
              </c:layout>
              <c:spPr>
                <a:noFill/>
                <a:ln>
                  <a:noFill/>
                </a:ln>
                <a:effectLst/>
              </c:spPr>
              <c:txPr>
                <a:bodyPr rot="0" spcFirstLastPara="1" vertOverflow="ellipsis" vert="horz" wrap="square" anchor="ctr" anchorCtr="1"/>
                <a:lstStyle/>
                <a:p>
                  <a:pPr>
                    <a:defRPr sz="800" b="0" i="0" u="none" strike="noStrike" kern="1200" spc="0" baseline="0">
                      <a:solidFill>
                        <a:srgbClr val="FAB100"/>
                      </a:solidFill>
                      <a:latin typeface="Century Gothic" panose="020B0502020202020204" pitchFamily="34" charset="0"/>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DA1-4C40-A00E-E6E824550780}"/>
                </c:ext>
              </c:extLst>
            </c:dLbl>
            <c:dLbl>
              <c:idx val="1"/>
              <c:layout>
                <c:manualLayout>
                  <c:x val="6.9468907467415256E-2"/>
                  <c:y val="-0.16151523194891901"/>
                </c:manualLayout>
              </c:layout>
              <c:spPr>
                <a:noFill/>
                <a:ln>
                  <a:noFill/>
                </a:ln>
                <a:effectLst/>
              </c:spPr>
              <c:txPr>
                <a:bodyPr rot="0" spcFirstLastPara="1" vertOverflow="ellipsis" vert="horz" wrap="square" anchor="ctr" anchorCtr="1"/>
                <a:lstStyle/>
                <a:p>
                  <a:pPr>
                    <a:defRPr sz="800" b="0" i="0" u="none" strike="noStrike" kern="1200" spc="0" baseline="0">
                      <a:solidFill>
                        <a:srgbClr val="717577"/>
                      </a:solidFill>
                      <a:latin typeface="Century Gothic" panose="020B0502020202020204" pitchFamily="34" charset="0"/>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DA1-4C40-A00E-E6E824550780}"/>
                </c:ext>
              </c:extLst>
            </c:dLbl>
            <c:dLbl>
              <c:idx val="2"/>
              <c:spPr>
                <a:noFill/>
                <a:ln>
                  <a:noFill/>
                </a:ln>
                <a:effectLst/>
              </c:spPr>
              <c:txPr>
                <a:bodyPr rot="0" spcFirstLastPara="1" vertOverflow="ellipsis" vert="horz" wrap="square" anchor="ctr" anchorCtr="1"/>
                <a:lstStyle/>
                <a:p>
                  <a:pPr>
                    <a:defRPr sz="800" b="0" i="0" u="none" strike="noStrike" kern="1200" spc="0" baseline="0">
                      <a:solidFill>
                        <a:srgbClr val="98BF11"/>
                      </a:solidFill>
                      <a:latin typeface="Century Gothic" panose="020B0502020202020204" pitchFamily="34" charset="0"/>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7-5DA1-4C40-A00E-E6E824550780}"/>
                </c:ext>
              </c:extLst>
            </c:dLbl>
            <c:dLbl>
              <c:idx val="3"/>
              <c:spPr>
                <a:noFill/>
                <a:ln>
                  <a:noFill/>
                </a:ln>
                <a:effectLst/>
              </c:spPr>
              <c:txPr>
                <a:bodyPr rot="0" spcFirstLastPara="1" vertOverflow="ellipsis" vert="horz" wrap="square" anchor="ctr" anchorCtr="1"/>
                <a:lstStyle/>
                <a:p>
                  <a:pPr>
                    <a:defRPr sz="800" b="0" i="0" u="none" strike="noStrike" kern="1200" spc="0" baseline="0">
                      <a:solidFill>
                        <a:srgbClr val="346826"/>
                      </a:solidFill>
                      <a:latin typeface="Century Gothic" panose="020B0502020202020204" pitchFamily="34" charset="0"/>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6-5DA1-4C40-A00E-E6E824550780}"/>
                </c:ext>
              </c:extLst>
            </c:dLbl>
            <c:dLbl>
              <c:idx val="4"/>
              <c:spPr>
                <a:noFill/>
                <a:ln>
                  <a:noFill/>
                </a:ln>
                <a:effectLst/>
              </c:spPr>
              <c:txPr>
                <a:bodyPr rot="0" spcFirstLastPara="1" vertOverflow="ellipsis" vert="horz" wrap="square" anchor="ctr" anchorCtr="1"/>
                <a:lstStyle/>
                <a:p>
                  <a:pPr>
                    <a:defRPr sz="800" b="0" i="0" u="none" strike="noStrike" kern="1200" spc="0" baseline="0">
                      <a:solidFill>
                        <a:schemeClr val="accent5"/>
                      </a:solidFill>
                      <a:latin typeface="Century Gothic" panose="020B0502020202020204" pitchFamily="34" charset="0"/>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5DA1-4C40-A00E-E6E824550780}"/>
                </c:ext>
              </c:extLst>
            </c:dLbl>
            <c:dLbl>
              <c:idx val="5"/>
              <c:spPr>
                <a:noFill/>
                <a:ln>
                  <a:noFill/>
                </a:ln>
                <a:effectLst/>
              </c:spPr>
              <c:txPr>
                <a:bodyPr rot="0" spcFirstLastPara="1" vertOverflow="ellipsis" vert="horz" wrap="square" anchor="ctr" anchorCtr="1"/>
                <a:lstStyle/>
                <a:p>
                  <a:pPr>
                    <a:defRPr sz="800" b="0" i="0" u="none" strike="noStrike" kern="1200" spc="0" baseline="0">
                      <a:solidFill>
                        <a:schemeClr val="accent6"/>
                      </a:solidFill>
                      <a:latin typeface="Century Gothic" panose="020B0502020202020204" pitchFamily="34" charset="0"/>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8-5DA1-4C40-A00E-E6E824550780}"/>
                </c:ext>
              </c:extLst>
            </c:dLbl>
            <c:dLbl>
              <c:idx val="6"/>
              <c:layout>
                <c:manualLayout>
                  <c:x val="0.3541861307240739"/>
                  <c:y val="4.1666991447528471E-3"/>
                </c:manualLayout>
              </c:layout>
              <c:spPr>
                <a:noFill/>
                <a:ln>
                  <a:noFill/>
                </a:ln>
                <a:effectLst/>
              </c:spPr>
              <c:txPr>
                <a:bodyPr rot="0" spcFirstLastPara="1" vertOverflow="ellipsis" vert="horz" wrap="square" anchor="ctr" anchorCtr="1"/>
                <a:lstStyle/>
                <a:p>
                  <a:pPr>
                    <a:defRPr sz="800" b="0" i="0" u="none" strike="noStrike" kern="1200" spc="0" baseline="0">
                      <a:solidFill>
                        <a:schemeClr val="accent1">
                          <a:lumMod val="60000"/>
                        </a:schemeClr>
                      </a:solidFill>
                      <a:latin typeface="Century Gothic" panose="020B0502020202020204" pitchFamily="34" charset="0"/>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47470844269466317"/>
                      <c:h val="0.23724999999999999"/>
                    </c:manualLayout>
                  </c15:layout>
                </c:ext>
                <c:ext xmlns:c16="http://schemas.microsoft.com/office/drawing/2014/chart" uri="{C3380CC4-5D6E-409C-BE32-E72D297353CC}">
                  <c16:uniqueId val="{00000001-5DA1-4C40-A00E-E6E824550780}"/>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Feuil1!$A$2:$A$8</c:f>
              <c:strCache>
                <c:ptCount val="7"/>
                <c:pt idx="0">
                  <c:v>Transport</c:v>
                </c:pt>
                <c:pt idx="1">
                  <c:v>Agriculture</c:v>
                </c:pt>
                <c:pt idx="2">
                  <c:v>Résidentiel</c:v>
                </c:pt>
                <c:pt idx="3">
                  <c:v>Tertiaire</c:v>
                </c:pt>
                <c:pt idx="4">
                  <c:v>Industrie</c:v>
                </c:pt>
                <c:pt idx="5">
                  <c:v>Déchets</c:v>
                </c:pt>
                <c:pt idx="6">
                  <c:v>Construction/Aménagement</c:v>
                </c:pt>
              </c:strCache>
            </c:strRef>
          </c:cat>
          <c:val>
            <c:numRef>
              <c:f>Feuil1!$B$2:$B$8</c:f>
              <c:numCache>
                <c:formatCode>General</c:formatCode>
                <c:ptCount val="7"/>
                <c:pt idx="0">
                  <c:v>82055</c:v>
                </c:pt>
                <c:pt idx="1">
                  <c:v>60328</c:v>
                </c:pt>
                <c:pt idx="2">
                  <c:v>61936</c:v>
                </c:pt>
                <c:pt idx="3">
                  <c:v>37766</c:v>
                </c:pt>
                <c:pt idx="4">
                  <c:v>23668</c:v>
                </c:pt>
                <c:pt idx="5">
                  <c:v>8670</c:v>
                </c:pt>
                <c:pt idx="6">
                  <c:v>18368</c:v>
                </c:pt>
              </c:numCache>
            </c:numRef>
          </c:val>
          <c:extLst>
            <c:ext xmlns:c16="http://schemas.microsoft.com/office/drawing/2014/chart" uri="{C3380CC4-5D6E-409C-BE32-E72D297353CC}">
              <c16:uniqueId val="{00000000-5DA1-4C40-A00E-E6E824550780}"/>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800" b="0">
          <a:latin typeface="Century Gothic" panose="020B0502020202020204" pitchFamily="34"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a:t>Trajectoire énergétique</a:t>
            </a:r>
          </a:p>
        </c:rich>
      </c:tx>
      <c:layout>
        <c:manualLayout>
          <c:xMode val="edge"/>
          <c:yMode val="edge"/>
          <c:x val="0.11838199330753846"/>
          <c:y val="8.9285735209443003E-3"/>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manualLayout>
          <c:layoutTarget val="inner"/>
          <c:xMode val="edge"/>
          <c:yMode val="edge"/>
          <c:x val="6.7505272371562369E-2"/>
          <c:y val="9.5203477683026727E-2"/>
          <c:w val="0.89574793221340332"/>
          <c:h val="0.82025867553868459"/>
        </c:manualLayout>
      </c:layout>
      <c:lineChart>
        <c:grouping val="standard"/>
        <c:varyColors val="0"/>
        <c:ser>
          <c:idx val="0"/>
          <c:order val="0"/>
          <c:tx>
            <c:strRef>
              <c:f>URE_Obj_TENDANCIEL!$L$338</c:f>
              <c:strCache>
                <c:ptCount val="1"/>
                <c:pt idx="0">
                  <c:v>Consommation tendancielle</c:v>
                </c:pt>
              </c:strCache>
            </c:strRef>
          </c:tx>
          <c:spPr>
            <a:ln w="28575" cap="rnd">
              <a:solidFill>
                <a:schemeClr val="accent6"/>
              </a:solidFill>
              <a:prstDash val="sysDash"/>
              <a:round/>
            </a:ln>
            <a:effectLst/>
          </c:spPr>
          <c:marker>
            <c:symbol val="none"/>
          </c:marker>
          <c:cat>
            <c:numRef>
              <c:f>URE_Obj_TENDANCIEL!$M$331:$P$331</c:f>
              <c:numCache>
                <c:formatCode>General</c:formatCode>
                <c:ptCount val="4"/>
                <c:pt idx="0">
                  <c:v>2017</c:v>
                </c:pt>
                <c:pt idx="1">
                  <c:v>2030</c:v>
                </c:pt>
                <c:pt idx="2">
                  <c:v>2040</c:v>
                </c:pt>
                <c:pt idx="3">
                  <c:v>2050</c:v>
                </c:pt>
              </c:numCache>
            </c:numRef>
          </c:cat>
          <c:val>
            <c:numRef>
              <c:f>URE_Obj_TENDANCIEL!$M$338:$P$338</c:f>
              <c:numCache>
                <c:formatCode>#,##0</c:formatCode>
                <c:ptCount val="4"/>
                <c:pt idx="0">
                  <c:v>941.56596883010957</c:v>
                </c:pt>
                <c:pt idx="1">
                  <c:v>849.54349556015291</c:v>
                </c:pt>
                <c:pt idx="2">
                  <c:v>734.3309433027564</c:v>
                </c:pt>
                <c:pt idx="3">
                  <c:v>619.11839104535989</c:v>
                </c:pt>
              </c:numCache>
            </c:numRef>
          </c:val>
          <c:smooth val="0"/>
          <c:extLst>
            <c:ext xmlns:c16="http://schemas.microsoft.com/office/drawing/2014/chart" uri="{C3380CC4-5D6E-409C-BE32-E72D297353CC}">
              <c16:uniqueId val="{00000000-DBC6-402E-AE58-13020C0AD3EE}"/>
            </c:ext>
          </c:extLst>
        </c:ser>
        <c:ser>
          <c:idx val="1"/>
          <c:order val="1"/>
          <c:tx>
            <c:strRef>
              <c:f>URE_Obj_TENDANCIEL!$L$340</c:f>
              <c:strCache>
                <c:ptCount val="1"/>
                <c:pt idx="0">
                  <c:v>Prod EnRs tendanciel</c:v>
                </c:pt>
              </c:strCache>
            </c:strRef>
          </c:tx>
          <c:spPr>
            <a:ln w="28575" cap="rnd">
              <a:solidFill>
                <a:schemeClr val="accent6"/>
              </a:solidFill>
              <a:prstDash val="sysDash"/>
              <a:round/>
            </a:ln>
            <a:effectLst/>
          </c:spPr>
          <c:marker>
            <c:symbol val="none"/>
          </c:marker>
          <c:cat>
            <c:numRef>
              <c:f>URE_Obj_TENDANCIEL!$M$331:$P$331</c:f>
              <c:numCache>
                <c:formatCode>General</c:formatCode>
                <c:ptCount val="4"/>
                <c:pt idx="0">
                  <c:v>2017</c:v>
                </c:pt>
                <c:pt idx="1">
                  <c:v>2030</c:v>
                </c:pt>
                <c:pt idx="2">
                  <c:v>2040</c:v>
                </c:pt>
                <c:pt idx="3">
                  <c:v>2050</c:v>
                </c:pt>
              </c:numCache>
            </c:numRef>
          </c:cat>
          <c:val>
            <c:numRef>
              <c:f>URE_Obj_TENDANCIEL!$M$340:$P$340</c:f>
              <c:numCache>
                <c:formatCode>#,##0</c:formatCode>
                <c:ptCount val="4"/>
                <c:pt idx="0">
                  <c:v>864.02050873892006</c:v>
                </c:pt>
                <c:pt idx="1">
                  <c:v>1009.2976504564025</c:v>
                </c:pt>
                <c:pt idx="2">
                  <c:v>1070.1678632228695</c:v>
                </c:pt>
                <c:pt idx="3">
                  <c:v>1131.0380759893364</c:v>
                </c:pt>
              </c:numCache>
            </c:numRef>
          </c:val>
          <c:smooth val="0"/>
          <c:extLst>
            <c:ext xmlns:c16="http://schemas.microsoft.com/office/drawing/2014/chart" uri="{C3380CC4-5D6E-409C-BE32-E72D297353CC}">
              <c16:uniqueId val="{00000001-DBC6-402E-AE58-13020C0AD3EE}"/>
            </c:ext>
          </c:extLst>
        </c:ser>
        <c:ser>
          <c:idx val="2"/>
          <c:order val="2"/>
          <c:tx>
            <c:strRef>
              <c:f>URE_Obj_TENDANCIEL!$L$339</c:f>
              <c:strCache>
                <c:ptCount val="1"/>
                <c:pt idx="0">
                  <c:v>Consommation volontariste</c:v>
                </c:pt>
              </c:strCache>
            </c:strRef>
          </c:tx>
          <c:spPr>
            <a:ln w="28575" cap="rnd">
              <a:solidFill>
                <a:srgbClr val="92D050"/>
              </a:solidFill>
              <a:round/>
            </a:ln>
            <a:effectLst/>
          </c:spPr>
          <c:marker>
            <c:symbol val="none"/>
          </c:marker>
          <c:cat>
            <c:numRef>
              <c:f>URE_Obj_TENDANCIEL!$M$331:$P$331</c:f>
              <c:numCache>
                <c:formatCode>General</c:formatCode>
                <c:ptCount val="4"/>
                <c:pt idx="0">
                  <c:v>2017</c:v>
                </c:pt>
                <c:pt idx="1">
                  <c:v>2030</c:v>
                </c:pt>
                <c:pt idx="2">
                  <c:v>2040</c:v>
                </c:pt>
                <c:pt idx="3">
                  <c:v>2050</c:v>
                </c:pt>
              </c:numCache>
            </c:numRef>
          </c:cat>
          <c:val>
            <c:numRef>
              <c:f>URE_Obj_TENDANCIEL!$M$339:$P$339</c:f>
              <c:numCache>
                <c:formatCode>#,##0</c:formatCode>
                <c:ptCount val="4"/>
                <c:pt idx="0">
                  <c:v>941.56596883010957</c:v>
                </c:pt>
                <c:pt idx="1">
                  <c:v>804.15460389396833</c:v>
                </c:pt>
                <c:pt idx="2">
                  <c:v>675.05582043589743</c:v>
                </c:pt>
                <c:pt idx="3">
                  <c:v>545.95703697782665</c:v>
                </c:pt>
              </c:numCache>
            </c:numRef>
          </c:val>
          <c:smooth val="0"/>
          <c:extLst>
            <c:ext xmlns:c16="http://schemas.microsoft.com/office/drawing/2014/chart" uri="{C3380CC4-5D6E-409C-BE32-E72D297353CC}">
              <c16:uniqueId val="{00000002-DBC6-402E-AE58-13020C0AD3EE}"/>
            </c:ext>
          </c:extLst>
        </c:ser>
        <c:ser>
          <c:idx val="3"/>
          <c:order val="3"/>
          <c:tx>
            <c:strRef>
              <c:f>URE_Obj_TENDANCIEL!$L$341</c:f>
              <c:strCache>
                <c:ptCount val="1"/>
                <c:pt idx="0">
                  <c:v>Prod EnRs volontariste</c:v>
                </c:pt>
              </c:strCache>
            </c:strRef>
          </c:tx>
          <c:spPr>
            <a:ln w="28575" cap="rnd">
              <a:solidFill>
                <a:srgbClr val="00B050"/>
              </a:solidFill>
              <a:round/>
            </a:ln>
            <a:effectLst/>
          </c:spPr>
          <c:marker>
            <c:symbol val="none"/>
          </c:marker>
          <c:cat>
            <c:numRef>
              <c:f>URE_Obj_TENDANCIEL!$M$331:$P$331</c:f>
              <c:numCache>
                <c:formatCode>General</c:formatCode>
                <c:ptCount val="4"/>
                <c:pt idx="0">
                  <c:v>2017</c:v>
                </c:pt>
                <c:pt idx="1">
                  <c:v>2030</c:v>
                </c:pt>
                <c:pt idx="2">
                  <c:v>2040</c:v>
                </c:pt>
                <c:pt idx="3">
                  <c:v>2050</c:v>
                </c:pt>
              </c:numCache>
            </c:numRef>
          </c:cat>
          <c:val>
            <c:numRef>
              <c:f>URE_Obj_TENDANCIEL!$M$341:$P$341</c:f>
              <c:numCache>
                <c:formatCode>#,##0</c:formatCode>
                <c:ptCount val="4"/>
                <c:pt idx="0">
                  <c:v>864.02050873892006</c:v>
                </c:pt>
                <c:pt idx="1">
                  <c:v>1154.3153882523632</c:v>
                </c:pt>
                <c:pt idx="2">
                  <c:v>1198.8350148640679</c:v>
                </c:pt>
                <c:pt idx="3">
                  <c:v>1243.3546414757725</c:v>
                </c:pt>
              </c:numCache>
            </c:numRef>
          </c:val>
          <c:smooth val="0"/>
          <c:extLst>
            <c:ext xmlns:c16="http://schemas.microsoft.com/office/drawing/2014/chart" uri="{C3380CC4-5D6E-409C-BE32-E72D297353CC}">
              <c16:uniqueId val="{00000003-DBC6-402E-AE58-13020C0AD3EE}"/>
            </c:ext>
          </c:extLst>
        </c:ser>
        <c:dLbls>
          <c:showLegendKey val="0"/>
          <c:showVal val="0"/>
          <c:showCatName val="0"/>
          <c:showSerName val="0"/>
          <c:showPercent val="0"/>
          <c:showBubbleSize val="0"/>
        </c:dLbls>
        <c:smooth val="0"/>
        <c:axId val="182222336"/>
        <c:axId val="257870656"/>
      </c:lineChart>
      <c:dateAx>
        <c:axId val="18222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257870656"/>
        <c:crosses val="autoZero"/>
        <c:auto val="0"/>
        <c:lblOffset val="100"/>
        <c:baseTimeUnit val="days"/>
        <c:majorUnit val="1"/>
        <c:majorTimeUnit val="days"/>
      </c:dateAx>
      <c:valAx>
        <c:axId val="257870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r>
                  <a:rPr lang="fr-FR"/>
                  <a:t>GWh</a:t>
                </a:r>
              </a:p>
            </c:rich>
          </c:tx>
          <c:layout>
            <c:manualLayout>
              <c:xMode val="edge"/>
              <c:yMode val="edge"/>
              <c:x val="0"/>
              <c:y val="7.473051994997185E-3"/>
            </c:manualLayout>
          </c:layout>
          <c:overlay val="0"/>
          <c:spPr>
            <a:noFill/>
            <a:ln>
              <a:noFill/>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82222336"/>
        <c:crossesAt val="2016"/>
        <c:crossBetween val="midCat"/>
      </c:valAx>
      <c:spPr>
        <a:noFill/>
        <a:ln>
          <a:noFill/>
        </a:ln>
        <a:effectLst/>
      </c:spPr>
    </c:plotArea>
    <c:legend>
      <c:legendPos val="b"/>
      <c:layout>
        <c:manualLayout>
          <c:xMode val="edge"/>
          <c:yMode val="edge"/>
          <c:x val="0.50412540217492807"/>
          <c:y val="0.63868801574982581"/>
          <c:w val="0.46433101012759237"/>
          <c:h val="0.2261894755836675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sz="1100">
          <a:latin typeface="Century Gothic" panose="020B0502020202020204" pitchFamily="34" charset="0"/>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a:t>Trajectoire énergétique hors éolien, hydro, etc.</a:t>
            </a:r>
          </a:p>
        </c:rich>
      </c:tx>
      <c:layout>
        <c:manualLayout>
          <c:xMode val="edge"/>
          <c:yMode val="edge"/>
          <c:x val="0.12053956468492295"/>
          <c:y val="2.9311754618065286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manualLayout>
          <c:layoutTarget val="inner"/>
          <c:xMode val="edge"/>
          <c:yMode val="edge"/>
          <c:x val="6.7505272371562369E-2"/>
          <c:y val="9.5203477683026727E-2"/>
          <c:w val="0.89574793221340332"/>
          <c:h val="0.82025867553868459"/>
        </c:manualLayout>
      </c:layout>
      <c:lineChart>
        <c:grouping val="standard"/>
        <c:varyColors val="0"/>
        <c:ser>
          <c:idx val="0"/>
          <c:order val="0"/>
          <c:tx>
            <c:strRef>
              <c:f>URE_Obj_TENDANCIEL!$L$333</c:f>
              <c:strCache>
                <c:ptCount val="1"/>
                <c:pt idx="0">
                  <c:v>Consommation tendancielle</c:v>
                </c:pt>
              </c:strCache>
            </c:strRef>
          </c:tx>
          <c:spPr>
            <a:ln w="28575" cap="rnd">
              <a:solidFill>
                <a:schemeClr val="accent6"/>
              </a:solidFill>
              <a:prstDash val="sysDash"/>
              <a:round/>
            </a:ln>
            <a:effectLst/>
          </c:spPr>
          <c:marker>
            <c:symbol val="none"/>
          </c:marker>
          <c:cat>
            <c:numRef>
              <c:f>URE_Obj_TENDANCIEL!$M$331:$P$331</c:f>
              <c:numCache>
                <c:formatCode>General</c:formatCode>
                <c:ptCount val="4"/>
                <c:pt idx="0">
                  <c:v>2017</c:v>
                </c:pt>
                <c:pt idx="1">
                  <c:v>2030</c:v>
                </c:pt>
                <c:pt idx="2">
                  <c:v>2040</c:v>
                </c:pt>
                <c:pt idx="3">
                  <c:v>2050</c:v>
                </c:pt>
              </c:numCache>
            </c:numRef>
          </c:cat>
          <c:val>
            <c:numRef>
              <c:f>URE_Obj_TENDANCIEL!$M$333:$P$333</c:f>
              <c:numCache>
                <c:formatCode>#,##0</c:formatCode>
                <c:ptCount val="4"/>
                <c:pt idx="0">
                  <c:v>941.56596883010957</c:v>
                </c:pt>
                <c:pt idx="1">
                  <c:v>849.54349556015291</c:v>
                </c:pt>
                <c:pt idx="2">
                  <c:v>734.3309433027564</c:v>
                </c:pt>
                <c:pt idx="3">
                  <c:v>619.11839104535989</c:v>
                </c:pt>
              </c:numCache>
            </c:numRef>
          </c:val>
          <c:smooth val="0"/>
          <c:extLst>
            <c:ext xmlns:c16="http://schemas.microsoft.com/office/drawing/2014/chart" uri="{C3380CC4-5D6E-409C-BE32-E72D297353CC}">
              <c16:uniqueId val="{00000000-49C9-4F94-9FFC-A12CE41C6A6F}"/>
            </c:ext>
          </c:extLst>
        </c:ser>
        <c:ser>
          <c:idx val="1"/>
          <c:order val="1"/>
          <c:tx>
            <c:strRef>
              <c:f>URE_Obj_TENDANCIEL!$L$335</c:f>
              <c:strCache>
                <c:ptCount val="1"/>
                <c:pt idx="0">
                  <c:v>Prod EnRs tendanciel</c:v>
                </c:pt>
              </c:strCache>
            </c:strRef>
          </c:tx>
          <c:spPr>
            <a:ln w="28575" cap="rnd">
              <a:solidFill>
                <a:schemeClr val="accent6"/>
              </a:solidFill>
              <a:prstDash val="sysDash"/>
              <a:round/>
            </a:ln>
            <a:effectLst/>
          </c:spPr>
          <c:marker>
            <c:symbol val="none"/>
          </c:marker>
          <c:cat>
            <c:numRef>
              <c:f>URE_Obj_TENDANCIEL!$M$331:$P$331</c:f>
              <c:numCache>
                <c:formatCode>General</c:formatCode>
                <c:ptCount val="4"/>
                <c:pt idx="0">
                  <c:v>2017</c:v>
                </c:pt>
                <c:pt idx="1">
                  <c:v>2030</c:v>
                </c:pt>
                <c:pt idx="2">
                  <c:v>2040</c:v>
                </c:pt>
                <c:pt idx="3">
                  <c:v>2050</c:v>
                </c:pt>
              </c:numCache>
            </c:numRef>
          </c:cat>
          <c:val>
            <c:numRef>
              <c:f>URE_Obj_TENDANCIEL!$M$335:$P$335</c:f>
              <c:numCache>
                <c:formatCode>#,##0</c:formatCode>
                <c:ptCount val="4"/>
                <c:pt idx="0">
                  <c:v>114.6219537389201</c:v>
                </c:pt>
                <c:pt idx="1">
                  <c:v>205.80212628973578</c:v>
                </c:pt>
                <c:pt idx="2">
                  <c:v>246.81052113953618</c:v>
                </c:pt>
                <c:pt idx="3">
                  <c:v>287.81891598933657</c:v>
                </c:pt>
              </c:numCache>
            </c:numRef>
          </c:val>
          <c:smooth val="0"/>
          <c:extLst>
            <c:ext xmlns:c16="http://schemas.microsoft.com/office/drawing/2014/chart" uri="{C3380CC4-5D6E-409C-BE32-E72D297353CC}">
              <c16:uniqueId val="{00000001-49C9-4F94-9FFC-A12CE41C6A6F}"/>
            </c:ext>
          </c:extLst>
        </c:ser>
        <c:ser>
          <c:idx val="2"/>
          <c:order val="2"/>
          <c:tx>
            <c:strRef>
              <c:f>URE_Obj_TENDANCIEL!$L$334</c:f>
              <c:strCache>
                <c:ptCount val="1"/>
                <c:pt idx="0">
                  <c:v>Consommation volontariste</c:v>
                </c:pt>
              </c:strCache>
            </c:strRef>
          </c:tx>
          <c:spPr>
            <a:ln w="28575" cap="rnd">
              <a:solidFill>
                <a:srgbClr val="92D050"/>
              </a:solidFill>
              <a:round/>
            </a:ln>
            <a:effectLst/>
          </c:spPr>
          <c:marker>
            <c:symbol val="none"/>
          </c:marker>
          <c:cat>
            <c:numRef>
              <c:f>URE_Obj_TENDANCIEL!$M$331:$P$331</c:f>
              <c:numCache>
                <c:formatCode>General</c:formatCode>
                <c:ptCount val="4"/>
                <c:pt idx="0">
                  <c:v>2017</c:v>
                </c:pt>
                <c:pt idx="1">
                  <c:v>2030</c:v>
                </c:pt>
                <c:pt idx="2">
                  <c:v>2040</c:v>
                </c:pt>
                <c:pt idx="3">
                  <c:v>2050</c:v>
                </c:pt>
              </c:numCache>
            </c:numRef>
          </c:cat>
          <c:val>
            <c:numRef>
              <c:f>URE_Obj_TENDANCIEL!$M$334:$P$334</c:f>
              <c:numCache>
                <c:formatCode>#,##0</c:formatCode>
                <c:ptCount val="4"/>
                <c:pt idx="0">
                  <c:v>941.56596883010957</c:v>
                </c:pt>
                <c:pt idx="1">
                  <c:v>804.15460389396833</c:v>
                </c:pt>
                <c:pt idx="2">
                  <c:v>675.05582043589743</c:v>
                </c:pt>
                <c:pt idx="3">
                  <c:v>545.95703697782665</c:v>
                </c:pt>
              </c:numCache>
            </c:numRef>
          </c:val>
          <c:smooth val="0"/>
          <c:extLst>
            <c:ext xmlns:c16="http://schemas.microsoft.com/office/drawing/2014/chart" uri="{C3380CC4-5D6E-409C-BE32-E72D297353CC}">
              <c16:uniqueId val="{00000002-49C9-4F94-9FFC-A12CE41C6A6F}"/>
            </c:ext>
          </c:extLst>
        </c:ser>
        <c:ser>
          <c:idx val="3"/>
          <c:order val="3"/>
          <c:tx>
            <c:strRef>
              <c:f>URE_Obj_TENDANCIEL!$L$336</c:f>
              <c:strCache>
                <c:ptCount val="1"/>
                <c:pt idx="0">
                  <c:v>Prod EnRs volontariste</c:v>
                </c:pt>
              </c:strCache>
            </c:strRef>
          </c:tx>
          <c:spPr>
            <a:ln w="28575" cap="rnd">
              <a:solidFill>
                <a:srgbClr val="00B050"/>
              </a:solidFill>
              <a:round/>
            </a:ln>
            <a:effectLst/>
          </c:spPr>
          <c:marker>
            <c:symbol val="none"/>
          </c:marker>
          <c:cat>
            <c:numRef>
              <c:f>URE_Obj_TENDANCIEL!$M$331:$P$331</c:f>
              <c:numCache>
                <c:formatCode>General</c:formatCode>
                <c:ptCount val="4"/>
                <c:pt idx="0">
                  <c:v>2017</c:v>
                </c:pt>
                <c:pt idx="1">
                  <c:v>2030</c:v>
                </c:pt>
                <c:pt idx="2">
                  <c:v>2040</c:v>
                </c:pt>
                <c:pt idx="3">
                  <c:v>2050</c:v>
                </c:pt>
              </c:numCache>
            </c:numRef>
          </c:cat>
          <c:val>
            <c:numRef>
              <c:f>URE_Obj_TENDANCIEL!$M$336:$P$336</c:f>
              <c:numCache>
                <c:formatCode>#,##0</c:formatCode>
                <c:ptCount val="4"/>
                <c:pt idx="0">
                  <c:v>114.6219537389201</c:v>
                </c:pt>
                <c:pt idx="1">
                  <c:v>311.39747325236306</c:v>
                </c:pt>
                <c:pt idx="2">
                  <c:v>361.45887876927168</c:v>
                </c:pt>
                <c:pt idx="3">
                  <c:v>411.5202842861803</c:v>
                </c:pt>
              </c:numCache>
            </c:numRef>
          </c:val>
          <c:smooth val="0"/>
          <c:extLst>
            <c:ext xmlns:c16="http://schemas.microsoft.com/office/drawing/2014/chart" uri="{C3380CC4-5D6E-409C-BE32-E72D297353CC}">
              <c16:uniqueId val="{00000003-49C9-4F94-9FFC-A12CE41C6A6F}"/>
            </c:ext>
          </c:extLst>
        </c:ser>
        <c:dLbls>
          <c:showLegendKey val="0"/>
          <c:showVal val="0"/>
          <c:showCatName val="0"/>
          <c:showSerName val="0"/>
          <c:showPercent val="0"/>
          <c:showBubbleSize val="0"/>
        </c:dLbls>
        <c:smooth val="0"/>
        <c:axId val="182219776"/>
        <c:axId val="273406144"/>
      </c:lineChart>
      <c:dateAx>
        <c:axId val="18221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273406144"/>
        <c:crosses val="autoZero"/>
        <c:auto val="0"/>
        <c:lblOffset val="100"/>
        <c:baseTimeUnit val="days"/>
        <c:majorUnit val="1"/>
        <c:majorTimeUnit val="days"/>
      </c:dateAx>
      <c:valAx>
        <c:axId val="273406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r>
                  <a:rPr lang="fr-FR"/>
                  <a:t>GWh</a:t>
                </a:r>
              </a:p>
            </c:rich>
          </c:tx>
          <c:layout>
            <c:manualLayout>
              <c:xMode val="edge"/>
              <c:yMode val="edge"/>
              <c:x val="0"/>
              <c:y val="7.473051994997185E-3"/>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82219776"/>
        <c:crossesAt val="2016"/>
        <c:crossBetween val="midCat"/>
      </c:valAx>
      <c:spPr>
        <a:noFill/>
        <a:ln>
          <a:noFill/>
        </a:ln>
        <a:effectLst/>
      </c:spPr>
    </c:plotArea>
    <c:legend>
      <c:legendPos val="t"/>
      <c:layout>
        <c:manualLayout>
          <c:xMode val="edge"/>
          <c:yMode val="edge"/>
          <c:x val="0.52787145577166283"/>
          <c:y val="6.6271616290244278E-2"/>
          <c:w val="0.46678668242942389"/>
          <c:h val="0.185282854173301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sz="1200">
          <a:latin typeface="Century Gothic" panose="020B0502020202020204" pitchFamily="34" charset="0"/>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Rapport!$C$1506</c:f>
          <c:strCache>
            <c:ptCount val="1"/>
            <c:pt idx="0">
              <c:v>Economie qui sort du territoire (M€)</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areaChart>
        <c:grouping val="stacked"/>
        <c:varyColors val="0"/>
        <c:ser>
          <c:idx val="1"/>
          <c:order val="0"/>
          <c:tx>
            <c:strRef>
              <c:f>Rapport!$C$1507</c:f>
              <c:strCache>
                <c:ptCount val="1"/>
                <c:pt idx="0">
                  <c:v>gaz</c:v>
                </c:pt>
              </c:strCache>
            </c:strRef>
          </c:tx>
          <c:spPr>
            <a:solidFill>
              <a:schemeClr val="accent4"/>
            </a:solidFill>
            <a:ln>
              <a:noFill/>
            </a:ln>
            <a:effectLst/>
          </c:spPr>
          <c:cat>
            <c:numRef>
              <c:f>(Rapport!$E$1500,Rapport!$I$1500,Rapport!$K$1500)</c:f>
              <c:numCache>
                <c:formatCode>General</c:formatCode>
                <c:ptCount val="3"/>
                <c:pt idx="0">
                  <c:v>2017</c:v>
                </c:pt>
                <c:pt idx="1">
                  <c:v>2030</c:v>
                </c:pt>
                <c:pt idx="2">
                  <c:v>2050</c:v>
                </c:pt>
              </c:numCache>
            </c:numRef>
          </c:cat>
          <c:val>
            <c:numRef>
              <c:f>(Rapport!$E$1507,Rapport!$I$1507,Rapport!$K$1507)</c:f>
              <c:numCache>
                <c:formatCode>#,##0" M€/an"</c:formatCode>
                <c:ptCount val="3"/>
                <c:pt idx="0">
                  <c:v>8.1455283538501266</c:v>
                </c:pt>
                <c:pt idx="1">
                  <c:v>8.1308195375374037</c:v>
                </c:pt>
                <c:pt idx="2">
                  <c:v>9.1838926068217503</c:v>
                </c:pt>
              </c:numCache>
            </c:numRef>
          </c:val>
          <c:extLst>
            <c:ext xmlns:c16="http://schemas.microsoft.com/office/drawing/2014/chart" uri="{C3380CC4-5D6E-409C-BE32-E72D297353CC}">
              <c16:uniqueId val="{00000000-32DB-4F25-AFBE-EFEF80D78E91}"/>
            </c:ext>
          </c:extLst>
        </c:ser>
        <c:ser>
          <c:idx val="3"/>
          <c:order val="1"/>
          <c:tx>
            <c:strRef>
              <c:f>Rapport!$C$1508</c:f>
              <c:strCache>
                <c:ptCount val="1"/>
                <c:pt idx="0">
                  <c:v>électricité</c:v>
                </c:pt>
              </c:strCache>
            </c:strRef>
          </c:tx>
          <c:spPr>
            <a:solidFill>
              <a:srgbClr val="00B0F0"/>
            </a:solidFill>
            <a:ln w="25400">
              <a:noFill/>
            </a:ln>
            <a:effectLst/>
          </c:spPr>
          <c:cat>
            <c:numRef>
              <c:f>(Rapport!$E$1500,Rapport!$I$1500,Rapport!$K$1500)</c:f>
              <c:numCache>
                <c:formatCode>General</c:formatCode>
                <c:ptCount val="3"/>
                <c:pt idx="0">
                  <c:v>2017</c:v>
                </c:pt>
                <c:pt idx="1">
                  <c:v>2030</c:v>
                </c:pt>
                <c:pt idx="2">
                  <c:v>2050</c:v>
                </c:pt>
              </c:numCache>
            </c:numRef>
          </c:cat>
          <c:val>
            <c:numRef>
              <c:f>(Rapport!$E$1508,Rapport!$I$1508,Rapport!$K$1508)</c:f>
              <c:numCache>
                <c:formatCode>#,##0" M€/an"</c:formatCode>
                <c:ptCount val="3"/>
                <c:pt idx="0">
                  <c:v>34.172151638983443</c:v>
                </c:pt>
                <c:pt idx="1">
                  <c:v>51.017051241792075</c:v>
                </c:pt>
                <c:pt idx="2">
                  <c:v>102.85019393012321</c:v>
                </c:pt>
              </c:numCache>
            </c:numRef>
          </c:val>
          <c:extLst>
            <c:ext xmlns:c16="http://schemas.microsoft.com/office/drawing/2014/chart" uri="{C3380CC4-5D6E-409C-BE32-E72D297353CC}">
              <c16:uniqueId val="{00000001-32DB-4F25-AFBE-EFEF80D78E91}"/>
            </c:ext>
          </c:extLst>
        </c:ser>
        <c:ser>
          <c:idx val="5"/>
          <c:order val="2"/>
          <c:tx>
            <c:strRef>
              <c:f>Rapport!$C$1509</c:f>
              <c:strCache>
                <c:ptCount val="1"/>
                <c:pt idx="0">
                  <c:v>produits pétroliers</c:v>
                </c:pt>
              </c:strCache>
            </c:strRef>
          </c:tx>
          <c:spPr>
            <a:solidFill>
              <a:schemeClr val="bg1">
                <a:lumMod val="65000"/>
              </a:schemeClr>
            </a:solidFill>
            <a:ln w="25400">
              <a:noFill/>
            </a:ln>
            <a:effectLst/>
          </c:spPr>
          <c:cat>
            <c:numRef>
              <c:f>(Rapport!$E$1500,Rapport!$I$1500,Rapport!$K$1500)</c:f>
              <c:numCache>
                <c:formatCode>General</c:formatCode>
                <c:ptCount val="3"/>
                <c:pt idx="0">
                  <c:v>2017</c:v>
                </c:pt>
                <c:pt idx="1">
                  <c:v>2030</c:v>
                </c:pt>
                <c:pt idx="2">
                  <c:v>2050</c:v>
                </c:pt>
              </c:numCache>
            </c:numRef>
          </c:cat>
          <c:val>
            <c:numRef>
              <c:f>(Rapport!$E$1509,Rapport!$I$1509,Rapport!$K$1509)</c:f>
              <c:numCache>
                <c:formatCode>#,##0" M€/an"</c:formatCode>
                <c:ptCount val="3"/>
                <c:pt idx="0">
                  <c:v>41.852853996725521</c:v>
                </c:pt>
                <c:pt idx="1">
                  <c:v>61.937026419874698</c:v>
                </c:pt>
                <c:pt idx="2">
                  <c:v>64.148448030511474</c:v>
                </c:pt>
              </c:numCache>
            </c:numRef>
          </c:val>
          <c:extLst>
            <c:ext xmlns:c16="http://schemas.microsoft.com/office/drawing/2014/chart" uri="{C3380CC4-5D6E-409C-BE32-E72D297353CC}">
              <c16:uniqueId val="{00000002-32DB-4F25-AFBE-EFEF80D78E91}"/>
            </c:ext>
          </c:extLst>
        </c:ser>
        <c:dLbls>
          <c:showLegendKey val="0"/>
          <c:showVal val="0"/>
          <c:showCatName val="0"/>
          <c:showSerName val="0"/>
          <c:showPercent val="0"/>
          <c:showBubbleSize val="0"/>
        </c:dLbls>
        <c:axId val="1833560752"/>
        <c:axId val="1554171552"/>
      </c:areaChart>
      <c:dateAx>
        <c:axId val="18335607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554171552"/>
        <c:crosses val="autoZero"/>
        <c:auto val="0"/>
        <c:lblOffset val="100"/>
        <c:baseTimeUnit val="days"/>
      </c:dateAx>
      <c:valAx>
        <c:axId val="1554171552"/>
        <c:scaling>
          <c:orientation val="minMax"/>
          <c:max val="250"/>
        </c:scaling>
        <c:delete val="0"/>
        <c:axPos val="l"/>
        <c:majorGridlines>
          <c:spPr>
            <a:ln w="9525" cap="flat" cmpd="sng" algn="ctr">
              <a:solidFill>
                <a:schemeClr val="tx1">
                  <a:lumMod val="15000"/>
                  <a:lumOff val="85000"/>
                </a:schemeClr>
              </a:solidFill>
              <a:round/>
            </a:ln>
            <a:effectLst/>
          </c:spPr>
        </c:majorGridlines>
        <c:numFmt formatCode="#\ ##0&quot; M€/an&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83356075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Century Gothic" panose="020B0502020202020204" pitchFamily="34" charset="0"/>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Rapport!$C$1514</c:f>
          <c:strCache>
            <c:ptCount val="1"/>
            <c:pt idx="0">
              <c:v>Economie qui retourne au territoire avec les EnRs (M€)</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areaChart>
        <c:grouping val="stacked"/>
        <c:varyColors val="0"/>
        <c:ser>
          <c:idx val="1"/>
          <c:order val="0"/>
          <c:tx>
            <c:strRef>
              <c:f>Rapport!$C$1516</c:f>
              <c:strCache>
                <c:ptCount val="1"/>
                <c:pt idx="0">
                  <c:v>Vente d'électricité des acteurs du territoire</c:v>
                </c:pt>
              </c:strCache>
            </c:strRef>
          </c:tx>
          <c:spPr>
            <a:solidFill>
              <a:schemeClr val="accent1"/>
            </a:solidFill>
            <a:ln>
              <a:noFill/>
            </a:ln>
            <a:effectLst/>
          </c:spPr>
          <c:cat>
            <c:numRef>
              <c:f>(Rapport!$E$1500,Rapport!$I$1500,Rapport!$K$1500)</c:f>
              <c:numCache>
                <c:formatCode>General</c:formatCode>
                <c:ptCount val="3"/>
                <c:pt idx="0">
                  <c:v>2017</c:v>
                </c:pt>
                <c:pt idx="1">
                  <c:v>2030</c:v>
                </c:pt>
                <c:pt idx="2">
                  <c:v>2050</c:v>
                </c:pt>
              </c:numCache>
            </c:numRef>
          </c:cat>
          <c:val>
            <c:numRef>
              <c:f>(Rapport!$E$1516,Rapport!$I$1516,Rapport!$K$1516)</c:f>
              <c:numCache>
                <c:formatCode>#,##0" M€"</c:formatCode>
                <c:ptCount val="3"/>
                <c:pt idx="0">
                  <c:v>5.9549397500000003</c:v>
                </c:pt>
                <c:pt idx="1">
                  <c:v>44.227579534399169</c:v>
                </c:pt>
                <c:pt idx="2">
                  <c:v>155.10100975431058</c:v>
                </c:pt>
              </c:numCache>
            </c:numRef>
          </c:val>
          <c:extLst>
            <c:ext xmlns:c16="http://schemas.microsoft.com/office/drawing/2014/chart" uri="{C3380CC4-5D6E-409C-BE32-E72D297353CC}">
              <c16:uniqueId val="{00000000-27D8-4C61-86E0-A8406A394596}"/>
            </c:ext>
          </c:extLst>
        </c:ser>
        <c:ser>
          <c:idx val="3"/>
          <c:order val="1"/>
          <c:tx>
            <c:strRef>
              <c:f>Rapport!$C$1515</c:f>
              <c:strCache>
                <c:ptCount val="1"/>
                <c:pt idx="0">
                  <c:v>Economie sur la chaleur, vente du bois énergie</c:v>
                </c:pt>
              </c:strCache>
            </c:strRef>
          </c:tx>
          <c:spPr>
            <a:solidFill>
              <a:srgbClr val="C00000"/>
            </a:solidFill>
            <a:ln w="25400">
              <a:noFill/>
            </a:ln>
            <a:effectLst/>
          </c:spPr>
          <c:cat>
            <c:numRef>
              <c:f>(Rapport!$E$1500,Rapport!$I$1500,Rapport!$K$1500)</c:f>
              <c:numCache>
                <c:formatCode>General</c:formatCode>
                <c:ptCount val="3"/>
                <c:pt idx="0">
                  <c:v>2017</c:v>
                </c:pt>
                <c:pt idx="1">
                  <c:v>2030</c:v>
                </c:pt>
                <c:pt idx="2">
                  <c:v>2050</c:v>
                </c:pt>
              </c:numCache>
            </c:numRef>
          </c:cat>
          <c:val>
            <c:numRef>
              <c:f>(Rapport!$E$1515,Rapport!$I$1515,Rapport!$K$1515)</c:f>
              <c:numCache>
                <c:formatCode>#,##0" M€"</c:formatCode>
                <c:ptCount val="3"/>
                <c:pt idx="0">
                  <c:v>7</c:v>
                </c:pt>
                <c:pt idx="1">
                  <c:v>19</c:v>
                </c:pt>
                <c:pt idx="2">
                  <c:v>40</c:v>
                </c:pt>
              </c:numCache>
            </c:numRef>
          </c:val>
          <c:extLst>
            <c:ext xmlns:c16="http://schemas.microsoft.com/office/drawing/2014/chart" uri="{C3380CC4-5D6E-409C-BE32-E72D297353CC}">
              <c16:uniqueId val="{00000001-27D8-4C61-86E0-A8406A394596}"/>
            </c:ext>
          </c:extLst>
        </c:ser>
        <c:ser>
          <c:idx val="5"/>
          <c:order val="2"/>
          <c:tx>
            <c:strRef>
              <c:f>Rapport!$C$1517</c:f>
              <c:strCache>
                <c:ptCount val="1"/>
                <c:pt idx="0">
                  <c:v>Taxes sur les grandes installations </c:v>
                </c:pt>
              </c:strCache>
            </c:strRef>
          </c:tx>
          <c:spPr>
            <a:solidFill>
              <a:srgbClr val="FFC000"/>
            </a:solidFill>
            <a:ln w="25400">
              <a:noFill/>
            </a:ln>
            <a:effectLst/>
          </c:spPr>
          <c:cat>
            <c:numRef>
              <c:f>(Rapport!$E$1500,Rapport!$I$1500,Rapport!$K$1500)</c:f>
              <c:numCache>
                <c:formatCode>General</c:formatCode>
                <c:ptCount val="3"/>
                <c:pt idx="0">
                  <c:v>2017</c:v>
                </c:pt>
                <c:pt idx="1">
                  <c:v>2030</c:v>
                </c:pt>
                <c:pt idx="2">
                  <c:v>2050</c:v>
                </c:pt>
              </c:numCache>
            </c:numRef>
          </c:cat>
          <c:val>
            <c:numRef>
              <c:f>(Rapport!$E$1517,Rapport!$I$1517,Rapport!$K$1517)</c:f>
              <c:numCache>
                <c:formatCode>#,##0.0" M€"</c:formatCode>
                <c:ptCount val="3"/>
                <c:pt idx="0">
                  <c:v>2.5536446319999997</c:v>
                </c:pt>
                <c:pt idx="1">
                  <c:v>4.2135875616982705</c:v>
                </c:pt>
                <c:pt idx="2">
                  <c:v>4.867904675203409</c:v>
                </c:pt>
              </c:numCache>
            </c:numRef>
          </c:val>
          <c:extLst>
            <c:ext xmlns:c16="http://schemas.microsoft.com/office/drawing/2014/chart" uri="{C3380CC4-5D6E-409C-BE32-E72D297353CC}">
              <c16:uniqueId val="{00000002-27D8-4C61-86E0-A8406A394596}"/>
            </c:ext>
          </c:extLst>
        </c:ser>
        <c:dLbls>
          <c:showLegendKey val="0"/>
          <c:showVal val="0"/>
          <c:showCatName val="0"/>
          <c:showSerName val="0"/>
          <c:showPercent val="0"/>
          <c:showBubbleSize val="0"/>
        </c:dLbls>
        <c:axId val="1833560752"/>
        <c:axId val="1554171552"/>
      </c:areaChart>
      <c:dateAx>
        <c:axId val="18335607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554171552"/>
        <c:crosses val="autoZero"/>
        <c:auto val="0"/>
        <c:lblOffset val="100"/>
        <c:baseTimeUnit val="days"/>
      </c:dateAx>
      <c:valAx>
        <c:axId val="1554171552"/>
        <c:scaling>
          <c:orientation val="minMax"/>
          <c:max val="250"/>
        </c:scaling>
        <c:delete val="0"/>
        <c:axPos val="l"/>
        <c:majorGridlines>
          <c:spPr>
            <a:ln w="9525" cap="flat" cmpd="sng" algn="ctr">
              <a:solidFill>
                <a:schemeClr val="tx1">
                  <a:lumMod val="15000"/>
                  <a:lumOff val="85000"/>
                </a:schemeClr>
              </a:solidFill>
              <a:round/>
            </a:ln>
            <a:effectLst/>
          </c:spPr>
        </c:majorGridlines>
        <c:numFmt formatCode="#\ ##0&quot; M€/an&quot;"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833560752"/>
        <c:crosses val="autoZero"/>
        <c:crossBetween val="midCat"/>
      </c:valAx>
      <c:spPr>
        <a:noFill/>
        <a:ln>
          <a:noFill/>
        </a:ln>
        <a:effectLst/>
      </c:spPr>
    </c:plotArea>
    <c:legend>
      <c:legendPos val="b"/>
      <c:layout>
        <c:manualLayout>
          <c:xMode val="edge"/>
          <c:yMode val="edge"/>
          <c:x val="5.5147856517935259E-2"/>
          <c:y val="0.88853131604239366"/>
          <c:w val="0.88692629046369198"/>
          <c:h val="9.0520745304274564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Century Gothic" panose="020B0502020202020204" pitchFamily="34" charset="0"/>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0"/>
      <c:rAngAx val="0"/>
    </c:view3D>
    <c:floor>
      <c:thickness val="0"/>
    </c:floor>
    <c:sideWall>
      <c:thickness val="0"/>
    </c:sideWall>
    <c:backWall>
      <c:thickness val="0"/>
    </c:backWall>
    <c:plotArea>
      <c:layout>
        <c:manualLayout>
          <c:layoutTarget val="inner"/>
          <c:xMode val="edge"/>
          <c:yMode val="edge"/>
          <c:x val="0.15897837680078838"/>
          <c:y val="5.1387942294780151E-2"/>
          <c:w val="0.77440283182014702"/>
          <c:h val="0.88421123175532057"/>
        </c:manualLayout>
      </c:layout>
      <c:bar3DChart>
        <c:barDir val="bar"/>
        <c:grouping val="stacked"/>
        <c:varyColors val="0"/>
        <c:ser>
          <c:idx val="0"/>
          <c:order val="0"/>
          <c:tx>
            <c:strRef>
              <c:f>GES_AIR_VOLONTARISTE!$D$756</c:f>
              <c:strCache>
                <c:ptCount val="1"/>
                <c:pt idx="0">
                  <c:v>Emissions de polluants (en t/an) en 2030</c:v>
                </c:pt>
              </c:strCache>
            </c:strRef>
          </c:tx>
          <c:invertIfNegative val="0"/>
          <c:cat>
            <c:strRef>
              <c:f>GES_AIR_VOLONTARISTE!$E$745:$J$745</c:f>
              <c:strCache>
                <c:ptCount val="6"/>
                <c:pt idx="0">
                  <c:v>PM10</c:v>
                </c:pt>
                <c:pt idx="1">
                  <c:v>PM2,5</c:v>
                </c:pt>
                <c:pt idx="2">
                  <c:v>NOX</c:v>
                </c:pt>
                <c:pt idx="3">
                  <c:v>SO2</c:v>
                </c:pt>
                <c:pt idx="4">
                  <c:v>COVNM</c:v>
                </c:pt>
                <c:pt idx="5">
                  <c:v>NH3</c:v>
                </c:pt>
              </c:strCache>
            </c:strRef>
          </c:cat>
          <c:val>
            <c:numRef>
              <c:f>GES_AIR_VOLONTARISTE!$E$756:$J$756</c:f>
              <c:numCache>
                <c:formatCode>0.0</c:formatCode>
                <c:ptCount val="6"/>
                <c:pt idx="0">
                  <c:v>128.3365408644998</c:v>
                </c:pt>
                <c:pt idx="1">
                  <c:v>91.635039753817622</c:v>
                </c:pt>
                <c:pt idx="2">
                  <c:v>369.98082776547977</c:v>
                </c:pt>
                <c:pt idx="3">
                  <c:v>48.352018385013984</c:v>
                </c:pt>
                <c:pt idx="4">
                  <c:v>486.64187840029058</c:v>
                </c:pt>
                <c:pt idx="5">
                  <c:v>265.51570049051583</c:v>
                </c:pt>
              </c:numCache>
            </c:numRef>
          </c:val>
          <c:extLst>
            <c:ext xmlns:c16="http://schemas.microsoft.com/office/drawing/2014/chart" uri="{C3380CC4-5D6E-409C-BE32-E72D297353CC}">
              <c16:uniqueId val="{00000000-857C-4504-847E-D0D428152C40}"/>
            </c:ext>
          </c:extLst>
        </c:ser>
        <c:ser>
          <c:idx val="1"/>
          <c:order val="1"/>
          <c:tx>
            <c:strRef>
              <c:f>GES_AIR_VOLONTARISTE!$D$757</c:f>
              <c:strCache>
                <c:ptCount val="1"/>
                <c:pt idx="0">
                  <c:v>Réduction avec la maîtrise de l'énergie</c:v>
                </c:pt>
              </c:strCache>
            </c:strRef>
          </c:tx>
          <c:invertIfNegative val="0"/>
          <c:cat>
            <c:strRef>
              <c:f>GES_AIR_VOLONTARISTE!$E$745:$J$745</c:f>
              <c:strCache>
                <c:ptCount val="6"/>
                <c:pt idx="0">
                  <c:v>PM10</c:v>
                </c:pt>
                <c:pt idx="1">
                  <c:v>PM2,5</c:v>
                </c:pt>
                <c:pt idx="2">
                  <c:v>NOX</c:v>
                </c:pt>
                <c:pt idx="3">
                  <c:v>SO2</c:v>
                </c:pt>
                <c:pt idx="4">
                  <c:v>COVNM</c:v>
                </c:pt>
                <c:pt idx="5">
                  <c:v>NH3</c:v>
                </c:pt>
              </c:strCache>
            </c:strRef>
          </c:cat>
          <c:val>
            <c:numRef>
              <c:f>GES_AIR_VOLONTARISTE!$E$757:$J$757</c:f>
              <c:numCache>
                <c:formatCode>0.0</c:formatCode>
                <c:ptCount val="6"/>
                <c:pt idx="0">
                  <c:v>15.364207522106236</c:v>
                </c:pt>
                <c:pt idx="1">
                  <c:v>15.159362999553494</c:v>
                </c:pt>
                <c:pt idx="2">
                  <c:v>119.10719381234509</c:v>
                </c:pt>
                <c:pt idx="3">
                  <c:v>6.1550767163815658</c:v>
                </c:pt>
                <c:pt idx="4">
                  <c:v>29.717331683828469</c:v>
                </c:pt>
                <c:pt idx="5">
                  <c:v>1.1227745923174799</c:v>
                </c:pt>
              </c:numCache>
            </c:numRef>
          </c:val>
          <c:extLst>
            <c:ext xmlns:c16="http://schemas.microsoft.com/office/drawing/2014/chart" uri="{C3380CC4-5D6E-409C-BE32-E72D297353CC}">
              <c16:uniqueId val="{00000001-857C-4504-847E-D0D428152C40}"/>
            </c:ext>
          </c:extLst>
        </c:ser>
        <c:ser>
          <c:idx val="2"/>
          <c:order val="2"/>
          <c:tx>
            <c:strRef>
              <c:f>GES_AIR_VOLONTARISTE!$D$758</c:f>
              <c:strCache>
                <c:ptCount val="1"/>
                <c:pt idx="0">
                  <c:v>Réduction avec les énergies renouvelables</c:v>
                </c:pt>
              </c:strCache>
            </c:strRef>
          </c:tx>
          <c:invertIfNegative val="0"/>
          <c:cat>
            <c:strRef>
              <c:f>GES_AIR_VOLONTARISTE!$E$745:$J$745</c:f>
              <c:strCache>
                <c:ptCount val="6"/>
                <c:pt idx="0">
                  <c:v>PM10</c:v>
                </c:pt>
                <c:pt idx="1">
                  <c:v>PM2,5</c:v>
                </c:pt>
                <c:pt idx="2">
                  <c:v>NOX</c:v>
                </c:pt>
                <c:pt idx="3">
                  <c:v>SO2</c:v>
                </c:pt>
                <c:pt idx="4">
                  <c:v>COVNM</c:v>
                </c:pt>
                <c:pt idx="5">
                  <c:v>NH3</c:v>
                </c:pt>
              </c:strCache>
            </c:strRef>
          </c:cat>
          <c:val>
            <c:numRef>
              <c:f>GES_AIR_VOLONTARISTE!$E$758:$J$758</c:f>
              <c:numCache>
                <c:formatCode>0.0</c:formatCode>
                <c:ptCount val="6"/>
                <c:pt idx="0">
                  <c:v>56.650595220905551</c:v>
                </c:pt>
                <c:pt idx="1">
                  <c:v>55.415712684046426</c:v>
                </c:pt>
                <c:pt idx="2">
                  <c:v>3.9213715004677736</c:v>
                </c:pt>
                <c:pt idx="3">
                  <c:v>6.9823895264636509</c:v>
                </c:pt>
                <c:pt idx="4">
                  <c:v>140.49854550161811</c:v>
                </c:pt>
                <c:pt idx="5">
                  <c:v>0</c:v>
                </c:pt>
              </c:numCache>
            </c:numRef>
          </c:val>
          <c:extLst>
            <c:ext xmlns:c16="http://schemas.microsoft.com/office/drawing/2014/chart" uri="{C3380CC4-5D6E-409C-BE32-E72D297353CC}">
              <c16:uniqueId val="{00000002-857C-4504-847E-D0D428152C40}"/>
            </c:ext>
          </c:extLst>
        </c:ser>
        <c:ser>
          <c:idx val="3"/>
          <c:order val="3"/>
          <c:tx>
            <c:strRef>
              <c:f>GES_AIR_VOLONTARISTE!$D$759</c:f>
              <c:strCache>
                <c:ptCount val="1"/>
                <c:pt idx="0">
                  <c:v>Réduction avec d'autres actions</c:v>
                </c:pt>
              </c:strCache>
            </c:strRef>
          </c:tx>
          <c:spPr>
            <a:solidFill>
              <a:srgbClr val="FFC000"/>
            </a:solidFill>
          </c:spPr>
          <c:invertIfNegative val="0"/>
          <c:val>
            <c:numRef>
              <c:f>GES_AIR_VOLONTARISTE!$E$759:$J$759</c:f>
              <c:numCache>
                <c:formatCode>#,##0.0</c:formatCode>
                <c:ptCount val="6"/>
                <c:pt idx="0">
                  <c:v>1.119469927499243</c:v>
                </c:pt>
                <c:pt idx="1">
                  <c:v>0.4727987293055041</c:v>
                </c:pt>
                <c:pt idx="5">
                  <c:v>22.881160829557771</c:v>
                </c:pt>
              </c:numCache>
            </c:numRef>
          </c:val>
          <c:extLst>
            <c:ext xmlns:c16="http://schemas.microsoft.com/office/drawing/2014/chart" uri="{C3380CC4-5D6E-409C-BE32-E72D297353CC}">
              <c16:uniqueId val="{00000003-857C-4504-847E-D0D428152C40}"/>
            </c:ext>
          </c:extLst>
        </c:ser>
        <c:dLbls>
          <c:showLegendKey val="0"/>
          <c:showVal val="0"/>
          <c:showCatName val="0"/>
          <c:showSerName val="0"/>
          <c:showPercent val="0"/>
          <c:showBubbleSize val="0"/>
        </c:dLbls>
        <c:gapWidth val="150"/>
        <c:shape val="box"/>
        <c:axId val="252342272"/>
        <c:axId val="84009536"/>
        <c:axId val="0"/>
      </c:bar3DChart>
      <c:catAx>
        <c:axId val="252342272"/>
        <c:scaling>
          <c:orientation val="minMax"/>
        </c:scaling>
        <c:delete val="0"/>
        <c:axPos val="l"/>
        <c:numFmt formatCode="General" sourceLinked="0"/>
        <c:majorTickMark val="out"/>
        <c:minorTickMark val="none"/>
        <c:tickLblPos val="nextTo"/>
        <c:crossAx val="84009536"/>
        <c:crosses val="autoZero"/>
        <c:auto val="1"/>
        <c:lblAlgn val="ctr"/>
        <c:lblOffset val="100"/>
        <c:noMultiLvlLbl val="0"/>
      </c:catAx>
      <c:valAx>
        <c:axId val="84009536"/>
        <c:scaling>
          <c:orientation val="minMax"/>
        </c:scaling>
        <c:delete val="0"/>
        <c:axPos val="b"/>
        <c:majorGridlines>
          <c:spPr>
            <a:ln>
              <a:solidFill>
                <a:schemeClr val="bg1">
                  <a:lumMod val="85000"/>
                </a:schemeClr>
              </a:solidFill>
            </a:ln>
          </c:spPr>
        </c:majorGridlines>
        <c:title>
          <c:tx>
            <c:rich>
              <a:bodyPr/>
              <a:lstStyle/>
              <a:p>
                <a:pPr>
                  <a:defRPr/>
                </a:pPr>
                <a:r>
                  <a:rPr lang="fr-FR"/>
                  <a:t>tonnes</a:t>
                </a:r>
              </a:p>
            </c:rich>
          </c:tx>
          <c:layout>
            <c:manualLayout>
              <c:xMode val="edge"/>
              <c:yMode val="edge"/>
              <c:x val="0.9163878716207623"/>
              <c:y val="0.85953133352292233"/>
            </c:manualLayout>
          </c:layout>
          <c:overlay val="0"/>
        </c:title>
        <c:numFmt formatCode="0.0" sourceLinked="1"/>
        <c:majorTickMark val="out"/>
        <c:minorTickMark val="none"/>
        <c:tickLblPos val="nextTo"/>
        <c:crossAx val="252342272"/>
        <c:crosses val="autoZero"/>
        <c:crossBetween val="between"/>
      </c:valAx>
    </c:plotArea>
    <c:legend>
      <c:legendPos val="r"/>
      <c:layout>
        <c:manualLayout>
          <c:xMode val="edge"/>
          <c:yMode val="edge"/>
          <c:x val="0.48195986241448591"/>
          <c:y val="0.58218183556021796"/>
          <c:w val="0.49431321084864399"/>
          <c:h val="0.29976996487674462"/>
        </c:manualLayout>
      </c:layout>
      <c:overlay val="0"/>
    </c:legend>
    <c:plotVisOnly val="1"/>
    <c:dispBlanksAs val="gap"/>
    <c:showDLblsOverMax val="0"/>
  </c:chart>
  <c:spPr>
    <a:ln>
      <a:noFill/>
    </a:ln>
  </c:spPr>
  <c:txPr>
    <a:bodyPr/>
    <a:lstStyle/>
    <a:p>
      <a:pPr>
        <a:defRPr sz="700">
          <a:latin typeface="Century Gothic" panose="020B0502020202020204" pitchFamily="34" charset="0"/>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GES_AIR_VOLONTARISTE!$F$681</c:f>
          <c:strCache>
            <c:ptCount val="1"/>
            <c:pt idx="0">
              <c:v>Emission de GES en Tonnes de CO2équivalent</c:v>
            </c:pt>
          </c:strCache>
        </c:strRef>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fr-FR"/>
        </a:p>
      </c:txPr>
    </c:title>
    <c:autoTitleDeleted val="0"/>
    <c:plotArea>
      <c:layout/>
      <c:areaChart>
        <c:grouping val="stacked"/>
        <c:varyColors val="0"/>
        <c:ser>
          <c:idx val="0"/>
          <c:order val="0"/>
          <c:tx>
            <c:strRef>
              <c:f>GES_AIR_VOLONTARISTE!$H$684</c:f>
              <c:strCache>
                <c:ptCount val="1"/>
                <c:pt idx="0">
                  <c:v>Transport interne</c:v>
                </c:pt>
              </c:strCache>
            </c:strRef>
          </c:tx>
          <c:spPr>
            <a:solidFill>
              <a:schemeClr val="bg1">
                <a:lumMod val="50000"/>
              </a:schemeClr>
            </a:solidFill>
            <a:ln>
              <a:noFill/>
            </a:ln>
            <a:effectLst/>
          </c:spPr>
          <c:cat>
            <c:numRef>
              <c:f>(GES_AIR_VOLONTARISTE!$I$680,GES_AIR_VOLONTARISTE!$M$680,GES_AIR_VOLONTARISTE!$Z$680)</c:f>
              <c:numCache>
                <c:formatCode>General</c:formatCode>
                <c:ptCount val="3"/>
                <c:pt idx="0">
                  <c:v>2017</c:v>
                </c:pt>
                <c:pt idx="1">
                  <c:v>2030</c:v>
                </c:pt>
                <c:pt idx="2">
                  <c:v>2050</c:v>
                </c:pt>
              </c:numCache>
            </c:numRef>
          </c:cat>
          <c:val>
            <c:numRef>
              <c:f>(GES_AIR_VOLONTARISTE!$I$684,GES_AIR_VOLONTARISTE!$M$684,GES_AIR_VOLONTARISTE!$Z$684)</c:f>
              <c:numCache>
                <c:formatCode>#,##0</c:formatCode>
                <c:ptCount val="3"/>
                <c:pt idx="0">
                  <c:v>76936.515012358999</c:v>
                </c:pt>
                <c:pt idx="1">
                  <c:v>56258.090926676457</c:v>
                </c:pt>
                <c:pt idx="2">
                  <c:v>21290.474964215064</c:v>
                </c:pt>
              </c:numCache>
            </c:numRef>
          </c:val>
          <c:extLst>
            <c:ext xmlns:c16="http://schemas.microsoft.com/office/drawing/2014/chart" uri="{C3380CC4-5D6E-409C-BE32-E72D297353CC}">
              <c16:uniqueId val="{00000000-8BAF-470F-9652-868B9173CFE8}"/>
            </c:ext>
          </c:extLst>
        </c:ser>
        <c:ser>
          <c:idx val="1"/>
          <c:order val="1"/>
          <c:tx>
            <c:strRef>
              <c:f>GES_AIR_VOLONTARISTE!$H$685</c:f>
              <c:strCache>
                <c:ptCount val="1"/>
                <c:pt idx="0">
                  <c:v>Résidentiel</c:v>
                </c:pt>
              </c:strCache>
            </c:strRef>
          </c:tx>
          <c:spPr>
            <a:solidFill>
              <a:schemeClr val="accent1"/>
            </a:solidFill>
            <a:ln>
              <a:noFill/>
            </a:ln>
            <a:effectLst/>
          </c:spPr>
          <c:cat>
            <c:numRef>
              <c:f>(GES_AIR_VOLONTARISTE!$I$680,GES_AIR_VOLONTARISTE!$M$680,GES_AIR_VOLONTARISTE!$Z$680)</c:f>
              <c:numCache>
                <c:formatCode>General</c:formatCode>
                <c:ptCount val="3"/>
                <c:pt idx="0">
                  <c:v>2017</c:v>
                </c:pt>
                <c:pt idx="1">
                  <c:v>2030</c:v>
                </c:pt>
                <c:pt idx="2">
                  <c:v>2050</c:v>
                </c:pt>
              </c:numCache>
            </c:numRef>
          </c:cat>
          <c:val>
            <c:numRef>
              <c:f>(GES_AIR_VOLONTARISTE!$I$685,GES_AIR_VOLONTARISTE!$M$685,GES_AIR_VOLONTARISTE!$Z$685)</c:f>
              <c:numCache>
                <c:formatCode>#,##0</c:formatCode>
                <c:ptCount val="3"/>
                <c:pt idx="0">
                  <c:v>61935.871652308597</c:v>
                </c:pt>
                <c:pt idx="1">
                  <c:v>38091.717662859293</c:v>
                </c:pt>
                <c:pt idx="2">
                  <c:v>20445.824510056991</c:v>
                </c:pt>
              </c:numCache>
            </c:numRef>
          </c:val>
          <c:extLst>
            <c:ext xmlns:c16="http://schemas.microsoft.com/office/drawing/2014/chart" uri="{C3380CC4-5D6E-409C-BE32-E72D297353CC}">
              <c16:uniqueId val="{00000001-8BAF-470F-9652-868B9173CFE8}"/>
            </c:ext>
          </c:extLst>
        </c:ser>
        <c:ser>
          <c:idx val="2"/>
          <c:order val="2"/>
          <c:tx>
            <c:strRef>
              <c:f>GES_AIR_VOLONTARISTE!$H$686</c:f>
              <c:strCache>
                <c:ptCount val="1"/>
                <c:pt idx="0">
                  <c:v>Alimentation</c:v>
                </c:pt>
              </c:strCache>
            </c:strRef>
          </c:tx>
          <c:spPr>
            <a:solidFill>
              <a:srgbClr val="FFC000"/>
            </a:solidFill>
            <a:ln>
              <a:noFill/>
            </a:ln>
            <a:effectLst/>
          </c:spPr>
          <c:cat>
            <c:numRef>
              <c:f>(GES_AIR_VOLONTARISTE!$I$680,GES_AIR_VOLONTARISTE!$M$680,GES_AIR_VOLONTARISTE!$Z$680)</c:f>
              <c:numCache>
                <c:formatCode>General</c:formatCode>
                <c:ptCount val="3"/>
                <c:pt idx="0">
                  <c:v>2017</c:v>
                </c:pt>
                <c:pt idx="1">
                  <c:v>2030</c:v>
                </c:pt>
                <c:pt idx="2">
                  <c:v>2050</c:v>
                </c:pt>
              </c:numCache>
            </c:numRef>
          </c:cat>
          <c:val>
            <c:numRef>
              <c:f>(GES_AIR_VOLONTARISTE!$I$686,GES_AIR_VOLONTARISTE!$M$686,GES_AIR_VOLONTARISTE!$Z$686)</c:f>
              <c:numCache>
                <c:formatCode>#,##0</c:formatCode>
                <c:ptCount val="3"/>
                <c:pt idx="0">
                  <c:v>40353.421799999996</c:v>
                </c:pt>
                <c:pt idx="1">
                  <c:v>40151.654690999996</c:v>
                </c:pt>
                <c:pt idx="2">
                  <c:v>39546.353363999995</c:v>
                </c:pt>
              </c:numCache>
            </c:numRef>
          </c:val>
          <c:extLst>
            <c:ext xmlns:c16="http://schemas.microsoft.com/office/drawing/2014/chart" uri="{C3380CC4-5D6E-409C-BE32-E72D297353CC}">
              <c16:uniqueId val="{00000002-8BAF-470F-9652-868B9173CFE8}"/>
            </c:ext>
          </c:extLst>
        </c:ser>
        <c:ser>
          <c:idx val="3"/>
          <c:order val="3"/>
          <c:tx>
            <c:strRef>
              <c:f>GES_AIR_VOLONTARISTE!$H$687</c:f>
              <c:strCache>
                <c:ptCount val="1"/>
                <c:pt idx="0">
                  <c:v>Tertiaire</c:v>
                </c:pt>
              </c:strCache>
            </c:strRef>
          </c:tx>
          <c:spPr>
            <a:solidFill>
              <a:schemeClr val="accent6"/>
            </a:solidFill>
            <a:ln w="25400">
              <a:noFill/>
            </a:ln>
            <a:effectLst/>
          </c:spPr>
          <c:cat>
            <c:numRef>
              <c:f>(GES_AIR_VOLONTARISTE!$I$680,GES_AIR_VOLONTARISTE!$M$680,GES_AIR_VOLONTARISTE!$Z$680)</c:f>
              <c:numCache>
                <c:formatCode>General</c:formatCode>
                <c:ptCount val="3"/>
                <c:pt idx="0">
                  <c:v>2017</c:v>
                </c:pt>
                <c:pt idx="1">
                  <c:v>2030</c:v>
                </c:pt>
                <c:pt idx="2">
                  <c:v>2050</c:v>
                </c:pt>
              </c:numCache>
            </c:numRef>
          </c:cat>
          <c:val>
            <c:numRef>
              <c:f>(GES_AIR_VOLONTARISTE!$I$687,GES_AIR_VOLONTARISTE!$M$687,GES_AIR_VOLONTARISTE!$Z$687)</c:f>
              <c:numCache>
                <c:formatCode>#,##0</c:formatCode>
                <c:ptCount val="3"/>
                <c:pt idx="0">
                  <c:v>37766.484663068601</c:v>
                </c:pt>
                <c:pt idx="1">
                  <c:v>31625.354746244397</c:v>
                </c:pt>
                <c:pt idx="2">
                  <c:v>27640.892133279343</c:v>
                </c:pt>
              </c:numCache>
            </c:numRef>
          </c:val>
          <c:extLst>
            <c:ext xmlns:c16="http://schemas.microsoft.com/office/drawing/2014/chart" uri="{C3380CC4-5D6E-409C-BE32-E72D297353CC}">
              <c16:uniqueId val="{00000003-8BAF-470F-9652-868B9173CFE8}"/>
            </c:ext>
          </c:extLst>
        </c:ser>
        <c:ser>
          <c:idx val="4"/>
          <c:order val="4"/>
          <c:tx>
            <c:strRef>
              <c:f>GES_AIR_VOLONTARISTE!$H$688</c:f>
              <c:strCache>
                <c:ptCount val="1"/>
                <c:pt idx="0">
                  <c:v>Procédés industriels</c:v>
                </c:pt>
              </c:strCache>
            </c:strRef>
          </c:tx>
          <c:spPr>
            <a:solidFill>
              <a:schemeClr val="accent4"/>
            </a:solidFill>
            <a:ln w="25400">
              <a:noFill/>
            </a:ln>
            <a:effectLst/>
          </c:spPr>
          <c:cat>
            <c:numRef>
              <c:f>(GES_AIR_VOLONTARISTE!$I$680,GES_AIR_VOLONTARISTE!$M$680,GES_AIR_VOLONTARISTE!$Z$680)</c:f>
              <c:numCache>
                <c:formatCode>General</c:formatCode>
                <c:ptCount val="3"/>
                <c:pt idx="0">
                  <c:v>2017</c:v>
                </c:pt>
                <c:pt idx="1">
                  <c:v>2030</c:v>
                </c:pt>
                <c:pt idx="2">
                  <c:v>2050</c:v>
                </c:pt>
              </c:numCache>
            </c:numRef>
          </c:cat>
          <c:val>
            <c:numRef>
              <c:f>(GES_AIR_VOLONTARISTE!$I$688,GES_AIR_VOLONTARISTE!$M$688,GES_AIR_VOLONTARISTE!$Z$688)</c:f>
              <c:numCache>
                <c:formatCode>#,##0</c:formatCode>
                <c:ptCount val="3"/>
                <c:pt idx="0">
                  <c:v>23667.979031019699</c:v>
                </c:pt>
                <c:pt idx="1">
                  <c:v>15764.323693632334</c:v>
                </c:pt>
                <c:pt idx="2">
                  <c:v>5195.0955460559435</c:v>
                </c:pt>
              </c:numCache>
            </c:numRef>
          </c:val>
          <c:extLst>
            <c:ext xmlns:c16="http://schemas.microsoft.com/office/drawing/2014/chart" uri="{C3380CC4-5D6E-409C-BE32-E72D297353CC}">
              <c16:uniqueId val="{00000004-8BAF-470F-9652-868B9173CFE8}"/>
            </c:ext>
          </c:extLst>
        </c:ser>
        <c:ser>
          <c:idx val="5"/>
          <c:order val="5"/>
          <c:tx>
            <c:strRef>
              <c:f>GES_AIR_VOLONTARISTE!$H$689</c:f>
              <c:strCache>
                <c:ptCount val="1"/>
                <c:pt idx="0">
                  <c:v>Agriculture et pêche</c:v>
                </c:pt>
              </c:strCache>
            </c:strRef>
          </c:tx>
          <c:spPr>
            <a:solidFill>
              <a:schemeClr val="accent3"/>
            </a:solidFill>
            <a:ln w="25400">
              <a:noFill/>
            </a:ln>
            <a:effectLst/>
          </c:spPr>
          <c:cat>
            <c:numRef>
              <c:f>(GES_AIR_VOLONTARISTE!$I$680,GES_AIR_VOLONTARISTE!$M$680,GES_AIR_VOLONTARISTE!$Z$680)</c:f>
              <c:numCache>
                <c:formatCode>General</c:formatCode>
                <c:ptCount val="3"/>
                <c:pt idx="0">
                  <c:v>2017</c:v>
                </c:pt>
                <c:pt idx="1">
                  <c:v>2030</c:v>
                </c:pt>
                <c:pt idx="2">
                  <c:v>2050</c:v>
                </c:pt>
              </c:numCache>
            </c:numRef>
          </c:cat>
          <c:val>
            <c:numRef>
              <c:f>(GES_AIR_VOLONTARISTE!$I$689,GES_AIR_VOLONTARISTE!$M$689,GES_AIR_VOLONTARISTE!$Z$689)</c:f>
              <c:numCache>
                <c:formatCode>#,##0</c:formatCode>
                <c:ptCount val="3"/>
                <c:pt idx="0">
                  <c:v>19974.788826866399</c:v>
                </c:pt>
                <c:pt idx="1">
                  <c:v>14801.270664712094</c:v>
                </c:pt>
                <c:pt idx="2">
                  <c:v>8197.0067323518124</c:v>
                </c:pt>
              </c:numCache>
            </c:numRef>
          </c:val>
          <c:extLst>
            <c:ext xmlns:c16="http://schemas.microsoft.com/office/drawing/2014/chart" uri="{C3380CC4-5D6E-409C-BE32-E72D297353CC}">
              <c16:uniqueId val="{00000005-8BAF-470F-9652-868B9173CFE8}"/>
            </c:ext>
          </c:extLst>
        </c:ser>
        <c:ser>
          <c:idx val="6"/>
          <c:order val="6"/>
          <c:tx>
            <c:strRef>
              <c:f>GES_AIR_VOLONTARISTE!$H$690</c:f>
              <c:strCache>
                <c:ptCount val="1"/>
                <c:pt idx="0">
                  <c:v>Construction et voirie</c:v>
                </c:pt>
              </c:strCache>
            </c:strRef>
          </c:tx>
          <c:spPr>
            <a:solidFill>
              <a:srgbClr val="CC9900"/>
            </a:solidFill>
            <a:ln w="25400">
              <a:noFill/>
            </a:ln>
            <a:effectLst/>
          </c:spPr>
          <c:cat>
            <c:numRef>
              <c:f>(GES_AIR_VOLONTARISTE!$I$680,GES_AIR_VOLONTARISTE!$M$680,GES_AIR_VOLONTARISTE!$Z$680)</c:f>
              <c:numCache>
                <c:formatCode>General</c:formatCode>
                <c:ptCount val="3"/>
                <c:pt idx="0">
                  <c:v>2017</c:v>
                </c:pt>
                <c:pt idx="1">
                  <c:v>2030</c:v>
                </c:pt>
                <c:pt idx="2">
                  <c:v>2050</c:v>
                </c:pt>
              </c:numCache>
            </c:numRef>
          </c:cat>
          <c:val>
            <c:numRef>
              <c:f>(GES_AIR_VOLONTARISTE!$I$690,GES_AIR_VOLONTARISTE!$M$690,GES_AIR_VOLONTARISTE!$Z$690)</c:f>
              <c:numCache>
                <c:formatCode>#,##0</c:formatCode>
                <c:ptCount val="3"/>
                <c:pt idx="0">
                  <c:v>18367.516599999999</c:v>
                </c:pt>
                <c:pt idx="1">
                  <c:v>18367.516599999999</c:v>
                </c:pt>
                <c:pt idx="2">
                  <c:v>18367.516599999999</c:v>
                </c:pt>
              </c:numCache>
            </c:numRef>
          </c:val>
          <c:extLst>
            <c:ext xmlns:c16="http://schemas.microsoft.com/office/drawing/2014/chart" uri="{C3380CC4-5D6E-409C-BE32-E72D297353CC}">
              <c16:uniqueId val="{00000006-8BAF-470F-9652-868B9173CFE8}"/>
            </c:ext>
          </c:extLst>
        </c:ser>
        <c:ser>
          <c:idx val="7"/>
          <c:order val="7"/>
          <c:tx>
            <c:strRef>
              <c:f>GES_AIR_VOLONTARISTE!$H$691</c:f>
              <c:strCache>
                <c:ptCount val="1"/>
                <c:pt idx="0">
                  <c:v>Fabrication des futurs déchets</c:v>
                </c:pt>
              </c:strCache>
            </c:strRef>
          </c:tx>
          <c:spPr>
            <a:solidFill>
              <a:schemeClr val="accent2">
                <a:lumMod val="60000"/>
              </a:schemeClr>
            </a:solidFill>
            <a:ln w="25400">
              <a:noFill/>
            </a:ln>
            <a:effectLst/>
          </c:spPr>
          <c:cat>
            <c:numRef>
              <c:f>(GES_AIR_VOLONTARISTE!$I$680,GES_AIR_VOLONTARISTE!$M$680,GES_AIR_VOLONTARISTE!$Z$680)</c:f>
              <c:numCache>
                <c:formatCode>General</c:formatCode>
                <c:ptCount val="3"/>
                <c:pt idx="0">
                  <c:v>2017</c:v>
                </c:pt>
                <c:pt idx="1">
                  <c:v>2030</c:v>
                </c:pt>
                <c:pt idx="2">
                  <c:v>2050</c:v>
                </c:pt>
              </c:numCache>
            </c:numRef>
          </c:cat>
          <c:val>
            <c:numRef>
              <c:f>(GES_AIR_VOLONTARISTE!$I$691,GES_AIR_VOLONTARISTE!$M$691,GES_AIR_VOLONTARISTE!$Z$691)</c:f>
              <c:numCache>
                <c:formatCode>#,##0</c:formatCode>
                <c:ptCount val="3"/>
                <c:pt idx="0">
                  <c:v>7695.5724336724998</c:v>
                </c:pt>
                <c:pt idx="1">
                  <c:v>6541.2365686216253</c:v>
                </c:pt>
                <c:pt idx="2">
                  <c:v>3078.2289734690003</c:v>
                </c:pt>
              </c:numCache>
            </c:numRef>
          </c:val>
          <c:extLst>
            <c:ext xmlns:c16="http://schemas.microsoft.com/office/drawing/2014/chart" uri="{C3380CC4-5D6E-409C-BE32-E72D297353CC}">
              <c16:uniqueId val="{00000007-8BAF-470F-9652-868B9173CFE8}"/>
            </c:ext>
          </c:extLst>
        </c:ser>
        <c:ser>
          <c:idx val="8"/>
          <c:order val="8"/>
          <c:tx>
            <c:strRef>
              <c:f>GES_AIR_VOLONTARISTE!$H$692</c:f>
              <c:strCache>
                <c:ptCount val="1"/>
                <c:pt idx="0">
                  <c:v>Transport (transit, tourisme)</c:v>
                </c:pt>
              </c:strCache>
            </c:strRef>
          </c:tx>
          <c:spPr>
            <a:solidFill>
              <a:schemeClr val="bg2">
                <a:lumMod val="75000"/>
              </a:schemeClr>
            </a:solidFill>
            <a:ln w="25400">
              <a:noFill/>
            </a:ln>
            <a:effectLst/>
          </c:spPr>
          <c:cat>
            <c:numRef>
              <c:f>(GES_AIR_VOLONTARISTE!$I$680,GES_AIR_VOLONTARISTE!$M$680,GES_AIR_VOLONTARISTE!$Z$680)</c:f>
              <c:numCache>
                <c:formatCode>General</c:formatCode>
                <c:ptCount val="3"/>
                <c:pt idx="0">
                  <c:v>2017</c:v>
                </c:pt>
                <c:pt idx="1">
                  <c:v>2030</c:v>
                </c:pt>
                <c:pt idx="2">
                  <c:v>2050</c:v>
                </c:pt>
              </c:numCache>
            </c:numRef>
          </c:cat>
          <c:val>
            <c:numRef>
              <c:f>(GES_AIR_VOLONTARISTE!$I$692,GES_AIR_VOLONTARISTE!$M$692,GES_AIR_VOLONTARISTE!$Z$692)</c:f>
              <c:numCache>
                <c:formatCode>#,##0</c:formatCode>
                <c:ptCount val="3"/>
                <c:pt idx="0">
                  <c:v>5117.9177166466998</c:v>
                </c:pt>
                <c:pt idx="1">
                  <c:v>1743.4434683295185</c:v>
                </c:pt>
                <c:pt idx="2">
                  <c:v>-506.20603054860112</c:v>
                </c:pt>
              </c:numCache>
            </c:numRef>
          </c:val>
          <c:extLst>
            <c:ext xmlns:c16="http://schemas.microsoft.com/office/drawing/2014/chart" uri="{C3380CC4-5D6E-409C-BE32-E72D297353CC}">
              <c16:uniqueId val="{00000008-8BAF-470F-9652-868B9173CFE8}"/>
            </c:ext>
          </c:extLst>
        </c:ser>
        <c:ser>
          <c:idx val="9"/>
          <c:order val="9"/>
          <c:tx>
            <c:strRef>
              <c:f>GES_AIR_VOLONTARISTE!$H$693</c:f>
              <c:strCache>
                <c:ptCount val="1"/>
                <c:pt idx="0">
                  <c:v>Fin de vie des déchets</c:v>
                </c:pt>
              </c:strCache>
            </c:strRef>
          </c:tx>
          <c:spPr>
            <a:solidFill>
              <a:srgbClr val="FF0000"/>
            </a:solidFill>
            <a:ln w="25400">
              <a:noFill/>
            </a:ln>
            <a:effectLst/>
          </c:spPr>
          <c:cat>
            <c:numRef>
              <c:f>(GES_AIR_VOLONTARISTE!$I$680,GES_AIR_VOLONTARISTE!$M$680,GES_AIR_VOLONTARISTE!$Z$680)</c:f>
              <c:numCache>
                <c:formatCode>General</c:formatCode>
                <c:ptCount val="3"/>
                <c:pt idx="0">
                  <c:v>2017</c:v>
                </c:pt>
                <c:pt idx="1">
                  <c:v>2030</c:v>
                </c:pt>
                <c:pt idx="2">
                  <c:v>2050</c:v>
                </c:pt>
              </c:numCache>
            </c:numRef>
          </c:cat>
          <c:val>
            <c:numRef>
              <c:f>(GES_AIR_VOLONTARISTE!$I$693,GES_AIR_VOLONTARISTE!$M$693,GES_AIR_VOLONTARISTE!$Z$693)</c:f>
              <c:numCache>
                <c:formatCode>#,##0</c:formatCode>
                <c:ptCount val="3"/>
                <c:pt idx="0">
                  <c:v>974.31228559210001</c:v>
                </c:pt>
                <c:pt idx="1">
                  <c:v>896.367302744732</c:v>
                </c:pt>
                <c:pt idx="2">
                  <c:v>818.42231989736399</c:v>
                </c:pt>
              </c:numCache>
            </c:numRef>
          </c:val>
          <c:extLst>
            <c:ext xmlns:c16="http://schemas.microsoft.com/office/drawing/2014/chart" uri="{C3380CC4-5D6E-409C-BE32-E72D297353CC}">
              <c16:uniqueId val="{00000009-8BAF-470F-9652-868B9173CFE8}"/>
            </c:ext>
          </c:extLst>
        </c:ser>
        <c:dLbls>
          <c:showLegendKey val="0"/>
          <c:showVal val="0"/>
          <c:showCatName val="0"/>
          <c:showSerName val="0"/>
          <c:showPercent val="0"/>
          <c:showBubbleSize val="0"/>
        </c:dLbls>
        <c:axId val="2105901248"/>
        <c:axId val="1336271712"/>
      </c:areaChart>
      <c:dateAx>
        <c:axId val="21059012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336271712"/>
        <c:crosses val="autoZero"/>
        <c:auto val="0"/>
        <c:lblOffset val="100"/>
        <c:baseTimeUnit val="days"/>
      </c:dateAx>
      <c:valAx>
        <c:axId val="13362717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2105901248"/>
        <c:crosses val="autoZero"/>
        <c:crossBetween val="midCat"/>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600">
          <a:latin typeface="Century Gothic" panose="020B0502020202020204" pitchFamily="3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935" cy="498488"/>
          </a:xfrm>
          <a:prstGeom prst="rect">
            <a:avLst/>
          </a:prstGeom>
        </p:spPr>
        <p:txBody>
          <a:bodyPr vert="horz" lIns="92135" tIns="46067" rIns="92135" bIns="46067" rtlCol="0"/>
          <a:lstStyle>
            <a:lvl1pPr algn="l">
              <a:defRPr sz="1200"/>
            </a:lvl1pPr>
          </a:lstStyle>
          <a:p>
            <a:endParaRPr lang="fr-FR"/>
          </a:p>
        </p:txBody>
      </p:sp>
      <p:sp>
        <p:nvSpPr>
          <p:cNvPr id="3" name="Espace réservé de la date 2"/>
          <p:cNvSpPr>
            <a:spLocks noGrp="1"/>
          </p:cNvSpPr>
          <p:nvPr>
            <p:ph type="dt" idx="1"/>
          </p:nvPr>
        </p:nvSpPr>
        <p:spPr>
          <a:xfrm>
            <a:off x="3850726" y="0"/>
            <a:ext cx="2946934" cy="498488"/>
          </a:xfrm>
          <a:prstGeom prst="rect">
            <a:avLst/>
          </a:prstGeom>
        </p:spPr>
        <p:txBody>
          <a:bodyPr vert="horz" lIns="92135" tIns="46067" rIns="92135" bIns="46067" rtlCol="0"/>
          <a:lstStyle>
            <a:lvl1pPr algn="r">
              <a:defRPr sz="1200"/>
            </a:lvl1pPr>
          </a:lstStyle>
          <a:p>
            <a:fld id="{4BC0FCA5-33DB-4C1F-8A9C-8C256CA89747}" type="datetimeFigureOut">
              <a:rPr lang="fr-FR" smtClean="0"/>
              <a:t>23/01/2020</a:t>
            </a:fld>
            <a:endParaRPr lang="fr-FR"/>
          </a:p>
        </p:txBody>
      </p:sp>
      <p:sp>
        <p:nvSpPr>
          <p:cNvPr id="4" name="Espace réservé de l'image des diapositives 3"/>
          <p:cNvSpPr>
            <a:spLocks noGrp="1" noRot="1" noChangeAspect="1"/>
          </p:cNvSpPr>
          <p:nvPr>
            <p:ph type="sldImg" idx="2"/>
          </p:nvPr>
        </p:nvSpPr>
        <p:spPr>
          <a:xfrm>
            <a:off x="2143125" y="1241425"/>
            <a:ext cx="2513013" cy="3349625"/>
          </a:xfrm>
          <a:prstGeom prst="rect">
            <a:avLst/>
          </a:prstGeom>
          <a:noFill/>
          <a:ln w="12700">
            <a:solidFill>
              <a:prstClr val="black"/>
            </a:solidFill>
          </a:ln>
        </p:spPr>
        <p:txBody>
          <a:bodyPr vert="horz" lIns="92135" tIns="46067" rIns="92135" bIns="46067" rtlCol="0" anchor="ctr"/>
          <a:lstStyle/>
          <a:p>
            <a:endParaRPr lang="fr-FR"/>
          </a:p>
        </p:txBody>
      </p:sp>
      <p:sp>
        <p:nvSpPr>
          <p:cNvPr id="5" name="Espace réservé des notes 4"/>
          <p:cNvSpPr>
            <a:spLocks noGrp="1"/>
          </p:cNvSpPr>
          <p:nvPr>
            <p:ph type="body" sz="quarter" idx="3"/>
          </p:nvPr>
        </p:nvSpPr>
        <p:spPr>
          <a:xfrm>
            <a:off x="679446" y="4778772"/>
            <a:ext cx="5440372" cy="3909614"/>
          </a:xfrm>
          <a:prstGeom prst="rect">
            <a:avLst/>
          </a:prstGeom>
        </p:spPr>
        <p:txBody>
          <a:bodyPr vert="horz" lIns="92135" tIns="46067" rIns="92135" bIns="46067"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31325"/>
            <a:ext cx="2946935" cy="498488"/>
          </a:xfrm>
          <a:prstGeom prst="rect">
            <a:avLst/>
          </a:prstGeom>
        </p:spPr>
        <p:txBody>
          <a:bodyPr vert="horz" lIns="92135" tIns="46067" rIns="92135" bIns="4606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726" y="9431325"/>
            <a:ext cx="2946934" cy="498488"/>
          </a:xfrm>
          <a:prstGeom prst="rect">
            <a:avLst/>
          </a:prstGeom>
        </p:spPr>
        <p:txBody>
          <a:bodyPr vert="horz" lIns="92135" tIns="46067" rIns="92135" bIns="46067" rtlCol="0" anchor="b"/>
          <a:lstStyle>
            <a:lvl1pPr algn="r">
              <a:defRPr sz="1200"/>
            </a:lvl1pPr>
          </a:lstStyle>
          <a:p>
            <a:fld id="{A85CEF78-822F-4B38-947C-D52D9D435DBF}" type="slidenum">
              <a:rPr lang="fr-FR" smtClean="0"/>
              <a:t>‹N°›</a:t>
            </a:fld>
            <a:endParaRPr lang="fr-FR"/>
          </a:p>
        </p:txBody>
      </p:sp>
    </p:spTree>
    <p:extLst>
      <p:ext uri="{BB962C8B-B14F-4D97-AF65-F5344CB8AC3E}">
        <p14:creationId xmlns:p14="http://schemas.microsoft.com/office/powerpoint/2010/main" val="5748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5CEF78-822F-4B38-947C-D52D9D435DBF}" type="slidenum">
              <a:rPr lang="fr-FR" smtClean="0"/>
              <a:t>3</a:t>
            </a:fld>
            <a:endParaRPr lang="fr-FR"/>
          </a:p>
        </p:txBody>
      </p:sp>
    </p:spTree>
    <p:extLst>
      <p:ext uri="{BB962C8B-B14F-4D97-AF65-F5344CB8AC3E}">
        <p14:creationId xmlns:p14="http://schemas.microsoft.com/office/powerpoint/2010/main" val="3172163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Photo mais</a:t>
            </a:r>
            <a:r>
              <a:rPr lang="fr-FR" baseline="0" dirty="0"/>
              <a:t> pas de pitch</a:t>
            </a:r>
            <a:endParaRPr lang="fr-FR" dirty="0"/>
          </a:p>
        </p:txBody>
      </p:sp>
      <p:sp>
        <p:nvSpPr>
          <p:cNvPr id="4" name="Espace réservé du numéro de diapositive 3"/>
          <p:cNvSpPr>
            <a:spLocks noGrp="1"/>
          </p:cNvSpPr>
          <p:nvPr>
            <p:ph type="sldNum" sz="quarter" idx="10"/>
          </p:nvPr>
        </p:nvSpPr>
        <p:spPr/>
        <p:txBody>
          <a:bodyPr/>
          <a:lstStyle/>
          <a:p>
            <a:fld id="{A85CEF78-822F-4B38-947C-D52D9D435DBF}" type="slidenum">
              <a:rPr lang="fr-FR" smtClean="0"/>
              <a:t>12</a:t>
            </a:fld>
            <a:endParaRPr lang="fr-FR"/>
          </a:p>
        </p:txBody>
      </p:sp>
    </p:spTree>
    <p:extLst>
      <p:ext uri="{BB962C8B-B14F-4D97-AF65-F5344CB8AC3E}">
        <p14:creationId xmlns:p14="http://schemas.microsoft.com/office/powerpoint/2010/main" val="1514905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Photo mais</a:t>
            </a:r>
            <a:r>
              <a:rPr lang="fr-FR" baseline="0" dirty="0"/>
              <a:t> pas de pitch</a:t>
            </a:r>
            <a:endParaRPr lang="fr-FR" dirty="0"/>
          </a:p>
        </p:txBody>
      </p:sp>
      <p:sp>
        <p:nvSpPr>
          <p:cNvPr id="4" name="Espace réservé du numéro de diapositive 3"/>
          <p:cNvSpPr>
            <a:spLocks noGrp="1"/>
          </p:cNvSpPr>
          <p:nvPr>
            <p:ph type="sldNum" sz="quarter" idx="10"/>
          </p:nvPr>
        </p:nvSpPr>
        <p:spPr/>
        <p:txBody>
          <a:bodyPr/>
          <a:lstStyle/>
          <a:p>
            <a:fld id="{A85CEF78-822F-4B38-947C-D52D9D435DBF}" type="slidenum">
              <a:rPr lang="fr-FR" smtClean="0"/>
              <a:t>13</a:t>
            </a:fld>
            <a:endParaRPr lang="fr-FR"/>
          </a:p>
        </p:txBody>
      </p:sp>
    </p:spTree>
    <p:extLst>
      <p:ext uri="{BB962C8B-B14F-4D97-AF65-F5344CB8AC3E}">
        <p14:creationId xmlns:p14="http://schemas.microsoft.com/office/powerpoint/2010/main" val="136708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5CEF78-822F-4B38-947C-D52D9D435DBF}" type="slidenum">
              <a:rPr lang="fr-FR" smtClean="0"/>
              <a:t>4</a:t>
            </a:fld>
            <a:endParaRPr lang="fr-FR"/>
          </a:p>
        </p:txBody>
      </p:sp>
    </p:spTree>
    <p:extLst>
      <p:ext uri="{BB962C8B-B14F-4D97-AF65-F5344CB8AC3E}">
        <p14:creationId xmlns:p14="http://schemas.microsoft.com/office/powerpoint/2010/main" val="71609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305943-1156-4B6D-A261-FBFAEBCB25FA}" type="slidenum">
              <a:rPr lang="fr-FR" smtClean="0"/>
              <a:t>5</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52848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lnSpc>
                <a:spcPct val="115000"/>
              </a:lnSpc>
              <a:spcBef>
                <a:spcPts val="605"/>
              </a:spcBef>
              <a:buClr>
                <a:srgbClr val="E8474A"/>
              </a:buClr>
            </a:pPr>
            <a:endParaRPr lang="fr-FR" dirty="0">
              <a:cs typeface="Times New Roman"/>
            </a:endParaRPr>
          </a:p>
        </p:txBody>
      </p:sp>
      <p:sp>
        <p:nvSpPr>
          <p:cNvPr id="4" name="Espace réservé du numéro de diapositive 3"/>
          <p:cNvSpPr>
            <a:spLocks noGrp="1"/>
          </p:cNvSpPr>
          <p:nvPr>
            <p:ph type="sldNum" sz="quarter" idx="10"/>
          </p:nvPr>
        </p:nvSpPr>
        <p:spPr/>
        <p:txBody>
          <a:bodyPr/>
          <a:lstStyle/>
          <a:p>
            <a:pPr defTabSz="4208172">
              <a:defRPr/>
            </a:pPr>
            <a:fld id="{54305943-1156-4B6D-A261-FBFAEBCB25FA}" type="slidenum">
              <a:rPr lang="fr-FR">
                <a:solidFill>
                  <a:prstClr val="black"/>
                </a:solidFill>
                <a:latin typeface="Calibri" panose="020F0502020204030204"/>
              </a:rPr>
              <a:pPr defTabSz="4208172">
                <a:defRPr/>
              </a:pPr>
              <a:t>6</a:t>
            </a:fld>
            <a:endParaRPr lang="fr-FR">
              <a:solidFill>
                <a:prstClr val="black"/>
              </a:solidFill>
              <a:latin typeface="Calibri" panose="020F0502020204030204"/>
            </a:endParaRPr>
          </a:p>
        </p:txBody>
      </p:sp>
    </p:spTree>
    <p:extLst>
      <p:ext uri="{BB962C8B-B14F-4D97-AF65-F5344CB8AC3E}">
        <p14:creationId xmlns:p14="http://schemas.microsoft.com/office/powerpoint/2010/main" val="3040873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defTabSz="4208172">
              <a:defRPr/>
            </a:pPr>
            <a:fld id="{54305943-1156-4B6D-A261-FBFAEBCB25FA}" type="slidenum">
              <a:rPr lang="fr-FR">
                <a:solidFill>
                  <a:prstClr val="black"/>
                </a:solidFill>
                <a:latin typeface="Calibri" panose="020F0502020204030204"/>
              </a:rPr>
              <a:pPr defTabSz="4208172">
                <a:defRPr/>
              </a:pPr>
              <a:t>7</a:t>
            </a:fld>
            <a:endParaRPr lang="fr-FR">
              <a:solidFill>
                <a:prstClr val="black"/>
              </a:solidFill>
              <a:latin typeface="Calibri" panose="020F0502020204030204"/>
            </a:endParaRPr>
          </a:p>
        </p:txBody>
      </p:sp>
    </p:spTree>
    <p:extLst>
      <p:ext uri="{BB962C8B-B14F-4D97-AF65-F5344CB8AC3E}">
        <p14:creationId xmlns:p14="http://schemas.microsoft.com/office/powerpoint/2010/main" val="295022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defTabSz="4208172">
              <a:defRPr/>
            </a:pPr>
            <a:fld id="{54305943-1156-4B6D-A261-FBFAEBCB25FA}" type="slidenum">
              <a:rPr lang="fr-FR">
                <a:solidFill>
                  <a:prstClr val="black"/>
                </a:solidFill>
                <a:latin typeface="Calibri" panose="020F0502020204030204"/>
              </a:rPr>
              <a:pPr defTabSz="4208172">
                <a:defRPr/>
              </a:pPr>
              <a:t>8</a:t>
            </a:fld>
            <a:endParaRPr lang="fr-FR">
              <a:solidFill>
                <a:prstClr val="black"/>
              </a:solidFill>
              <a:latin typeface="Calibri" panose="020F0502020204030204"/>
            </a:endParaRPr>
          </a:p>
        </p:txBody>
      </p:sp>
    </p:spTree>
    <p:extLst>
      <p:ext uri="{BB962C8B-B14F-4D97-AF65-F5344CB8AC3E}">
        <p14:creationId xmlns:p14="http://schemas.microsoft.com/office/powerpoint/2010/main" val="54112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5CEF78-822F-4B38-947C-D52D9D435DBF}" type="slidenum">
              <a:rPr lang="fr-FR" smtClean="0"/>
              <a:t>9</a:t>
            </a:fld>
            <a:endParaRPr lang="fr-FR"/>
          </a:p>
        </p:txBody>
      </p:sp>
    </p:spTree>
    <p:extLst>
      <p:ext uri="{BB962C8B-B14F-4D97-AF65-F5344CB8AC3E}">
        <p14:creationId xmlns:p14="http://schemas.microsoft.com/office/powerpoint/2010/main" val="4242873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Photo mais</a:t>
            </a:r>
            <a:r>
              <a:rPr lang="fr-FR" baseline="0" dirty="0"/>
              <a:t> pas de pitch</a:t>
            </a:r>
            <a:endParaRPr lang="fr-FR" dirty="0"/>
          </a:p>
        </p:txBody>
      </p:sp>
      <p:sp>
        <p:nvSpPr>
          <p:cNvPr id="4" name="Espace réservé du numéro de diapositive 3"/>
          <p:cNvSpPr>
            <a:spLocks noGrp="1"/>
          </p:cNvSpPr>
          <p:nvPr>
            <p:ph type="sldNum" sz="quarter" idx="10"/>
          </p:nvPr>
        </p:nvSpPr>
        <p:spPr/>
        <p:txBody>
          <a:bodyPr/>
          <a:lstStyle/>
          <a:p>
            <a:fld id="{A85CEF78-822F-4B38-947C-D52D9D435DBF}" type="slidenum">
              <a:rPr lang="fr-FR" smtClean="0"/>
              <a:t>10</a:t>
            </a:fld>
            <a:endParaRPr lang="fr-FR"/>
          </a:p>
        </p:txBody>
      </p:sp>
    </p:spTree>
    <p:extLst>
      <p:ext uri="{BB962C8B-B14F-4D97-AF65-F5344CB8AC3E}">
        <p14:creationId xmlns:p14="http://schemas.microsoft.com/office/powerpoint/2010/main" val="46112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Photo mais</a:t>
            </a:r>
            <a:r>
              <a:rPr lang="fr-FR" baseline="0" dirty="0"/>
              <a:t> pas de pitch</a:t>
            </a:r>
            <a:endParaRPr lang="fr-FR" dirty="0"/>
          </a:p>
        </p:txBody>
      </p:sp>
      <p:sp>
        <p:nvSpPr>
          <p:cNvPr id="4" name="Espace réservé du numéro de diapositive 3"/>
          <p:cNvSpPr>
            <a:spLocks noGrp="1"/>
          </p:cNvSpPr>
          <p:nvPr>
            <p:ph type="sldNum" sz="quarter" idx="10"/>
          </p:nvPr>
        </p:nvSpPr>
        <p:spPr/>
        <p:txBody>
          <a:bodyPr/>
          <a:lstStyle/>
          <a:p>
            <a:fld id="{A85CEF78-822F-4B38-947C-D52D9D435DBF}" type="slidenum">
              <a:rPr lang="fr-FR" smtClean="0"/>
              <a:t>11</a:t>
            </a:fld>
            <a:endParaRPr lang="fr-FR"/>
          </a:p>
        </p:txBody>
      </p:sp>
    </p:spTree>
    <p:extLst>
      <p:ext uri="{BB962C8B-B14F-4D97-AF65-F5344CB8AC3E}">
        <p14:creationId xmlns:p14="http://schemas.microsoft.com/office/powerpoint/2010/main" val="3798963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70"/>
            <a:ext cx="5829300" cy="1960033"/>
          </a:xfrm>
        </p:spPr>
        <p:txBody>
          <a:bodyPr/>
          <a:lstStyle/>
          <a:p>
            <a:r>
              <a:rPr lang="fr-FR"/>
              <a:t>Modifiez le style du titre</a:t>
            </a: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2FD37C6-DE40-49EE-88ED-A4E3DDF71ACE}" type="datetime1">
              <a:rPr lang="fr-FR" smtClean="0"/>
              <a:t>23/01/2020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472829-5C7A-45AD-9267-70AC7B316BF4}" type="slidenum">
              <a:rPr lang="fr-FR" smtClean="0"/>
              <a:t>‹N°›</a:t>
            </a:fld>
            <a:endParaRPr lang="fr-FR"/>
          </a:p>
        </p:txBody>
      </p:sp>
    </p:spTree>
    <p:extLst>
      <p:ext uri="{BB962C8B-B14F-4D97-AF65-F5344CB8AC3E}">
        <p14:creationId xmlns:p14="http://schemas.microsoft.com/office/powerpoint/2010/main" val="34854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D178F73-E1E9-4FB8-8367-0244D6D81AA3}" type="datetime1">
              <a:rPr lang="fr-FR" smtClean="0"/>
              <a:t>23/01/2020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472829-5C7A-45AD-9267-70AC7B316BF4}" type="slidenum">
              <a:rPr lang="fr-FR" smtClean="0"/>
              <a:t>‹N°›</a:t>
            </a:fld>
            <a:endParaRPr lang="fr-FR"/>
          </a:p>
        </p:txBody>
      </p:sp>
    </p:spTree>
    <p:extLst>
      <p:ext uri="{BB962C8B-B14F-4D97-AF65-F5344CB8AC3E}">
        <p14:creationId xmlns:p14="http://schemas.microsoft.com/office/powerpoint/2010/main" val="330008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2"/>
            <a:ext cx="1157288" cy="104013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257176" y="488952"/>
            <a:ext cx="3357563" cy="104013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682680D-5F37-447E-ABA4-7B99DD0BCB2A}" type="datetime1">
              <a:rPr lang="fr-FR" smtClean="0"/>
              <a:t>23/01/2020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472829-5C7A-45AD-9267-70AC7B316BF4}" type="slidenum">
              <a:rPr lang="fr-FR" smtClean="0"/>
              <a:t>‹N°›</a:t>
            </a:fld>
            <a:endParaRPr lang="fr-FR"/>
          </a:p>
        </p:txBody>
      </p:sp>
    </p:spTree>
    <p:extLst>
      <p:ext uri="{BB962C8B-B14F-4D97-AF65-F5344CB8AC3E}">
        <p14:creationId xmlns:p14="http://schemas.microsoft.com/office/powerpoint/2010/main" val="103321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9"/>
            <a:ext cx="5829300" cy="1960033"/>
          </a:xfrm>
        </p:spPr>
        <p:txBody>
          <a:bodyPr/>
          <a:lstStyle/>
          <a:p>
            <a:r>
              <a:rPr lang="fr-FR"/>
              <a:t>Modifiez le style du titre</a:t>
            </a: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45955" indent="0" algn="ctr">
              <a:buNone/>
              <a:defRPr>
                <a:solidFill>
                  <a:schemeClr val="tx1">
                    <a:tint val="75000"/>
                  </a:schemeClr>
                </a:solidFill>
              </a:defRPr>
            </a:lvl2pPr>
            <a:lvl3pPr marL="891911" indent="0" algn="ctr">
              <a:buNone/>
              <a:defRPr>
                <a:solidFill>
                  <a:schemeClr val="tx1">
                    <a:tint val="75000"/>
                  </a:schemeClr>
                </a:solidFill>
              </a:defRPr>
            </a:lvl3pPr>
            <a:lvl4pPr marL="1337866" indent="0" algn="ctr">
              <a:buNone/>
              <a:defRPr>
                <a:solidFill>
                  <a:schemeClr val="tx1">
                    <a:tint val="75000"/>
                  </a:schemeClr>
                </a:solidFill>
              </a:defRPr>
            </a:lvl4pPr>
            <a:lvl5pPr marL="1783821" indent="0" algn="ctr">
              <a:buNone/>
              <a:defRPr>
                <a:solidFill>
                  <a:schemeClr val="tx1">
                    <a:tint val="75000"/>
                  </a:schemeClr>
                </a:solidFill>
              </a:defRPr>
            </a:lvl5pPr>
            <a:lvl6pPr marL="2229777" indent="0" algn="ctr">
              <a:buNone/>
              <a:defRPr>
                <a:solidFill>
                  <a:schemeClr val="tx1">
                    <a:tint val="75000"/>
                  </a:schemeClr>
                </a:solidFill>
              </a:defRPr>
            </a:lvl6pPr>
            <a:lvl7pPr marL="2675732" indent="0" algn="ctr">
              <a:buNone/>
              <a:defRPr>
                <a:solidFill>
                  <a:schemeClr val="tx1">
                    <a:tint val="75000"/>
                  </a:schemeClr>
                </a:solidFill>
              </a:defRPr>
            </a:lvl7pPr>
            <a:lvl8pPr marL="3121687" indent="0" algn="ctr">
              <a:buNone/>
              <a:defRPr>
                <a:solidFill>
                  <a:schemeClr val="tx1">
                    <a:tint val="75000"/>
                  </a:schemeClr>
                </a:solidFill>
              </a:defRPr>
            </a:lvl8pPr>
            <a:lvl9pPr marL="3567643"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21EB889-F902-4C1E-BE53-9FEE4B284929}" type="datetime1">
              <a:rPr lang="fr-FR" smtClean="0"/>
              <a:t>23/01/2020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737692A-3B4F-434F-BA9B-7B8049059E67}" type="slidenum">
              <a:rPr lang="fr-FR" smtClean="0"/>
              <a:t>‹N°›</a:t>
            </a:fld>
            <a:endParaRPr lang="fr-FR" dirty="0"/>
          </a:p>
        </p:txBody>
      </p:sp>
    </p:spTree>
    <p:extLst>
      <p:ext uri="{BB962C8B-B14F-4D97-AF65-F5344CB8AC3E}">
        <p14:creationId xmlns:p14="http://schemas.microsoft.com/office/powerpoint/2010/main" val="3748937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0D18B6C-DA7C-437B-8774-CF61A3043EF6}" type="datetime1">
              <a:rPr lang="fr-FR" smtClean="0"/>
              <a:t>23/01/2020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737692A-3B4F-434F-BA9B-7B8049059E67}" type="slidenum">
              <a:rPr lang="fr-FR" smtClean="0"/>
              <a:t>‹N°›</a:t>
            </a:fld>
            <a:endParaRPr lang="fr-FR" dirty="0"/>
          </a:p>
        </p:txBody>
      </p:sp>
    </p:spTree>
    <p:extLst>
      <p:ext uri="{BB962C8B-B14F-4D97-AF65-F5344CB8AC3E}">
        <p14:creationId xmlns:p14="http://schemas.microsoft.com/office/powerpoint/2010/main" val="36119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9"/>
            <a:ext cx="5829300" cy="1816100"/>
          </a:xfrm>
        </p:spPr>
        <p:txBody>
          <a:bodyPr anchor="t"/>
          <a:lstStyle>
            <a:lvl1pPr algn="l">
              <a:defRPr sz="3909" b="1" cap="all"/>
            </a:lvl1pPr>
          </a:lstStyle>
          <a:p>
            <a:r>
              <a:rPr lang="fr-FR"/>
              <a:t>Modifiez le style du titre</a:t>
            </a: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1944">
                <a:solidFill>
                  <a:schemeClr val="tx1">
                    <a:tint val="75000"/>
                  </a:schemeClr>
                </a:solidFill>
              </a:defRPr>
            </a:lvl1pPr>
            <a:lvl2pPr marL="445955" indent="0">
              <a:buNone/>
              <a:defRPr sz="1752">
                <a:solidFill>
                  <a:schemeClr val="tx1">
                    <a:tint val="75000"/>
                  </a:schemeClr>
                </a:solidFill>
              </a:defRPr>
            </a:lvl2pPr>
            <a:lvl3pPr marL="891911" indent="0">
              <a:buNone/>
              <a:defRPr sz="1559">
                <a:solidFill>
                  <a:schemeClr val="tx1">
                    <a:tint val="75000"/>
                  </a:schemeClr>
                </a:solidFill>
              </a:defRPr>
            </a:lvl3pPr>
            <a:lvl4pPr marL="1337866" indent="0">
              <a:buNone/>
              <a:defRPr sz="1367">
                <a:solidFill>
                  <a:schemeClr val="tx1">
                    <a:tint val="75000"/>
                  </a:schemeClr>
                </a:solidFill>
              </a:defRPr>
            </a:lvl4pPr>
            <a:lvl5pPr marL="1783821" indent="0">
              <a:buNone/>
              <a:defRPr sz="1367">
                <a:solidFill>
                  <a:schemeClr val="tx1">
                    <a:tint val="75000"/>
                  </a:schemeClr>
                </a:solidFill>
              </a:defRPr>
            </a:lvl5pPr>
            <a:lvl6pPr marL="2229777" indent="0">
              <a:buNone/>
              <a:defRPr sz="1367">
                <a:solidFill>
                  <a:schemeClr val="tx1">
                    <a:tint val="75000"/>
                  </a:schemeClr>
                </a:solidFill>
              </a:defRPr>
            </a:lvl6pPr>
            <a:lvl7pPr marL="2675732" indent="0">
              <a:buNone/>
              <a:defRPr sz="1367">
                <a:solidFill>
                  <a:schemeClr val="tx1">
                    <a:tint val="75000"/>
                  </a:schemeClr>
                </a:solidFill>
              </a:defRPr>
            </a:lvl7pPr>
            <a:lvl8pPr marL="3121687" indent="0">
              <a:buNone/>
              <a:defRPr sz="1367">
                <a:solidFill>
                  <a:schemeClr val="tx1">
                    <a:tint val="75000"/>
                  </a:schemeClr>
                </a:solidFill>
              </a:defRPr>
            </a:lvl8pPr>
            <a:lvl9pPr marL="3567643" indent="0">
              <a:buNone/>
              <a:defRPr sz="1367">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DEF9EF3-96A9-4C55-B090-5609263F0A6A}" type="datetime1">
              <a:rPr lang="fr-FR" smtClean="0"/>
              <a:t>23/01/2020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737692A-3B4F-434F-BA9B-7B8049059E67}" type="slidenum">
              <a:rPr lang="fr-FR" smtClean="0"/>
              <a:t>‹N°›</a:t>
            </a:fld>
            <a:endParaRPr lang="fr-FR" dirty="0"/>
          </a:p>
        </p:txBody>
      </p:sp>
    </p:spTree>
    <p:extLst>
      <p:ext uri="{BB962C8B-B14F-4D97-AF65-F5344CB8AC3E}">
        <p14:creationId xmlns:p14="http://schemas.microsoft.com/office/powerpoint/2010/main" val="1303363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135857" y="13318067"/>
            <a:ext cx="10161985" cy="37668200"/>
          </a:xfrm>
        </p:spPr>
        <p:txBody>
          <a:bodyPr/>
          <a:lstStyle>
            <a:lvl1pPr>
              <a:defRPr sz="2734"/>
            </a:lvl1pPr>
            <a:lvl2pPr>
              <a:defRPr sz="2350"/>
            </a:lvl2pPr>
            <a:lvl3pPr>
              <a:defRPr sz="1944"/>
            </a:lvl3pPr>
            <a:lvl4pPr>
              <a:defRPr sz="1752"/>
            </a:lvl4pPr>
            <a:lvl5pPr>
              <a:defRPr sz="1752"/>
            </a:lvl5pPr>
            <a:lvl6pPr>
              <a:defRPr sz="1752"/>
            </a:lvl6pPr>
            <a:lvl7pPr>
              <a:defRPr sz="1752"/>
            </a:lvl7pPr>
            <a:lvl8pPr>
              <a:defRPr sz="1752"/>
            </a:lvl8pPr>
            <a:lvl9pPr>
              <a:defRPr sz="1752"/>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11412141" y="13318067"/>
            <a:ext cx="10161984" cy="37668200"/>
          </a:xfrm>
        </p:spPr>
        <p:txBody>
          <a:bodyPr/>
          <a:lstStyle>
            <a:lvl1pPr>
              <a:defRPr sz="2734"/>
            </a:lvl1pPr>
            <a:lvl2pPr>
              <a:defRPr sz="2350"/>
            </a:lvl2pPr>
            <a:lvl3pPr>
              <a:defRPr sz="1944"/>
            </a:lvl3pPr>
            <a:lvl4pPr>
              <a:defRPr sz="1752"/>
            </a:lvl4pPr>
            <a:lvl5pPr>
              <a:defRPr sz="1752"/>
            </a:lvl5pPr>
            <a:lvl6pPr>
              <a:defRPr sz="1752"/>
            </a:lvl6pPr>
            <a:lvl7pPr>
              <a:defRPr sz="1752"/>
            </a:lvl7pPr>
            <a:lvl8pPr>
              <a:defRPr sz="1752"/>
            </a:lvl8pPr>
            <a:lvl9pPr>
              <a:defRPr sz="1752"/>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61B35C4-B881-4018-99D6-3A070DDDE3F3}" type="datetime1">
              <a:rPr lang="fr-FR" smtClean="0"/>
              <a:t>23/01/2020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737692A-3B4F-434F-BA9B-7B8049059E67}" type="slidenum">
              <a:rPr lang="fr-FR" smtClean="0"/>
              <a:t>‹N°›</a:t>
            </a:fld>
            <a:endParaRPr lang="fr-FR" dirty="0"/>
          </a:p>
        </p:txBody>
      </p:sp>
    </p:spTree>
    <p:extLst>
      <p:ext uri="{BB962C8B-B14F-4D97-AF65-F5344CB8AC3E}">
        <p14:creationId xmlns:p14="http://schemas.microsoft.com/office/powerpoint/2010/main" val="2156287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42900" y="2046818"/>
            <a:ext cx="3030141" cy="853016"/>
          </a:xfrm>
        </p:spPr>
        <p:txBody>
          <a:bodyPr anchor="b"/>
          <a:lstStyle>
            <a:lvl1pPr marL="0" indent="0">
              <a:buNone/>
              <a:defRPr sz="2350" b="1"/>
            </a:lvl1pPr>
            <a:lvl2pPr marL="445955" indent="0">
              <a:buNone/>
              <a:defRPr sz="1944" b="1"/>
            </a:lvl2pPr>
            <a:lvl3pPr marL="891911" indent="0">
              <a:buNone/>
              <a:defRPr sz="1752" b="1"/>
            </a:lvl3pPr>
            <a:lvl4pPr marL="1337866" indent="0">
              <a:buNone/>
              <a:defRPr sz="1559" b="1"/>
            </a:lvl4pPr>
            <a:lvl5pPr marL="1783821" indent="0">
              <a:buNone/>
              <a:defRPr sz="1559" b="1"/>
            </a:lvl5pPr>
            <a:lvl6pPr marL="2229777" indent="0">
              <a:buNone/>
              <a:defRPr sz="1559" b="1"/>
            </a:lvl6pPr>
            <a:lvl7pPr marL="2675732" indent="0">
              <a:buNone/>
              <a:defRPr sz="1559" b="1"/>
            </a:lvl7pPr>
            <a:lvl8pPr marL="3121687" indent="0">
              <a:buNone/>
              <a:defRPr sz="1559" b="1"/>
            </a:lvl8pPr>
            <a:lvl9pPr marL="3567643" indent="0">
              <a:buNone/>
              <a:defRPr sz="1559" b="1"/>
            </a:lvl9pPr>
          </a:lstStyle>
          <a:p>
            <a:pPr lvl="0"/>
            <a:r>
              <a:rPr lang="fr-FR"/>
              <a:t>Modifiez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350"/>
            </a:lvl1pPr>
            <a:lvl2pPr>
              <a:defRPr sz="1944"/>
            </a:lvl2pPr>
            <a:lvl3pPr>
              <a:defRPr sz="1752"/>
            </a:lvl3pPr>
            <a:lvl4pPr>
              <a:defRPr sz="1559"/>
            </a:lvl4pPr>
            <a:lvl5pPr>
              <a:defRPr sz="1559"/>
            </a:lvl5pPr>
            <a:lvl6pPr>
              <a:defRPr sz="1559"/>
            </a:lvl6pPr>
            <a:lvl7pPr>
              <a:defRPr sz="1559"/>
            </a:lvl7pPr>
            <a:lvl8pPr>
              <a:defRPr sz="1559"/>
            </a:lvl8pPr>
            <a:lvl9pPr>
              <a:defRPr sz="1559"/>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3769" y="2046818"/>
            <a:ext cx="3031331" cy="853016"/>
          </a:xfrm>
        </p:spPr>
        <p:txBody>
          <a:bodyPr anchor="b"/>
          <a:lstStyle>
            <a:lvl1pPr marL="0" indent="0">
              <a:buNone/>
              <a:defRPr sz="2350" b="1"/>
            </a:lvl1pPr>
            <a:lvl2pPr marL="445955" indent="0">
              <a:buNone/>
              <a:defRPr sz="1944" b="1"/>
            </a:lvl2pPr>
            <a:lvl3pPr marL="891911" indent="0">
              <a:buNone/>
              <a:defRPr sz="1752" b="1"/>
            </a:lvl3pPr>
            <a:lvl4pPr marL="1337866" indent="0">
              <a:buNone/>
              <a:defRPr sz="1559" b="1"/>
            </a:lvl4pPr>
            <a:lvl5pPr marL="1783821" indent="0">
              <a:buNone/>
              <a:defRPr sz="1559" b="1"/>
            </a:lvl5pPr>
            <a:lvl6pPr marL="2229777" indent="0">
              <a:buNone/>
              <a:defRPr sz="1559" b="1"/>
            </a:lvl6pPr>
            <a:lvl7pPr marL="2675732" indent="0">
              <a:buNone/>
              <a:defRPr sz="1559" b="1"/>
            </a:lvl7pPr>
            <a:lvl8pPr marL="3121687" indent="0">
              <a:buNone/>
              <a:defRPr sz="1559" b="1"/>
            </a:lvl8pPr>
            <a:lvl9pPr marL="3567643" indent="0">
              <a:buNone/>
              <a:defRPr sz="1559" b="1"/>
            </a:lvl9pPr>
          </a:lstStyle>
          <a:p>
            <a:pPr lvl="0"/>
            <a:r>
              <a:rPr lang="fr-FR"/>
              <a:t>Modifiez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350"/>
            </a:lvl1pPr>
            <a:lvl2pPr>
              <a:defRPr sz="1944"/>
            </a:lvl2pPr>
            <a:lvl3pPr>
              <a:defRPr sz="1752"/>
            </a:lvl3pPr>
            <a:lvl4pPr>
              <a:defRPr sz="1559"/>
            </a:lvl4pPr>
            <a:lvl5pPr>
              <a:defRPr sz="1559"/>
            </a:lvl5pPr>
            <a:lvl6pPr>
              <a:defRPr sz="1559"/>
            </a:lvl6pPr>
            <a:lvl7pPr>
              <a:defRPr sz="1559"/>
            </a:lvl7pPr>
            <a:lvl8pPr>
              <a:defRPr sz="1559"/>
            </a:lvl8pPr>
            <a:lvl9pPr>
              <a:defRPr sz="1559"/>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6BA3855-A0CA-4263-8312-40662E6490AA}" type="datetime1">
              <a:rPr lang="fr-FR" smtClean="0"/>
              <a:t>23/01/2020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E737692A-3B4F-434F-BA9B-7B8049059E67}" type="slidenum">
              <a:rPr lang="fr-FR" smtClean="0"/>
              <a:t>‹N°›</a:t>
            </a:fld>
            <a:endParaRPr lang="fr-FR" dirty="0"/>
          </a:p>
        </p:txBody>
      </p:sp>
    </p:spTree>
    <p:extLst>
      <p:ext uri="{BB962C8B-B14F-4D97-AF65-F5344CB8AC3E}">
        <p14:creationId xmlns:p14="http://schemas.microsoft.com/office/powerpoint/2010/main" val="2276574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1179E6D-EEAF-426C-999E-4C4E2B2F57C9}" type="datetime1">
              <a:rPr lang="fr-FR" smtClean="0"/>
              <a:t>23/01/2020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E737692A-3B4F-434F-BA9B-7B8049059E67}" type="slidenum">
              <a:rPr lang="fr-FR" smtClean="0"/>
              <a:t>‹N°›</a:t>
            </a:fld>
            <a:endParaRPr lang="fr-FR" dirty="0"/>
          </a:p>
        </p:txBody>
      </p:sp>
    </p:spTree>
    <p:extLst>
      <p:ext uri="{BB962C8B-B14F-4D97-AF65-F5344CB8AC3E}">
        <p14:creationId xmlns:p14="http://schemas.microsoft.com/office/powerpoint/2010/main" val="3325237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8D4136-EC1D-428E-AE6F-EC2CDFEBBD74}" type="datetime1">
              <a:rPr lang="fr-FR" smtClean="0"/>
              <a:t>23/01/2020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E737692A-3B4F-434F-BA9B-7B8049059E67}" type="slidenum">
              <a:rPr lang="fr-FR" smtClean="0"/>
              <a:t>‹N°›</a:t>
            </a:fld>
            <a:endParaRPr lang="fr-FR" dirty="0"/>
          </a:p>
        </p:txBody>
      </p:sp>
    </p:spTree>
    <p:extLst>
      <p:ext uri="{BB962C8B-B14F-4D97-AF65-F5344CB8AC3E}">
        <p14:creationId xmlns:p14="http://schemas.microsoft.com/office/powerpoint/2010/main" val="1256964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1" y="364067"/>
            <a:ext cx="2256235" cy="1549400"/>
          </a:xfrm>
        </p:spPr>
        <p:txBody>
          <a:bodyPr anchor="b"/>
          <a:lstStyle>
            <a:lvl1pPr algn="l">
              <a:defRPr sz="1944" b="1"/>
            </a:lvl1pPr>
          </a:lstStyle>
          <a:p>
            <a:r>
              <a:rPr lang="fr-FR"/>
              <a:t>Modifiez le style du titre</a:t>
            </a:r>
          </a:p>
        </p:txBody>
      </p:sp>
      <p:sp>
        <p:nvSpPr>
          <p:cNvPr id="3" name="Espace réservé du contenu 2"/>
          <p:cNvSpPr>
            <a:spLocks noGrp="1"/>
          </p:cNvSpPr>
          <p:nvPr>
            <p:ph idx="1"/>
          </p:nvPr>
        </p:nvSpPr>
        <p:spPr>
          <a:xfrm>
            <a:off x="2681288" y="364069"/>
            <a:ext cx="3833812" cy="7804151"/>
          </a:xfrm>
        </p:spPr>
        <p:txBody>
          <a:bodyPr/>
          <a:lstStyle>
            <a:lvl1pPr>
              <a:defRPr sz="3119"/>
            </a:lvl1pPr>
            <a:lvl2pPr>
              <a:defRPr sz="2734"/>
            </a:lvl2pPr>
            <a:lvl3pPr>
              <a:defRPr sz="2350"/>
            </a:lvl3pPr>
            <a:lvl4pPr>
              <a:defRPr sz="1944"/>
            </a:lvl4pPr>
            <a:lvl5pPr>
              <a:defRPr sz="1944"/>
            </a:lvl5pPr>
            <a:lvl6pPr>
              <a:defRPr sz="1944"/>
            </a:lvl6pPr>
            <a:lvl7pPr>
              <a:defRPr sz="1944"/>
            </a:lvl7pPr>
            <a:lvl8pPr>
              <a:defRPr sz="1944"/>
            </a:lvl8pPr>
            <a:lvl9pPr>
              <a:defRPr sz="1944"/>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1" y="1913469"/>
            <a:ext cx="2256235" cy="6254751"/>
          </a:xfrm>
        </p:spPr>
        <p:txBody>
          <a:bodyPr/>
          <a:lstStyle>
            <a:lvl1pPr marL="0" indent="0">
              <a:buNone/>
              <a:defRPr sz="1367"/>
            </a:lvl1pPr>
            <a:lvl2pPr marL="445955" indent="0">
              <a:buNone/>
              <a:defRPr sz="1175"/>
            </a:lvl2pPr>
            <a:lvl3pPr marL="891911" indent="0">
              <a:buNone/>
              <a:defRPr sz="983"/>
            </a:lvl3pPr>
            <a:lvl4pPr marL="1337866" indent="0">
              <a:buNone/>
              <a:defRPr sz="876"/>
            </a:lvl4pPr>
            <a:lvl5pPr marL="1783821" indent="0">
              <a:buNone/>
              <a:defRPr sz="876"/>
            </a:lvl5pPr>
            <a:lvl6pPr marL="2229777" indent="0">
              <a:buNone/>
              <a:defRPr sz="876"/>
            </a:lvl6pPr>
            <a:lvl7pPr marL="2675732" indent="0">
              <a:buNone/>
              <a:defRPr sz="876"/>
            </a:lvl7pPr>
            <a:lvl8pPr marL="3121687" indent="0">
              <a:buNone/>
              <a:defRPr sz="876"/>
            </a:lvl8pPr>
            <a:lvl9pPr marL="3567643" indent="0">
              <a:buNone/>
              <a:defRPr sz="876"/>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868894A-87FE-4D51-872F-357CA0AE5918}" type="datetime1">
              <a:rPr lang="fr-FR" smtClean="0"/>
              <a:t>23/01/2020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737692A-3B4F-434F-BA9B-7B8049059E67}" type="slidenum">
              <a:rPr lang="fr-FR" smtClean="0"/>
              <a:t>‹N°›</a:t>
            </a:fld>
            <a:endParaRPr lang="fr-FR" dirty="0"/>
          </a:p>
        </p:txBody>
      </p:sp>
    </p:spTree>
    <p:extLst>
      <p:ext uri="{BB962C8B-B14F-4D97-AF65-F5344CB8AC3E}">
        <p14:creationId xmlns:p14="http://schemas.microsoft.com/office/powerpoint/2010/main" val="213199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957B75-08B7-4CE1-BCD7-31EC60A88FFB}" type="datetime1">
              <a:rPr lang="fr-FR" smtClean="0"/>
              <a:t>23/01/2020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472829-5C7A-45AD-9267-70AC7B316BF4}" type="slidenum">
              <a:rPr lang="fr-FR" smtClean="0"/>
              <a:t>‹N°›</a:t>
            </a:fld>
            <a:endParaRPr lang="fr-FR"/>
          </a:p>
        </p:txBody>
      </p:sp>
    </p:spTree>
    <p:extLst>
      <p:ext uri="{BB962C8B-B14F-4D97-AF65-F5344CB8AC3E}">
        <p14:creationId xmlns:p14="http://schemas.microsoft.com/office/powerpoint/2010/main" val="3182568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1944" b="1"/>
            </a:lvl1pPr>
          </a:lstStyle>
          <a:p>
            <a:r>
              <a:rPr lang="fr-FR"/>
              <a:t>Modifiez le style du titre</a:t>
            </a: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119"/>
            </a:lvl1pPr>
            <a:lvl2pPr marL="445955" indent="0">
              <a:buNone/>
              <a:defRPr sz="2734"/>
            </a:lvl2pPr>
            <a:lvl3pPr marL="891911" indent="0">
              <a:buNone/>
              <a:defRPr sz="2350"/>
            </a:lvl3pPr>
            <a:lvl4pPr marL="1337866" indent="0">
              <a:buNone/>
              <a:defRPr sz="1944"/>
            </a:lvl4pPr>
            <a:lvl5pPr marL="1783821" indent="0">
              <a:buNone/>
              <a:defRPr sz="1944"/>
            </a:lvl5pPr>
            <a:lvl6pPr marL="2229777" indent="0">
              <a:buNone/>
              <a:defRPr sz="1944"/>
            </a:lvl6pPr>
            <a:lvl7pPr marL="2675732" indent="0">
              <a:buNone/>
              <a:defRPr sz="1944"/>
            </a:lvl7pPr>
            <a:lvl8pPr marL="3121687" indent="0">
              <a:buNone/>
              <a:defRPr sz="1944"/>
            </a:lvl8pPr>
            <a:lvl9pPr marL="3567643" indent="0">
              <a:buNone/>
              <a:defRPr sz="1944"/>
            </a:lvl9pPr>
          </a:lstStyle>
          <a:p>
            <a:endParaRPr lang="fr-FR" dirty="0"/>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367"/>
            </a:lvl1pPr>
            <a:lvl2pPr marL="445955" indent="0">
              <a:buNone/>
              <a:defRPr sz="1175"/>
            </a:lvl2pPr>
            <a:lvl3pPr marL="891911" indent="0">
              <a:buNone/>
              <a:defRPr sz="983"/>
            </a:lvl3pPr>
            <a:lvl4pPr marL="1337866" indent="0">
              <a:buNone/>
              <a:defRPr sz="876"/>
            </a:lvl4pPr>
            <a:lvl5pPr marL="1783821" indent="0">
              <a:buNone/>
              <a:defRPr sz="876"/>
            </a:lvl5pPr>
            <a:lvl6pPr marL="2229777" indent="0">
              <a:buNone/>
              <a:defRPr sz="876"/>
            </a:lvl6pPr>
            <a:lvl7pPr marL="2675732" indent="0">
              <a:buNone/>
              <a:defRPr sz="876"/>
            </a:lvl7pPr>
            <a:lvl8pPr marL="3121687" indent="0">
              <a:buNone/>
              <a:defRPr sz="876"/>
            </a:lvl8pPr>
            <a:lvl9pPr marL="3567643" indent="0">
              <a:buNone/>
              <a:defRPr sz="876"/>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78FF17C-188D-412C-A107-A97299030024}" type="datetime1">
              <a:rPr lang="fr-FR" smtClean="0"/>
              <a:t>23/01/2020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737692A-3B4F-434F-BA9B-7B8049059E67}" type="slidenum">
              <a:rPr lang="fr-FR" smtClean="0"/>
              <a:t>‹N°›</a:t>
            </a:fld>
            <a:endParaRPr lang="fr-FR" dirty="0"/>
          </a:p>
        </p:txBody>
      </p:sp>
    </p:spTree>
    <p:extLst>
      <p:ext uri="{BB962C8B-B14F-4D97-AF65-F5344CB8AC3E}">
        <p14:creationId xmlns:p14="http://schemas.microsoft.com/office/powerpoint/2010/main" val="1826573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34FE0A8-4527-4B01-A024-BBAADD684F4B}" type="datetime1">
              <a:rPr lang="fr-FR" smtClean="0"/>
              <a:t>23/01/2020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737692A-3B4F-434F-BA9B-7B8049059E67}" type="slidenum">
              <a:rPr lang="fr-FR" smtClean="0"/>
              <a:t>‹N°›</a:t>
            </a:fld>
            <a:endParaRPr lang="fr-FR" dirty="0"/>
          </a:p>
        </p:txBody>
      </p:sp>
    </p:spTree>
    <p:extLst>
      <p:ext uri="{BB962C8B-B14F-4D97-AF65-F5344CB8AC3E}">
        <p14:creationId xmlns:p14="http://schemas.microsoft.com/office/powerpoint/2010/main" val="887475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6465154" y="2286000"/>
            <a:ext cx="5108971" cy="4870026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135858" y="2286000"/>
            <a:ext cx="15214997" cy="4870026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B8B849F-EC13-4E8C-B19A-765223F81A3D}" type="datetime1">
              <a:rPr lang="fr-FR" smtClean="0"/>
              <a:t>23/01/2020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737692A-3B4F-434F-BA9B-7B8049059E67}" type="slidenum">
              <a:rPr lang="fr-FR" smtClean="0"/>
              <a:t>‹N°›</a:t>
            </a:fld>
            <a:endParaRPr lang="fr-FR" dirty="0"/>
          </a:p>
        </p:txBody>
      </p:sp>
    </p:spTree>
    <p:extLst>
      <p:ext uri="{BB962C8B-B14F-4D97-AF65-F5344CB8AC3E}">
        <p14:creationId xmlns:p14="http://schemas.microsoft.com/office/powerpoint/2010/main" val="230784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2" indent="0">
              <a:buNone/>
              <a:defRPr sz="1400">
                <a:solidFill>
                  <a:schemeClr val="tx1">
                    <a:tint val="75000"/>
                  </a:schemeClr>
                </a:solidFill>
              </a:defRPr>
            </a:lvl4pPr>
            <a:lvl5pPr marL="1828789" indent="0">
              <a:buNone/>
              <a:defRPr sz="1400">
                <a:solidFill>
                  <a:schemeClr val="tx1">
                    <a:tint val="75000"/>
                  </a:schemeClr>
                </a:solidFill>
              </a:defRPr>
            </a:lvl5pPr>
            <a:lvl6pPr marL="2285987" indent="0">
              <a:buNone/>
              <a:defRPr sz="1400">
                <a:solidFill>
                  <a:schemeClr val="tx1">
                    <a:tint val="75000"/>
                  </a:schemeClr>
                </a:solidFill>
              </a:defRPr>
            </a:lvl6pPr>
            <a:lvl7pPr marL="2743185" indent="0">
              <a:buNone/>
              <a:defRPr sz="1400">
                <a:solidFill>
                  <a:schemeClr val="tx1">
                    <a:tint val="75000"/>
                  </a:schemeClr>
                </a:solidFill>
              </a:defRPr>
            </a:lvl7pPr>
            <a:lvl8pPr marL="3200381" indent="0">
              <a:buNone/>
              <a:defRPr sz="1400">
                <a:solidFill>
                  <a:schemeClr val="tx1">
                    <a:tint val="75000"/>
                  </a:schemeClr>
                </a:solidFill>
              </a:defRPr>
            </a:lvl8pPr>
            <a:lvl9pPr marL="3657579"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E211F41-D8BD-4601-9BE7-ABD01E2776EB}" type="datetime1">
              <a:rPr lang="fr-FR" smtClean="0"/>
              <a:t>23/01/2020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472829-5C7A-45AD-9267-70AC7B316BF4}" type="slidenum">
              <a:rPr lang="fr-FR" smtClean="0"/>
              <a:t>‹N°›</a:t>
            </a:fld>
            <a:endParaRPr lang="fr-FR"/>
          </a:p>
        </p:txBody>
      </p:sp>
    </p:spTree>
    <p:extLst>
      <p:ext uri="{BB962C8B-B14F-4D97-AF65-F5344CB8AC3E}">
        <p14:creationId xmlns:p14="http://schemas.microsoft.com/office/powerpoint/2010/main" val="150925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257179"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628904"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C789556-3DDA-4D49-9A74-A84718AC6880}" type="datetime1">
              <a:rPr lang="fr-FR" smtClean="0"/>
              <a:t>23/01/2020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472829-5C7A-45AD-9267-70AC7B316BF4}" type="slidenum">
              <a:rPr lang="fr-FR" smtClean="0"/>
              <a:t>‹N°›</a:t>
            </a:fld>
            <a:endParaRPr lang="fr-FR"/>
          </a:p>
        </p:txBody>
      </p:sp>
    </p:spTree>
    <p:extLst>
      <p:ext uri="{BB962C8B-B14F-4D97-AF65-F5344CB8AC3E}">
        <p14:creationId xmlns:p14="http://schemas.microsoft.com/office/powerpoint/2010/main" val="404081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42900" y="2046818"/>
            <a:ext cx="3030141" cy="853016"/>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3773" y="2046818"/>
            <a:ext cx="3031331" cy="853016"/>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3483773"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A466164-AAF6-4047-A1E6-2FA22F7BB1C3}" type="datetime1">
              <a:rPr lang="fr-FR" smtClean="0"/>
              <a:t>23/01/2020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E472829-5C7A-45AD-9267-70AC7B316BF4}" type="slidenum">
              <a:rPr lang="fr-FR" smtClean="0"/>
              <a:t>‹N°›</a:t>
            </a:fld>
            <a:endParaRPr lang="fr-FR"/>
          </a:p>
        </p:txBody>
      </p:sp>
    </p:spTree>
    <p:extLst>
      <p:ext uri="{BB962C8B-B14F-4D97-AF65-F5344CB8AC3E}">
        <p14:creationId xmlns:p14="http://schemas.microsoft.com/office/powerpoint/2010/main" val="382619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40601F5-BF79-42E4-82AE-B4B5B95036E8}" type="datetime1">
              <a:rPr lang="fr-FR" smtClean="0"/>
              <a:t>23/01/2020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E472829-5C7A-45AD-9267-70AC7B316BF4}" type="slidenum">
              <a:rPr lang="fr-FR" smtClean="0"/>
              <a:t>‹N°›</a:t>
            </a:fld>
            <a:endParaRPr lang="fr-FR"/>
          </a:p>
        </p:txBody>
      </p:sp>
    </p:spTree>
    <p:extLst>
      <p:ext uri="{BB962C8B-B14F-4D97-AF65-F5344CB8AC3E}">
        <p14:creationId xmlns:p14="http://schemas.microsoft.com/office/powerpoint/2010/main" val="296160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168C9D-63A7-43A0-A410-73DC5C104122}" type="datetime1">
              <a:rPr lang="fr-FR" smtClean="0"/>
              <a:t>23/01/2020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E472829-5C7A-45AD-9267-70AC7B316BF4}" type="slidenum">
              <a:rPr lang="fr-FR" smtClean="0"/>
              <a:t>‹N°›</a:t>
            </a:fld>
            <a:endParaRPr lang="fr-FR"/>
          </a:p>
        </p:txBody>
      </p:sp>
    </p:spTree>
    <p:extLst>
      <p:ext uri="{BB962C8B-B14F-4D97-AF65-F5344CB8AC3E}">
        <p14:creationId xmlns:p14="http://schemas.microsoft.com/office/powerpoint/2010/main" val="128484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4" y="364069"/>
            <a:ext cx="2256235" cy="154940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2681291"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4" y="1913467"/>
            <a:ext cx="2256235" cy="6254751"/>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BC95968-6CFE-4360-B452-2ABE71818FAE}" type="datetime1">
              <a:rPr lang="fr-FR" smtClean="0"/>
              <a:t>23/01/2020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472829-5C7A-45AD-9267-70AC7B316BF4}" type="slidenum">
              <a:rPr lang="fr-FR" smtClean="0"/>
              <a:t>‹N°›</a:t>
            </a:fld>
            <a:endParaRPr lang="fr-FR"/>
          </a:p>
        </p:txBody>
      </p:sp>
    </p:spTree>
    <p:extLst>
      <p:ext uri="{BB962C8B-B14F-4D97-AF65-F5344CB8AC3E}">
        <p14:creationId xmlns:p14="http://schemas.microsoft.com/office/powerpoint/2010/main" val="407392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2"/>
            <a:ext cx="4114800" cy="755651"/>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endParaRPr lang="fr-FR"/>
          </a:p>
        </p:txBody>
      </p:sp>
      <p:sp>
        <p:nvSpPr>
          <p:cNvPr id="4" name="Espace réservé du texte 3"/>
          <p:cNvSpPr>
            <a:spLocks noGrp="1"/>
          </p:cNvSpPr>
          <p:nvPr>
            <p:ph type="body" sz="half" idx="2"/>
          </p:nvPr>
        </p:nvSpPr>
        <p:spPr>
          <a:xfrm>
            <a:off x="1344216" y="7156453"/>
            <a:ext cx="4114800" cy="1073149"/>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82E295B-6FD4-4CBF-900B-B896FF8F326E}" type="datetime1">
              <a:rPr lang="fr-FR" smtClean="0"/>
              <a:t>23/01/2020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472829-5C7A-45AD-9267-70AC7B316BF4}" type="slidenum">
              <a:rPr lang="fr-FR" smtClean="0"/>
              <a:t>‹N°›</a:t>
            </a:fld>
            <a:endParaRPr lang="fr-FR"/>
          </a:p>
        </p:txBody>
      </p:sp>
    </p:spTree>
    <p:extLst>
      <p:ext uri="{BB962C8B-B14F-4D97-AF65-F5344CB8AC3E}">
        <p14:creationId xmlns:p14="http://schemas.microsoft.com/office/powerpoint/2010/main" val="217434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155AAD3-1E41-48B7-8C55-C680BCDAE8BC}" type="datetime1">
              <a:rPr lang="fr-FR" smtClean="0"/>
              <a:t>23/01/2020</a:t>
            </a:fld>
            <a:endParaRPr lang="fr-FR"/>
          </a:p>
        </p:txBody>
      </p:sp>
      <p:sp>
        <p:nvSpPr>
          <p:cNvPr id="5" name="Espace réservé du pied de page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E472829-5C7A-45AD-9267-70AC7B316BF4}" type="slidenum">
              <a:rPr lang="fr-FR" smtClean="0"/>
              <a:t>‹N°›</a:t>
            </a:fld>
            <a:endParaRPr lang="fr-FR"/>
          </a:p>
        </p:txBody>
      </p:sp>
    </p:spTree>
    <p:extLst>
      <p:ext uri="{BB962C8B-B14F-4D97-AF65-F5344CB8AC3E}">
        <p14:creationId xmlns:p14="http://schemas.microsoft.com/office/powerpoint/2010/main" val="1487941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95" rtl="0" eaLnBrk="1" latinLnBrk="0" hangingPunct="1">
        <a:spcBef>
          <a:spcPct val="0"/>
        </a:spcBef>
        <a:buNone/>
        <a:defRPr sz="4400" kern="1200">
          <a:solidFill>
            <a:schemeClr val="tx1"/>
          </a:solidFill>
          <a:latin typeface="+mj-lt"/>
          <a:ea typeface="+mj-ea"/>
          <a:cs typeface="+mj-cs"/>
        </a:defRPr>
      </a:lvl1pPr>
    </p:titleStyle>
    <p:bodyStyle>
      <a:lvl1pPr marL="342898" indent="-342898" algn="l" defTabSz="9143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46" indent="-285748" algn="l" defTabSz="91439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93" indent="-228598" algn="l" defTabSz="91439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91" indent="-228598" algn="l" defTabSz="9143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88" indent="-228598" algn="l" defTabSz="9143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85" indent="-228598" algn="l" defTabSz="9143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83" indent="-228598" algn="l" defTabSz="9143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80" indent="-228598" algn="l" defTabSz="9143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77" indent="-228598" algn="l" defTabSz="9143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417561" tIns="208780" rIns="417561" bIns="208780" rtlCol="0" anchor="ctr">
            <a:normAutofit/>
          </a:bodyPr>
          <a:lstStyle/>
          <a:p>
            <a:r>
              <a:rPr lang="fr-FR"/>
              <a:t>Modifiez le style du titre</a:t>
            </a:r>
          </a:p>
        </p:txBody>
      </p:sp>
      <p:sp>
        <p:nvSpPr>
          <p:cNvPr id="3" name="Espace réservé du texte 2"/>
          <p:cNvSpPr>
            <a:spLocks noGrp="1"/>
          </p:cNvSpPr>
          <p:nvPr>
            <p:ph type="body" idx="1"/>
          </p:nvPr>
        </p:nvSpPr>
        <p:spPr>
          <a:xfrm>
            <a:off x="342900" y="2133602"/>
            <a:ext cx="6172200" cy="6034617"/>
          </a:xfrm>
          <a:prstGeom prst="rect">
            <a:avLst/>
          </a:prstGeom>
        </p:spPr>
        <p:txBody>
          <a:bodyPr vert="horz" lIns="417561" tIns="208780" rIns="417561" bIns="20878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42900" y="8475136"/>
            <a:ext cx="1600200" cy="486833"/>
          </a:xfrm>
          <a:prstGeom prst="rect">
            <a:avLst/>
          </a:prstGeom>
        </p:spPr>
        <p:txBody>
          <a:bodyPr vert="horz" lIns="417561" tIns="208780" rIns="417561" bIns="208780" rtlCol="0" anchor="ctr"/>
          <a:lstStyle>
            <a:lvl1pPr algn="l">
              <a:defRPr sz="1175">
                <a:solidFill>
                  <a:schemeClr val="tx1">
                    <a:tint val="75000"/>
                  </a:schemeClr>
                </a:solidFill>
              </a:defRPr>
            </a:lvl1pPr>
          </a:lstStyle>
          <a:p>
            <a:fld id="{82E24050-EEB4-45CB-8E8B-F260A6D7B888}" type="datetime1">
              <a:rPr lang="fr-FR" smtClean="0"/>
              <a:t>23/01/2020</a:t>
            </a:fld>
            <a:endParaRPr lang="fr-FR" dirty="0"/>
          </a:p>
        </p:txBody>
      </p:sp>
      <p:sp>
        <p:nvSpPr>
          <p:cNvPr id="5" name="Espace réservé du pied de page 4"/>
          <p:cNvSpPr>
            <a:spLocks noGrp="1"/>
          </p:cNvSpPr>
          <p:nvPr>
            <p:ph type="ftr" sz="quarter" idx="3"/>
          </p:nvPr>
        </p:nvSpPr>
        <p:spPr>
          <a:xfrm>
            <a:off x="2343150" y="8475136"/>
            <a:ext cx="2171700" cy="486833"/>
          </a:xfrm>
          <a:prstGeom prst="rect">
            <a:avLst/>
          </a:prstGeom>
        </p:spPr>
        <p:txBody>
          <a:bodyPr vert="horz" lIns="417561" tIns="208780" rIns="417561" bIns="208780" rtlCol="0" anchor="ctr"/>
          <a:lstStyle>
            <a:lvl1pPr algn="ctr">
              <a:defRPr sz="1175">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4914900" y="8475136"/>
            <a:ext cx="1600200" cy="486833"/>
          </a:xfrm>
          <a:prstGeom prst="rect">
            <a:avLst/>
          </a:prstGeom>
        </p:spPr>
        <p:txBody>
          <a:bodyPr vert="horz" lIns="417561" tIns="208780" rIns="417561" bIns="208780" rtlCol="0" anchor="ctr"/>
          <a:lstStyle>
            <a:lvl1pPr algn="r">
              <a:defRPr sz="1175">
                <a:solidFill>
                  <a:schemeClr val="tx1">
                    <a:tint val="75000"/>
                  </a:schemeClr>
                </a:solidFill>
              </a:defRPr>
            </a:lvl1pPr>
          </a:lstStyle>
          <a:p>
            <a:fld id="{E737692A-3B4F-434F-BA9B-7B8049059E67}" type="slidenum">
              <a:rPr lang="fr-FR" smtClean="0"/>
              <a:t>‹N°›</a:t>
            </a:fld>
            <a:endParaRPr lang="fr-FR" dirty="0"/>
          </a:p>
        </p:txBody>
      </p:sp>
    </p:spTree>
    <p:extLst>
      <p:ext uri="{BB962C8B-B14F-4D97-AF65-F5344CB8AC3E}">
        <p14:creationId xmlns:p14="http://schemas.microsoft.com/office/powerpoint/2010/main" val="2641597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891911" rtl="0" eaLnBrk="1" latinLnBrk="0" hangingPunct="1">
        <a:spcBef>
          <a:spcPct val="0"/>
        </a:spcBef>
        <a:buNone/>
        <a:defRPr sz="4293" kern="1200">
          <a:solidFill>
            <a:schemeClr val="tx1"/>
          </a:solidFill>
          <a:latin typeface="+mj-lt"/>
          <a:ea typeface="+mj-ea"/>
          <a:cs typeface="+mj-cs"/>
        </a:defRPr>
      </a:lvl1pPr>
    </p:titleStyle>
    <p:bodyStyle>
      <a:lvl1pPr marL="334467" indent="-334467" algn="l" defTabSz="891911" rtl="0" eaLnBrk="1" latinLnBrk="0" hangingPunct="1">
        <a:spcBef>
          <a:spcPct val="20000"/>
        </a:spcBef>
        <a:buFont typeface="Arial" panose="020B0604020202020204" pitchFamily="34" charset="0"/>
        <a:buChar char="•"/>
        <a:defRPr sz="3119" kern="1200">
          <a:solidFill>
            <a:schemeClr val="tx1"/>
          </a:solidFill>
          <a:latin typeface="+mn-lt"/>
          <a:ea typeface="+mn-ea"/>
          <a:cs typeface="+mn-cs"/>
        </a:defRPr>
      </a:lvl1pPr>
      <a:lvl2pPr marL="724677" indent="-278722" algn="l" defTabSz="891911" rtl="0" eaLnBrk="1" latinLnBrk="0" hangingPunct="1">
        <a:spcBef>
          <a:spcPct val="20000"/>
        </a:spcBef>
        <a:buFont typeface="Arial" panose="020B0604020202020204" pitchFamily="34" charset="0"/>
        <a:buChar char="–"/>
        <a:defRPr sz="2734" kern="1200">
          <a:solidFill>
            <a:schemeClr val="tx1"/>
          </a:solidFill>
          <a:latin typeface="+mn-lt"/>
          <a:ea typeface="+mn-ea"/>
          <a:cs typeface="+mn-cs"/>
        </a:defRPr>
      </a:lvl2pPr>
      <a:lvl3pPr marL="1114888" indent="-222977" algn="l" defTabSz="891911" rtl="0" eaLnBrk="1" latinLnBrk="0" hangingPunct="1">
        <a:spcBef>
          <a:spcPct val="20000"/>
        </a:spcBef>
        <a:buFont typeface="Arial" panose="020B0604020202020204" pitchFamily="34" charset="0"/>
        <a:buChar char="•"/>
        <a:defRPr sz="2350" kern="1200">
          <a:solidFill>
            <a:schemeClr val="tx1"/>
          </a:solidFill>
          <a:latin typeface="+mn-lt"/>
          <a:ea typeface="+mn-ea"/>
          <a:cs typeface="+mn-cs"/>
        </a:defRPr>
      </a:lvl3pPr>
      <a:lvl4pPr marL="1560843" indent="-222977" algn="l" defTabSz="891911" rtl="0" eaLnBrk="1" latinLnBrk="0" hangingPunct="1">
        <a:spcBef>
          <a:spcPct val="20000"/>
        </a:spcBef>
        <a:buFont typeface="Arial" panose="020B0604020202020204" pitchFamily="34" charset="0"/>
        <a:buChar char="–"/>
        <a:defRPr sz="1944" kern="1200">
          <a:solidFill>
            <a:schemeClr val="tx1"/>
          </a:solidFill>
          <a:latin typeface="+mn-lt"/>
          <a:ea typeface="+mn-ea"/>
          <a:cs typeface="+mn-cs"/>
        </a:defRPr>
      </a:lvl4pPr>
      <a:lvl5pPr marL="2006799" indent="-222977" algn="l" defTabSz="891911" rtl="0" eaLnBrk="1" latinLnBrk="0" hangingPunct="1">
        <a:spcBef>
          <a:spcPct val="20000"/>
        </a:spcBef>
        <a:buFont typeface="Arial" panose="020B0604020202020204" pitchFamily="34" charset="0"/>
        <a:buChar char="»"/>
        <a:defRPr sz="1944" kern="1200">
          <a:solidFill>
            <a:schemeClr val="tx1"/>
          </a:solidFill>
          <a:latin typeface="+mn-lt"/>
          <a:ea typeface="+mn-ea"/>
          <a:cs typeface="+mn-cs"/>
        </a:defRPr>
      </a:lvl5pPr>
      <a:lvl6pPr marL="2452754" indent="-222977" algn="l" defTabSz="891911" rtl="0" eaLnBrk="1" latinLnBrk="0" hangingPunct="1">
        <a:spcBef>
          <a:spcPct val="20000"/>
        </a:spcBef>
        <a:buFont typeface="Arial" panose="020B0604020202020204" pitchFamily="34" charset="0"/>
        <a:buChar char="•"/>
        <a:defRPr sz="1944" kern="1200">
          <a:solidFill>
            <a:schemeClr val="tx1"/>
          </a:solidFill>
          <a:latin typeface="+mn-lt"/>
          <a:ea typeface="+mn-ea"/>
          <a:cs typeface="+mn-cs"/>
        </a:defRPr>
      </a:lvl6pPr>
      <a:lvl7pPr marL="2898709" indent="-222977" algn="l" defTabSz="891911" rtl="0" eaLnBrk="1" latinLnBrk="0" hangingPunct="1">
        <a:spcBef>
          <a:spcPct val="20000"/>
        </a:spcBef>
        <a:buFont typeface="Arial" panose="020B0604020202020204" pitchFamily="34" charset="0"/>
        <a:buChar char="•"/>
        <a:defRPr sz="1944" kern="1200">
          <a:solidFill>
            <a:schemeClr val="tx1"/>
          </a:solidFill>
          <a:latin typeface="+mn-lt"/>
          <a:ea typeface="+mn-ea"/>
          <a:cs typeface="+mn-cs"/>
        </a:defRPr>
      </a:lvl7pPr>
      <a:lvl8pPr marL="3344665" indent="-222977" algn="l" defTabSz="891911" rtl="0" eaLnBrk="1" latinLnBrk="0" hangingPunct="1">
        <a:spcBef>
          <a:spcPct val="20000"/>
        </a:spcBef>
        <a:buFont typeface="Arial" panose="020B0604020202020204" pitchFamily="34" charset="0"/>
        <a:buChar char="•"/>
        <a:defRPr sz="1944" kern="1200">
          <a:solidFill>
            <a:schemeClr val="tx1"/>
          </a:solidFill>
          <a:latin typeface="+mn-lt"/>
          <a:ea typeface="+mn-ea"/>
          <a:cs typeface="+mn-cs"/>
        </a:defRPr>
      </a:lvl8pPr>
      <a:lvl9pPr marL="3790620" indent="-222977" algn="l" defTabSz="891911" rtl="0" eaLnBrk="1" latinLnBrk="0" hangingPunct="1">
        <a:spcBef>
          <a:spcPct val="20000"/>
        </a:spcBef>
        <a:buFont typeface="Arial" panose="020B0604020202020204" pitchFamily="34" charset="0"/>
        <a:buChar char="•"/>
        <a:defRPr sz="1944" kern="1200">
          <a:solidFill>
            <a:schemeClr val="tx1"/>
          </a:solidFill>
          <a:latin typeface="+mn-lt"/>
          <a:ea typeface="+mn-ea"/>
          <a:cs typeface="+mn-cs"/>
        </a:defRPr>
      </a:lvl9pPr>
    </p:bodyStyle>
    <p:otherStyle>
      <a:defPPr>
        <a:defRPr lang="fr-FR"/>
      </a:defPPr>
      <a:lvl1pPr marL="0" algn="l" defTabSz="891911" rtl="0" eaLnBrk="1" latinLnBrk="0" hangingPunct="1">
        <a:defRPr sz="1752" kern="1200">
          <a:solidFill>
            <a:schemeClr val="tx1"/>
          </a:solidFill>
          <a:latin typeface="+mn-lt"/>
          <a:ea typeface="+mn-ea"/>
          <a:cs typeface="+mn-cs"/>
        </a:defRPr>
      </a:lvl1pPr>
      <a:lvl2pPr marL="445955" algn="l" defTabSz="891911" rtl="0" eaLnBrk="1" latinLnBrk="0" hangingPunct="1">
        <a:defRPr sz="1752" kern="1200">
          <a:solidFill>
            <a:schemeClr val="tx1"/>
          </a:solidFill>
          <a:latin typeface="+mn-lt"/>
          <a:ea typeface="+mn-ea"/>
          <a:cs typeface="+mn-cs"/>
        </a:defRPr>
      </a:lvl2pPr>
      <a:lvl3pPr marL="891911" algn="l" defTabSz="891911" rtl="0" eaLnBrk="1" latinLnBrk="0" hangingPunct="1">
        <a:defRPr sz="1752" kern="1200">
          <a:solidFill>
            <a:schemeClr val="tx1"/>
          </a:solidFill>
          <a:latin typeface="+mn-lt"/>
          <a:ea typeface="+mn-ea"/>
          <a:cs typeface="+mn-cs"/>
        </a:defRPr>
      </a:lvl3pPr>
      <a:lvl4pPr marL="1337866" algn="l" defTabSz="891911" rtl="0" eaLnBrk="1" latinLnBrk="0" hangingPunct="1">
        <a:defRPr sz="1752" kern="1200">
          <a:solidFill>
            <a:schemeClr val="tx1"/>
          </a:solidFill>
          <a:latin typeface="+mn-lt"/>
          <a:ea typeface="+mn-ea"/>
          <a:cs typeface="+mn-cs"/>
        </a:defRPr>
      </a:lvl4pPr>
      <a:lvl5pPr marL="1783821" algn="l" defTabSz="891911" rtl="0" eaLnBrk="1" latinLnBrk="0" hangingPunct="1">
        <a:defRPr sz="1752" kern="1200">
          <a:solidFill>
            <a:schemeClr val="tx1"/>
          </a:solidFill>
          <a:latin typeface="+mn-lt"/>
          <a:ea typeface="+mn-ea"/>
          <a:cs typeface="+mn-cs"/>
        </a:defRPr>
      </a:lvl5pPr>
      <a:lvl6pPr marL="2229777" algn="l" defTabSz="891911" rtl="0" eaLnBrk="1" latinLnBrk="0" hangingPunct="1">
        <a:defRPr sz="1752" kern="1200">
          <a:solidFill>
            <a:schemeClr val="tx1"/>
          </a:solidFill>
          <a:latin typeface="+mn-lt"/>
          <a:ea typeface="+mn-ea"/>
          <a:cs typeface="+mn-cs"/>
        </a:defRPr>
      </a:lvl6pPr>
      <a:lvl7pPr marL="2675732" algn="l" defTabSz="891911" rtl="0" eaLnBrk="1" latinLnBrk="0" hangingPunct="1">
        <a:defRPr sz="1752" kern="1200">
          <a:solidFill>
            <a:schemeClr val="tx1"/>
          </a:solidFill>
          <a:latin typeface="+mn-lt"/>
          <a:ea typeface="+mn-ea"/>
          <a:cs typeface="+mn-cs"/>
        </a:defRPr>
      </a:lvl7pPr>
      <a:lvl8pPr marL="3121687" algn="l" defTabSz="891911" rtl="0" eaLnBrk="1" latinLnBrk="0" hangingPunct="1">
        <a:defRPr sz="1752" kern="1200">
          <a:solidFill>
            <a:schemeClr val="tx1"/>
          </a:solidFill>
          <a:latin typeface="+mn-lt"/>
          <a:ea typeface="+mn-ea"/>
          <a:cs typeface="+mn-cs"/>
        </a:defRPr>
      </a:lvl8pPr>
      <a:lvl9pPr marL="3567643" algn="l" defTabSz="891911" rtl="0" eaLnBrk="1" latinLnBrk="0" hangingPunct="1">
        <a:defRPr sz="17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14.xml.rels><?xml version="1.0" encoding="UTF-8" standalone="yes"?>
<Relationships xmlns="http://schemas.openxmlformats.org/package/2006/relationships"><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tags" Target="../tags/tag32.xml"/><Relationship Id="rId39" Type="http://schemas.openxmlformats.org/officeDocument/2006/relationships/image" Target="../media/image44.svg"/><Relationship Id="rId21" Type="http://schemas.openxmlformats.org/officeDocument/2006/relationships/tags" Target="../tags/tag27.xml"/><Relationship Id="rId34" Type="http://schemas.openxmlformats.org/officeDocument/2006/relationships/image" Target="../media/image39.png"/><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chart" Target="../charts/chart3.xml"/><Relationship Id="rId38" Type="http://schemas.openxmlformats.org/officeDocument/2006/relationships/image" Target="../media/image43.png"/><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tags" Target="../tags/tag26.xml"/><Relationship Id="rId29" Type="http://schemas.openxmlformats.org/officeDocument/2006/relationships/tags" Target="../tags/tag35.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tags" Target="../tags/tag30.xml"/><Relationship Id="rId32" Type="http://schemas.openxmlformats.org/officeDocument/2006/relationships/slideLayout" Target="../slideLayouts/slideLayout1.xml"/><Relationship Id="rId37" Type="http://schemas.openxmlformats.org/officeDocument/2006/relationships/image" Target="../media/image42.svg"/><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36" Type="http://schemas.openxmlformats.org/officeDocument/2006/relationships/image" Target="../media/image41.png"/><Relationship Id="rId10" Type="http://schemas.openxmlformats.org/officeDocument/2006/relationships/tags" Target="../tags/tag16.xml"/><Relationship Id="rId19" Type="http://schemas.openxmlformats.org/officeDocument/2006/relationships/tags" Target="../tags/tag25.xml"/><Relationship Id="rId31" Type="http://schemas.openxmlformats.org/officeDocument/2006/relationships/tags" Target="../tags/tag37.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35" Type="http://schemas.openxmlformats.org/officeDocument/2006/relationships/image" Target="../media/image40.svg"/><Relationship Id="rId8" Type="http://schemas.openxmlformats.org/officeDocument/2006/relationships/tags" Target="../tags/tag14.xml"/><Relationship Id="rId3" Type="http://schemas.openxmlformats.org/officeDocument/2006/relationships/tags" Target="../tags/tag9.xml"/></Relationships>
</file>

<file path=ppt/slides/_rels/slide15.xml.rels><?xml version="1.0" encoding="UTF-8" standalone="yes"?>
<Relationships xmlns="http://schemas.openxmlformats.org/package/2006/relationships"><Relationship Id="rId13" Type="http://schemas.openxmlformats.org/officeDocument/2006/relationships/tags" Target="../tags/tag50.xml"/><Relationship Id="rId18" Type="http://schemas.openxmlformats.org/officeDocument/2006/relationships/tags" Target="../tags/tag55.xml"/><Relationship Id="rId26" Type="http://schemas.openxmlformats.org/officeDocument/2006/relationships/tags" Target="../tags/tag63.xml"/><Relationship Id="rId39" Type="http://schemas.openxmlformats.org/officeDocument/2006/relationships/image" Target="../media/image44.svg"/><Relationship Id="rId21" Type="http://schemas.openxmlformats.org/officeDocument/2006/relationships/tags" Target="../tags/tag58.xml"/><Relationship Id="rId34" Type="http://schemas.openxmlformats.org/officeDocument/2006/relationships/image" Target="../media/image39.png"/><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tags" Target="../tags/tag62.xml"/><Relationship Id="rId33" Type="http://schemas.openxmlformats.org/officeDocument/2006/relationships/chart" Target="../charts/chart4.xml"/><Relationship Id="rId38" Type="http://schemas.openxmlformats.org/officeDocument/2006/relationships/image" Target="../media/image43.png"/><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tags" Target="../tags/tag57.xml"/><Relationship Id="rId29" Type="http://schemas.openxmlformats.org/officeDocument/2006/relationships/tags" Target="../tags/tag66.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tags" Target="../tags/tag61.xml"/><Relationship Id="rId32" Type="http://schemas.openxmlformats.org/officeDocument/2006/relationships/slideLayout" Target="../slideLayouts/slideLayout1.xml"/><Relationship Id="rId37" Type="http://schemas.openxmlformats.org/officeDocument/2006/relationships/image" Target="../media/image42.svg"/><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tags" Target="../tags/tag60.xml"/><Relationship Id="rId28" Type="http://schemas.openxmlformats.org/officeDocument/2006/relationships/tags" Target="../tags/tag65.xml"/><Relationship Id="rId36" Type="http://schemas.openxmlformats.org/officeDocument/2006/relationships/image" Target="../media/image41.png"/><Relationship Id="rId10" Type="http://schemas.openxmlformats.org/officeDocument/2006/relationships/tags" Target="../tags/tag47.xml"/><Relationship Id="rId19" Type="http://schemas.openxmlformats.org/officeDocument/2006/relationships/tags" Target="../tags/tag56.xml"/><Relationship Id="rId31" Type="http://schemas.openxmlformats.org/officeDocument/2006/relationships/tags" Target="../tags/tag68.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tags" Target="../tags/tag59.xml"/><Relationship Id="rId27" Type="http://schemas.openxmlformats.org/officeDocument/2006/relationships/tags" Target="../tags/tag64.xml"/><Relationship Id="rId30" Type="http://schemas.openxmlformats.org/officeDocument/2006/relationships/tags" Target="../tags/tag67.xml"/><Relationship Id="rId35" Type="http://schemas.openxmlformats.org/officeDocument/2006/relationships/image" Target="../media/image40.svg"/><Relationship Id="rId8" Type="http://schemas.openxmlformats.org/officeDocument/2006/relationships/tags" Target="../tags/tag45.xml"/><Relationship Id="rId3" Type="http://schemas.openxmlformats.org/officeDocument/2006/relationships/tags" Target="../tags/tag40.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xml"/><Relationship Id="rId1" Type="http://schemas.openxmlformats.org/officeDocument/2006/relationships/tags" Target="../tags/tag69.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1.xml"/><Relationship Id="rId1" Type="http://schemas.openxmlformats.org/officeDocument/2006/relationships/tags" Target="../tags/tag70.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5.png"/><Relationship Id="rId7"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ags" Target="../tags/tag71.xml"/><Relationship Id="rId6" Type="http://schemas.microsoft.com/office/2007/relationships/hdphoto" Target="../media/hdphoto5.wdp"/><Relationship Id="rId5" Type="http://schemas.openxmlformats.org/officeDocument/2006/relationships/image" Target="../media/image46.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slideLayout" Target="../slideLayouts/slideLayout1.xml"/><Relationship Id="rId1" Type="http://schemas.openxmlformats.org/officeDocument/2006/relationships/tags" Target="../tags/tag7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1.xml"/><Relationship Id="rId1" Type="http://schemas.openxmlformats.org/officeDocument/2006/relationships/tags" Target="../tags/tag73.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xml"/><Relationship Id="rId1" Type="http://schemas.openxmlformats.org/officeDocument/2006/relationships/tags" Target="../tags/tag75.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6.xml"/><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79.xml"/><Relationship Id="rId7" Type="http://schemas.openxmlformats.org/officeDocument/2006/relationships/image" Target="../media/image62.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61.png"/><Relationship Id="rId5" Type="http://schemas.openxmlformats.org/officeDocument/2006/relationships/hyperlink" Target="mailto:agglo@privas-centre-ardeche.fr" TargetMode="External"/><Relationship Id="rId4" Type="http://schemas.openxmlformats.org/officeDocument/2006/relationships/slideLayout" Target="../slideLayouts/slideLayout2.xml"/><Relationship Id="rId9" Type="http://schemas.openxmlformats.org/officeDocument/2006/relationships/image" Target="../media/image64.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chart" Target="../charts/chart2.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15.png"/><Relationship Id="rId10" Type="http://schemas.openxmlformats.org/officeDocument/2006/relationships/image" Target="../media/image26.png"/><Relationship Id="rId4" Type="http://schemas.openxmlformats.org/officeDocument/2006/relationships/image" Target="../media/image22.png"/><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32.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9"/>
          <p:cNvSpPr/>
          <p:nvPr>
            <p:custDataLst>
              <p:tags r:id="rId1"/>
            </p:custDataLst>
          </p:nvPr>
        </p:nvSpPr>
        <p:spPr>
          <a:xfrm>
            <a:off x="189000" y="251520"/>
            <a:ext cx="6480000" cy="8640960"/>
          </a:xfrm>
          <a:prstGeom prst="rect">
            <a:avLst/>
          </a:prstGeom>
          <a:solidFill>
            <a:srgbClr val="30A9E0"/>
          </a:solidFill>
          <a:ln>
            <a:noFill/>
          </a:ln>
        </p:spPr>
        <p:txBody>
          <a:bodyPr lIns="91425" tIns="45700" rIns="91425" bIns="45700" anchor="t" anchorCtr="0">
            <a:noAutofit/>
          </a:bodyPr>
          <a:lstStyle/>
          <a:p>
            <a:endParaRPr kern="0" dirty="0">
              <a:solidFill>
                <a:srgbClr val="E3655B"/>
              </a:solidFill>
              <a:latin typeface="Cambria" pitchFamily="18" charset="0"/>
              <a:cs typeface="Arial"/>
              <a:sym typeface="Arial"/>
            </a:endParaRPr>
          </a:p>
        </p:txBody>
      </p:sp>
      <p:sp>
        <p:nvSpPr>
          <p:cNvPr id="6" name="ZoneTexte 5"/>
          <p:cNvSpPr txBox="1"/>
          <p:nvPr/>
        </p:nvSpPr>
        <p:spPr>
          <a:xfrm>
            <a:off x="872716" y="2065044"/>
            <a:ext cx="5112568" cy="3170099"/>
          </a:xfrm>
          <a:prstGeom prst="rect">
            <a:avLst/>
          </a:prstGeom>
          <a:noFill/>
        </p:spPr>
        <p:txBody>
          <a:bodyPr wrap="square" rtlCol="0">
            <a:spAutoFit/>
          </a:bodyPr>
          <a:lstStyle/>
          <a:p>
            <a:r>
              <a:rPr lang="fr-FR" sz="4000" b="1" spc="300" dirty="0">
                <a:solidFill>
                  <a:schemeClr val="bg1"/>
                </a:solidFill>
                <a:latin typeface="Century Gothic" panose="020B0502020202020204" pitchFamily="34" charset="0"/>
              </a:rPr>
              <a:t>STRATEGIE DU PLAN CLIMAT – AIR – ENERGIE TERRITORIAL 2020-2026</a:t>
            </a:r>
          </a:p>
        </p:txBody>
      </p:sp>
      <p:sp>
        <p:nvSpPr>
          <p:cNvPr id="8" name="ZoneTexte 7"/>
          <p:cNvSpPr txBox="1"/>
          <p:nvPr/>
        </p:nvSpPr>
        <p:spPr>
          <a:xfrm>
            <a:off x="872716" y="5293821"/>
            <a:ext cx="5580620" cy="646331"/>
          </a:xfrm>
          <a:prstGeom prst="rect">
            <a:avLst/>
          </a:prstGeom>
          <a:solidFill>
            <a:schemeClr val="bg1"/>
          </a:solidFill>
        </p:spPr>
        <p:txBody>
          <a:bodyPr wrap="square" rtlCol="0">
            <a:noAutofit/>
          </a:bodyPr>
          <a:lstStyle/>
          <a:p>
            <a:r>
              <a:rPr lang="fr-FR" b="1" spc="300" dirty="0">
                <a:solidFill>
                  <a:srgbClr val="717577"/>
                </a:solidFill>
                <a:latin typeface="Century Gothic" panose="020B0502020202020204" pitchFamily="34" charset="0"/>
              </a:rPr>
              <a:t>De la Communauté d’Agglomération Privas Centre Ardèche</a:t>
            </a:r>
          </a:p>
        </p:txBody>
      </p:sp>
      <p:sp>
        <p:nvSpPr>
          <p:cNvPr id="10" name="Rectangle 9"/>
          <p:cNvSpPr/>
          <p:nvPr/>
        </p:nvSpPr>
        <p:spPr>
          <a:xfrm>
            <a:off x="618420" y="2268136"/>
            <a:ext cx="72008" cy="36720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2696" y="7452320"/>
            <a:ext cx="2520640" cy="1138584"/>
          </a:xfrm>
          <a:prstGeom prst="rect">
            <a:avLst/>
          </a:prstGeom>
        </p:spPr>
      </p:pic>
      <p:sp>
        <p:nvSpPr>
          <p:cNvPr id="5" name="Rectangle 4"/>
          <p:cNvSpPr/>
          <p:nvPr/>
        </p:nvSpPr>
        <p:spPr>
          <a:xfrm>
            <a:off x="-2475656" y="755576"/>
            <a:ext cx="648072" cy="576064"/>
          </a:xfrm>
          <a:prstGeom prst="rect">
            <a:avLst/>
          </a:prstGeom>
          <a:solidFill>
            <a:srgbClr val="2CAB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611560" y="755576"/>
            <a:ext cx="648072" cy="576064"/>
          </a:xfrm>
          <a:prstGeom prst="rect">
            <a:avLst/>
          </a:prstGeom>
          <a:solidFill>
            <a:srgbClr val="FAB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475656" y="1547664"/>
            <a:ext cx="648072" cy="576064"/>
          </a:xfrm>
          <a:prstGeom prst="rect">
            <a:avLst/>
          </a:prstGeom>
          <a:solidFill>
            <a:srgbClr val="98BF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611560" y="1547664"/>
            <a:ext cx="648072" cy="576064"/>
          </a:xfrm>
          <a:prstGeom prst="rect">
            <a:avLst/>
          </a:prstGeom>
          <a:solidFill>
            <a:srgbClr val="3468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2475656" y="2339752"/>
            <a:ext cx="648072" cy="576064"/>
          </a:xfrm>
          <a:prstGeom prst="rect">
            <a:avLst/>
          </a:prstGeom>
          <a:solidFill>
            <a:srgbClr val="717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611560" y="2339752"/>
            <a:ext cx="648072" cy="576064"/>
          </a:xfrm>
          <a:prstGeom prst="rect">
            <a:avLst/>
          </a:prstGeom>
          <a:solidFill>
            <a:srgbClr val="C0D5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C35B0E4E-2893-4652-A250-47597148C2FD}"/>
              </a:ext>
            </a:extLst>
          </p:cNvPr>
          <p:cNvSpPr>
            <a:spLocks noGrp="1"/>
          </p:cNvSpPr>
          <p:nvPr>
            <p:ph type="sldNum" sz="quarter" idx="12"/>
          </p:nvPr>
        </p:nvSpPr>
        <p:spPr/>
        <p:txBody>
          <a:bodyPr/>
          <a:lstStyle/>
          <a:p>
            <a:fld id="{1E472829-5C7A-45AD-9267-70AC7B316BF4}" type="slidenum">
              <a:rPr lang="fr-FR" smtClean="0"/>
              <a:t>1</a:t>
            </a:fld>
            <a:endParaRPr lang="fr-FR"/>
          </a:p>
        </p:txBody>
      </p:sp>
    </p:spTree>
    <p:extLst>
      <p:ext uri="{BB962C8B-B14F-4D97-AF65-F5344CB8AC3E}">
        <p14:creationId xmlns:p14="http://schemas.microsoft.com/office/powerpoint/2010/main" val="390256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flipV="1">
            <a:off x="332655" y="1247026"/>
            <a:ext cx="6176205" cy="326201"/>
          </a:xfrm>
          <a:prstGeom prst="rect">
            <a:avLst/>
          </a:prstGeom>
          <a:pattFill prst="pct25">
            <a:fgClr>
              <a:srgbClr val="346826"/>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800" dirty="0"/>
          </a:p>
        </p:txBody>
      </p:sp>
      <p:sp>
        <p:nvSpPr>
          <p:cNvPr id="32" name="ZoneTexte 31"/>
          <p:cNvSpPr txBox="1"/>
          <p:nvPr/>
        </p:nvSpPr>
        <p:spPr>
          <a:xfrm>
            <a:off x="765921" y="1241571"/>
            <a:ext cx="3171641" cy="338554"/>
          </a:xfrm>
          <a:prstGeom prst="rect">
            <a:avLst/>
          </a:prstGeom>
          <a:solidFill>
            <a:schemeClr val="bg1"/>
          </a:solidFill>
        </p:spPr>
        <p:txBody>
          <a:bodyPr wrap="square" rtlCol="0">
            <a:spAutoFit/>
          </a:bodyPr>
          <a:lstStyle/>
          <a:p>
            <a:r>
              <a:rPr lang="fr-FR" sz="1600" b="1" dirty="0">
                <a:solidFill>
                  <a:srgbClr val="404040"/>
                </a:solidFill>
                <a:latin typeface="Century Gothic" panose="020B0502020202020204" pitchFamily="34" charset="0"/>
              </a:rPr>
              <a:t>Nos objectifs opérationnels</a:t>
            </a:r>
          </a:p>
        </p:txBody>
      </p:sp>
      <p:sp>
        <p:nvSpPr>
          <p:cNvPr id="34" name="ZoneTexte 33"/>
          <p:cNvSpPr txBox="1"/>
          <p:nvPr/>
        </p:nvSpPr>
        <p:spPr>
          <a:xfrm>
            <a:off x="323346" y="5081"/>
            <a:ext cx="1029104" cy="1015663"/>
          </a:xfrm>
          <a:prstGeom prst="rect">
            <a:avLst/>
          </a:prstGeom>
          <a:noFill/>
        </p:spPr>
        <p:txBody>
          <a:bodyPr wrap="square" rtlCol="0">
            <a:spAutoFit/>
          </a:bodyPr>
          <a:lstStyle/>
          <a:p>
            <a:r>
              <a:rPr lang="fr-FR" sz="6000" b="1" dirty="0">
                <a:solidFill>
                  <a:srgbClr val="98BF11"/>
                </a:solidFill>
                <a:latin typeface="Century Gothic" panose="020B0502020202020204" pitchFamily="34" charset="0"/>
              </a:rPr>
              <a:t>1</a:t>
            </a:r>
          </a:p>
        </p:txBody>
      </p:sp>
      <p:sp>
        <p:nvSpPr>
          <p:cNvPr id="35" name="Rectangle 34"/>
          <p:cNvSpPr/>
          <p:nvPr/>
        </p:nvSpPr>
        <p:spPr>
          <a:xfrm rot="5400000">
            <a:off x="1289987" y="141755"/>
            <a:ext cx="72008" cy="183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837898" y="251520"/>
            <a:ext cx="5238516" cy="584775"/>
          </a:xfrm>
          <a:prstGeom prst="rect">
            <a:avLst/>
          </a:prstGeom>
          <a:noFill/>
        </p:spPr>
        <p:txBody>
          <a:bodyPr wrap="square" rtlCol="0">
            <a:spAutoFit/>
          </a:bodyPr>
          <a:lstStyle/>
          <a:p>
            <a:pPr algn="just"/>
            <a:r>
              <a:rPr lang="fr-FR" sz="1600" b="1" dirty="0">
                <a:solidFill>
                  <a:srgbClr val="404040"/>
                </a:solidFill>
                <a:latin typeface="Century Gothic" panose="020B0502020202020204" pitchFamily="34" charset="0"/>
              </a:rPr>
              <a:t>SE LOGER ET TRAVAILLER DANS DES BATIMENTS SAINS ET ECONOMIES</a:t>
            </a:r>
          </a:p>
        </p:txBody>
      </p:sp>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r="67683" b="38184"/>
          <a:stretch/>
        </p:blipFill>
        <p:spPr>
          <a:xfrm rot="16200000">
            <a:off x="261002" y="7681946"/>
            <a:ext cx="1201053" cy="1723056"/>
          </a:xfrm>
          <a:prstGeom prst="rect">
            <a:avLst/>
          </a:prstGeom>
        </p:spPr>
      </p:pic>
      <p:cxnSp>
        <p:nvCxnSpPr>
          <p:cNvPr id="10" name="Connecteur droit 9"/>
          <p:cNvCxnSpPr/>
          <p:nvPr/>
        </p:nvCxnSpPr>
        <p:spPr>
          <a:xfrm>
            <a:off x="3717032" y="1763688"/>
            <a:ext cx="0" cy="7056784"/>
          </a:xfrm>
          <a:prstGeom prst="line">
            <a:avLst/>
          </a:prstGeom>
          <a:ln w="38100">
            <a:solidFill>
              <a:srgbClr val="98BF11"/>
            </a:solidFill>
            <a:prstDash val="sysDot"/>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222" y="6623685"/>
            <a:ext cx="2525384" cy="1683589"/>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921" y="4584381"/>
            <a:ext cx="2500685" cy="1667123"/>
          </a:xfrm>
          <a:prstGeom prst="rect">
            <a:avLst/>
          </a:prstGeom>
        </p:spPr>
      </p:pic>
      <p:sp>
        <p:nvSpPr>
          <p:cNvPr id="13" name="ZoneTexte 12"/>
          <p:cNvSpPr txBox="1"/>
          <p:nvPr/>
        </p:nvSpPr>
        <p:spPr>
          <a:xfrm>
            <a:off x="388579" y="1822836"/>
            <a:ext cx="3040421" cy="2631490"/>
          </a:xfrm>
          <a:prstGeom prst="rect">
            <a:avLst/>
          </a:prstGeom>
          <a:noFill/>
        </p:spPr>
        <p:txBody>
          <a:bodyPr wrap="square" rtlCol="0">
            <a:spAutoFit/>
          </a:bodyPr>
          <a:lstStyle/>
          <a:p>
            <a:pPr algn="just"/>
            <a:r>
              <a:rPr lang="fr-FR" sz="1100" dirty="0">
                <a:latin typeface="Century Gothic" panose="020B0502020202020204" pitchFamily="34" charset="0"/>
              </a:rPr>
              <a:t>La rénovation énergétique et écologique, outil indispensable pour l’amélioration du bâti, la réduction des dépenses énergétiques des ménages et la lutte contre la précarité énergétique ont été érigées en priorités par la Communauté d’Agglomération. </a:t>
            </a:r>
          </a:p>
          <a:p>
            <a:pPr algn="just"/>
            <a:r>
              <a:rPr lang="fr-FR" sz="1100" dirty="0">
                <a:latin typeface="Century Gothic" panose="020B0502020202020204" pitchFamily="34" charset="0"/>
              </a:rPr>
              <a:t>La volonté du territoire est donc d’apporter un service de conseils indépendant aux particuliers pour les accompagner dans leurs projets de rénovation. L’ambition est de générer une dynamique locale reposant sur des artisans qualifiés de filière d’équipements et de matériaux de qualité.</a:t>
            </a:r>
          </a:p>
        </p:txBody>
      </p:sp>
      <p:sp>
        <p:nvSpPr>
          <p:cNvPr id="2" name="Rectangle 1"/>
          <p:cNvSpPr/>
          <p:nvPr/>
        </p:nvSpPr>
        <p:spPr>
          <a:xfrm>
            <a:off x="3937562" y="1907704"/>
            <a:ext cx="2731798" cy="432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1.1 Favoriser l’isolation du parc privé</a:t>
            </a:r>
          </a:p>
        </p:txBody>
      </p:sp>
      <p:sp>
        <p:nvSpPr>
          <p:cNvPr id="14" name="Rectangle 13"/>
          <p:cNvSpPr/>
          <p:nvPr/>
        </p:nvSpPr>
        <p:spPr>
          <a:xfrm>
            <a:off x="3937562" y="3383646"/>
            <a:ext cx="2731798" cy="6122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1.3 Permettre le renouvellement des chauffages peu performants</a:t>
            </a:r>
          </a:p>
        </p:txBody>
      </p:sp>
      <p:sp>
        <p:nvSpPr>
          <p:cNvPr id="15" name="Rectangle 14"/>
          <p:cNvSpPr/>
          <p:nvPr/>
        </p:nvSpPr>
        <p:spPr>
          <a:xfrm>
            <a:off x="3937562" y="4932041"/>
            <a:ext cx="2731798" cy="6023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1.5 Améliorer l’efficacité énergétique des entreprises et industries</a:t>
            </a:r>
          </a:p>
        </p:txBody>
      </p:sp>
      <p:sp>
        <p:nvSpPr>
          <p:cNvPr id="16" name="Rectangle 15"/>
          <p:cNvSpPr/>
          <p:nvPr/>
        </p:nvSpPr>
        <p:spPr>
          <a:xfrm>
            <a:off x="3937562" y="6326518"/>
            <a:ext cx="2731798" cy="6937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1.7 Utiliser des matériaux bio-</a:t>
            </a:r>
            <a:r>
              <a:rPr lang="fr-FR" sz="1300" dirty="0" err="1">
                <a:solidFill>
                  <a:schemeClr val="tx1"/>
                </a:solidFill>
                <a:latin typeface="Century Gothic" panose="020B0502020202020204" pitchFamily="34" charset="0"/>
              </a:rPr>
              <a:t>sourcés</a:t>
            </a:r>
            <a:r>
              <a:rPr lang="fr-FR" sz="1300" dirty="0">
                <a:solidFill>
                  <a:schemeClr val="tx1"/>
                </a:solidFill>
                <a:latin typeface="Century Gothic" panose="020B0502020202020204" pitchFamily="34" charset="0"/>
              </a:rPr>
              <a:t> et issus de filières locales.</a:t>
            </a:r>
          </a:p>
        </p:txBody>
      </p:sp>
      <p:sp>
        <p:nvSpPr>
          <p:cNvPr id="17" name="Rectangle 16"/>
          <p:cNvSpPr/>
          <p:nvPr/>
        </p:nvSpPr>
        <p:spPr>
          <a:xfrm>
            <a:off x="3919498" y="2627562"/>
            <a:ext cx="273179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1.2 Sensibiliser aux usages sobres des logements et des équipements</a:t>
            </a:r>
          </a:p>
        </p:txBody>
      </p:sp>
      <p:sp>
        <p:nvSpPr>
          <p:cNvPr id="19" name="Rectangle 18"/>
          <p:cNvSpPr/>
          <p:nvPr/>
        </p:nvSpPr>
        <p:spPr>
          <a:xfrm>
            <a:off x="3919498" y="4211960"/>
            <a:ext cx="273179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1.4 Favoriser l’isolation du parc public</a:t>
            </a:r>
          </a:p>
        </p:txBody>
      </p:sp>
      <p:sp>
        <p:nvSpPr>
          <p:cNvPr id="20" name="Rectangle 19"/>
          <p:cNvSpPr/>
          <p:nvPr/>
        </p:nvSpPr>
        <p:spPr>
          <a:xfrm>
            <a:off x="3919498" y="5724128"/>
            <a:ext cx="273179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1.6 Lutter contre la précarité énergétique</a:t>
            </a:r>
          </a:p>
        </p:txBody>
      </p:sp>
      <p:sp>
        <p:nvSpPr>
          <p:cNvPr id="3" name="Espace réservé du numéro de diapositive 2">
            <a:extLst>
              <a:ext uri="{FF2B5EF4-FFF2-40B4-BE49-F238E27FC236}">
                <a16:creationId xmlns:a16="http://schemas.microsoft.com/office/drawing/2014/main" id="{4FE8D64D-0D63-4481-B3EC-7258734CD375}"/>
              </a:ext>
            </a:extLst>
          </p:cNvPr>
          <p:cNvSpPr>
            <a:spLocks noGrp="1"/>
          </p:cNvSpPr>
          <p:nvPr>
            <p:ph type="sldNum" sz="quarter" idx="12"/>
          </p:nvPr>
        </p:nvSpPr>
        <p:spPr/>
        <p:txBody>
          <a:bodyPr/>
          <a:lstStyle/>
          <a:p>
            <a:fld id="{1E472829-5C7A-45AD-9267-70AC7B316BF4}" type="slidenum">
              <a:rPr lang="fr-FR" smtClean="0"/>
              <a:t>10</a:t>
            </a:fld>
            <a:endParaRPr lang="fr-FR"/>
          </a:p>
        </p:txBody>
      </p:sp>
    </p:spTree>
    <p:extLst>
      <p:ext uri="{BB962C8B-B14F-4D97-AF65-F5344CB8AC3E}">
        <p14:creationId xmlns:p14="http://schemas.microsoft.com/office/powerpoint/2010/main" val="1314597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flipV="1">
            <a:off x="332655" y="1247026"/>
            <a:ext cx="6176205" cy="326201"/>
          </a:xfrm>
          <a:prstGeom prst="rect">
            <a:avLst/>
          </a:prstGeom>
          <a:pattFill prst="pct25">
            <a:fgClr>
              <a:srgbClr val="346826"/>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800" dirty="0"/>
          </a:p>
        </p:txBody>
      </p:sp>
      <p:sp>
        <p:nvSpPr>
          <p:cNvPr id="32" name="ZoneTexte 31"/>
          <p:cNvSpPr txBox="1"/>
          <p:nvPr/>
        </p:nvSpPr>
        <p:spPr>
          <a:xfrm>
            <a:off x="765921" y="1241571"/>
            <a:ext cx="3171641" cy="338554"/>
          </a:xfrm>
          <a:prstGeom prst="rect">
            <a:avLst/>
          </a:prstGeom>
          <a:solidFill>
            <a:schemeClr val="bg1"/>
          </a:solidFill>
        </p:spPr>
        <p:txBody>
          <a:bodyPr wrap="square" rtlCol="0">
            <a:spAutoFit/>
          </a:bodyPr>
          <a:lstStyle/>
          <a:p>
            <a:r>
              <a:rPr lang="fr-FR" sz="1600" b="1" dirty="0">
                <a:solidFill>
                  <a:srgbClr val="404040"/>
                </a:solidFill>
                <a:latin typeface="Century Gothic" panose="020B0502020202020204" pitchFamily="34" charset="0"/>
              </a:rPr>
              <a:t>Nos objectifs opérationnels</a:t>
            </a:r>
          </a:p>
        </p:txBody>
      </p:sp>
      <p:sp>
        <p:nvSpPr>
          <p:cNvPr id="7" name="ZoneTexte 6"/>
          <p:cNvSpPr txBox="1"/>
          <p:nvPr/>
        </p:nvSpPr>
        <p:spPr>
          <a:xfrm>
            <a:off x="298375" y="1815"/>
            <a:ext cx="965718" cy="1015663"/>
          </a:xfrm>
          <a:prstGeom prst="rect">
            <a:avLst/>
          </a:prstGeom>
          <a:noFill/>
        </p:spPr>
        <p:txBody>
          <a:bodyPr wrap="square" rtlCol="0">
            <a:spAutoFit/>
          </a:bodyPr>
          <a:lstStyle/>
          <a:p>
            <a:r>
              <a:rPr lang="fr-FR" sz="6000" b="1" dirty="0">
                <a:solidFill>
                  <a:srgbClr val="FAB100"/>
                </a:solidFill>
                <a:latin typeface="Century Gothic" panose="020B0502020202020204" pitchFamily="34" charset="0"/>
              </a:rPr>
              <a:t>2</a:t>
            </a:r>
          </a:p>
        </p:txBody>
      </p:sp>
      <p:sp>
        <p:nvSpPr>
          <p:cNvPr id="8" name="Rectangle 7"/>
          <p:cNvSpPr/>
          <p:nvPr/>
        </p:nvSpPr>
        <p:spPr>
          <a:xfrm rot="5400000">
            <a:off x="1224044" y="87451"/>
            <a:ext cx="72008" cy="183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908720" y="279068"/>
            <a:ext cx="5742572" cy="584775"/>
          </a:xfrm>
          <a:prstGeom prst="rect">
            <a:avLst/>
          </a:prstGeom>
          <a:noFill/>
        </p:spPr>
        <p:txBody>
          <a:bodyPr wrap="square" rtlCol="0">
            <a:spAutoFit/>
          </a:bodyPr>
          <a:lstStyle/>
          <a:p>
            <a:pPr algn="just"/>
            <a:r>
              <a:rPr lang="fr-FR" sz="1600" b="1" dirty="0">
                <a:solidFill>
                  <a:srgbClr val="404040"/>
                </a:solidFill>
                <a:latin typeface="Century Gothic" panose="020B0502020202020204" pitchFamily="34" charset="0"/>
              </a:rPr>
              <a:t>UTILISER NOS RESSOURCES RENOUVELABLES POUR PRODUIRE NOTRE ENERGIE</a:t>
            </a:r>
          </a:p>
        </p:txBody>
      </p:sp>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r="67683" b="38184"/>
          <a:stretch/>
        </p:blipFill>
        <p:spPr>
          <a:xfrm rot="16200000">
            <a:off x="261002" y="7681946"/>
            <a:ext cx="1201053" cy="1723056"/>
          </a:xfrm>
          <a:prstGeom prst="rect">
            <a:avLst/>
          </a:prstGeom>
        </p:spPr>
      </p:pic>
      <p:cxnSp>
        <p:nvCxnSpPr>
          <p:cNvPr id="9" name="Connecteur droit 8"/>
          <p:cNvCxnSpPr/>
          <p:nvPr/>
        </p:nvCxnSpPr>
        <p:spPr>
          <a:xfrm>
            <a:off x="3717032" y="1785526"/>
            <a:ext cx="0" cy="7056784"/>
          </a:xfrm>
          <a:prstGeom prst="line">
            <a:avLst/>
          </a:prstGeom>
          <a:ln w="38100">
            <a:solidFill>
              <a:srgbClr val="FAB100"/>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98375" y="1907704"/>
            <a:ext cx="3216191" cy="3707233"/>
          </a:xfrm>
          <a:prstGeom prst="rect">
            <a:avLst/>
          </a:prstGeom>
        </p:spPr>
        <p:txBody>
          <a:bodyPr wrap="square">
            <a:spAutoFit/>
          </a:bodyPr>
          <a:lstStyle/>
          <a:p>
            <a:pPr algn="just">
              <a:lnSpc>
                <a:spcPct val="115000"/>
              </a:lnSpc>
              <a:spcAft>
                <a:spcPts val="1000"/>
              </a:spcAft>
            </a:pPr>
            <a:r>
              <a:rPr lang="fr-FR" sz="1100" dirty="0">
                <a:latin typeface="Century Gothic" panose="020B0502020202020204" pitchFamily="34" charset="0"/>
              </a:rPr>
              <a:t>Le croisement des courbes énergétiques à l’horizon 2050, base de la démarche TEPOS, suppose une meilleure autonomie territoriale sur le plan énergétique. Le Plan Climat souhaite faire de cet objectif d’autonomie au cœur de sa stratégie.</a:t>
            </a:r>
          </a:p>
          <a:p>
            <a:pPr algn="just">
              <a:lnSpc>
                <a:spcPct val="115000"/>
              </a:lnSpc>
              <a:spcAft>
                <a:spcPts val="1000"/>
              </a:spcAft>
            </a:pPr>
            <a:r>
              <a:rPr lang="fr-FR" sz="1100" dirty="0">
                <a:latin typeface="Century Gothic" panose="020B0502020202020204" pitchFamily="34" charset="0"/>
                <a:ea typeface="Calibri" panose="020F0502020204030204" pitchFamily="34" charset="0"/>
                <a:cs typeface="Times New Roman" panose="02020603050405020304" pitchFamily="18" charset="0"/>
              </a:rPr>
              <a:t>La CAPCA dispose par ailleurs d’un potentiel de développement des énergies renouvelables que les acteurs locaux souhaitent valoriser. Cela permettra, d’une part, de limiter notre dépendance aux ressources extérieures (et aux coûts financiers et environnementaux qui leurs sont associés) et d’autre part, de créer de nouveaux emplois locaux à forte valeur ajoutée et préservant les ressources naturelles, la santé des habitants, et le cadre de vie. </a:t>
            </a:r>
          </a:p>
        </p:txBody>
      </p:sp>
      <p:sp>
        <p:nvSpPr>
          <p:cNvPr id="13" name="Rectangle 12"/>
          <p:cNvSpPr/>
          <p:nvPr/>
        </p:nvSpPr>
        <p:spPr>
          <a:xfrm>
            <a:off x="3937562" y="1907704"/>
            <a:ext cx="2731798" cy="432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2.1 Encourager le solaire photovoltaïque</a:t>
            </a:r>
          </a:p>
        </p:txBody>
      </p:sp>
      <p:sp>
        <p:nvSpPr>
          <p:cNvPr id="17" name="Rectangle 16"/>
          <p:cNvSpPr/>
          <p:nvPr/>
        </p:nvSpPr>
        <p:spPr>
          <a:xfrm>
            <a:off x="3937562" y="3383646"/>
            <a:ext cx="2731798" cy="6122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2.3 Intégrer l’obligation </a:t>
            </a:r>
            <a:r>
              <a:rPr lang="fr-FR" sz="1300" dirty="0" err="1">
                <a:solidFill>
                  <a:schemeClr val="tx1"/>
                </a:solidFill>
                <a:latin typeface="Century Gothic" panose="020B0502020202020204" pitchFamily="34" charset="0"/>
              </a:rPr>
              <a:t>EnR</a:t>
            </a:r>
            <a:r>
              <a:rPr lang="fr-FR" sz="1300" dirty="0">
                <a:solidFill>
                  <a:schemeClr val="tx1"/>
                </a:solidFill>
                <a:latin typeface="Century Gothic" panose="020B0502020202020204" pitchFamily="34" charset="0"/>
              </a:rPr>
              <a:t> dans les documents d’urbanisme</a:t>
            </a:r>
          </a:p>
        </p:txBody>
      </p:sp>
      <p:sp>
        <p:nvSpPr>
          <p:cNvPr id="19" name="Rectangle 18"/>
          <p:cNvSpPr/>
          <p:nvPr/>
        </p:nvSpPr>
        <p:spPr>
          <a:xfrm>
            <a:off x="3955636" y="5072445"/>
            <a:ext cx="2731798" cy="9397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2.5 Développer l’éolien en s’assurant de l’implication des citoyens, de la collectivité et des acteurs privés</a:t>
            </a:r>
          </a:p>
        </p:txBody>
      </p:sp>
      <p:sp>
        <p:nvSpPr>
          <p:cNvPr id="20" name="Rectangle 19"/>
          <p:cNvSpPr/>
          <p:nvPr/>
        </p:nvSpPr>
        <p:spPr>
          <a:xfrm>
            <a:off x="3937562" y="6825226"/>
            <a:ext cx="2731798" cy="627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2.7 Promouvoir la géothermie</a:t>
            </a:r>
          </a:p>
        </p:txBody>
      </p:sp>
      <p:sp>
        <p:nvSpPr>
          <p:cNvPr id="21" name="Rectangle 20"/>
          <p:cNvSpPr/>
          <p:nvPr/>
        </p:nvSpPr>
        <p:spPr>
          <a:xfrm>
            <a:off x="3955636" y="2627784"/>
            <a:ext cx="273179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2.2 Développer et soutenir les projets </a:t>
            </a:r>
            <a:r>
              <a:rPr lang="fr-FR" sz="1300" dirty="0" err="1">
                <a:solidFill>
                  <a:schemeClr val="tx1"/>
                </a:solidFill>
                <a:latin typeface="Century Gothic" panose="020B0502020202020204" pitchFamily="34" charset="0"/>
              </a:rPr>
              <a:t>EnR</a:t>
            </a:r>
            <a:r>
              <a:rPr lang="fr-FR" sz="1300" dirty="0">
                <a:solidFill>
                  <a:schemeClr val="tx1"/>
                </a:solidFill>
                <a:latin typeface="Century Gothic" panose="020B0502020202020204" pitchFamily="34" charset="0"/>
              </a:rPr>
              <a:t> participatifs</a:t>
            </a:r>
          </a:p>
        </p:txBody>
      </p:sp>
      <p:sp>
        <p:nvSpPr>
          <p:cNvPr id="22" name="Rectangle 21"/>
          <p:cNvSpPr/>
          <p:nvPr/>
        </p:nvSpPr>
        <p:spPr>
          <a:xfrm>
            <a:off x="3919498" y="4211960"/>
            <a:ext cx="273179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2.4 Promouvoir le solaire thermique sur les projets rentables</a:t>
            </a:r>
          </a:p>
        </p:txBody>
      </p:sp>
      <p:sp>
        <p:nvSpPr>
          <p:cNvPr id="23" name="Rectangle 22"/>
          <p:cNvSpPr/>
          <p:nvPr/>
        </p:nvSpPr>
        <p:spPr>
          <a:xfrm>
            <a:off x="3919498" y="6222836"/>
            <a:ext cx="273179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2.6 Développer la filière bois pour le chauffage</a:t>
            </a:r>
          </a:p>
        </p:txBody>
      </p:sp>
      <p:pic>
        <p:nvPicPr>
          <p:cNvPr id="24" name="Imag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00" y="6588224"/>
            <a:ext cx="2652270" cy="1656195"/>
          </a:xfrm>
          <a:prstGeom prst="rect">
            <a:avLst/>
          </a:prstGeom>
        </p:spPr>
      </p:pic>
      <p:sp>
        <p:nvSpPr>
          <p:cNvPr id="2" name="Espace réservé du numéro de diapositive 1">
            <a:extLst>
              <a:ext uri="{FF2B5EF4-FFF2-40B4-BE49-F238E27FC236}">
                <a16:creationId xmlns:a16="http://schemas.microsoft.com/office/drawing/2014/main" id="{5B309373-714B-48B3-B564-C9A033449B35}"/>
              </a:ext>
            </a:extLst>
          </p:cNvPr>
          <p:cNvSpPr>
            <a:spLocks noGrp="1"/>
          </p:cNvSpPr>
          <p:nvPr>
            <p:ph type="sldNum" sz="quarter" idx="12"/>
          </p:nvPr>
        </p:nvSpPr>
        <p:spPr/>
        <p:txBody>
          <a:bodyPr/>
          <a:lstStyle/>
          <a:p>
            <a:fld id="{1E472829-5C7A-45AD-9267-70AC7B316BF4}" type="slidenum">
              <a:rPr lang="fr-FR" smtClean="0"/>
              <a:t>11</a:t>
            </a:fld>
            <a:endParaRPr lang="fr-FR"/>
          </a:p>
        </p:txBody>
      </p:sp>
    </p:spTree>
    <p:extLst>
      <p:ext uri="{BB962C8B-B14F-4D97-AF65-F5344CB8AC3E}">
        <p14:creationId xmlns:p14="http://schemas.microsoft.com/office/powerpoint/2010/main" val="3541838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flipV="1">
            <a:off x="332655" y="1247026"/>
            <a:ext cx="6176205" cy="326201"/>
          </a:xfrm>
          <a:prstGeom prst="rect">
            <a:avLst/>
          </a:prstGeom>
          <a:pattFill prst="pct25">
            <a:fgClr>
              <a:srgbClr val="346826"/>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800" dirty="0"/>
          </a:p>
        </p:txBody>
      </p:sp>
      <p:sp>
        <p:nvSpPr>
          <p:cNvPr id="32" name="ZoneTexte 31"/>
          <p:cNvSpPr txBox="1"/>
          <p:nvPr/>
        </p:nvSpPr>
        <p:spPr>
          <a:xfrm>
            <a:off x="765921" y="1241571"/>
            <a:ext cx="3171641" cy="338554"/>
          </a:xfrm>
          <a:prstGeom prst="rect">
            <a:avLst/>
          </a:prstGeom>
          <a:solidFill>
            <a:schemeClr val="bg1"/>
          </a:solidFill>
        </p:spPr>
        <p:txBody>
          <a:bodyPr wrap="square" rtlCol="0">
            <a:spAutoFit/>
          </a:bodyPr>
          <a:lstStyle/>
          <a:p>
            <a:r>
              <a:rPr lang="fr-FR" sz="1600" b="1" dirty="0">
                <a:solidFill>
                  <a:srgbClr val="404040"/>
                </a:solidFill>
                <a:latin typeface="Century Gothic" panose="020B0502020202020204" pitchFamily="34" charset="0"/>
              </a:rPr>
              <a:t>Nos objectifs opérationnels</a:t>
            </a:r>
          </a:p>
        </p:txBody>
      </p:sp>
      <p:sp>
        <p:nvSpPr>
          <p:cNvPr id="7" name="ZoneTexte 6"/>
          <p:cNvSpPr txBox="1"/>
          <p:nvPr/>
        </p:nvSpPr>
        <p:spPr>
          <a:xfrm>
            <a:off x="353252" y="6751"/>
            <a:ext cx="1010546" cy="1015663"/>
          </a:xfrm>
          <a:prstGeom prst="rect">
            <a:avLst/>
          </a:prstGeom>
          <a:noFill/>
        </p:spPr>
        <p:txBody>
          <a:bodyPr wrap="square" rtlCol="0">
            <a:spAutoFit/>
          </a:bodyPr>
          <a:lstStyle/>
          <a:p>
            <a:r>
              <a:rPr lang="fr-FR" sz="6000" b="1" dirty="0">
                <a:solidFill>
                  <a:srgbClr val="346826"/>
                </a:solidFill>
                <a:latin typeface="Century Gothic" panose="020B0502020202020204" pitchFamily="34" charset="0"/>
              </a:rPr>
              <a:t>3</a:t>
            </a:r>
          </a:p>
        </p:txBody>
      </p:sp>
      <p:sp>
        <p:nvSpPr>
          <p:cNvPr id="8" name="Rectangle 7"/>
          <p:cNvSpPr/>
          <p:nvPr/>
        </p:nvSpPr>
        <p:spPr>
          <a:xfrm rot="5400000">
            <a:off x="1272448" y="61433"/>
            <a:ext cx="72008" cy="183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998796" y="467544"/>
            <a:ext cx="5742572" cy="338554"/>
          </a:xfrm>
          <a:prstGeom prst="rect">
            <a:avLst/>
          </a:prstGeom>
          <a:noFill/>
        </p:spPr>
        <p:txBody>
          <a:bodyPr wrap="square" rtlCol="0">
            <a:spAutoFit/>
          </a:bodyPr>
          <a:lstStyle/>
          <a:p>
            <a:pPr algn="just"/>
            <a:r>
              <a:rPr lang="fr-FR" sz="1600" b="1" dirty="0">
                <a:solidFill>
                  <a:srgbClr val="404040"/>
                </a:solidFill>
                <a:latin typeface="Century Gothic" panose="020B0502020202020204" pitchFamily="34" charset="0"/>
              </a:rPr>
              <a:t>SE DEPLACER AUTREMENT SUR NOTRE TERRITOIRE</a:t>
            </a:r>
          </a:p>
        </p:txBody>
      </p:sp>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r="67683" b="38184"/>
          <a:stretch/>
        </p:blipFill>
        <p:spPr>
          <a:xfrm rot="16200000">
            <a:off x="261002" y="7681946"/>
            <a:ext cx="1201053" cy="1723056"/>
          </a:xfrm>
          <a:prstGeom prst="rect">
            <a:avLst/>
          </a:prstGeom>
        </p:spPr>
      </p:pic>
      <p:cxnSp>
        <p:nvCxnSpPr>
          <p:cNvPr id="9" name="Connecteur droit 8"/>
          <p:cNvCxnSpPr/>
          <p:nvPr/>
        </p:nvCxnSpPr>
        <p:spPr>
          <a:xfrm>
            <a:off x="3573016" y="1742776"/>
            <a:ext cx="0" cy="7077696"/>
          </a:xfrm>
          <a:prstGeom prst="line">
            <a:avLst/>
          </a:prstGeom>
          <a:ln w="38100">
            <a:solidFill>
              <a:srgbClr val="346826"/>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2655" y="2104977"/>
            <a:ext cx="2947054" cy="3724609"/>
          </a:xfrm>
          <a:prstGeom prst="rect">
            <a:avLst/>
          </a:prstGeom>
        </p:spPr>
        <p:txBody>
          <a:bodyPr wrap="square">
            <a:spAutoFit/>
          </a:bodyPr>
          <a:lstStyle/>
          <a:p>
            <a:pPr algn="just">
              <a:lnSpc>
                <a:spcPct val="115000"/>
              </a:lnSpc>
              <a:spcAft>
                <a:spcPts val="1000"/>
              </a:spcAft>
            </a:pPr>
            <a:r>
              <a:rPr lang="fr-FR" sz="1100" dirty="0">
                <a:latin typeface="Century Gothic" panose="020B0502020202020204" pitchFamily="34" charset="0"/>
                <a:ea typeface="Calibri" panose="020F0502020204030204" pitchFamily="34" charset="0"/>
                <a:cs typeface="Times New Roman" panose="02020603050405020304" pitchFamily="18" charset="0"/>
              </a:rPr>
              <a:t>Les caractéristiques de notre territoire (rural, peu dense en vallée), impactent nos activités et moyens de transport et nous rendent fortement dépendants des énergies fossiles. Premier émetteur de gaz à effet de serre, le secteur des transports et son évolution représente pourtant un enjeu majeur. </a:t>
            </a:r>
          </a:p>
          <a:p>
            <a:pPr algn="just">
              <a:lnSpc>
                <a:spcPct val="115000"/>
              </a:lnSpc>
              <a:spcAft>
                <a:spcPts val="1000"/>
              </a:spcAft>
            </a:pPr>
            <a:r>
              <a:rPr lang="fr-FR" sz="1100" dirty="0">
                <a:latin typeface="Century Gothic" panose="020B0502020202020204" pitchFamily="34" charset="0"/>
                <a:ea typeface="Calibri" panose="020F0502020204030204" pitchFamily="34" charset="0"/>
                <a:cs typeface="Times New Roman" panose="02020603050405020304" pitchFamily="18" charset="0"/>
              </a:rPr>
              <a:t>Le territoire souhaite ainsi s’engager pour favoriser une modification des pratiques de déplacement, une mobilité adaptée aux besoins : en limitant les besoins en mobilité, en promouvant des mobilités alternatives et davantage de solutions multimodales et interterritoriales, réalistes et adaptées aux besoins quotidiens des habitants ainsi qu’à leurs activités professionnelles.</a:t>
            </a:r>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154" y="6583853"/>
            <a:ext cx="2682590" cy="1665879"/>
          </a:xfrm>
          <a:prstGeom prst="rect">
            <a:avLst/>
          </a:prstGeom>
        </p:spPr>
      </p:pic>
      <p:sp>
        <p:nvSpPr>
          <p:cNvPr id="16" name="Rectangle 15"/>
          <p:cNvSpPr/>
          <p:nvPr/>
        </p:nvSpPr>
        <p:spPr>
          <a:xfrm>
            <a:off x="3772551" y="2483768"/>
            <a:ext cx="2731798" cy="574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3.1 Optimiser les déplacements</a:t>
            </a:r>
          </a:p>
        </p:txBody>
      </p:sp>
      <p:sp>
        <p:nvSpPr>
          <p:cNvPr id="17" name="Rectangle 16"/>
          <p:cNvSpPr/>
          <p:nvPr/>
        </p:nvSpPr>
        <p:spPr>
          <a:xfrm>
            <a:off x="3777833" y="4112905"/>
            <a:ext cx="2731798" cy="697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3.3 Encourager la </a:t>
            </a:r>
            <a:r>
              <a:rPr lang="fr-FR" sz="1300" dirty="0" err="1">
                <a:solidFill>
                  <a:schemeClr val="tx1"/>
                </a:solidFill>
                <a:latin typeface="Century Gothic" panose="020B0502020202020204" pitchFamily="34" charset="0"/>
              </a:rPr>
              <a:t>démobilité</a:t>
            </a:r>
            <a:r>
              <a:rPr lang="fr-FR" sz="1300" dirty="0">
                <a:solidFill>
                  <a:schemeClr val="tx1"/>
                </a:solidFill>
                <a:latin typeface="Century Gothic" panose="020B0502020202020204" pitchFamily="34" charset="0"/>
              </a:rPr>
              <a:t>, télétravail, téléconférence</a:t>
            </a:r>
          </a:p>
        </p:txBody>
      </p:sp>
      <p:sp>
        <p:nvSpPr>
          <p:cNvPr id="19" name="Rectangle 18"/>
          <p:cNvSpPr/>
          <p:nvPr/>
        </p:nvSpPr>
        <p:spPr>
          <a:xfrm>
            <a:off x="3763769" y="3332678"/>
            <a:ext cx="273179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3.2 Développer les mobilités alternatives à l’</a:t>
            </a:r>
            <a:r>
              <a:rPr lang="fr-FR" sz="1300" dirty="0" err="1">
                <a:solidFill>
                  <a:schemeClr val="tx1"/>
                </a:solidFill>
                <a:latin typeface="Century Gothic" panose="020B0502020202020204" pitchFamily="34" charset="0"/>
              </a:rPr>
              <a:t>autosolisme</a:t>
            </a:r>
            <a:r>
              <a:rPr lang="fr-FR" sz="1300" dirty="0">
                <a:solidFill>
                  <a:schemeClr val="tx1"/>
                </a:solidFill>
                <a:latin typeface="Century Gothic" panose="020B0502020202020204" pitchFamily="34" charset="0"/>
              </a:rPr>
              <a:t> et les mobilités solidaires</a:t>
            </a:r>
          </a:p>
        </p:txBody>
      </p:sp>
      <p:pic>
        <p:nvPicPr>
          <p:cNvPr id="20" name="Image 19"/>
          <p:cNvPicPr>
            <a:picLocks noChangeAspect="1"/>
          </p:cNvPicPr>
          <p:nvPr/>
        </p:nvPicPr>
        <p:blipFill rotWithShape="1">
          <a:blip r:embed="rId5">
            <a:extLst>
              <a:ext uri="{28A0092B-C50C-407E-A947-70E740481C1C}">
                <a14:useLocalDpi xmlns:a14="http://schemas.microsoft.com/office/drawing/2010/main" val="0"/>
              </a:ext>
            </a:extLst>
          </a:blip>
          <a:srcRect b="13318"/>
          <a:stretch/>
        </p:blipFill>
        <p:spPr>
          <a:xfrm>
            <a:off x="3866324" y="6603984"/>
            <a:ext cx="2714101" cy="1568415"/>
          </a:xfrm>
          <a:prstGeom prst="rect">
            <a:avLst/>
          </a:prstGeom>
        </p:spPr>
      </p:pic>
      <p:sp>
        <p:nvSpPr>
          <p:cNvPr id="2" name="Espace réservé du numéro de diapositive 1">
            <a:extLst>
              <a:ext uri="{FF2B5EF4-FFF2-40B4-BE49-F238E27FC236}">
                <a16:creationId xmlns:a16="http://schemas.microsoft.com/office/drawing/2014/main" id="{7EFE44BF-002E-4233-BBC4-25AB9B8829AA}"/>
              </a:ext>
            </a:extLst>
          </p:cNvPr>
          <p:cNvSpPr>
            <a:spLocks noGrp="1"/>
          </p:cNvSpPr>
          <p:nvPr>
            <p:ph type="sldNum" sz="quarter" idx="12"/>
          </p:nvPr>
        </p:nvSpPr>
        <p:spPr/>
        <p:txBody>
          <a:bodyPr/>
          <a:lstStyle/>
          <a:p>
            <a:fld id="{1E472829-5C7A-45AD-9267-70AC7B316BF4}" type="slidenum">
              <a:rPr lang="fr-FR" smtClean="0"/>
              <a:t>12</a:t>
            </a:fld>
            <a:endParaRPr lang="fr-FR"/>
          </a:p>
        </p:txBody>
      </p:sp>
    </p:spTree>
    <p:extLst>
      <p:ext uri="{BB962C8B-B14F-4D97-AF65-F5344CB8AC3E}">
        <p14:creationId xmlns:p14="http://schemas.microsoft.com/office/powerpoint/2010/main" val="2829612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flipV="1">
            <a:off x="332655" y="1247026"/>
            <a:ext cx="6176205" cy="326201"/>
          </a:xfrm>
          <a:prstGeom prst="rect">
            <a:avLst/>
          </a:prstGeom>
          <a:pattFill prst="pct25">
            <a:fgClr>
              <a:srgbClr val="346826"/>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800" dirty="0"/>
          </a:p>
        </p:txBody>
      </p:sp>
      <p:sp>
        <p:nvSpPr>
          <p:cNvPr id="32" name="ZoneTexte 31"/>
          <p:cNvSpPr txBox="1"/>
          <p:nvPr/>
        </p:nvSpPr>
        <p:spPr>
          <a:xfrm>
            <a:off x="765921" y="1241571"/>
            <a:ext cx="3171641" cy="338554"/>
          </a:xfrm>
          <a:prstGeom prst="rect">
            <a:avLst/>
          </a:prstGeom>
          <a:solidFill>
            <a:schemeClr val="bg1"/>
          </a:solidFill>
        </p:spPr>
        <p:txBody>
          <a:bodyPr wrap="square" rtlCol="0">
            <a:spAutoFit/>
          </a:bodyPr>
          <a:lstStyle/>
          <a:p>
            <a:r>
              <a:rPr lang="fr-FR" sz="1600" b="1" dirty="0">
                <a:solidFill>
                  <a:srgbClr val="404040"/>
                </a:solidFill>
                <a:latin typeface="Century Gothic" panose="020B0502020202020204" pitchFamily="34" charset="0"/>
              </a:rPr>
              <a:t>Nos objectifs opérationnels</a:t>
            </a:r>
          </a:p>
        </p:txBody>
      </p:sp>
      <p:sp>
        <p:nvSpPr>
          <p:cNvPr id="8" name="ZoneTexte 7"/>
          <p:cNvSpPr txBox="1"/>
          <p:nvPr/>
        </p:nvSpPr>
        <p:spPr>
          <a:xfrm>
            <a:off x="361455" y="42596"/>
            <a:ext cx="1010546" cy="1015663"/>
          </a:xfrm>
          <a:prstGeom prst="rect">
            <a:avLst/>
          </a:prstGeom>
          <a:noFill/>
        </p:spPr>
        <p:txBody>
          <a:bodyPr wrap="square" rtlCol="0">
            <a:spAutoFit/>
          </a:bodyPr>
          <a:lstStyle/>
          <a:p>
            <a:r>
              <a:rPr lang="fr-FR" sz="6000" b="1" dirty="0">
                <a:solidFill>
                  <a:schemeClr val="accent5">
                    <a:lumMod val="40000"/>
                    <a:lumOff val="60000"/>
                  </a:schemeClr>
                </a:solidFill>
                <a:latin typeface="Century Gothic" panose="020B0502020202020204" pitchFamily="34" charset="0"/>
              </a:rPr>
              <a:t>4</a:t>
            </a:r>
          </a:p>
        </p:txBody>
      </p:sp>
      <p:sp>
        <p:nvSpPr>
          <p:cNvPr id="9" name="Rectangle 8"/>
          <p:cNvSpPr/>
          <p:nvPr/>
        </p:nvSpPr>
        <p:spPr>
          <a:xfrm rot="5400000">
            <a:off x="1272338" y="65453"/>
            <a:ext cx="72008" cy="183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926788" y="420128"/>
            <a:ext cx="5742572" cy="338554"/>
          </a:xfrm>
          <a:prstGeom prst="rect">
            <a:avLst/>
          </a:prstGeom>
          <a:noFill/>
        </p:spPr>
        <p:txBody>
          <a:bodyPr wrap="square" rtlCol="0">
            <a:spAutoFit/>
          </a:bodyPr>
          <a:lstStyle/>
          <a:p>
            <a:pPr algn="just"/>
            <a:r>
              <a:rPr lang="fr-FR" sz="1600" b="1" dirty="0">
                <a:solidFill>
                  <a:srgbClr val="404040"/>
                </a:solidFill>
                <a:latin typeface="Century Gothic" panose="020B0502020202020204" pitchFamily="34" charset="0"/>
              </a:rPr>
              <a:t>VIVRE, CULTIVER ET ENTREPRENDRE DURABLEMENT</a:t>
            </a:r>
          </a:p>
        </p:txBody>
      </p:sp>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r="67683" b="38184"/>
          <a:stretch/>
        </p:blipFill>
        <p:spPr>
          <a:xfrm rot="16200000">
            <a:off x="261002" y="7681946"/>
            <a:ext cx="1201053" cy="1723056"/>
          </a:xfrm>
          <a:prstGeom prst="rect">
            <a:avLst/>
          </a:prstGeom>
        </p:spPr>
      </p:pic>
      <p:cxnSp>
        <p:nvCxnSpPr>
          <p:cNvPr id="13" name="Connecteur droit 12"/>
          <p:cNvCxnSpPr/>
          <p:nvPr/>
        </p:nvCxnSpPr>
        <p:spPr>
          <a:xfrm>
            <a:off x="3715895" y="1763688"/>
            <a:ext cx="0" cy="7056784"/>
          </a:xfrm>
          <a:prstGeom prst="line">
            <a:avLst/>
          </a:prstGeom>
          <a:ln w="38100">
            <a:solidFill>
              <a:srgbClr val="B7DEE8"/>
            </a:solidFill>
            <a:prstDash val="sysDot"/>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656" y="6012160"/>
            <a:ext cx="3178870" cy="2119247"/>
          </a:xfrm>
          <a:prstGeom prst="rect">
            <a:avLst/>
          </a:prstGeom>
        </p:spPr>
      </p:pic>
      <p:sp>
        <p:nvSpPr>
          <p:cNvPr id="16" name="ZoneTexte 15"/>
          <p:cNvSpPr txBox="1"/>
          <p:nvPr/>
        </p:nvSpPr>
        <p:spPr>
          <a:xfrm>
            <a:off x="331519" y="1810430"/>
            <a:ext cx="3180007" cy="4154984"/>
          </a:xfrm>
          <a:prstGeom prst="rect">
            <a:avLst/>
          </a:prstGeom>
          <a:noFill/>
        </p:spPr>
        <p:txBody>
          <a:bodyPr wrap="square" rtlCol="0">
            <a:spAutoFit/>
          </a:bodyPr>
          <a:lstStyle/>
          <a:p>
            <a:pPr algn="just"/>
            <a:r>
              <a:rPr lang="fr-FR" sz="1100" dirty="0">
                <a:latin typeface="Century Gothic" panose="020B0502020202020204" pitchFamily="34" charset="0"/>
                <a:ea typeface="Calibri"/>
                <a:cs typeface="Times New Roman"/>
              </a:rPr>
              <a:t>Le territoire de la communauté d’Agglo est situé au cœur de l’Ardèche, lui conférant des atouts touristiques avec sa proximité avec la Vallée du Rhône, le Pont d’Arc, ses grottes, gorges et sa biodiversité.</a:t>
            </a:r>
          </a:p>
          <a:p>
            <a:pPr algn="just"/>
            <a:r>
              <a:rPr lang="fr-FR" sz="1100" dirty="0">
                <a:latin typeface="Century Gothic" panose="020B0502020202020204" pitchFamily="34" charset="0"/>
                <a:ea typeface="Calibri"/>
                <a:cs typeface="Times New Roman"/>
              </a:rPr>
              <a:t>Pourtant, le territoire de la CAPCA est </a:t>
            </a:r>
            <a:r>
              <a:rPr lang="fr-FR" sz="1100" dirty="0">
                <a:latin typeface="Century Gothic" panose="020B0502020202020204" pitchFamily="34" charset="0"/>
              </a:rPr>
              <a:t>directement exposé aux changements affectant depuis plusieurs années déjà la biodiversité, la ressource en eau, la qualité de l’air, l’approvisionnement… </a:t>
            </a:r>
            <a:endParaRPr lang="fr-FR" sz="1100" dirty="0">
              <a:latin typeface="Century Gothic" panose="020B0502020202020204" pitchFamily="34" charset="0"/>
              <a:ea typeface="Calibri"/>
              <a:cs typeface="Times New Roman"/>
            </a:endParaRPr>
          </a:p>
          <a:p>
            <a:pPr algn="just"/>
            <a:r>
              <a:rPr lang="fr-FR" sz="1100" dirty="0">
                <a:latin typeface="Century Gothic" panose="020B0502020202020204" pitchFamily="34" charset="0"/>
                <a:ea typeface="Calibri"/>
                <a:cs typeface="Times New Roman"/>
              </a:rPr>
              <a:t>La préservation de ces ressources représente ainsi un enjeu fort pour la collectivité, qui souhaite s’engager aux côtés d’acteurs locaux dans une stratégie de gestion durable de son patrimoine naturel.</a:t>
            </a:r>
          </a:p>
          <a:p>
            <a:pPr algn="just"/>
            <a:r>
              <a:rPr lang="fr-FR" sz="1100" dirty="0">
                <a:latin typeface="Century Gothic" panose="020B0502020202020204" pitchFamily="34" charset="0"/>
                <a:ea typeface="Calibri"/>
                <a:cs typeface="Times New Roman"/>
              </a:rPr>
              <a:t>La mobilisation de l’ensemble des acteurs pour préserver nos activités et nos ressources, adapter nos modes de production et de consommation est cruciale pour soutenir le dynamisme économique de la région, maintenir une diversité paysagère riche et un cadre de vie de qualité sur le territoire. </a:t>
            </a:r>
          </a:p>
        </p:txBody>
      </p:sp>
      <p:sp>
        <p:nvSpPr>
          <p:cNvPr id="17" name="Rectangle 16"/>
          <p:cNvSpPr/>
          <p:nvPr/>
        </p:nvSpPr>
        <p:spPr>
          <a:xfrm>
            <a:off x="3937562" y="1907704"/>
            <a:ext cx="2731798" cy="432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4.1 Faire évoluer les pratiques culturales</a:t>
            </a:r>
          </a:p>
        </p:txBody>
      </p:sp>
      <p:sp>
        <p:nvSpPr>
          <p:cNvPr id="19" name="Rectangle 18"/>
          <p:cNvSpPr/>
          <p:nvPr/>
        </p:nvSpPr>
        <p:spPr>
          <a:xfrm>
            <a:off x="3937562" y="3383646"/>
            <a:ext cx="2731798" cy="6122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4.3 Préserver les terres agricoles et les sanctuariser</a:t>
            </a:r>
          </a:p>
        </p:txBody>
      </p:sp>
      <p:sp>
        <p:nvSpPr>
          <p:cNvPr id="20" name="Rectangle 19"/>
          <p:cNvSpPr/>
          <p:nvPr/>
        </p:nvSpPr>
        <p:spPr>
          <a:xfrm>
            <a:off x="3937562" y="4932041"/>
            <a:ext cx="2731798" cy="6023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4.5 Valoriser et réduire les déchets</a:t>
            </a:r>
          </a:p>
        </p:txBody>
      </p:sp>
      <p:sp>
        <p:nvSpPr>
          <p:cNvPr id="21" name="Rectangle 20"/>
          <p:cNvSpPr/>
          <p:nvPr/>
        </p:nvSpPr>
        <p:spPr>
          <a:xfrm>
            <a:off x="3937562" y="6470534"/>
            <a:ext cx="2731798" cy="8377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4.7 Anticiper les impacts sanitaires du changement climatique</a:t>
            </a:r>
          </a:p>
        </p:txBody>
      </p:sp>
      <p:sp>
        <p:nvSpPr>
          <p:cNvPr id="22" name="Rectangle 21"/>
          <p:cNvSpPr/>
          <p:nvPr/>
        </p:nvSpPr>
        <p:spPr>
          <a:xfrm>
            <a:off x="3955636" y="2627784"/>
            <a:ext cx="273179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4.2 Développer la transformation locale (circuits courts)</a:t>
            </a:r>
          </a:p>
        </p:txBody>
      </p:sp>
      <p:sp>
        <p:nvSpPr>
          <p:cNvPr id="23" name="Rectangle 22"/>
          <p:cNvSpPr/>
          <p:nvPr/>
        </p:nvSpPr>
        <p:spPr>
          <a:xfrm>
            <a:off x="3919498" y="4211960"/>
            <a:ext cx="273179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4.4 Mobiliser et accompagner les acteurs économiques</a:t>
            </a:r>
          </a:p>
        </p:txBody>
      </p:sp>
      <p:sp>
        <p:nvSpPr>
          <p:cNvPr id="24" name="Rectangle 23"/>
          <p:cNvSpPr/>
          <p:nvPr/>
        </p:nvSpPr>
        <p:spPr>
          <a:xfrm>
            <a:off x="3919498" y="5807601"/>
            <a:ext cx="273179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solidFill>
                  <a:schemeClr val="tx1"/>
                </a:solidFill>
                <a:latin typeface="Century Gothic" panose="020B0502020202020204" pitchFamily="34" charset="0"/>
              </a:rPr>
              <a:t>4.6 Préserver et mieux gérer l’eau disponible </a:t>
            </a:r>
          </a:p>
        </p:txBody>
      </p:sp>
      <p:sp>
        <p:nvSpPr>
          <p:cNvPr id="2" name="Espace réservé du numéro de diapositive 1">
            <a:extLst>
              <a:ext uri="{FF2B5EF4-FFF2-40B4-BE49-F238E27FC236}">
                <a16:creationId xmlns:a16="http://schemas.microsoft.com/office/drawing/2014/main" id="{E750B510-0E5F-4256-AB44-205579E2CE70}"/>
              </a:ext>
            </a:extLst>
          </p:cNvPr>
          <p:cNvSpPr>
            <a:spLocks noGrp="1"/>
          </p:cNvSpPr>
          <p:nvPr>
            <p:ph type="sldNum" sz="quarter" idx="12"/>
          </p:nvPr>
        </p:nvSpPr>
        <p:spPr/>
        <p:txBody>
          <a:bodyPr/>
          <a:lstStyle/>
          <a:p>
            <a:fld id="{1E472829-5C7A-45AD-9267-70AC7B316BF4}" type="slidenum">
              <a:rPr lang="fr-FR" smtClean="0"/>
              <a:t>13</a:t>
            </a:fld>
            <a:endParaRPr lang="fr-FR"/>
          </a:p>
        </p:txBody>
      </p:sp>
    </p:spTree>
    <p:extLst>
      <p:ext uri="{BB962C8B-B14F-4D97-AF65-F5344CB8AC3E}">
        <p14:creationId xmlns:p14="http://schemas.microsoft.com/office/powerpoint/2010/main" val="2497210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Graphique 57">
            <a:extLst>
              <a:ext uri="{FF2B5EF4-FFF2-40B4-BE49-F238E27FC236}">
                <a16:creationId xmlns:a16="http://schemas.microsoft.com/office/drawing/2014/main" id="{00000000-0008-0000-1100-000053000000}"/>
              </a:ext>
            </a:extLst>
          </p:cNvPr>
          <p:cNvGraphicFramePr>
            <a:graphicFrameLocks/>
          </p:cNvGraphicFramePr>
          <p:nvPr>
            <p:extLst>
              <p:ext uri="{D42A27DB-BD31-4B8C-83A1-F6EECF244321}">
                <p14:modId xmlns:p14="http://schemas.microsoft.com/office/powerpoint/2010/main" val="1212318538"/>
              </p:ext>
            </p:extLst>
          </p:nvPr>
        </p:nvGraphicFramePr>
        <p:xfrm>
          <a:off x="160647" y="1846995"/>
          <a:ext cx="5889850" cy="4309381"/>
        </p:xfrm>
        <a:graphic>
          <a:graphicData uri="http://schemas.openxmlformats.org/drawingml/2006/chart">
            <c:chart xmlns:c="http://schemas.openxmlformats.org/drawingml/2006/chart" xmlns:r="http://schemas.openxmlformats.org/officeDocument/2006/relationships" r:id="rId33"/>
          </a:graphicData>
        </a:graphic>
      </p:graphicFrame>
      <p:sp>
        <p:nvSpPr>
          <p:cNvPr id="35" name="Shape 89"/>
          <p:cNvSpPr/>
          <p:nvPr>
            <p:custDataLst>
              <p:tags r:id="rId1"/>
            </p:custDataLst>
          </p:nvPr>
        </p:nvSpPr>
        <p:spPr>
          <a:xfrm rot="10800000">
            <a:off x="0" y="323529"/>
            <a:ext cx="6480000" cy="648000"/>
          </a:xfrm>
          <a:prstGeom prst="snipRoundRect">
            <a:avLst>
              <a:gd name="adj1" fmla="val 50000"/>
              <a:gd name="adj2" fmla="val 0"/>
            </a:avLst>
          </a:prstGeom>
          <a:solidFill>
            <a:srgbClr val="30A9E0"/>
          </a:solidFill>
          <a:ln>
            <a:noFill/>
          </a:ln>
        </p:spPr>
        <p:txBody>
          <a:bodyPr lIns="91425" tIns="45700" rIns="91425" bIns="45700" anchor="t" anchorCtr="0">
            <a:noAutofit/>
          </a:bodyPr>
          <a:lstStyle/>
          <a:p>
            <a:endParaRPr kern="0" dirty="0">
              <a:solidFill>
                <a:srgbClr val="E3655B"/>
              </a:solidFill>
              <a:latin typeface="Cambria" pitchFamily="18" charset="0"/>
              <a:cs typeface="Arial"/>
              <a:sym typeface="Arial"/>
            </a:endParaRPr>
          </a:p>
        </p:txBody>
      </p:sp>
      <p:sp>
        <p:nvSpPr>
          <p:cNvPr id="15" name="ZoneTexte 14"/>
          <p:cNvSpPr txBox="1"/>
          <p:nvPr/>
        </p:nvSpPr>
        <p:spPr>
          <a:xfrm>
            <a:off x="1124744" y="411262"/>
            <a:ext cx="3888432" cy="338554"/>
          </a:xfrm>
          <a:prstGeom prst="rect">
            <a:avLst/>
          </a:prstGeom>
          <a:noFill/>
        </p:spPr>
        <p:txBody>
          <a:bodyPr wrap="square" rtlCol="0">
            <a:spAutoFit/>
          </a:bodyPr>
          <a:lstStyle/>
          <a:p>
            <a:pPr algn="just"/>
            <a:r>
              <a:rPr lang="fr-FR" sz="1600" b="1" dirty="0">
                <a:solidFill>
                  <a:schemeClr val="bg1"/>
                </a:solidFill>
                <a:latin typeface="Century Gothic" panose="020B0502020202020204" pitchFamily="34" charset="0"/>
              </a:rPr>
              <a:t>LE SCENARIO DE TRANSITION</a:t>
            </a:r>
          </a:p>
        </p:txBody>
      </p:sp>
      <p:sp>
        <p:nvSpPr>
          <p:cNvPr id="34" name="Rectangle 33"/>
          <p:cNvSpPr/>
          <p:nvPr/>
        </p:nvSpPr>
        <p:spPr>
          <a:xfrm rot="5400000">
            <a:off x="2600700" y="-587087"/>
            <a:ext cx="72008" cy="273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22F7317F-9AFE-4A2F-80E9-6D4DBE483786}"/>
              </a:ext>
            </a:extLst>
          </p:cNvPr>
          <p:cNvSpPr txBox="1"/>
          <p:nvPr>
            <p:custDataLst>
              <p:tags r:id="rId2"/>
            </p:custDataLst>
          </p:nvPr>
        </p:nvSpPr>
        <p:spPr>
          <a:xfrm>
            <a:off x="5743512" y="3919868"/>
            <a:ext cx="808584" cy="276999"/>
          </a:xfrm>
          <a:prstGeom prst="rect">
            <a:avLst/>
          </a:prstGeom>
          <a:noFill/>
        </p:spPr>
        <p:txBody>
          <a:bodyPr wrap="square" rtlCol="0">
            <a:spAutoFit/>
          </a:bodyPr>
          <a:lstStyle/>
          <a:p>
            <a:pPr algn="ctr"/>
            <a:r>
              <a:rPr lang="fr-FR" sz="1200" b="1" baseline="0" dirty="0">
                <a:solidFill>
                  <a:schemeClr val="accent6">
                    <a:lumMod val="75000"/>
                  </a:schemeClr>
                </a:solidFill>
                <a:latin typeface="Century Gothic" panose="020B0502020202020204" pitchFamily="34" charset="0"/>
              </a:rPr>
              <a:t>-35%</a:t>
            </a:r>
          </a:p>
        </p:txBody>
      </p:sp>
      <p:sp>
        <p:nvSpPr>
          <p:cNvPr id="21" name="Légende : flèche courbée 20">
            <a:extLst>
              <a:ext uri="{FF2B5EF4-FFF2-40B4-BE49-F238E27FC236}">
                <a16:creationId xmlns:a16="http://schemas.microsoft.com/office/drawing/2014/main" id="{3525FB76-F55C-400D-85C2-9AA496E3900B}"/>
              </a:ext>
            </a:extLst>
          </p:cNvPr>
          <p:cNvSpPr/>
          <p:nvPr>
            <p:custDataLst>
              <p:tags r:id="rId3"/>
            </p:custDataLst>
          </p:nvPr>
        </p:nvSpPr>
        <p:spPr>
          <a:xfrm flipH="1">
            <a:off x="6139946" y="1619672"/>
            <a:ext cx="606476" cy="943848"/>
          </a:xfrm>
          <a:prstGeom prst="borderCallout2">
            <a:avLst>
              <a:gd name="adj1" fmla="val 51785"/>
              <a:gd name="adj2" fmla="val 99695"/>
              <a:gd name="adj3" fmla="val 52063"/>
              <a:gd name="adj4" fmla="val 110725"/>
              <a:gd name="adj5" fmla="val 107057"/>
              <a:gd name="adj6" fmla="val 133728"/>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00"/>
              </a:spcBef>
              <a:spcAft>
                <a:spcPts val="400"/>
              </a:spcAft>
            </a:pPr>
            <a:r>
              <a:rPr lang="fr-FR" sz="1100" b="1" dirty="0">
                <a:solidFill>
                  <a:srgbClr val="9900CC"/>
                </a:solidFill>
                <a:latin typeface="Century Gothic" panose="020B0502020202020204" pitchFamily="34" charset="0"/>
              </a:rPr>
              <a:t>23</a:t>
            </a:r>
            <a:r>
              <a:rPr lang="fr-FR" sz="1100" b="1" baseline="0" dirty="0">
                <a:solidFill>
                  <a:srgbClr val="9900CC"/>
                </a:solidFill>
                <a:latin typeface="Century Gothic" panose="020B0502020202020204" pitchFamily="34" charset="0"/>
              </a:rPr>
              <a:t>%</a:t>
            </a:r>
          </a:p>
          <a:p>
            <a:pPr>
              <a:spcBef>
                <a:spcPts val="400"/>
              </a:spcBef>
              <a:spcAft>
                <a:spcPts val="400"/>
              </a:spcAft>
            </a:pPr>
            <a:r>
              <a:rPr lang="fr-FR" sz="1100" b="1" baseline="0" dirty="0">
                <a:solidFill>
                  <a:srgbClr val="FF0000"/>
                </a:solidFill>
                <a:latin typeface="Century Gothic" panose="020B0502020202020204" pitchFamily="34" charset="0"/>
              </a:rPr>
              <a:t>56% </a:t>
            </a:r>
          </a:p>
          <a:p>
            <a:pPr>
              <a:spcBef>
                <a:spcPts val="400"/>
              </a:spcBef>
              <a:spcAft>
                <a:spcPts val="400"/>
              </a:spcAft>
            </a:pPr>
            <a:r>
              <a:rPr lang="fr-FR" sz="1100" b="1" baseline="0" dirty="0">
                <a:solidFill>
                  <a:srgbClr val="0070C0"/>
                </a:solidFill>
                <a:latin typeface="Century Gothic" panose="020B0502020202020204" pitchFamily="34" charset="0"/>
              </a:rPr>
              <a:t>665%</a:t>
            </a:r>
            <a:endParaRPr lang="fr-FR" sz="1100" b="1" baseline="0" dirty="0">
              <a:latin typeface="Century Gothic" panose="020B0502020202020204" pitchFamily="34" charset="0"/>
            </a:endParaRPr>
          </a:p>
        </p:txBody>
      </p:sp>
      <p:pic>
        <p:nvPicPr>
          <p:cNvPr id="22" name="Graphique 21" descr="Feu">
            <a:extLst>
              <a:ext uri="{FF2B5EF4-FFF2-40B4-BE49-F238E27FC236}">
                <a16:creationId xmlns:a16="http://schemas.microsoft.com/office/drawing/2014/main" id="{856F058E-2E70-4963-BD13-3DFB6E99FF12}"/>
              </a:ext>
            </a:extLst>
          </p:cNvPr>
          <p:cNvPicPr>
            <a:picLocks noChangeAspect="1"/>
          </p:cNvPicPr>
          <p:nvPr>
            <p:custDataLst>
              <p:tags r:id="rId4"/>
            </p:custDataLst>
          </p:nvPr>
        </p:nvPicPr>
        <p:blipFill>
          <a:blip r:embed="rId34">
            <a:extLst>
              <a:ext uri="{96DAC541-7B7A-43D3-8B79-37D633B846F1}">
                <asvg:svgBlip xmlns:asvg="http://schemas.microsoft.com/office/drawing/2016/SVG/main" r:embed="rId35"/>
              </a:ext>
            </a:extLst>
          </a:blip>
          <a:stretch>
            <a:fillRect/>
          </a:stretch>
        </p:blipFill>
        <p:spPr>
          <a:xfrm>
            <a:off x="6572324" y="3103112"/>
            <a:ext cx="180000" cy="180000"/>
          </a:xfrm>
          <a:prstGeom prst="rect">
            <a:avLst/>
          </a:prstGeom>
        </p:spPr>
      </p:pic>
      <p:pic>
        <p:nvPicPr>
          <p:cNvPr id="23" name="Graphique 22" descr="Éclair">
            <a:extLst>
              <a:ext uri="{FF2B5EF4-FFF2-40B4-BE49-F238E27FC236}">
                <a16:creationId xmlns:a16="http://schemas.microsoft.com/office/drawing/2014/main" id="{94208E4E-3F62-4FD9-A0BE-E1BC51272A72}"/>
              </a:ext>
            </a:extLst>
          </p:cNvPr>
          <p:cNvPicPr>
            <a:picLocks noChangeAspect="1"/>
          </p:cNvPicPr>
          <p:nvPr>
            <p:custDataLst>
              <p:tags r:id="rId5"/>
            </p:custDataLst>
          </p:nvPr>
        </p:nvPicPr>
        <p:blipFill>
          <a:blip r:embed="rId36">
            <a:extLst>
              <a:ext uri="{96DAC541-7B7A-43D3-8B79-37D633B846F1}">
                <asvg:svgBlip xmlns:asvg="http://schemas.microsoft.com/office/drawing/2016/SVG/main" r:embed="rId37"/>
              </a:ext>
            </a:extLst>
          </a:blip>
          <a:stretch>
            <a:fillRect/>
          </a:stretch>
        </p:blipFill>
        <p:spPr>
          <a:xfrm>
            <a:off x="6570929" y="3386477"/>
            <a:ext cx="180000" cy="180000"/>
          </a:xfrm>
          <a:prstGeom prst="rect">
            <a:avLst/>
          </a:prstGeom>
        </p:spPr>
      </p:pic>
      <p:pic>
        <p:nvPicPr>
          <p:cNvPr id="24" name="Graphique 23" descr="Bulles">
            <a:extLst>
              <a:ext uri="{FF2B5EF4-FFF2-40B4-BE49-F238E27FC236}">
                <a16:creationId xmlns:a16="http://schemas.microsoft.com/office/drawing/2014/main" id="{BC33AE17-4CF2-40B7-A70A-E394E74536D4}"/>
              </a:ext>
            </a:extLst>
          </p:cNvPr>
          <p:cNvPicPr>
            <a:picLocks noChangeAspect="1"/>
          </p:cNvPicPr>
          <p:nvPr>
            <p:custDataLst>
              <p:tags r:id="rId6"/>
            </p:custDataLst>
          </p:nvPr>
        </p:nvPicPr>
        <p:blipFill>
          <a:blip r:embed="rId38">
            <a:extLst>
              <a:ext uri="{96DAC541-7B7A-43D3-8B79-37D633B846F1}">
                <asvg:svgBlip xmlns:asvg="http://schemas.microsoft.com/office/drawing/2016/SVG/main" r:embed="rId39"/>
              </a:ext>
            </a:extLst>
          </a:blip>
          <a:stretch>
            <a:fillRect/>
          </a:stretch>
        </p:blipFill>
        <p:spPr>
          <a:xfrm>
            <a:off x="6561767" y="2826440"/>
            <a:ext cx="180000" cy="180000"/>
          </a:xfrm>
          <a:prstGeom prst="rect">
            <a:avLst/>
          </a:prstGeom>
        </p:spPr>
      </p:pic>
      <p:sp>
        <p:nvSpPr>
          <p:cNvPr id="25" name="Légende : flèche courbée 24">
            <a:extLst>
              <a:ext uri="{FF2B5EF4-FFF2-40B4-BE49-F238E27FC236}">
                <a16:creationId xmlns:a16="http://schemas.microsoft.com/office/drawing/2014/main" id="{0DB4EAF6-5777-496C-B8AF-A4EC66F86F86}"/>
              </a:ext>
            </a:extLst>
          </p:cNvPr>
          <p:cNvSpPr/>
          <p:nvPr>
            <p:custDataLst>
              <p:tags r:id="rId7"/>
            </p:custDataLst>
          </p:nvPr>
        </p:nvSpPr>
        <p:spPr>
          <a:xfrm>
            <a:off x="6139946" y="2721188"/>
            <a:ext cx="606476" cy="943848"/>
          </a:xfrm>
          <a:prstGeom prst="borderCallout2">
            <a:avLst>
              <a:gd name="adj1" fmla="val 52990"/>
              <a:gd name="adj2" fmla="val -107"/>
              <a:gd name="adj3" fmla="val 52087"/>
              <a:gd name="adj4" fmla="val -14111"/>
              <a:gd name="adj5" fmla="val 17837"/>
              <a:gd name="adj6" fmla="val -3739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00"/>
              </a:spcBef>
              <a:spcAft>
                <a:spcPts val="400"/>
              </a:spcAft>
            </a:pPr>
            <a:r>
              <a:rPr lang="fr-FR" sz="1100" b="1" dirty="0">
                <a:solidFill>
                  <a:srgbClr val="9900CC"/>
                </a:solidFill>
                <a:latin typeface="Century Gothic" panose="020B0502020202020204" pitchFamily="34" charset="0"/>
              </a:rPr>
              <a:t>4</a:t>
            </a:r>
            <a:r>
              <a:rPr lang="fr-FR" sz="1100" b="1" baseline="0" dirty="0">
                <a:solidFill>
                  <a:srgbClr val="9900CC"/>
                </a:solidFill>
                <a:latin typeface="Century Gothic" panose="020B0502020202020204" pitchFamily="34" charset="0"/>
              </a:rPr>
              <a:t>%</a:t>
            </a:r>
          </a:p>
          <a:p>
            <a:pPr>
              <a:spcBef>
                <a:spcPts val="400"/>
              </a:spcBef>
              <a:spcAft>
                <a:spcPts val="400"/>
              </a:spcAft>
            </a:pPr>
            <a:r>
              <a:rPr lang="fr-FR" sz="1100" b="1" dirty="0">
                <a:solidFill>
                  <a:srgbClr val="FF0000"/>
                </a:solidFill>
                <a:latin typeface="Century Gothic" panose="020B0502020202020204" pitchFamily="34" charset="0"/>
              </a:rPr>
              <a:t>40</a:t>
            </a:r>
            <a:r>
              <a:rPr lang="fr-FR" sz="1100" b="1" baseline="0" dirty="0">
                <a:solidFill>
                  <a:srgbClr val="FF0000"/>
                </a:solidFill>
                <a:latin typeface="Century Gothic" panose="020B0502020202020204" pitchFamily="34" charset="0"/>
              </a:rPr>
              <a:t>% </a:t>
            </a:r>
          </a:p>
          <a:p>
            <a:pPr>
              <a:spcBef>
                <a:spcPts val="400"/>
              </a:spcBef>
              <a:spcAft>
                <a:spcPts val="400"/>
              </a:spcAft>
            </a:pPr>
            <a:r>
              <a:rPr lang="fr-FR" sz="1100" b="1" dirty="0">
                <a:solidFill>
                  <a:srgbClr val="0070C0"/>
                </a:solidFill>
                <a:latin typeface="Century Gothic" panose="020B0502020202020204" pitchFamily="34" charset="0"/>
              </a:rPr>
              <a:t>521</a:t>
            </a:r>
            <a:r>
              <a:rPr lang="fr-FR" sz="1100" b="1" baseline="0" dirty="0">
                <a:solidFill>
                  <a:srgbClr val="0070C0"/>
                </a:solidFill>
                <a:latin typeface="Century Gothic" panose="020B0502020202020204" pitchFamily="34" charset="0"/>
              </a:rPr>
              <a:t>%</a:t>
            </a:r>
            <a:endParaRPr lang="fr-FR" sz="1100" b="1" baseline="0" dirty="0">
              <a:latin typeface="Century Gothic" panose="020B0502020202020204" pitchFamily="34" charset="0"/>
            </a:endParaRPr>
          </a:p>
        </p:txBody>
      </p:sp>
      <p:sp>
        <p:nvSpPr>
          <p:cNvPr id="26" name="ZoneTexte 25">
            <a:extLst>
              <a:ext uri="{FF2B5EF4-FFF2-40B4-BE49-F238E27FC236}">
                <a16:creationId xmlns:a16="http://schemas.microsoft.com/office/drawing/2014/main" id="{459AC6C8-F5AB-4D23-8A08-6A61AB75C533}"/>
              </a:ext>
            </a:extLst>
          </p:cNvPr>
          <p:cNvSpPr txBox="1"/>
          <p:nvPr>
            <p:custDataLst>
              <p:tags r:id="rId8"/>
            </p:custDataLst>
          </p:nvPr>
        </p:nvSpPr>
        <p:spPr>
          <a:xfrm>
            <a:off x="4890441" y="2370818"/>
            <a:ext cx="1162309" cy="276999"/>
          </a:xfrm>
          <a:prstGeom prst="rect">
            <a:avLst/>
          </a:prstGeom>
          <a:noFill/>
        </p:spPr>
        <p:txBody>
          <a:bodyPr wrap="square" rtlCol="0">
            <a:spAutoFit/>
          </a:bodyPr>
          <a:lstStyle/>
          <a:p>
            <a:pPr algn="r"/>
            <a:r>
              <a:rPr lang="fr-FR" sz="1200" b="1" dirty="0">
                <a:solidFill>
                  <a:srgbClr val="00B050"/>
                </a:solidFill>
                <a:latin typeface="Arial" panose="020B0604020202020204" pitchFamily="34" charset="0"/>
              </a:rPr>
              <a:t>228</a:t>
            </a:r>
            <a:r>
              <a:rPr lang="fr-FR" sz="1200" b="1" baseline="0" dirty="0">
                <a:solidFill>
                  <a:srgbClr val="00B050"/>
                </a:solidFill>
                <a:latin typeface="Arial" panose="020B0604020202020204" pitchFamily="34" charset="0"/>
              </a:rPr>
              <a:t>% d’EnRs</a:t>
            </a:r>
          </a:p>
        </p:txBody>
      </p:sp>
      <p:sp>
        <p:nvSpPr>
          <p:cNvPr id="30" name="ZoneTexte 29">
            <a:extLst>
              <a:ext uri="{FF2B5EF4-FFF2-40B4-BE49-F238E27FC236}">
                <a16:creationId xmlns:a16="http://schemas.microsoft.com/office/drawing/2014/main" id="{6E2717DF-821B-4417-9BF5-F5729160B2A4}"/>
              </a:ext>
            </a:extLst>
          </p:cNvPr>
          <p:cNvSpPr txBox="1"/>
          <p:nvPr>
            <p:custDataLst>
              <p:tags r:id="rId9"/>
            </p:custDataLst>
          </p:nvPr>
        </p:nvSpPr>
        <p:spPr>
          <a:xfrm>
            <a:off x="4959901" y="6230218"/>
            <a:ext cx="1799981" cy="200055"/>
          </a:xfrm>
          <a:prstGeom prst="rect">
            <a:avLst/>
          </a:prstGeom>
          <a:noFill/>
        </p:spPr>
        <p:txBody>
          <a:bodyPr wrap="square" rtlCol="0">
            <a:spAutoFit/>
          </a:bodyPr>
          <a:lstStyle/>
          <a:p>
            <a:pPr algn="ctr"/>
            <a:r>
              <a:rPr lang="fr-FR" sz="700" b="1" baseline="0" dirty="0">
                <a:solidFill>
                  <a:schemeClr val="accent4"/>
                </a:solidFill>
                <a:latin typeface="Century Gothic" panose="020B0502020202020204" pitchFamily="34" charset="0"/>
              </a:rPr>
              <a:t>Couverture des conso. de gaz</a:t>
            </a:r>
          </a:p>
        </p:txBody>
      </p:sp>
      <p:sp>
        <p:nvSpPr>
          <p:cNvPr id="31" name="ZoneTexte 30">
            <a:extLst>
              <a:ext uri="{FF2B5EF4-FFF2-40B4-BE49-F238E27FC236}">
                <a16:creationId xmlns:a16="http://schemas.microsoft.com/office/drawing/2014/main" id="{C7FC9499-5EE8-4B06-A3CA-12E5BFC85F6F}"/>
              </a:ext>
            </a:extLst>
          </p:cNvPr>
          <p:cNvSpPr txBox="1"/>
          <p:nvPr>
            <p:custDataLst>
              <p:tags r:id="rId10"/>
            </p:custDataLst>
          </p:nvPr>
        </p:nvSpPr>
        <p:spPr>
          <a:xfrm>
            <a:off x="5049901" y="6516711"/>
            <a:ext cx="1799981" cy="200055"/>
          </a:xfrm>
          <a:prstGeom prst="rect">
            <a:avLst/>
          </a:prstGeom>
          <a:noFill/>
        </p:spPr>
        <p:txBody>
          <a:bodyPr wrap="square" rtlCol="0">
            <a:spAutoFit/>
          </a:bodyPr>
          <a:lstStyle/>
          <a:p>
            <a:pPr algn="ctr"/>
            <a:r>
              <a:rPr lang="fr-FR" sz="700" b="1" baseline="0" dirty="0">
                <a:solidFill>
                  <a:srgbClr val="FF0000"/>
                </a:solidFill>
                <a:latin typeface="Century Gothic" panose="020B0502020202020204" pitchFamily="34" charset="0"/>
              </a:rPr>
              <a:t>Couverture des conso. de chaleur</a:t>
            </a:r>
          </a:p>
        </p:txBody>
      </p:sp>
      <p:sp>
        <p:nvSpPr>
          <p:cNvPr id="32" name="ZoneTexte 31">
            <a:extLst>
              <a:ext uri="{FF2B5EF4-FFF2-40B4-BE49-F238E27FC236}">
                <a16:creationId xmlns:a16="http://schemas.microsoft.com/office/drawing/2014/main" id="{4C05F05F-8896-4DD8-BE92-C4DFB1417380}"/>
              </a:ext>
            </a:extLst>
          </p:cNvPr>
          <p:cNvSpPr txBox="1"/>
          <p:nvPr>
            <p:custDataLst>
              <p:tags r:id="rId11"/>
            </p:custDataLst>
          </p:nvPr>
        </p:nvSpPr>
        <p:spPr>
          <a:xfrm>
            <a:off x="5049901" y="6820217"/>
            <a:ext cx="1799981" cy="200055"/>
          </a:xfrm>
          <a:prstGeom prst="rect">
            <a:avLst/>
          </a:prstGeom>
          <a:noFill/>
        </p:spPr>
        <p:txBody>
          <a:bodyPr wrap="square" rtlCol="0">
            <a:spAutoFit/>
          </a:bodyPr>
          <a:lstStyle/>
          <a:p>
            <a:pPr algn="ctr"/>
            <a:r>
              <a:rPr lang="fr-FR" sz="700" b="1" baseline="0" dirty="0">
                <a:solidFill>
                  <a:schemeClr val="accent1"/>
                </a:solidFill>
                <a:latin typeface="Century Gothic" panose="020B0502020202020204" pitchFamily="34" charset="0"/>
              </a:rPr>
              <a:t>Couverture des conso. d’électricité</a:t>
            </a:r>
          </a:p>
        </p:txBody>
      </p:sp>
      <p:sp>
        <p:nvSpPr>
          <p:cNvPr id="33" name="ZoneTexte 32">
            <a:extLst>
              <a:ext uri="{FF2B5EF4-FFF2-40B4-BE49-F238E27FC236}">
                <a16:creationId xmlns:a16="http://schemas.microsoft.com/office/drawing/2014/main" id="{3C0B33DF-4951-4E60-96B3-A9E8DFE65A82}"/>
              </a:ext>
            </a:extLst>
          </p:cNvPr>
          <p:cNvSpPr txBox="1"/>
          <p:nvPr>
            <p:custDataLst>
              <p:tags r:id="rId12"/>
            </p:custDataLst>
          </p:nvPr>
        </p:nvSpPr>
        <p:spPr>
          <a:xfrm>
            <a:off x="2602435" y="3672616"/>
            <a:ext cx="580469" cy="276999"/>
          </a:xfrm>
          <a:prstGeom prst="rect">
            <a:avLst/>
          </a:prstGeom>
          <a:noFill/>
        </p:spPr>
        <p:txBody>
          <a:bodyPr wrap="square" rtlCol="0">
            <a:spAutoFit/>
          </a:bodyPr>
          <a:lstStyle/>
          <a:p>
            <a:pPr algn="ctr"/>
            <a:r>
              <a:rPr lang="fr-FR" sz="1200" b="1" baseline="0" dirty="0">
                <a:solidFill>
                  <a:srgbClr val="00B050"/>
                </a:solidFill>
                <a:latin typeface="Century Gothic" panose="020B0502020202020204" pitchFamily="34" charset="0"/>
              </a:rPr>
              <a:t>-</a:t>
            </a:r>
            <a:r>
              <a:rPr lang="fr-FR" sz="1200" b="1" dirty="0">
                <a:solidFill>
                  <a:srgbClr val="00B050"/>
                </a:solidFill>
                <a:latin typeface="Century Gothic" panose="020B0502020202020204" pitchFamily="34" charset="0"/>
              </a:rPr>
              <a:t>15</a:t>
            </a:r>
            <a:r>
              <a:rPr lang="fr-FR" sz="1200" b="1" baseline="0" dirty="0">
                <a:solidFill>
                  <a:srgbClr val="00B050"/>
                </a:solidFill>
                <a:latin typeface="Century Gothic" panose="020B0502020202020204" pitchFamily="34" charset="0"/>
              </a:rPr>
              <a:t>%</a:t>
            </a:r>
          </a:p>
        </p:txBody>
      </p:sp>
      <p:sp>
        <p:nvSpPr>
          <p:cNvPr id="36" name="ZoneTexte 35">
            <a:extLst>
              <a:ext uri="{FF2B5EF4-FFF2-40B4-BE49-F238E27FC236}">
                <a16:creationId xmlns:a16="http://schemas.microsoft.com/office/drawing/2014/main" id="{E1343896-E5AC-4744-994C-557F15337ED4}"/>
              </a:ext>
            </a:extLst>
          </p:cNvPr>
          <p:cNvSpPr txBox="1"/>
          <p:nvPr>
            <p:custDataLst>
              <p:tags r:id="rId13"/>
            </p:custDataLst>
          </p:nvPr>
        </p:nvSpPr>
        <p:spPr>
          <a:xfrm>
            <a:off x="4754864" y="2959380"/>
            <a:ext cx="1278427" cy="276999"/>
          </a:xfrm>
          <a:prstGeom prst="rect">
            <a:avLst/>
          </a:prstGeom>
          <a:noFill/>
        </p:spPr>
        <p:txBody>
          <a:bodyPr wrap="square" rtlCol="0">
            <a:spAutoFit/>
          </a:bodyPr>
          <a:lstStyle/>
          <a:p>
            <a:pPr algn="r"/>
            <a:r>
              <a:rPr lang="fr-FR" sz="1200" b="1" baseline="0" dirty="0">
                <a:solidFill>
                  <a:schemeClr val="accent6">
                    <a:lumMod val="75000"/>
                  </a:schemeClr>
                </a:solidFill>
                <a:latin typeface="Century Gothic" panose="020B0502020202020204" pitchFamily="34" charset="0"/>
              </a:rPr>
              <a:t>183% d’EnRs</a:t>
            </a:r>
          </a:p>
        </p:txBody>
      </p:sp>
      <p:pic>
        <p:nvPicPr>
          <p:cNvPr id="37" name="Graphique 36" descr="Feu">
            <a:extLst>
              <a:ext uri="{FF2B5EF4-FFF2-40B4-BE49-F238E27FC236}">
                <a16:creationId xmlns:a16="http://schemas.microsoft.com/office/drawing/2014/main" id="{C068F80D-BF9D-4E2F-91CD-4B270D3B1959}"/>
              </a:ext>
            </a:extLst>
          </p:cNvPr>
          <p:cNvPicPr>
            <a:picLocks noChangeAspect="1"/>
          </p:cNvPicPr>
          <p:nvPr>
            <p:custDataLst>
              <p:tags r:id="rId14"/>
            </p:custDataLst>
          </p:nvPr>
        </p:nvPicPr>
        <p:blipFill>
          <a:blip r:embed="rId34">
            <a:extLst>
              <a:ext uri="{96DAC541-7B7A-43D3-8B79-37D633B846F1}">
                <asvg:svgBlip xmlns:asvg="http://schemas.microsoft.com/office/drawing/2016/SVG/main" r:embed="rId35"/>
              </a:ext>
            </a:extLst>
          </a:blip>
          <a:stretch>
            <a:fillRect/>
          </a:stretch>
        </p:blipFill>
        <p:spPr>
          <a:xfrm>
            <a:off x="6572324" y="1993343"/>
            <a:ext cx="180000" cy="180000"/>
          </a:xfrm>
          <a:prstGeom prst="rect">
            <a:avLst/>
          </a:prstGeom>
        </p:spPr>
      </p:pic>
      <p:pic>
        <p:nvPicPr>
          <p:cNvPr id="38" name="Graphique 37" descr="Éclair">
            <a:extLst>
              <a:ext uri="{FF2B5EF4-FFF2-40B4-BE49-F238E27FC236}">
                <a16:creationId xmlns:a16="http://schemas.microsoft.com/office/drawing/2014/main" id="{3221447F-BA29-4016-BAC0-731E342A2939}"/>
              </a:ext>
            </a:extLst>
          </p:cNvPr>
          <p:cNvPicPr>
            <a:picLocks noChangeAspect="1"/>
          </p:cNvPicPr>
          <p:nvPr>
            <p:custDataLst>
              <p:tags r:id="rId15"/>
            </p:custDataLst>
          </p:nvPr>
        </p:nvPicPr>
        <p:blipFill>
          <a:blip r:embed="rId36">
            <a:extLst>
              <a:ext uri="{96DAC541-7B7A-43D3-8B79-37D633B846F1}">
                <asvg:svgBlip xmlns:asvg="http://schemas.microsoft.com/office/drawing/2016/SVG/main" r:embed="rId37"/>
              </a:ext>
            </a:extLst>
          </a:blip>
          <a:stretch>
            <a:fillRect/>
          </a:stretch>
        </p:blipFill>
        <p:spPr>
          <a:xfrm>
            <a:off x="6570929" y="2276708"/>
            <a:ext cx="180000" cy="180000"/>
          </a:xfrm>
          <a:prstGeom prst="rect">
            <a:avLst/>
          </a:prstGeom>
        </p:spPr>
      </p:pic>
      <p:pic>
        <p:nvPicPr>
          <p:cNvPr id="39" name="Graphique 38" descr="Bulles">
            <a:extLst>
              <a:ext uri="{FF2B5EF4-FFF2-40B4-BE49-F238E27FC236}">
                <a16:creationId xmlns:a16="http://schemas.microsoft.com/office/drawing/2014/main" id="{0733B95F-711D-46FF-9442-0D1D2A7883CB}"/>
              </a:ext>
            </a:extLst>
          </p:cNvPr>
          <p:cNvPicPr>
            <a:picLocks noChangeAspect="1"/>
          </p:cNvPicPr>
          <p:nvPr>
            <p:custDataLst>
              <p:tags r:id="rId16"/>
            </p:custDataLst>
          </p:nvPr>
        </p:nvPicPr>
        <p:blipFill>
          <a:blip r:embed="rId38">
            <a:extLst>
              <a:ext uri="{96DAC541-7B7A-43D3-8B79-37D633B846F1}">
                <asvg:svgBlip xmlns:asvg="http://schemas.microsoft.com/office/drawing/2016/SVG/main" r:embed="rId39"/>
              </a:ext>
            </a:extLst>
          </a:blip>
          <a:stretch>
            <a:fillRect/>
          </a:stretch>
        </p:blipFill>
        <p:spPr>
          <a:xfrm>
            <a:off x="6561767" y="1716671"/>
            <a:ext cx="180000" cy="180000"/>
          </a:xfrm>
          <a:prstGeom prst="rect">
            <a:avLst/>
          </a:prstGeom>
        </p:spPr>
      </p:pic>
      <p:sp>
        <p:nvSpPr>
          <p:cNvPr id="40" name="ZoneTexte 39">
            <a:extLst>
              <a:ext uri="{FF2B5EF4-FFF2-40B4-BE49-F238E27FC236}">
                <a16:creationId xmlns:a16="http://schemas.microsoft.com/office/drawing/2014/main" id="{2625A924-5F5F-4EFC-87E5-826AD41B5AA6}"/>
              </a:ext>
            </a:extLst>
          </p:cNvPr>
          <p:cNvSpPr txBox="1"/>
          <p:nvPr>
            <p:custDataLst>
              <p:tags r:id="rId17"/>
            </p:custDataLst>
          </p:nvPr>
        </p:nvSpPr>
        <p:spPr>
          <a:xfrm>
            <a:off x="2642425" y="2858381"/>
            <a:ext cx="1230037" cy="276999"/>
          </a:xfrm>
          <a:prstGeom prst="rect">
            <a:avLst/>
          </a:prstGeom>
          <a:noFill/>
        </p:spPr>
        <p:txBody>
          <a:bodyPr wrap="square" rtlCol="0">
            <a:spAutoFit/>
          </a:bodyPr>
          <a:lstStyle/>
          <a:p>
            <a:r>
              <a:rPr lang="fr-FR" sz="1200" b="1" dirty="0">
                <a:solidFill>
                  <a:schemeClr val="accent6">
                    <a:lumMod val="75000"/>
                  </a:schemeClr>
                </a:solidFill>
                <a:latin typeface="Century Gothic" panose="020B0502020202020204" pitchFamily="34" charset="0"/>
              </a:rPr>
              <a:t>119</a:t>
            </a:r>
            <a:r>
              <a:rPr lang="fr-FR" sz="1200" b="1" baseline="0" dirty="0">
                <a:solidFill>
                  <a:schemeClr val="accent6">
                    <a:lumMod val="75000"/>
                  </a:schemeClr>
                </a:solidFill>
                <a:latin typeface="Century Gothic" panose="020B0502020202020204" pitchFamily="34" charset="0"/>
              </a:rPr>
              <a:t>% d’EnRs</a:t>
            </a:r>
          </a:p>
        </p:txBody>
      </p:sp>
      <p:sp>
        <p:nvSpPr>
          <p:cNvPr id="41" name="ZoneTexte 40">
            <a:extLst>
              <a:ext uri="{FF2B5EF4-FFF2-40B4-BE49-F238E27FC236}">
                <a16:creationId xmlns:a16="http://schemas.microsoft.com/office/drawing/2014/main" id="{14B8AC4D-FF36-413D-A918-F9CB801E71D1}"/>
              </a:ext>
            </a:extLst>
          </p:cNvPr>
          <p:cNvSpPr txBox="1"/>
          <p:nvPr>
            <p:custDataLst>
              <p:tags r:id="rId18"/>
            </p:custDataLst>
          </p:nvPr>
        </p:nvSpPr>
        <p:spPr>
          <a:xfrm>
            <a:off x="2594062" y="3325268"/>
            <a:ext cx="645938" cy="276999"/>
          </a:xfrm>
          <a:prstGeom prst="rect">
            <a:avLst/>
          </a:prstGeom>
          <a:noFill/>
        </p:spPr>
        <p:txBody>
          <a:bodyPr wrap="square" rtlCol="0">
            <a:spAutoFit/>
          </a:bodyPr>
          <a:lstStyle/>
          <a:p>
            <a:pPr algn="ctr"/>
            <a:r>
              <a:rPr lang="fr-FR" sz="1200" b="1" baseline="0" dirty="0">
                <a:solidFill>
                  <a:schemeClr val="accent6">
                    <a:lumMod val="75000"/>
                  </a:schemeClr>
                </a:solidFill>
                <a:latin typeface="Century Gothic" panose="020B0502020202020204" pitchFamily="34" charset="0"/>
              </a:rPr>
              <a:t>-10%</a:t>
            </a:r>
          </a:p>
        </p:txBody>
      </p:sp>
      <p:cxnSp>
        <p:nvCxnSpPr>
          <p:cNvPr id="12" name="Connecteur droit 11">
            <a:extLst>
              <a:ext uri="{FF2B5EF4-FFF2-40B4-BE49-F238E27FC236}">
                <a16:creationId xmlns:a16="http://schemas.microsoft.com/office/drawing/2014/main" id="{4781E640-D871-4D7C-A3B6-3ACA0138CC56}"/>
              </a:ext>
            </a:extLst>
          </p:cNvPr>
          <p:cNvCxnSpPr/>
          <p:nvPr/>
        </p:nvCxnSpPr>
        <p:spPr>
          <a:xfrm flipV="1">
            <a:off x="2708920" y="2381506"/>
            <a:ext cx="0" cy="3240360"/>
          </a:xfrm>
          <a:prstGeom prst="line">
            <a:avLst/>
          </a:prstGeom>
          <a:ln>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42" name="ZoneTexte 41">
            <a:extLst>
              <a:ext uri="{FF2B5EF4-FFF2-40B4-BE49-F238E27FC236}">
                <a16:creationId xmlns:a16="http://schemas.microsoft.com/office/drawing/2014/main" id="{ED68EA60-0C50-4BC1-AC5D-922392F0DBE1}"/>
              </a:ext>
            </a:extLst>
          </p:cNvPr>
          <p:cNvSpPr txBox="1"/>
          <p:nvPr>
            <p:custDataLst>
              <p:tags r:id="rId19"/>
            </p:custDataLst>
          </p:nvPr>
        </p:nvSpPr>
        <p:spPr>
          <a:xfrm>
            <a:off x="5737610" y="4161732"/>
            <a:ext cx="808584" cy="276999"/>
          </a:xfrm>
          <a:prstGeom prst="rect">
            <a:avLst/>
          </a:prstGeom>
          <a:noFill/>
        </p:spPr>
        <p:txBody>
          <a:bodyPr wrap="square" rtlCol="0">
            <a:spAutoFit/>
          </a:bodyPr>
          <a:lstStyle/>
          <a:p>
            <a:pPr algn="ctr"/>
            <a:r>
              <a:rPr lang="fr-FR" sz="1200" b="1" baseline="0" dirty="0">
                <a:solidFill>
                  <a:srgbClr val="00B050"/>
                </a:solidFill>
                <a:latin typeface="Century Gothic" panose="020B0502020202020204" pitchFamily="34" charset="0"/>
              </a:rPr>
              <a:t>-41%</a:t>
            </a:r>
          </a:p>
        </p:txBody>
      </p:sp>
      <p:sp>
        <p:nvSpPr>
          <p:cNvPr id="43" name="ZoneTexte 42">
            <a:extLst>
              <a:ext uri="{FF2B5EF4-FFF2-40B4-BE49-F238E27FC236}">
                <a16:creationId xmlns:a16="http://schemas.microsoft.com/office/drawing/2014/main" id="{7578CC97-1C92-4725-83F5-07EB57E55925}"/>
              </a:ext>
            </a:extLst>
          </p:cNvPr>
          <p:cNvSpPr txBox="1"/>
          <p:nvPr>
            <p:custDataLst>
              <p:tags r:id="rId20"/>
            </p:custDataLst>
          </p:nvPr>
        </p:nvSpPr>
        <p:spPr>
          <a:xfrm>
            <a:off x="2636704" y="2493318"/>
            <a:ext cx="1230038" cy="276999"/>
          </a:xfrm>
          <a:prstGeom prst="rect">
            <a:avLst/>
          </a:prstGeom>
          <a:noFill/>
        </p:spPr>
        <p:txBody>
          <a:bodyPr wrap="square" rtlCol="0">
            <a:spAutoFit/>
          </a:bodyPr>
          <a:lstStyle/>
          <a:p>
            <a:r>
              <a:rPr lang="fr-FR" sz="1200" b="1" dirty="0">
                <a:solidFill>
                  <a:srgbClr val="00B050"/>
                </a:solidFill>
                <a:latin typeface="Arial" panose="020B0604020202020204" pitchFamily="34" charset="0"/>
              </a:rPr>
              <a:t>144</a:t>
            </a:r>
            <a:r>
              <a:rPr lang="fr-FR" sz="1200" b="1" baseline="0" dirty="0">
                <a:solidFill>
                  <a:srgbClr val="00B050"/>
                </a:solidFill>
                <a:latin typeface="Arial" panose="020B0604020202020204" pitchFamily="34" charset="0"/>
              </a:rPr>
              <a:t>% d’EnRs</a:t>
            </a:r>
          </a:p>
        </p:txBody>
      </p:sp>
      <p:pic>
        <p:nvPicPr>
          <p:cNvPr id="44" name="Graphique 43" descr="Feu">
            <a:extLst>
              <a:ext uri="{FF2B5EF4-FFF2-40B4-BE49-F238E27FC236}">
                <a16:creationId xmlns:a16="http://schemas.microsoft.com/office/drawing/2014/main" id="{9F59753A-CBD5-41F6-A7BC-F680252DCDA9}"/>
              </a:ext>
            </a:extLst>
          </p:cNvPr>
          <p:cNvPicPr>
            <a:picLocks noChangeAspect="1"/>
          </p:cNvPicPr>
          <p:nvPr>
            <p:custDataLst>
              <p:tags r:id="rId21"/>
            </p:custDataLst>
          </p:nvPr>
        </p:nvPicPr>
        <p:blipFill>
          <a:blip r:embed="rId34">
            <a:extLst>
              <a:ext uri="{96DAC541-7B7A-43D3-8B79-37D633B846F1}">
                <asvg:svgBlip xmlns:asvg="http://schemas.microsoft.com/office/drawing/2016/SVG/main" r:embed="rId35"/>
              </a:ext>
            </a:extLst>
          </a:blip>
          <a:stretch>
            <a:fillRect/>
          </a:stretch>
        </p:blipFill>
        <p:spPr>
          <a:xfrm>
            <a:off x="4961296" y="6536852"/>
            <a:ext cx="180000" cy="180000"/>
          </a:xfrm>
          <a:prstGeom prst="rect">
            <a:avLst/>
          </a:prstGeom>
        </p:spPr>
      </p:pic>
      <p:pic>
        <p:nvPicPr>
          <p:cNvPr id="45" name="Graphique 44" descr="Éclair">
            <a:extLst>
              <a:ext uri="{FF2B5EF4-FFF2-40B4-BE49-F238E27FC236}">
                <a16:creationId xmlns:a16="http://schemas.microsoft.com/office/drawing/2014/main" id="{3F0CC7DD-5E52-4885-9160-9F96DB93B6C7}"/>
              </a:ext>
            </a:extLst>
          </p:cNvPr>
          <p:cNvPicPr>
            <a:picLocks noChangeAspect="1"/>
          </p:cNvPicPr>
          <p:nvPr>
            <p:custDataLst>
              <p:tags r:id="rId22"/>
            </p:custDataLst>
          </p:nvPr>
        </p:nvPicPr>
        <p:blipFill>
          <a:blip r:embed="rId36">
            <a:extLst>
              <a:ext uri="{96DAC541-7B7A-43D3-8B79-37D633B846F1}">
                <asvg:svgBlip xmlns:asvg="http://schemas.microsoft.com/office/drawing/2016/SVG/main" r:embed="rId37"/>
              </a:ext>
            </a:extLst>
          </a:blip>
          <a:stretch>
            <a:fillRect/>
          </a:stretch>
        </p:blipFill>
        <p:spPr>
          <a:xfrm>
            <a:off x="4959901" y="6820217"/>
            <a:ext cx="180000" cy="180000"/>
          </a:xfrm>
          <a:prstGeom prst="rect">
            <a:avLst/>
          </a:prstGeom>
        </p:spPr>
      </p:pic>
      <p:pic>
        <p:nvPicPr>
          <p:cNvPr id="46" name="Graphique 45" descr="Bulles">
            <a:extLst>
              <a:ext uri="{FF2B5EF4-FFF2-40B4-BE49-F238E27FC236}">
                <a16:creationId xmlns:a16="http://schemas.microsoft.com/office/drawing/2014/main" id="{8A955803-9CF7-44D3-BC90-B96B70BA63C1}"/>
              </a:ext>
            </a:extLst>
          </p:cNvPr>
          <p:cNvPicPr>
            <a:picLocks noChangeAspect="1"/>
          </p:cNvPicPr>
          <p:nvPr>
            <p:custDataLst>
              <p:tags r:id="rId23"/>
            </p:custDataLst>
          </p:nvPr>
        </p:nvPicPr>
        <p:blipFill>
          <a:blip r:embed="rId38">
            <a:extLst>
              <a:ext uri="{96DAC541-7B7A-43D3-8B79-37D633B846F1}">
                <asvg:svgBlip xmlns:asvg="http://schemas.microsoft.com/office/drawing/2016/SVG/main" r:embed="rId39"/>
              </a:ext>
            </a:extLst>
          </a:blip>
          <a:stretch>
            <a:fillRect/>
          </a:stretch>
        </p:blipFill>
        <p:spPr>
          <a:xfrm>
            <a:off x="4950739" y="6260180"/>
            <a:ext cx="180000" cy="180000"/>
          </a:xfrm>
          <a:prstGeom prst="rect">
            <a:avLst/>
          </a:prstGeom>
        </p:spPr>
      </p:pic>
      <p:sp>
        <p:nvSpPr>
          <p:cNvPr id="47" name="Légende : flèche courbée 46">
            <a:extLst>
              <a:ext uri="{FF2B5EF4-FFF2-40B4-BE49-F238E27FC236}">
                <a16:creationId xmlns:a16="http://schemas.microsoft.com/office/drawing/2014/main" id="{833C31BB-B724-414E-B4E1-CAC7AEB26F45}"/>
              </a:ext>
            </a:extLst>
          </p:cNvPr>
          <p:cNvSpPr/>
          <p:nvPr>
            <p:custDataLst>
              <p:tags r:id="rId24"/>
            </p:custDataLst>
          </p:nvPr>
        </p:nvSpPr>
        <p:spPr>
          <a:xfrm>
            <a:off x="1666610" y="2157828"/>
            <a:ext cx="606476" cy="760074"/>
          </a:xfrm>
          <a:prstGeom prst="borderCallout2">
            <a:avLst>
              <a:gd name="adj1" fmla="val 51785"/>
              <a:gd name="adj2" fmla="val 99695"/>
              <a:gd name="adj3" fmla="val 52063"/>
              <a:gd name="adj4" fmla="val 124860"/>
              <a:gd name="adj5" fmla="val 88873"/>
              <a:gd name="adj6" fmla="val 17739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00"/>
              </a:spcBef>
              <a:spcAft>
                <a:spcPts val="400"/>
              </a:spcAft>
            </a:pPr>
            <a:r>
              <a:rPr lang="fr-FR" sz="1100" b="1" dirty="0">
                <a:solidFill>
                  <a:srgbClr val="9900CC"/>
                </a:solidFill>
                <a:latin typeface="Century Gothic" panose="020B0502020202020204" pitchFamily="34" charset="0"/>
              </a:rPr>
              <a:t>8</a:t>
            </a:r>
            <a:r>
              <a:rPr lang="fr-FR" sz="1100" b="1" baseline="0" dirty="0">
                <a:solidFill>
                  <a:srgbClr val="9900CC"/>
                </a:solidFill>
                <a:latin typeface="Century Gothic" panose="020B0502020202020204" pitchFamily="34" charset="0"/>
              </a:rPr>
              <a:t>%</a:t>
            </a:r>
          </a:p>
          <a:p>
            <a:pPr>
              <a:spcBef>
                <a:spcPts val="400"/>
              </a:spcBef>
              <a:spcAft>
                <a:spcPts val="400"/>
              </a:spcAft>
            </a:pPr>
            <a:r>
              <a:rPr lang="fr-FR" sz="1100" b="1" dirty="0">
                <a:solidFill>
                  <a:srgbClr val="FF0000"/>
                </a:solidFill>
                <a:latin typeface="Century Gothic" panose="020B0502020202020204" pitchFamily="34" charset="0"/>
              </a:rPr>
              <a:t>47</a:t>
            </a:r>
            <a:r>
              <a:rPr lang="fr-FR" sz="1100" b="1" baseline="0" dirty="0">
                <a:solidFill>
                  <a:srgbClr val="FF0000"/>
                </a:solidFill>
                <a:latin typeface="Century Gothic" panose="020B0502020202020204" pitchFamily="34" charset="0"/>
              </a:rPr>
              <a:t>% </a:t>
            </a:r>
          </a:p>
          <a:p>
            <a:pPr>
              <a:spcBef>
                <a:spcPts val="400"/>
              </a:spcBef>
              <a:spcAft>
                <a:spcPts val="400"/>
              </a:spcAft>
            </a:pPr>
            <a:r>
              <a:rPr lang="fr-FR" sz="1100" b="1" baseline="0" dirty="0">
                <a:solidFill>
                  <a:srgbClr val="0070C0"/>
                </a:solidFill>
                <a:latin typeface="Century Gothic" panose="020B0502020202020204" pitchFamily="34" charset="0"/>
              </a:rPr>
              <a:t>478%</a:t>
            </a:r>
            <a:endParaRPr lang="fr-FR" sz="1100" b="1" baseline="0" dirty="0">
              <a:latin typeface="Century Gothic" panose="020B0502020202020204" pitchFamily="34" charset="0"/>
            </a:endParaRPr>
          </a:p>
        </p:txBody>
      </p:sp>
      <p:pic>
        <p:nvPicPr>
          <p:cNvPr id="48" name="Graphique 47" descr="Feu">
            <a:extLst>
              <a:ext uri="{FF2B5EF4-FFF2-40B4-BE49-F238E27FC236}">
                <a16:creationId xmlns:a16="http://schemas.microsoft.com/office/drawing/2014/main" id="{6FD3F258-289C-44C6-8612-E9BF39E2E76F}"/>
              </a:ext>
            </a:extLst>
          </p:cNvPr>
          <p:cNvPicPr>
            <a:picLocks noChangeAspect="1"/>
          </p:cNvPicPr>
          <p:nvPr>
            <p:custDataLst>
              <p:tags r:id="rId25"/>
            </p:custDataLst>
          </p:nvPr>
        </p:nvPicPr>
        <p:blipFill>
          <a:blip r:embed="rId34">
            <a:extLst>
              <a:ext uri="{96DAC541-7B7A-43D3-8B79-37D633B846F1}">
                <asvg:svgBlip xmlns:asvg="http://schemas.microsoft.com/office/drawing/2016/SVG/main" r:embed="rId35"/>
              </a:ext>
            </a:extLst>
          </a:blip>
          <a:stretch>
            <a:fillRect/>
          </a:stretch>
        </p:blipFill>
        <p:spPr>
          <a:xfrm>
            <a:off x="2098988" y="2439612"/>
            <a:ext cx="180000" cy="180000"/>
          </a:xfrm>
          <a:prstGeom prst="rect">
            <a:avLst/>
          </a:prstGeom>
        </p:spPr>
      </p:pic>
      <p:pic>
        <p:nvPicPr>
          <p:cNvPr id="49" name="Graphique 48" descr="Éclair">
            <a:extLst>
              <a:ext uri="{FF2B5EF4-FFF2-40B4-BE49-F238E27FC236}">
                <a16:creationId xmlns:a16="http://schemas.microsoft.com/office/drawing/2014/main" id="{6B0F35D1-DC6D-40F2-AD9B-F2F0B7C6B5C9}"/>
              </a:ext>
            </a:extLst>
          </p:cNvPr>
          <p:cNvPicPr>
            <a:picLocks noChangeAspect="1"/>
          </p:cNvPicPr>
          <p:nvPr>
            <p:custDataLst>
              <p:tags r:id="rId26"/>
            </p:custDataLst>
          </p:nvPr>
        </p:nvPicPr>
        <p:blipFill>
          <a:blip r:embed="rId36">
            <a:extLst>
              <a:ext uri="{96DAC541-7B7A-43D3-8B79-37D633B846F1}">
                <asvg:svgBlip xmlns:asvg="http://schemas.microsoft.com/office/drawing/2016/SVG/main" r:embed="rId37"/>
              </a:ext>
            </a:extLst>
          </a:blip>
          <a:stretch>
            <a:fillRect/>
          </a:stretch>
        </p:blipFill>
        <p:spPr>
          <a:xfrm>
            <a:off x="2097593" y="2722977"/>
            <a:ext cx="180000" cy="180000"/>
          </a:xfrm>
          <a:prstGeom prst="rect">
            <a:avLst/>
          </a:prstGeom>
        </p:spPr>
      </p:pic>
      <p:pic>
        <p:nvPicPr>
          <p:cNvPr id="50" name="Graphique 49" descr="Bulles">
            <a:extLst>
              <a:ext uri="{FF2B5EF4-FFF2-40B4-BE49-F238E27FC236}">
                <a16:creationId xmlns:a16="http://schemas.microsoft.com/office/drawing/2014/main" id="{50821CEC-6B32-4566-993F-9506B9209698}"/>
              </a:ext>
            </a:extLst>
          </p:cNvPr>
          <p:cNvPicPr>
            <a:picLocks noChangeAspect="1"/>
          </p:cNvPicPr>
          <p:nvPr>
            <p:custDataLst>
              <p:tags r:id="rId27"/>
            </p:custDataLst>
          </p:nvPr>
        </p:nvPicPr>
        <p:blipFill>
          <a:blip r:embed="rId38">
            <a:extLst>
              <a:ext uri="{96DAC541-7B7A-43D3-8B79-37D633B846F1}">
                <asvg:svgBlip xmlns:asvg="http://schemas.microsoft.com/office/drawing/2016/SVG/main" r:embed="rId39"/>
              </a:ext>
            </a:extLst>
          </a:blip>
          <a:stretch>
            <a:fillRect/>
          </a:stretch>
        </p:blipFill>
        <p:spPr>
          <a:xfrm>
            <a:off x="2088431" y="2162940"/>
            <a:ext cx="180000" cy="180000"/>
          </a:xfrm>
          <a:prstGeom prst="rect">
            <a:avLst/>
          </a:prstGeom>
        </p:spPr>
      </p:pic>
      <p:sp>
        <p:nvSpPr>
          <p:cNvPr id="51" name="Légende : flèche courbée 50">
            <a:extLst>
              <a:ext uri="{FF2B5EF4-FFF2-40B4-BE49-F238E27FC236}">
                <a16:creationId xmlns:a16="http://schemas.microsoft.com/office/drawing/2014/main" id="{ED5ACB48-65F3-4EB9-94B3-12B58B5A8B03}"/>
              </a:ext>
            </a:extLst>
          </p:cNvPr>
          <p:cNvSpPr/>
          <p:nvPr>
            <p:custDataLst>
              <p:tags r:id="rId28"/>
            </p:custDataLst>
          </p:nvPr>
        </p:nvSpPr>
        <p:spPr>
          <a:xfrm>
            <a:off x="1438894" y="3827794"/>
            <a:ext cx="537269" cy="643744"/>
          </a:xfrm>
          <a:prstGeom prst="borderCallout2">
            <a:avLst>
              <a:gd name="adj1" fmla="val 51785"/>
              <a:gd name="adj2" fmla="val 99695"/>
              <a:gd name="adj3" fmla="val 52063"/>
              <a:gd name="adj4" fmla="val 124860"/>
              <a:gd name="adj5" fmla="val -104662"/>
              <a:gd name="adj6" fmla="val 238376"/>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00"/>
              </a:spcBef>
              <a:spcAft>
                <a:spcPts val="400"/>
              </a:spcAft>
            </a:pPr>
            <a:r>
              <a:rPr lang="fr-FR" sz="900" b="1" baseline="0" dirty="0">
                <a:solidFill>
                  <a:srgbClr val="9900CC"/>
                </a:solidFill>
                <a:latin typeface="Century Gothic" panose="020B0502020202020204" pitchFamily="34" charset="0"/>
              </a:rPr>
              <a:t>2%</a:t>
            </a:r>
          </a:p>
          <a:p>
            <a:pPr>
              <a:spcBef>
                <a:spcPts val="400"/>
              </a:spcBef>
              <a:spcAft>
                <a:spcPts val="400"/>
              </a:spcAft>
            </a:pPr>
            <a:r>
              <a:rPr lang="fr-FR" sz="900" b="1" baseline="0" dirty="0">
                <a:solidFill>
                  <a:srgbClr val="FF0000"/>
                </a:solidFill>
                <a:latin typeface="Century Gothic" panose="020B0502020202020204" pitchFamily="34" charset="0"/>
              </a:rPr>
              <a:t>32% </a:t>
            </a:r>
          </a:p>
          <a:p>
            <a:pPr>
              <a:spcBef>
                <a:spcPts val="400"/>
              </a:spcBef>
              <a:spcAft>
                <a:spcPts val="400"/>
              </a:spcAft>
            </a:pPr>
            <a:r>
              <a:rPr lang="fr-FR" sz="900" b="1" baseline="0" dirty="0">
                <a:solidFill>
                  <a:srgbClr val="0070C0"/>
                </a:solidFill>
                <a:latin typeface="Century Gothic" panose="020B0502020202020204" pitchFamily="34" charset="0"/>
              </a:rPr>
              <a:t>418%</a:t>
            </a:r>
            <a:endParaRPr lang="fr-FR" sz="900" b="1" baseline="0" dirty="0">
              <a:latin typeface="Century Gothic" panose="020B0502020202020204" pitchFamily="34" charset="0"/>
            </a:endParaRPr>
          </a:p>
        </p:txBody>
      </p:sp>
      <p:pic>
        <p:nvPicPr>
          <p:cNvPr id="52" name="Graphique 51" descr="Feu">
            <a:extLst>
              <a:ext uri="{FF2B5EF4-FFF2-40B4-BE49-F238E27FC236}">
                <a16:creationId xmlns:a16="http://schemas.microsoft.com/office/drawing/2014/main" id="{57EA8FF9-ECC0-4832-AF21-740CC7443D22}"/>
              </a:ext>
            </a:extLst>
          </p:cNvPr>
          <p:cNvPicPr>
            <a:picLocks noChangeAspect="1"/>
          </p:cNvPicPr>
          <p:nvPr>
            <p:custDataLst>
              <p:tags r:id="rId29"/>
            </p:custDataLst>
          </p:nvPr>
        </p:nvPicPr>
        <p:blipFill>
          <a:blip r:embed="rId34">
            <a:extLst>
              <a:ext uri="{96DAC541-7B7A-43D3-8B79-37D633B846F1}">
                <asvg:svgBlip xmlns:asvg="http://schemas.microsoft.com/office/drawing/2016/SVG/main" r:embed="rId35"/>
              </a:ext>
            </a:extLst>
          </a:blip>
          <a:stretch>
            <a:fillRect/>
          </a:stretch>
        </p:blipFill>
        <p:spPr>
          <a:xfrm>
            <a:off x="1799877" y="4056507"/>
            <a:ext cx="180000" cy="180000"/>
          </a:xfrm>
          <a:prstGeom prst="rect">
            <a:avLst/>
          </a:prstGeom>
        </p:spPr>
      </p:pic>
      <p:pic>
        <p:nvPicPr>
          <p:cNvPr id="53" name="Graphique 52" descr="Éclair">
            <a:extLst>
              <a:ext uri="{FF2B5EF4-FFF2-40B4-BE49-F238E27FC236}">
                <a16:creationId xmlns:a16="http://schemas.microsoft.com/office/drawing/2014/main" id="{9F0F699C-2532-43AF-86F8-40C2D0B795B6}"/>
              </a:ext>
            </a:extLst>
          </p:cNvPr>
          <p:cNvPicPr>
            <a:picLocks noChangeAspect="1"/>
          </p:cNvPicPr>
          <p:nvPr>
            <p:custDataLst>
              <p:tags r:id="rId30"/>
            </p:custDataLst>
          </p:nvPr>
        </p:nvPicPr>
        <p:blipFill>
          <a:blip r:embed="rId36">
            <a:extLst>
              <a:ext uri="{96DAC541-7B7A-43D3-8B79-37D633B846F1}">
                <asvg:svgBlip xmlns:asvg="http://schemas.microsoft.com/office/drawing/2016/SVG/main" r:embed="rId37"/>
              </a:ext>
            </a:extLst>
          </a:blip>
          <a:stretch>
            <a:fillRect/>
          </a:stretch>
        </p:blipFill>
        <p:spPr>
          <a:xfrm>
            <a:off x="1797871" y="4313232"/>
            <a:ext cx="180000" cy="180000"/>
          </a:xfrm>
          <a:prstGeom prst="rect">
            <a:avLst/>
          </a:prstGeom>
        </p:spPr>
      </p:pic>
      <p:pic>
        <p:nvPicPr>
          <p:cNvPr id="54" name="Graphique 53" descr="Bulles">
            <a:extLst>
              <a:ext uri="{FF2B5EF4-FFF2-40B4-BE49-F238E27FC236}">
                <a16:creationId xmlns:a16="http://schemas.microsoft.com/office/drawing/2014/main" id="{467F6297-E727-41A2-8686-5EEEC51CBB6B}"/>
              </a:ext>
            </a:extLst>
          </p:cNvPr>
          <p:cNvPicPr>
            <a:picLocks noChangeAspect="1"/>
          </p:cNvPicPr>
          <p:nvPr>
            <p:custDataLst>
              <p:tags r:id="rId31"/>
            </p:custDataLst>
          </p:nvPr>
        </p:nvPicPr>
        <p:blipFill>
          <a:blip r:embed="rId38">
            <a:extLst>
              <a:ext uri="{96DAC541-7B7A-43D3-8B79-37D633B846F1}">
                <asvg:svgBlip xmlns:asvg="http://schemas.microsoft.com/office/drawing/2016/SVG/main" r:embed="rId39"/>
              </a:ext>
            </a:extLst>
          </a:blip>
          <a:stretch>
            <a:fillRect/>
          </a:stretch>
        </p:blipFill>
        <p:spPr>
          <a:xfrm>
            <a:off x="1796163" y="3834385"/>
            <a:ext cx="180000" cy="180000"/>
          </a:xfrm>
          <a:prstGeom prst="rect">
            <a:avLst/>
          </a:prstGeom>
        </p:spPr>
      </p:pic>
      <p:sp>
        <p:nvSpPr>
          <p:cNvPr id="55" name="Rectangle 54"/>
          <p:cNvSpPr/>
          <p:nvPr/>
        </p:nvSpPr>
        <p:spPr>
          <a:xfrm flipV="1">
            <a:off x="0" y="1181599"/>
            <a:ext cx="6857999" cy="326201"/>
          </a:xfrm>
          <a:prstGeom prst="rect">
            <a:avLst/>
          </a:prstGeom>
          <a:pattFill prst="pct25">
            <a:fgClr>
              <a:srgbClr val="346826"/>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800" dirty="0"/>
          </a:p>
        </p:txBody>
      </p:sp>
      <p:sp>
        <p:nvSpPr>
          <p:cNvPr id="57" name="ZoneTexte 56">
            <a:extLst>
              <a:ext uri="{FF2B5EF4-FFF2-40B4-BE49-F238E27FC236}">
                <a16:creationId xmlns:a16="http://schemas.microsoft.com/office/drawing/2014/main" id="{30A89E66-3DD4-4C64-B873-31DD364E33A2}"/>
              </a:ext>
            </a:extLst>
          </p:cNvPr>
          <p:cNvSpPr txBox="1"/>
          <p:nvPr/>
        </p:nvSpPr>
        <p:spPr>
          <a:xfrm>
            <a:off x="383968" y="1175424"/>
            <a:ext cx="5780273" cy="338554"/>
          </a:xfrm>
          <a:prstGeom prst="rect">
            <a:avLst/>
          </a:prstGeom>
          <a:solidFill>
            <a:schemeClr val="bg1"/>
          </a:solidFill>
        </p:spPr>
        <p:txBody>
          <a:bodyPr wrap="square" rtlCol="0">
            <a:spAutoFit/>
          </a:bodyPr>
          <a:lstStyle/>
          <a:p>
            <a:r>
              <a:rPr lang="fr-FR" sz="1600" b="1" dirty="0">
                <a:solidFill>
                  <a:srgbClr val="404040"/>
                </a:solidFill>
                <a:latin typeface="Century Gothic" panose="020B0502020202020204" pitchFamily="34" charset="0"/>
              </a:rPr>
              <a:t>Trajectoire énergétique incluant les grandes installations</a:t>
            </a:r>
          </a:p>
        </p:txBody>
      </p:sp>
      <p:sp>
        <p:nvSpPr>
          <p:cNvPr id="2" name="Rectangle 1">
            <a:extLst>
              <a:ext uri="{FF2B5EF4-FFF2-40B4-BE49-F238E27FC236}">
                <a16:creationId xmlns:a16="http://schemas.microsoft.com/office/drawing/2014/main" id="{53A58830-C8DE-B94B-AF10-13ECA7DF99B7}"/>
              </a:ext>
            </a:extLst>
          </p:cNvPr>
          <p:cNvSpPr/>
          <p:nvPr/>
        </p:nvSpPr>
        <p:spPr>
          <a:xfrm>
            <a:off x="160647" y="6084168"/>
            <a:ext cx="4729794" cy="1169551"/>
          </a:xfrm>
          <a:prstGeom prst="rect">
            <a:avLst/>
          </a:prstGeom>
        </p:spPr>
        <p:txBody>
          <a:bodyPr wrap="square">
            <a:spAutoFit/>
          </a:bodyPr>
          <a:lstStyle/>
          <a:p>
            <a:pPr lvl="0" algn="just">
              <a:buSzPts val="1400"/>
              <a:defRPr/>
            </a:pPr>
            <a:r>
              <a:rPr lang="fr-FR" sz="1000" dirty="0">
                <a:latin typeface="Century Gothic" panose="020B0502020202020204" pitchFamily="34" charset="0"/>
              </a:rPr>
              <a:t>La stratégie climatique et énergétique de la Communauté d’Agglomération à horizon 2050 est fondée sur des objectifs quantitatifs de réduction des consommations énergétiques et d’augmentation de la production d’énergie renouvelable locale. En prenant en compte la production des grandes installations, </a:t>
            </a:r>
            <a:r>
              <a:rPr lang="fr-FR" sz="1000" b="1" dirty="0">
                <a:latin typeface="Century Gothic" panose="020B0502020202020204" pitchFamily="34" charset="0"/>
              </a:rPr>
              <a:t>le territoire de la CAPCA devrait devenir territoire à énergie positive, c’est-à-dire produire plus d’énergie qu’il n’en consomme, dès 2019</a:t>
            </a:r>
            <a:r>
              <a:rPr lang="fr-FR" sz="1000" dirty="0">
                <a:latin typeface="Century Gothic" panose="020B0502020202020204" pitchFamily="34" charset="0"/>
              </a:rPr>
              <a:t>.</a:t>
            </a:r>
          </a:p>
        </p:txBody>
      </p:sp>
      <p:sp>
        <p:nvSpPr>
          <p:cNvPr id="4" name="Rectangle 3">
            <a:extLst>
              <a:ext uri="{FF2B5EF4-FFF2-40B4-BE49-F238E27FC236}">
                <a16:creationId xmlns:a16="http://schemas.microsoft.com/office/drawing/2014/main" id="{6AA5765F-6FE8-E442-9452-637210DE98AA}"/>
              </a:ext>
            </a:extLst>
          </p:cNvPr>
          <p:cNvSpPr/>
          <p:nvPr/>
        </p:nvSpPr>
        <p:spPr>
          <a:xfrm>
            <a:off x="130805" y="7287948"/>
            <a:ext cx="6440123" cy="1477328"/>
          </a:xfrm>
          <a:prstGeom prst="rect">
            <a:avLst/>
          </a:prstGeom>
        </p:spPr>
        <p:txBody>
          <a:bodyPr wrap="square">
            <a:spAutoFit/>
          </a:bodyPr>
          <a:lstStyle/>
          <a:p>
            <a:pPr marL="171450" lvl="0" indent="-171450" algn="just">
              <a:buSzPts val="1400"/>
              <a:buFont typeface="Arial" panose="020B0604020202020204" pitchFamily="34" charset="0"/>
              <a:buChar char="•"/>
              <a:defRPr/>
            </a:pPr>
            <a:r>
              <a:rPr lang="fr-FR" sz="1000" dirty="0">
                <a:solidFill>
                  <a:prstClr val="black"/>
                </a:solidFill>
                <a:latin typeface="Century Gothic" panose="020B0502020202020204" pitchFamily="34" charset="0"/>
              </a:rPr>
              <a:t>Selon </a:t>
            </a:r>
            <a:r>
              <a:rPr lang="fr-FR" sz="1000" b="1" dirty="0">
                <a:solidFill>
                  <a:srgbClr val="FAB100"/>
                </a:solidFill>
                <a:latin typeface="Century Gothic" panose="020B0502020202020204" pitchFamily="34" charset="0"/>
              </a:rPr>
              <a:t>le scénario tendanciel</a:t>
            </a:r>
            <a:r>
              <a:rPr lang="fr-FR" sz="1000" dirty="0">
                <a:solidFill>
                  <a:prstClr val="black"/>
                </a:solidFill>
                <a:latin typeface="Century Gothic" panose="020B0502020202020204" pitchFamily="34" charset="0"/>
              </a:rPr>
              <a:t>, selon lequel, l’évolution de la consommation et de la production sera similaire à celle des dernières années, la production d’énergie renouvelable pourra permettre de couvrir 2% de la consommation de gaz, 32% de la chaleur et  soit 119% de la consommation d’énergie territoriale, en baisse de 10% par rapport à 2017.</a:t>
            </a:r>
          </a:p>
          <a:p>
            <a:pPr marL="171450" lvl="0" indent="-171450" algn="just">
              <a:buSzPts val="1400"/>
              <a:buFont typeface="Arial" panose="020B0604020202020204" pitchFamily="34" charset="0"/>
              <a:buChar char="•"/>
              <a:defRPr/>
            </a:pPr>
            <a:r>
              <a:rPr lang="fr-FR" sz="1000" dirty="0">
                <a:solidFill>
                  <a:prstClr val="black"/>
                </a:solidFill>
                <a:latin typeface="Century Gothic" panose="020B0502020202020204" pitchFamily="34" charset="0"/>
              </a:rPr>
              <a:t>Le </a:t>
            </a:r>
            <a:r>
              <a:rPr lang="fr-FR" sz="1000" b="1" dirty="0">
                <a:solidFill>
                  <a:srgbClr val="00B050"/>
                </a:solidFill>
                <a:latin typeface="Century Gothic" panose="020B0502020202020204" pitchFamily="34" charset="0"/>
              </a:rPr>
              <a:t>scénario volontariste</a:t>
            </a:r>
            <a:r>
              <a:rPr lang="fr-FR" sz="1000" dirty="0">
                <a:solidFill>
                  <a:prstClr val="black"/>
                </a:solidFill>
                <a:latin typeface="Century Gothic" panose="020B0502020202020204" pitchFamily="34" charset="0"/>
              </a:rPr>
              <a:t>, qui implique la mise en œuvre d’actions ambitieuses, permettra quant à lui d’atteindre une couverture de 144% de la consommation d’énergie par les énergies renouvelables, dont 8% des consommations de gaz, 47% des consommations de chaleur, et 478% des consommations d’électricité. L’évolution de la consommation selon le scénario volontariste, diminue de 15% en 2030 et de 41% en 2050, par rapport aux consommations de 2017. </a:t>
            </a:r>
          </a:p>
        </p:txBody>
      </p:sp>
      <p:sp>
        <p:nvSpPr>
          <p:cNvPr id="3" name="Espace réservé du numéro de diapositive 2">
            <a:extLst>
              <a:ext uri="{FF2B5EF4-FFF2-40B4-BE49-F238E27FC236}">
                <a16:creationId xmlns:a16="http://schemas.microsoft.com/office/drawing/2014/main" id="{F17EEC2C-FA93-42B2-ACF7-FCE583C8C890}"/>
              </a:ext>
            </a:extLst>
          </p:cNvPr>
          <p:cNvSpPr>
            <a:spLocks noGrp="1"/>
          </p:cNvSpPr>
          <p:nvPr>
            <p:ph type="sldNum" sz="quarter" idx="12"/>
          </p:nvPr>
        </p:nvSpPr>
        <p:spPr/>
        <p:txBody>
          <a:bodyPr/>
          <a:lstStyle/>
          <a:p>
            <a:fld id="{1E472829-5C7A-45AD-9267-70AC7B316BF4}" type="slidenum">
              <a:rPr lang="fr-FR" smtClean="0"/>
              <a:t>14</a:t>
            </a:fld>
            <a:endParaRPr lang="fr-FR"/>
          </a:p>
        </p:txBody>
      </p:sp>
    </p:spTree>
    <p:extLst>
      <p:ext uri="{BB962C8B-B14F-4D97-AF65-F5344CB8AC3E}">
        <p14:creationId xmlns:p14="http://schemas.microsoft.com/office/powerpoint/2010/main" val="3868272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Graphique 57">
            <a:extLst>
              <a:ext uri="{FF2B5EF4-FFF2-40B4-BE49-F238E27FC236}">
                <a16:creationId xmlns:a16="http://schemas.microsoft.com/office/drawing/2014/main" id="{00000000-0008-0000-1100-000051000000}"/>
              </a:ext>
            </a:extLst>
          </p:cNvPr>
          <p:cNvGraphicFramePr>
            <a:graphicFrameLocks/>
          </p:cNvGraphicFramePr>
          <p:nvPr>
            <p:extLst>
              <p:ext uri="{D42A27DB-BD31-4B8C-83A1-F6EECF244321}">
                <p14:modId xmlns:p14="http://schemas.microsoft.com/office/powerpoint/2010/main" val="1840269351"/>
              </p:ext>
            </p:extLst>
          </p:nvPr>
        </p:nvGraphicFramePr>
        <p:xfrm>
          <a:off x="165608" y="2411760"/>
          <a:ext cx="5968436" cy="4289242"/>
        </p:xfrm>
        <a:graphic>
          <a:graphicData uri="http://schemas.openxmlformats.org/drawingml/2006/chart">
            <c:chart xmlns:c="http://schemas.openxmlformats.org/drawingml/2006/chart" xmlns:r="http://schemas.openxmlformats.org/officeDocument/2006/relationships" r:id="rId33"/>
          </a:graphicData>
        </a:graphic>
      </p:graphicFrame>
      <p:sp>
        <p:nvSpPr>
          <p:cNvPr id="35" name="Shape 89"/>
          <p:cNvSpPr/>
          <p:nvPr>
            <p:custDataLst>
              <p:tags r:id="rId1"/>
            </p:custDataLst>
          </p:nvPr>
        </p:nvSpPr>
        <p:spPr>
          <a:xfrm rot="10800000">
            <a:off x="0" y="323529"/>
            <a:ext cx="6480000" cy="648000"/>
          </a:xfrm>
          <a:prstGeom prst="snipRoundRect">
            <a:avLst>
              <a:gd name="adj1" fmla="val 50000"/>
              <a:gd name="adj2" fmla="val 0"/>
            </a:avLst>
          </a:prstGeom>
          <a:solidFill>
            <a:srgbClr val="30A9E0"/>
          </a:solidFill>
          <a:ln>
            <a:noFill/>
          </a:ln>
        </p:spPr>
        <p:txBody>
          <a:bodyPr lIns="91425" tIns="45700" rIns="91425" bIns="45700" anchor="t" anchorCtr="0">
            <a:noAutofit/>
          </a:bodyPr>
          <a:lstStyle/>
          <a:p>
            <a:endParaRPr kern="0" dirty="0">
              <a:solidFill>
                <a:srgbClr val="E3655B"/>
              </a:solidFill>
              <a:latin typeface="Cambria" pitchFamily="18" charset="0"/>
              <a:cs typeface="Arial"/>
              <a:sym typeface="Arial"/>
            </a:endParaRPr>
          </a:p>
        </p:txBody>
      </p:sp>
      <p:sp>
        <p:nvSpPr>
          <p:cNvPr id="15" name="ZoneTexte 14"/>
          <p:cNvSpPr txBox="1"/>
          <p:nvPr/>
        </p:nvSpPr>
        <p:spPr>
          <a:xfrm>
            <a:off x="1124744" y="411262"/>
            <a:ext cx="3888432" cy="338554"/>
          </a:xfrm>
          <a:prstGeom prst="rect">
            <a:avLst/>
          </a:prstGeom>
          <a:noFill/>
        </p:spPr>
        <p:txBody>
          <a:bodyPr wrap="square" rtlCol="0">
            <a:spAutoFit/>
          </a:bodyPr>
          <a:lstStyle/>
          <a:p>
            <a:pPr algn="just"/>
            <a:r>
              <a:rPr lang="fr-FR" sz="1600" b="1" dirty="0">
                <a:solidFill>
                  <a:schemeClr val="bg1"/>
                </a:solidFill>
                <a:latin typeface="Century Gothic" panose="020B0502020202020204" pitchFamily="34" charset="0"/>
              </a:rPr>
              <a:t>LE SCENARIO DE TRANSITION</a:t>
            </a:r>
          </a:p>
        </p:txBody>
      </p:sp>
      <p:sp>
        <p:nvSpPr>
          <p:cNvPr id="34" name="Rectangle 33"/>
          <p:cNvSpPr/>
          <p:nvPr/>
        </p:nvSpPr>
        <p:spPr>
          <a:xfrm rot="5400000">
            <a:off x="2600700" y="-587087"/>
            <a:ext cx="72008" cy="273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22F7317F-9AFE-4A2F-80E9-6D4DBE483786}"/>
              </a:ext>
            </a:extLst>
          </p:cNvPr>
          <p:cNvSpPr txBox="1"/>
          <p:nvPr>
            <p:custDataLst>
              <p:tags r:id="rId2"/>
            </p:custDataLst>
          </p:nvPr>
        </p:nvSpPr>
        <p:spPr>
          <a:xfrm>
            <a:off x="5860933" y="3892827"/>
            <a:ext cx="808584" cy="276999"/>
          </a:xfrm>
          <a:prstGeom prst="rect">
            <a:avLst/>
          </a:prstGeom>
          <a:noFill/>
        </p:spPr>
        <p:txBody>
          <a:bodyPr wrap="square" rtlCol="0">
            <a:spAutoFit/>
          </a:bodyPr>
          <a:lstStyle/>
          <a:p>
            <a:pPr algn="ctr"/>
            <a:r>
              <a:rPr lang="fr-FR" sz="1200" b="1" baseline="0" dirty="0">
                <a:solidFill>
                  <a:schemeClr val="accent6">
                    <a:lumMod val="75000"/>
                  </a:schemeClr>
                </a:solidFill>
                <a:latin typeface="Century Gothic" panose="020B0502020202020204" pitchFamily="34" charset="0"/>
              </a:rPr>
              <a:t>-3</a:t>
            </a:r>
            <a:r>
              <a:rPr lang="fr-FR" sz="1200" b="1" dirty="0">
                <a:solidFill>
                  <a:schemeClr val="accent6">
                    <a:lumMod val="75000"/>
                  </a:schemeClr>
                </a:solidFill>
                <a:latin typeface="Century Gothic" panose="020B0502020202020204" pitchFamily="34" charset="0"/>
              </a:rPr>
              <a:t>5</a:t>
            </a:r>
            <a:r>
              <a:rPr lang="fr-FR" sz="1200" b="1" baseline="0" dirty="0">
                <a:solidFill>
                  <a:schemeClr val="accent6">
                    <a:lumMod val="75000"/>
                  </a:schemeClr>
                </a:solidFill>
                <a:latin typeface="Century Gothic" panose="020B0502020202020204" pitchFamily="34" charset="0"/>
              </a:rPr>
              <a:t>%</a:t>
            </a:r>
          </a:p>
        </p:txBody>
      </p:sp>
      <p:sp>
        <p:nvSpPr>
          <p:cNvPr id="21" name="Légende : flèche courbée 20">
            <a:extLst>
              <a:ext uri="{FF2B5EF4-FFF2-40B4-BE49-F238E27FC236}">
                <a16:creationId xmlns:a16="http://schemas.microsoft.com/office/drawing/2014/main" id="{3525FB76-F55C-400D-85C2-9AA496E3900B}"/>
              </a:ext>
            </a:extLst>
          </p:cNvPr>
          <p:cNvSpPr/>
          <p:nvPr>
            <p:custDataLst>
              <p:tags r:id="rId3"/>
            </p:custDataLst>
          </p:nvPr>
        </p:nvSpPr>
        <p:spPr>
          <a:xfrm flipH="1">
            <a:off x="6139946" y="4507701"/>
            <a:ext cx="606476" cy="719059"/>
          </a:xfrm>
          <a:prstGeom prst="borderCallout2">
            <a:avLst>
              <a:gd name="adj1" fmla="val 51785"/>
              <a:gd name="adj2" fmla="val 99695"/>
              <a:gd name="adj3" fmla="val 52063"/>
              <a:gd name="adj4" fmla="val 110725"/>
              <a:gd name="adj5" fmla="val 30763"/>
              <a:gd name="adj6" fmla="val 118651"/>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00"/>
              </a:spcBef>
              <a:spcAft>
                <a:spcPts val="400"/>
              </a:spcAft>
            </a:pPr>
            <a:r>
              <a:rPr lang="fr-FR" sz="1100" b="1" dirty="0">
                <a:solidFill>
                  <a:srgbClr val="9900CC"/>
                </a:solidFill>
                <a:latin typeface="Century Gothic" panose="020B0502020202020204" pitchFamily="34" charset="0"/>
              </a:rPr>
              <a:t>23</a:t>
            </a:r>
            <a:r>
              <a:rPr lang="fr-FR" sz="1100" b="1" baseline="0" dirty="0">
                <a:solidFill>
                  <a:srgbClr val="9900CC"/>
                </a:solidFill>
                <a:latin typeface="Century Gothic" panose="020B0502020202020204" pitchFamily="34" charset="0"/>
              </a:rPr>
              <a:t>%</a:t>
            </a:r>
          </a:p>
          <a:p>
            <a:pPr>
              <a:spcBef>
                <a:spcPts val="400"/>
              </a:spcBef>
              <a:spcAft>
                <a:spcPts val="400"/>
              </a:spcAft>
            </a:pPr>
            <a:r>
              <a:rPr lang="fr-FR" sz="1100" b="1" baseline="0" dirty="0">
                <a:solidFill>
                  <a:srgbClr val="FF0000"/>
                </a:solidFill>
                <a:latin typeface="Century Gothic" panose="020B0502020202020204" pitchFamily="34" charset="0"/>
              </a:rPr>
              <a:t>56% </a:t>
            </a:r>
          </a:p>
          <a:p>
            <a:pPr>
              <a:spcBef>
                <a:spcPts val="400"/>
              </a:spcBef>
              <a:spcAft>
                <a:spcPts val="400"/>
              </a:spcAft>
            </a:pPr>
            <a:r>
              <a:rPr lang="fr-FR" sz="1100" b="1" dirty="0">
                <a:solidFill>
                  <a:srgbClr val="0070C0"/>
                </a:solidFill>
                <a:latin typeface="Century Gothic" panose="020B0502020202020204" pitchFamily="34" charset="0"/>
              </a:rPr>
              <a:t>113</a:t>
            </a:r>
            <a:r>
              <a:rPr lang="fr-FR" sz="1100" b="1" baseline="0" dirty="0">
                <a:solidFill>
                  <a:srgbClr val="0070C0"/>
                </a:solidFill>
                <a:latin typeface="Century Gothic" panose="020B0502020202020204" pitchFamily="34" charset="0"/>
              </a:rPr>
              <a:t>%</a:t>
            </a:r>
            <a:endParaRPr lang="fr-FR" sz="1100" b="1" baseline="0" dirty="0">
              <a:latin typeface="Century Gothic" panose="020B0502020202020204" pitchFamily="34" charset="0"/>
            </a:endParaRPr>
          </a:p>
        </p:txBody>
      </p:sp>
      <p:pic>
        <p:nvPicPr>
          <p:cNvPr id="22" name="Graphique 21" descr="Feu">
            <a:extLst>
              <a:ext uri="{FF2B5EF4-FFF2-40B4-BE49-F238E27FC236}">
                <a16:creationId xmlns:a16="http://schemas.microsoft.com/office/drawing/2014/main" id="{856F058E-2E70-4963-BD13-3DFB6E99FF12}"/>
              </a:ext>
            </a:extLst>
          </p:cNvPr>
          <p:cNvPicPr>
            <a:picLocks noChangeAspect="1"/>
          </p:cNvPicPr>
          <p:nvPr>
            <p:custDataLst>
              <p:tags r:id="rId4"/>
            </p:custDataLst>
          </p:nvPr>
        </p:nvPicPr>
        <p:blipFill>
          <a:blip r:embed="rId34">
            <a:extLst>
              <a:ext uri="{96DAC541-7B7A-43D3-8B79-37D633B846F1}">
                <asvg:svgBlip xmlns:asvg="http://schemas.microsoft.com/office/drawing/2016/SVG/main" r:embed="rId35"/>
              </a:ext>
            </a:extLst>
          </a:blip>
          <a:stretch>
            <a:fillRect/>
          </a:stretch>
        </p:blipFill>
        <p:spPr>
          <a:xfrm>
            <a:off x="6512393" y="5882890"/>
            <a:ext cx="180000" cy="180000"/>
          </a:xfrm>
          <a:prstGeom prst="rect">
            <a:avLst/>
          </a:prstGeom>
        </p:spPr>
      </p:pic>
      <p:pic>
        <p:nvPicPr>
          <p:cNvPr id="23" name="Graphique 22" descr="Éclair">
            <a:extLst>
              <a:ext uri="{FF2B5EF4-FFF2-40B4-BE49-F238E27FC236}">
                <a16:creationId xmlns:a16="http://schemas.microsoft.com/office/drawing/2014/main" id="{94208E4E-3F62-4FD9-A0BE-E1BC51272A72}"/>
              </a:ext>
            </a:extLst>
          </p:cNvPr>
          <p:cNvPicPr>
            <a:picLocks noChangeAspect="1"/>
          </p:cNvPicPr>
          <p:nvPr>
            <p:custDataLst>
              <p:tags r:id="rId5"/>
            </p:custDataLst>
          </p:nvPr>
        </p:nvPicPr>
        <p:blipFill>
          <a:blip r:embed="rId36">
            <a:extLst>
              <a:ext uri="{96DAC541-7B7A-43D3-8B79-37D633B846F1}">
                <asvg:svgBlip xmlns:asvg="http://schemas.microsoft.com/office/drawing/2016/SVG/main" r:embed="rId37"/>
              </a:ext>
            </a:extLst>
          </a:blip>
          <a:stretch>
            <a:fillRect/>
          </a:stretch>
        </p:blipFill>
        <p:spPr>
          <a:xfrm>
            <a:off x="6510998" y="6166255"/>
            <a:ext cx="180000" cy="180000"/>
          </a:xfrm>
          <a:prstGeom prst="rect">
            <a:avLst/>
          </a:prstGeom>
        </p:spPr>
      </p:pic>
      <p:pic>
        <p:nvPicPr>
          <p:cNvPr id="24" name="Graphique 23" descr="Bulles">
            <a:extLst>
              <a:ext uri="{FF2B5EF4-FFF2-40B4-BE49-F238E27FC236}">
                <a16:creationId xmlns:a16="http://schemas.microsoft.com/office/drawing/2014/main" id="{BC33AE17-4CF2-40B7-A70A-E394E74536D4}"/>
              </a:ext>
            </a:extLst>
          </p:cNvPr>
          <p:cNvPicPr>
            <a:picLocks noChangeAspect="1"/>
          </p:cNvPicPr>
          <p:nvPr>
            <p:custDataLst>
              <p:tags r:id="rId6"/>
            </p:custDataLst>
          </p:nvPr>
        </p:nvPicPr>
        <p:blipFill>
          <a:blip r:embed="rId38">
            <a:extLst>
              <a:ext uri="{96DAC541-7B7A-43D3-8B79-37D633B846F1}">
                <asvg:svgBlip xmlns:asvg="http://schemas.microsoft.com/office/drawing/2016/SVG/main" r:embed="rId39"/>
              </a:ext>
            </a:extLst>
          </a:blip>
          <a:stretch>
            <a:fillRect/>
          </a:stretch>
        </p:blipFill>
        <p:spPr>
          <a:xfrm>
            <a:off x="6501836" y="5606218"/>
            <a:ext cx="180000" cy="180000"/>
          </a:xfrm>
          <a:prstGeom prst="rect">
            <a:avLst/>
          </a:prstGeom>
        </p:spPr>
      </p:pic>
      <p:sp>
        <p:nvSpPr>
          <p:cNvPr id="25" name="Légende : flèche courbée 24">
            <a:extLst>
              <a:ext uri="{FF2B5EF4-FFF2-40B4-BE49-F238E27FC236}">
                <a16:creationId xmlns:a16="http://schemas.microsoft.com/office/drawing/2014/main" id="{0DB4EAF6-5777-496C-B8AF-A4EC66F86F86}"/>
              </a:ext>
            </a:extLst>
          </p:cNvPr>
          <p:cNvSpPr/>
          <p:nvPr>
            <p:custDataLst>
              <p:tags r:id="rId7"/>
            </p:custDataLst>
          </p:nvPr>
        </p:nvSpPr>
        <p:spPr>
          <a:xfrm>
            <a:off x="6139946" y="5500966"/>
            <a:ext cx="606476" cy="943848"/>
          </a:xfrm>
          <a:prstGeom prst="borderCallout2">
            <a:avLst>
              <a:gd name="adj1" fmla="val -2716"/>
              <a:gd name="adj2" fmla="val 1150"/>
              <a:gd name="adj3" fmla="val -14114"/>
              <a:gd name="adj4" fmla="val -290"/>
              <a:gd name="adj5" fmla="val -37869"/>
              <a:gd name="adj6" fmla="val -1980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00"/>
              </a:spcBef>
              <a:spcAft>
                <a:spcPts val="400"/>
              </a:spcAft>
            </a:pPr>
            <a:r>
              <a:rPr lang="fr-FR" sz="1100" b="1" dirty="0">
                <a:solidFill>
                  <a:srgbClr val="9900CC"/>
                </a:solidFill>
                <a:latin typeface="Century Gothic" panose="020B0502020202020204" pitchFamily="34" charset="0"/>
              </a:rPr>
              <a:t>4</a:t>
            </a:r>
            <a:r>
              <a:rPr lang="fr-FR" sz="1100" b="1" baseline="0" dirty="0">
                <a:solidFill>
                  <a:srgbClr val="9900CC"/>
                </a:solidFill>
                <a:latin typeface="Century Gothic" panose="020B0502020202020204" pitchFamily="34" charset="0"/>
              </a:rPr>
              <a:t>%</a:t>
            </a:r>
          </a:p>
          <a:p>
            <a:pPr>
              <a:spcBef>
                <a:spcPts val="400"/>
              </a:spcBef>
              <a:spcAft>
                <a:spcPts val="400"/>
              </a:spcAft>
            </a:pPr>
            <a:r>
              <a:rPr lang="fr-FR" sz="1100" b="1" dirty="0">
                <a:solidFill>
                  <a:srgbClr val="FF0000"/>
                </a:solidFill>
                <a:latin typeface="Century Gothic" panose="020B0502020202020204" pitchFamily="34" charset="0"/>
              </a:rPr>
              <a:t>40</a:t>
            </a:r>
            <a:r>
              <a:rPr lang="fr-FR" sz="1100" b="1" baseline="0" dirty="0">
                <a:solidFill>
                  <a:srgbClr val="FF0000"/>
                </a:solidFill>
                <a:latin typeface="Century Gothic" panose="020B0502020202020204" pitchFamily="34" charset="0"/>
              </a:rPr>
              <a:t>% </a:t>
            </a:r>
          </a:p>
          <a:p>
            <a:pPr>
              <a:spcBef>
                <a:spcPts val="400"/>
              </a:spcBef>
              <a:spcAft>
                <a:spcPts val="400"/>
              </a:spcAft>
            </a:pPr>
            <a:r>
              <a:rPr lang="fr-FR" sz="1100" b="1" dirty="0">
                <a:solidFill>
                  <a:srgbClr val="0070C0"/>
                </a:solidFill>
                <a:latin typeface="Century Gothic" panose="020B0502020202020204" pitchFamily="34" charset="0"/>
              </a:rPr>
              <a:t>57</a:t>
            </a:r>
            <a:r>
              <a:rPr lang="fr-FR" sz="1100" b="1" baseline="0" dirty="0">
                <a:solidFill>
                  <a:srgbClr val="0070C0"/>
                </a:solidFill>
                <a:latin typeface="Century Gothic" panose="020B0502020202020204" pitchFamily="34" charset="0"/>
              </a:rPr>
              <a:t>%</a:t>
            </a:r>
            <a:endParaRPr lang="fr-FR" sz="1100" b="1" baseline="0" dirty="0">
              <a:latin typeface="Century Gothic" panose="020B0502020202020204" pitchFamily="34" charset="0"/>
            </a:endParaRPr>
          </a:p>
        </p:txBody>
      </p:sp>
      <p:sp>
        <p:nvSpPr>
          <p:cNvPr id="26" name="ZoneTexte 25">
            <a:extLst>
              <a:ext uri="{FF2B5EF4-FFF2-40B4-BE49-F238E27FC236}">
                <a16:creationId xmlns:a16="http://schemas.microsoft.com/office/drawing/2014/main" id="{459AC6C8-F5AB-4D23-8A08-6A61AB75C533}"/>
              </a:ext>
            </a:extLst>
          </p:cNvPr>
          <p:cNvSpPr txBox="1"/>
          <p:nvPr>
            <p:custDataLst>
              <p:tags r:id="rId8"/>
            </p:custDataLst>
          </p:nvPr>
        </p:nvSpPr>
        <p:spPr>
          <a:xfrm>
            <a:off x="4906797" y="4507702"/>
            <a:ext cx="1162309" cy="276999"/>
          </a:xfrm>
          <a:prstGeom prst="rect">
            <a:avLst/>
          </a:prstGeom>
          <a:noFill/>
        </p:spPr>
        <p:txBody>
          <a:bodyPr wrap="square" rtlCol="0">
            <a:spAutoFit/>
          </a:bodyPr>
          <a:lstStyle/>
          <a:p>
            <a:pPr algn="r"/>
            <a:r>
              <a:rPr lang="fr-FR" sz="1200" b="1" dirty="0">
                <a:solidFill>
                  <a:srgbClr val="00B050"/>
                </a:solidFill>
                <a:latin typeface="Arial" panose="020B0604020202020204" pitchFamily="34" charset="0"/>
              </a:rPr>
              <a:t>69</a:t>
            </a:r>
            <a:r>
              <a:rPr lang="fr-FR" sz="1200" b="1" baseline="0" dirty="0">
                <a:solidFill>
                  <a:srgbClr val="00B050"/>
                </a:solidFill>
                <a:latin typeface="Arial" panose="020B0604020202020204" pitchFamily="34" charset="0"/>
              </a:rPr>
              <a:t>% d’EnRs</a:t>
            </a:r>
          </a:p>
        </p:txBody>
      </p:sp>
      <p:sp>
        <p:nvSpPr>
          <p:cNvPr id="30" name="ZoneTexte 29">
            <a:extLst>
              <a:ext uri="{FF2B5EF4-FFF2-40B4-BE49-F238E27FC236}">
                <a16:creationId xmlns:a16="http://schemas.microsoft.com/office/drawing/2014/main" id="{6E2717DF-821B-4417-9BF5-F5729160B2A4}"/>
              </a:ext>
            </a:extLst>
          </p:cNvPr>
          <p:cNvSpPr txBox="1"/>
          <p:nvPr>
            <p:custDataLst>
              <p:tags r:id="rId9"/>
            </p:custDataLst>
          </p:nvPr>
        </p:nvSpPr>
        <p:spPr>
          <a:xfrm>
            <a:off x="530688" y="6804453"/>
            <a:ext cx="1799981" cy="200055"/>
          </a:xfrm>
          <a:prstGeom prst="rect">
            <a:avLst/>
          </a:prstGeom>
          <a:noFill/>
        </p:spPr>
        <p:txBody>
          <a:bodyPr wrap="square" rtlCol="0">
            <a:spAutoFit/>
          </a:bodyPr>
          <a:lstStyle/>
          <a:p>
            <a:pPr algn="ctr"/>
            <a:r>
              <a:rPr lang="fr-FR" sz="700" b="1" baseline="0" dirty="0">
                <a:solidFill>
                  <a:schemeClr val="accent4"/>
                </a:solidFill>
                <a:latin typeface="Century Gothic" panose="020B0502020202020204" pitchFamily="34" charset="0"/>
              </a:rPr>
              <a:t>Couverture des conso. de gaz</a:t>
            </a:r>
          </a:p>
        </p:txBody>
      </p:sp>
      <p:sp>
        <p:nvSpPr>
          <p:cNvPr id="31" name="ZoneTexte 30">
            <a:extLst>
              <a:ext uri="{FF2B5EF4-FFF2-40B4-BE49-F238E27FC236}">
                <a16:creationId xmlns:a16="http://schemas.microsoft.com/office/drawing/2014/main" id="{C7FC9499-5EE8-4B06-A3CA-12E5BFC85F6F}"/>
              </a:ext>
            </a:extLst>
          </p:cNvPr>
          <p:cNvSpPr txBox="1"/>
          <p:nvPr>
            <p:custDataLst>
              <p:tags r:id="rId10"/>
            </p:custDataLst>
          </p:nvPr>
        </p:nvSpPr>
        <p:spPr>
          <a:xfrm>
            <a:off x="620688" y="7090946"/>
            <a:ext cx="1799981" cy="200055"/>
          </a:xfrm>
          <a:prstGeom prst="rect">
            <a:avLst/>
          </a:prstGeom>
          <a:noFill/>
        </p:spPr>
        <p:txBody>
          <a:bodyPr wrap="square" rtlCol="0">
            <a:spAutoFit/>
          </a:bodyPr>
          <a:lstStyle/>
          <a:p>
            <a:pPr algn="ctr"/>
            <a:r>
              <a:rPr lang="fr-FR" sz="700" b="1" baseline="0" dirty="0">
                <a:solidFill>
                  <a:srgbClr val="FF0000"/>
                </a:solidFill>
                <a:latin typeface="Century Gothic" panose="020B0502020202020204" pitchFamily="34" charset="0"/>
              </a:rPr>
              <a:t>Couverture des conso. de chaleur</a:t>
            </a:r>
          </a:p>
        </p:txBody>
      </p:sp>
      <p:sp>
        <p:nvSpPr>
          <p:cNvPr id="32" name="ZoneTexte 31">
            <a:extLst>
              <a:ext uri="{FF2B5EF4-FFF2-40B4-BE49-F238E27FC236}">
                <a16:creationId xmlns:a16="http://schemas.microsoft.com/office/drawing/2014/main" id="{4C05F05F-8896-4DD8-BE92-C4DFB1417380}"/>
              </a:ext>
            </a:extLst>
          </p:cNvPr>
          <p:cNvSpPr txBox="1"/>
          <p:nvPr>
            <p:custDataLst>
              <p:tags r:id="rId11"/>
            </p:custDataLst>
          </p:nvPr>
        </p:nvSpPr>
        <p:spPr>
          <a:xfrm>
            <a:off x="620688" y="7394452"/>
            <a:ext cx="1799981" cy="200055"/>
          </a:xfrm>
          <a:prstGeom prst="rect">
            <a:avLst/>
          </a:prstGeom>
          <a:noFill/>
        </p:spPr>
        <p:txBody>
          <a:bodyPr wrap="square" rtlCol="0">
            <a:spAutoFit/>
          </a:bodyPr>
          <a:lstStyle/>
          <a:p>
            <a:pPr algn="ctr"/>
            <a:r>
              <a:rPr lang="fr-FR" sz="700" b="1" baseline="0" dirty="0">
                <a:solidFill>
                  <a:schemeClr val="accent1"/>
                </a:solidFill>
                <a:latin typeface="Century Gothic" panose="020B0502020202020204" pitchFamily="34" charset="0"/>
              </a:rPr>
              <a:t>Couverture des conso. d’électricité</a:t>
            </a:r>
          </a:p>
        </p:txBody>
      </p:sp>
      <p:sp>
        <p:nvSpPr>
          <p:cNvPr id="33" name="ZoneTexte 32">
            <a:extLst>
              <a:ext uri="{FF2B5EF4-FFF2-40B4-BE49-F238E27FC236}">
                <a16:creationId xmlns:a16="http://schemas.microsoft.com/office/drawing/2014/main" id="{3C0B33DF-4951-4E60-96B3-A9E8DFE65A82}"/>
              </a:ext>
            </a:extLst>
          </p:cNvPr>
          <p:cNvSpPr txBox="1"/>
          <p:nvPr>
            <p:custDataLst>
              <p:tags r:id="rId12"/>
            </p:custDataLst>
          </p:nvPr>
        </p:nvSpPr>
        <p:spPr>
          <a:xfrm>
            <a:off x="2695344" y="3486970"/>
            <a:ext cx="580469" cy="276999"/>
          </a:xfrm>
          <a:prstGeom prst="rect">
            <a:avLst/>
          </a:prstGeom>
          <a:noFill/>
        </p:spPr>
        <p:txBody>
          <a:bodyPr wrap="square" rtlCol="0">
            <a:spAutoFit/>
          </a:bodyPr>
          <a:lstStyle/>
          <a:p>
            <a:pPr algn="ctr"/>
            <a:r>
              <a:rPr lang="fr-FR" sz="1200" b="1" baseline="0" dirty="0">
                <a:solidFill>
                  <a:srgbClr val="00B050"/>
                </a:solidFill>
                <a:latin typeface="Century Gothic" panose="020B0502020202020204" pitchFamily="34" charset="0"/>
              </a:rPr>
              <a:t>-</a:t>
            </a:r>
            <a:r>
              <a:rPr lang="fr-FR" sz="1200" b="1" dirty="0">
                <a:solidFill>
                  <a:srgbClr val="00B050"/>
                </a:solidFill>
                <a:latin typeface="Century Gothic" panose="020B0502020202020204" pitchFamily="34" charset="0"/>
              </a:rPr>
              <a:t>15</a:t>
            </a:r>
            <a:r>
              <a:rPr lang="fr-FR" sz="1200" b="1" baseline="0" dirty="0">
                <a:solidFill>
                  <a:srgbClr val="00B050"/>
                </a:solidFill>
                <a:latin typeface="Century Gothic" panose="020B0502020202020204" pitchFamily="34" charset="0"/>
              </a:rPr>
              <a:t>%</a:t>
            </a:r>
          </a:p>
        </p:txBody>
      </p:sp>
      <p:sp>
        <p:nvSpPr>
          <p:cNvPr id="36" name="ZoneTexte 35">
            <a:extLst>
              <a:ext uri="{FF2B5EF4-FFF2-40B4-BE49-F238E27FC236}">
                <a16:creationId xmlns:a16="http://schemas.microsoft.com/office/drawing/2014/main" id="{E1343896-E5AC-4744-994C-557F15337ED4}"/>
              </a:ext>
            </a:extLst>
          </p:cNvPr>
          <p:cNvSpPr txBox="1"/>
          <p:nvPr>
            <p:custDataLst>
              <p:tags r:id="rId13"/>
            </p:custDataLst>
          </p:nvPr>
        </p:nvSpPr>
        <p:spPr>
          <a:xfrm>
            <a:off x="5013176" y="5223967"/>
            <a:ext cx="1055930" cy="276999"/>
          </a:xfrm>
          <a:prstGeom prst="rect">
            <a:avLst/>
          </a:prstGeom>
          <a:noFill/>
        </p:spPr>
        <p:txBody>
          <a:bodyPr wrap="square" rtlCol="0">
            <a:spAutoFit/>
          </a:bodyPr>
          <a:lstStyle/>
          <a:p>
            <a:pPr algn="r"/>
            <a:r>
              <a:rPr lang="fr-FR" sz="1200" b="1" dirty="0">
                <a:solidFill>
                  <a:schemeClr val="accent6">
                    <a:lumMod val="75000"/>
                  </a:schemeClr>
                </a:solidFill>
                <a:latin typeface="Century Gothic" panose="020B0502020202020204" pitchFamily="34" charset="0"/>
              </a:rPr>
              <a:t>41</a:t>
            </a:r>
            <a:r>
              <a:rPr lang="fr-FR" sz="1200" b="1" baseline="0" dirty="0">
                <a:solidFill>
                  <a:schemeClr val="accent6">
                    <a:lumMod val="75000"/>
                  </a:schemeClr>
                </a:solidFill>
                <a:latin typeface="Century Gothic" panose="020B0502020202020204" pitchFamily="34" charset="0"/>
              </a:rPr>
              <a:t>% d’EnRs</a:t>
            </a:r>
          </a:p>
        </p:txBody>
      </p:sp>
      <p:pic>
        <p:nvPicPr>
          <p:cNvPr id="37" name="Graphique 36" descr="Feu">
            <a:extLst>
              <a:ext uri="{FF2B5EF4-FFF2-40B4-BE49-F238E27FC236}">
                <a16:creationId xmlns:a16="http://schemas.microsoft.com/office/drawing/2014/main" id="{C068F80D-BF9D-4E2F-91CD-4B270D3B1959}"/>
              </a:ext>
            </a:extLst>
          </p:cNvPr>
          <p:cNvPicPr>
            <a:picLocks noChangeAspect="1"/>
          </p:cNvPicPr>
          <p:nvPr>
            <p:custDataLst>
              <p:tags r:id="rId14"/>
            </p:custDataLst>
          </p:nvPr>
        </p:nvPicPr>
        <p:blipFill>
          <a:blip r:embed="rId34">
            <a:extLst>
              <a:ext uri="{96DAC541-7B7A-43D3-8B79-37D633B846F1}">
                <asvg:svgBlip xmlns:asvg="http://schemas.microsoft.com/office/drawing/2016/SVG/main" r:embed="rId35"/>
              </a:ext>
            </a:extLst>
          </a:blip>
          <a:stretch>
            <a:fillRect/>
          </a:stretch>
        </p:blipFill>
        <p:spPr>
          <a:xfrm>
            <a:off x="6572324" y="4777230"/>
            <a:ext cx="180000" cy="180000"/>
          </a:xfrm>
          <a:prstGeom prst="rect">
            <a:avLst/>
          </a:prstGeom>
        </p:spPr>
      </p:pic>
      <p:pic>
        <p:nvPicPr>
          <p:cNvPr id="38" name="Graphique 37" descr="Éclair">
            <a:extLst>
              <a:ext uri="{FF2B5EF4-FFF2-40B4-BE49-F238E27FC236}">
                <a16:creationId xmlns:a16="http://schemas.microsoft.com/office/drawing/2014/main" id="{3221447F-BA29-4016-BAC0-731E342A2939}"/>
              </a:ext>
            </a:extLst>
          </p:cNvPr>
          <p:cNvPicPr>
            <a:picLocks noChangeAspect="1"/>
          </p:cNvPicPr>
          <p:nvPr>
            <p:custDataLst>
              <p:tags r:id="rId15"/>
            </p:custDataLst>
          </p:nvPr>
        </p:nvPicPr>
        <p:blipFill>
          <a:blip r:embed="rId36">
            <a:extLst>
              <a:ext uri="{96DAC541-7B7A-43D3-8B79-37D633B846F1}">
                <asvg:svgBlip xmlns:asvg="http://schemas.microsoft.com/office/drawing/2016/SVG/main" r:embed="rId37"/>
              </a:ext>
            </a:extLst>
          </a:blip>
          <a:stretch>
            <a:fillRect/>
          </a:stretch>
        </p:blipFill>
        <p:spPr>
          <a:xfrm>
            <a:off x="6570929" y="5046181"/>
            <a:ext cx="180000" cy="180000"/>
          </a:xfrm>
          <a:prstGeom prst="rect">
            <a:avLst/>
          </a:prstGeom>
        </p:spPr>
      </p:pic>
      <p:pic>
        <p:nvPicPr>
          <p:cNvPr id="39" name="Graphique 38" descr="Bulles">
            <a:extLst>
              <a:ext uri="{FF2B5EF4-FFF2-40B4-BE49-F238E27FC236}">
                <a16:creationId xmlns:a16="http://schemas.microsoft.com/office/drawing/2014/main" id="{0733B95F-711D-46FF-9442-0D1D2A7883CB}"/>
              </a:ext>
            </a:extLst>
          </p:cNvPr>
          <p:cNvPicPr>
            <a:picLocks noChangeAspect="1"/>
          </p:cNvPicPr>
          <p:nvPr>
            <p:custDataLst>
              <p:tags r:id="rId16"/>
            </p:custDataLst>
          </p:nvPr>
        </p:nvPicPr>
        <p:blipFill>
          <a:blip r:embed="rId38">
            <a:extLst>
              <a:ext uri="{96DAC541-7B7A-43D3-8B79-37D633B846F1}">
                <asvg:svgBlip xmlns:asvg="http://schemas.microsoft.com/office/drawing/2016/SVG/main" r:embed="rId39"/>
              </a:ext>
            </a:extLst>
          </a:blip>
          <a:stretch>
            <a:fillRect/>
          </a:stretch>
        </p:blipFill>
        <p:spPr>
          <a:xfrm>
            <a:off x="6561767" y="4535933"/>
            <a:ext cx="180000" cy="180000"/>
          </a:xfrm>
          <a:prstGeom prst="rect">
            <a:avLst/>
          </a:prstGeom>
        </p:spPr>
      </p:pic>
      <p:sp>
        <p:nvSpPr>
          <p:cNvPr id="40" name="ZoneTexte 39">
            <a:extLst>
              <a:ext uri="{FF2B5EF4-FFF2-40B4-BE49-F238E27FC236}">
                <a16:creationId xmlns:a16="http://schemas.microsoft.com/office/drawing/2014/main" id="{2625A924-5F5F-4EFC-87E5-826AD41B5AA6}"/>
              </a:ext>
            </a:extLst>
          </p:cNvPr>
          <p:cNvSpPr txBox="1"/>
          <p:nvPr>
            <p:custDataLst>
              <p:tags r:id="rId17"/>
            </p:custDataLst>
          </p:nvPr>
        </p:nvSpPr>
        <p:spPr>
          <a:xfrm>
            <a:off x="2726196" y="5410085"/>
            <a:ext cx="1027607" cy="276999"/>
          </a:xfrm>
          <a:prstGeom prst="rect">
            <a:avLst/>
          </a:prstGeom>
          <a:noFill/>
        </p:spPr>
        <p:txBody>
          <a:bodyPr wrap="square" rtlCol="0">
            <a:spAutoFit/>
          </a:bodyPr>
          <a:lstStyle/>
          <a:p>
            <a:r>
              <a:rPr lang="fr-FR" sz="1200" b="1" baseline="0" dirty="0">
                <a:solidFill>
                  <a:schemeClr val="accent6">
                    <a:lumMod val="75000"/>
                  </a:schemeClr>
                </a:solidFill>
                <a:latin typeface="Century Gothic" panose="020B0502020202020204" pitchFamily="34" charset="0"/>
              </a:rPr>
              <a:t>22% d’EnRs</a:t>
            </a:r>
          </a:p>
        </p:txBody>
      </p:sp>
      <p:sp>
        <p:nvSpPr>
          <p:cNvPr id="41" name="ZoneTexte 40">
            <a:extLst>
              <a:ext uri="{FF2B5EF4-FFF2-40B4-BE49-F238E27FC236}">
                <a16:creationId xmlns:a16="http://schemas.microsoft.com/office/drawing/2014/main" id="{14B8AC4D-FF36-413D-A918-F9CB801E71D1}"/>
              </a:ext>
            </a:extLst>
          </p:cNvPr>
          <p:cNvSpPr txBox="1"/>
          <p:nvPr>
            <p:custDataLst>
              <p:tags r:id="rId18"/>
            </p:custDataLst>
          </p:nvPr>
        </p:nvSpPr>
        <p:spPr>
          <a:xfrm>
            <a:off x="2636704" y="3056871"/>
            <a:ext cx="645938" cy="276999"/>
          </a:xfrm>
          <a:prstGeom prst="rect">
            <a:avLst/>
          </a:prstGeom>
          <a:noFill/>
        </p:spPr>
        <p:txBody>
          <a:bodyPr wrap="square" rtlCol="0">
            <a:spAutoFit/>
          </a:bodyPr>
          <a:lstStyle/>
          <a:p>
            <a:pPr algn="ctr"/>
            <a:r>
              <a:rPr lang="fr-FR" sz="1200" b="1" baseline="0" dirty="0">
                <a:solidFill>
                  <a:schemeClr val="accent6">
                    <a:lumMod val="75000"/>
                  </a:schemeClr>
                </a:solidFill>
                <a:latin typeface="Century Gothic" panose="020B0502020202020204" pitchFamily="34" charset="0"/>
              </a:rPr>
              <a:t>-10%</a:t>
            </a:r>
          </a:p>
        </p:txBody>
      </p:sp>
      <p:cxnSp>
        <p:nvCxnSpPr>
          <p:cNvPr id="12" name="Connecteur droit 11">
            <a:extLst>
              <a:ext uri="{FF2B5EF4-FFF2-40B4-BE49-F238E27FC236}">
                <a16:creationId xmlns:a16="http://schemas.microsoft.com/office/drawing/2014/main" id="{4781E640-D871-4D7C-A3B6-3ACA0138CC56}"/>
              </a:ext>
            </a:extLst>
          </p:cNvPr>
          <p:cNvCxnSpPr/>
          <p:nvPr/>
        </p:nvCxnSpPr>
        <p:spPr>
          <a:xfrm flipV="1">
            <a:off x="2780928" y="2971741"/>
            <a:ext cx="0" cy="3240360"/>
          </a:xfrm>
          <a:prstGeom prst="line">
            <a:avLst/>
          </a:prstGeom>
          <a:ln>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42" name="ZoneTexte 41">
            <a:extLst>
              <a:ext uri="{FF2B5EF4-FFF2-40B4-BE49-F238E27FC236}">
                <a16:creationId xmlns:a16="http://schemas.microsoft.com/office/drawing/2014/main" id="{ED68EA60-0C50-4BC1-AC5D-922392F0DBE1}"/>
              </a:ext>
            </a:extLst>
          </p:cNvPr>
          <p:cNvSpPr txBox="1"/>
          <p:nvPr>
            <p:custDataLst>
              <p:tags r:id="rId19"/>
            </p:custDataLst>
          </p:nvPr>
        </p:nvSpPr>
        <p:spPr>
          <a:xfrm>
            <a:off x="5882414" y="4154458"/>
            <a:ext cx="808584" cy="276999"/>
          </a:xfrm>
          <a:prstGeom prst="rect">
            <a:avLst/>
          </a:prstGeom>
          <a:noFill/>
        </p:spPr>
        <p:txBody>
          <a:bodyPr wrap="square" rtlCol="0">
            <a:spAutoFit/>
          </a:bodyPr>
          <a:lstStyle/>
          <a:p>
            <a:pPr algn="ctr"/>
            <a:r>
              <a:rPr lang="fr-FR" sz="1200" b="1" baseline="0" dirty="0">
                <a:solidFill>
                  <a:srgbClr val="00B050"/>
                </a:solidFill>
                <a:latin typeface="Century Gothic" panose="020B0502020202020204" pitchFamily="34" charset="0"/>
              </a:rPr>
              <a:t>-4</a:t>
            </a:r>
            <a:r>
              <a:rPr lang="fr-FR" sz="1200" b="1" dirty="0">
                <a:solidFill>
                  <a:srgbClr val="00B050"/>
                </a:solidFill>
                <a:latin typeface="Century Gothic" panose="020B0502020202020204" pitchFamily="34" charset="0"/>
              </a:rPr>
              <a:t>1</a:t>
            </a:r>
            <a:r>
              <a:rPr lang="fr-FR" sz="1200" b="1" baseline="0" dirty="0">
                <a:solidFill>
                  <a:srgbClr val="00B050"/>
                </a:solidFill>
                <a:latin typeface="Century Gothic" panose="020B0502020202020204" pitchFamily="34" charset="0"/>
              </a:rPr>
              <a:t>%</a:t>
            </a:r>
          </a:p>
        </p:txBody>
      </p:sp>
      <p:sp>
        <p:nvSpPr>
          <p:cNvPr id="43" name="ZoneTexte 42">
            <a:extLst>
              <a:ext uri="{FF2B5EF4-FFF2-40B4-BE49-F238E27FC236}">
                <a16:creationId xmlns:a16="http://schemas.microsoft.com/office/drawing/2014/main" id="{7578CC97-1C92-4725-83F5-07EB57E55925}"/>
              </a:ext>
            </a:extLst>
          </p:cNvPr>
          <p:cNvSpPr txBox="1"/>
          <p:nvPr>
            <p:custDataLst>
              <p:tags r:id="rId20"/>
            </p:custDataLst>
          </p:nvPr>
        </p:nvSpPr>
        <p:spPr>
          <a:xfrm>
            <a:off x="2709216" y="4740436"/>
            <a:ext cx="1086022" cy="276999"/>
          </a:xfrm>
          <a:prstGeom prst="rect">
            <a:avLst/>
          </a:prstGeom>
          <a:noFill/>
        </p:spPr>
        <p:txBody>
          <a:bodyPr wrap="square" rtlCol="0">
            <a:spAutoFit/>
          </a:bodyPr>
          <a:lstStyle/>
          <a:p>
            <a:r>
              <a:rPr lang="fr-FR" sz="1200" b="1" baseline="0" dirty="0">
                <a:solidFill>
                  <a:srgbClr val="00B050"/>
                </a:solidFill>
                <a:latin typeface="Arial" panose="020B0604020202020204" pitchFamily="34" charset="0"/>
              </a:rPr>
              <a:t>36% d’EnRs</a:t>
            </a:r>
          </a:p>
        </p:txBody>
      </p:sp>
      <p:pic>
        <p:nvPicPr>
          <p:cNvPr id="44" name="Graphique 43" descr="Feu">
            <a:extLst>
              <a:ext uri="{FF2B5EF4-FFF2-40B4-BE49-F238E27FC236}">
                <a16:creationId xmlns:a16="http://schemas.microsoft.com/office/drawing/2014/main" id="{9F59753A-CBD5-41F6-A7BC-F680252DCDA9}"/>
              </a:ext>
            </a:extLst>
          </p:cNvPr>
          <p:cNvPicPr>
            <a:picLocks noChangeAspect="1"/>
          </p:cNvPicPr>
          <p:nvPr>
            <p:custDataLst>
              <p:tags r:id="rId21"/>
            </p:custDataLst>
          </p:nvPr>
        </p:nvPicPr>
        <p:blipFill>
          <a:blip r:embed="rId34">
            <a:extLst>
              <a:ext uri="{96DAC541-7B7A-43D3-8B79-37D633B846F1}">
                <asvg:svgBlip xmlns:asvg="http://schemas.microsoft.com/office/drawing/2016/SVG/main" r:embed="rId35"/>
              </a:ext>
            </a:extLst>
          </a:blip>
          <a:stretch>
            <a:fillRect/>
          </a:stretch>
        </p:blipFill>
        <p:spPr>
          <a:xfrm>
            <a:off x="532083" y="7111087"/>
            <a:ext cx="180000" cy="180000"/>
          </a:xfrm>
          <a:prstGeom prst="rect">
            <a:avLst/>
          </a:prstGeom>
        </p:spPr>
      </p:pic>
      <p:pic>
        <p:nvPicPr>
          <p:cNvPr id="45" name="Graphique 44" descr="Éclair">
            <a:extLst>
              <a:ext uri="{FF2B5EF4-FFF2-40B4-BE49-F238E27FC236}">
                <a16:creationId xmlns:a16="http://schemas.microsoft.com/office/drawing/2014/main" id="{3F0CC7DD-5E52-4885-9160-9F96DB93B6C7}"/>
              </a:ext>
            </a:extLst>
          </p:cNvPr>
          <p:cNvPicPr>
            <a:picLocks noChangeAspect="1"/>
          </p:cNvPicPr>
          <p:nvPr>
            <p:custDataLst>
              <p:tags r:id="rId22"/>
            </p:custDataLst>
          </p:nvPr>
        </p:nvPicPr>
        <p:blipFill>
          <a:blip r:embed="rId36">
            <a:extLst>
              <a:ext uri="{96DAC541-7B7A-43D3-8B79-37D633B846F1}">
                <asvg:svgBlip xmlns:asvg="http://schemas.microsoft.com/office/drawing/2016/SVG/main" r:embed="rId37"/>
              </a:ext>
            </a:extLst>
          </a:blip>
          <a:stretch>
            <a:fillRect/>
          </a:stretch>
        </p:blipFill>
        <p:spPr>
          <a:xfrm>
            <a:off x="530688" y="7394452"/>
            <a:ext cx="180000" cy="180000"/>
          </a:xfrm>
          <a:prstGeom prst="rect">
            <a:avLst/>
          </a:prstGeom>
        </p:spPr>
      </p:pic>
      <p:pic>
        <p:nvPicPr>
          <p:cNvPr id="46" name="Graphique 45" descr="Bulles">
            <a:extLst>
              <a:ext uri="{FF2B5EF4-FFF2-40B4-BE49-F238E27FC236}">
                <a16:creationId xmlns:a16="http://schemas.microsoft.com/office/drawing/2014/main" id="{8A955803-9CF7-44D3-BC90-B96B70BA63C1}"/>
              </a:ext>
            </a:extLst>
          </p:cNvPr>
          <p:cNvPicPr>
            <a:picLocks noChangeAspect="1"/>
          </p:cNvPicPr>
          <p:nvPr>
            <p:custDataLst>
              <p:tags r:id="rId23"/>
            </p:custDataLst>
          </p:nvPr>
        </p:nvPicPr>
        <p:blipFill>
          <a:blip r:embed="rId38">
            <a:extLst>
              <a:ext uri="{96DAC541-7B7A-43D3-8B79-37D633B846F1}">
                <asvg:svgBlip xmlns:asvg="http://schemas.microsoft.com/office/drawing/2016/SVG/main" r:embed="rId39"/>
              </a:ext>
            </a:extLst>
          </a:blip>
          <a:stretch>
            <a:fillRect/>
          </a:stretch>
        </p:blipFill>
        <p:spPr>
          <a:xfrm>
            <a:off x="521526" y="6834415"/>
            <a:ext cx="180000" cy="180000"/>
          </a:xfrm>
          <a:prstGeom prst="rect">
            <a:avLst/>
          </a:prstGeom>
        </p:spPr>
      </p:pic>
      <p:sp>
        <p:nvSpPr>
          <p:cNvPr id="47" name="Légende : flèche courbée 46">
            <a:extLst>
              <a:ext uri="{FF2B5EF4-FFF2-40B4-BE49-F238E27FC236}">
                <a16:creationId xmlns:a16="http://schemas.microsoft.com/office/drawing/2014/main" id="{833C31BB-B724-414E-B4E1-CAC7AEB26F45}"/>
              </a:ext>
            </a:extLst>
          </p:cNvPr>
          <p:cNvSpPr/>
          <p:nvPr>
            <p:custDataLst>
              <p:tags r:id="rId24"/>
            </p:custDataLst>
          </p:nvPr>
        </p:nvSpPr>
        <p:spPr>
          <a:xfrm>
            <a:off x="1657366" y="4333516"/>
            <a:ext cx="606476" cy="760074"/>
          </a:xfrm>
          <a:prstGeom prst="borderCallout2">
            <a:avLst>
              <a:gd name="adj1" fmla="val 51785"/>
              <a:gd name="adj2" fmla="val 99695"/>
              <a:gd name="adj3" fmla="val 52063"/>
              <a:gd name="adj4" fmla="val 124860"/>
              <a:gd name="adj5" fmla="val 94888"/>
              <a:gd name="adj6" fmla="val 183044"/>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00"/>
              </a:spcBef>
              <a:spcAft>
                <a:spcPts val="400"/>
              </a:spcAft>
            </a:pPr>
            <a:r>
              <a:rPr lang="fr-FR" sz="1100" b="1" dirty="0">
                <a:solidFill>
                  <a:srgbClr val="9900CC"/>
                </a:solidFill>
                <a:latin typeface="Century Gothic" panose="020B0502020202020204" pitchFamily="34" charset="0"/>
              </a:rPr>
              <a:t>8</a:t>
            </a:r>
            <a:r>
              <a:rPr lang="fr-FR" sz="1100" b="1" baseline="0" dirty="0">
                <a:solidFill>
                  <a:srgbClr val="9900CC"/>
                </a:solidFill>
                <a:latin typeface="Century Gothic" panose="020B0502020202020204" pitchFamily="34" charset="0"/>
              </a:rPr>
              <a:t>%</a:t>
            </a:r>
          </a:p>
          <a:p>
            <a:pPr>
              <a:spcBef>
                <a:spcPts val="400"/>
              </a:spcBef>
              <a:spcAft>
                <a:spcPts val="400"/>
              </a:spcAft>
            </a:pPr>
            <a:r>
              <a:rPr lang="fr-FR" sz="1100" b="1" dirty="0">
                <a:solidFill>
                  <a:srgbClr val="FF0000"/>
                </a:solidFill>
                <a:latin typeface="Century Gothic" panose="020B0502020202020204" pitchFamily="34" charset="0"/>
              </a:rPr>
              <a:t>47</a:t>
            </a:r>
            <a:r>
              <a:rPr lang="fr-FR" sz="1100" b="1" baseline="0" dirty="0">
                <a:solidFill>
                  <a:srgbClr val="FF0000"/>
                </a:solidFill>
                <a:latin typeface="Century Gothic" panose="020B0502020202020204" pitchFamily="34" charset="0"/>
              </a:rPr>
              <a:t>% </a:t>
            </a:r>
          </a:p>
          <a:p>
            <a:pPr>
              <a:spcBef>
                <a:spcPts val="400"/>
              </a:spcBef>
              <a:spcAft>
                <a:spcPts val="400"/>
              </a:spcAft>
            </a:pPr>
            <a:r>
              <a:rPr lang="fr-FR" sz="1100" b="1" baseline="0" dirty="0">
                <a:solidFill>
                  <a:srgbClr val="0070C0"/>
                </a:solidFill>
                <a:latin typeface="Century Gothic" panose="020B0502020202020204" pitchFamily="34" charset="0"/>
              </a:rPr>
              <a:t>47%</a:t>
            </a:r>
            <a:endParaRPr lang="fr-FR" sz="1100" b="1" baseline="0" dirty="0">
              <a:latin typeface="Century Gothic" panose="020B0502020202020204" pitchFamily="34" charset="0"/>
            </a:endParaRPr>
          </a:p>
        </p:txBody>
      </p:sp>
      <p:pic>
        <p:nvPicPr>
          <p:cNvPr id="48" name="Graphique 47" descr="Feu">
            <a:extLst>
              <a:ext uri="{FF2B5EF4-FFF2-40B4-BE49-F238E27FC236}">
                <a16:creationId xmlns:a16="http://schemas.microsoft.com/office/drawing/2014/main" id="{6FD3F258-289C-44C6-8612-E9BF39E2E76F}"/>
              </a:ext>
            </a:extLst>
          </p:cNvPr>
          <p:cNvPicPr>
            <a:picLocks noChangeAspect="1"/>
          </p:cNvPicPr>
          <p:nvPr>
            <p:custDataLst>
              <p:tags r:id="rId25"/>
            </p:custDataLst>
          </p:nvPr>
        </p:nvPicPr>
        <p:blipFill>
          <a:blip r:embed="rId34">
            <a:extLst>
              <a:ext uri="{96DAC541-7B7A-43D3-8B79-37D633B846F1}">
                <asvg:svgBlip xmlns:asvg="http://schemas.microsoft.com/office/drawing/2016/SVG/main" r:embed="rId35"/>
              </a:ext>
            </a:extLst>
          </a:blip>
          <a:stretch>
            <a:fillRect/>
          </a:stretch>
        </p:blipFill>
        <p:spPr>
          <a:xfrm>
            <a:off x="2089744" y="4615300"/>
            <a:ext cx="180000" cy="180000"/>
          </a:xfrm>
          <a:prstGeom prst="rect">
            <a:avLst/>
          </a:prstGeom>
        </p:spPr>
      </p:pic>
      <p:pic>
        <p:nvPicPr>
          <p:cNvPr id="49" name="Graphique 48" descr="Éclair">
            <a:extLst>
              <a:ext uri="{FF2B5EF4-FFF2-40B4-BE49-F238E27FC236}">
                <a16:creationId xmlns:a16="http://schemas.microsoft.com/office/drawing/2014/main" id="{6B0F35D1-DC6D-40F2-AD9B-F2F0B7C6B5C9}"/>
              </a:ext>
            </a:extLst>
          </p:cNvPr>
          <p:cNvPicPr>
            <a:picLocks noChangeAspect="1"/>
          </p:cNvPicPr>
          <p:nvPr>
            <p:custDataLst>
              <p:tags r:id="rId26"/>
            </p:custDataLst>
          </p:nvPr>
        </p:nvPicPr>
        <p:blipFill>
          <a:blip r:embed="rId36">
            <a:extLst>
              <a:ext uri="{96DAC541-7B7A-43D3-8B79-37D633B846F1}">
                <asvg:svgBlip xmlns:asvg="http://schemas.microsoft.com/office/drawing/2016/SVG/main" r:embed="rId37"/>
              </a:ext>
            </a:extLst>
          </a:blip>
          <a:stretch>
            <a:fillRect/>
          </a:stretch>
        </p:blipFill>
        <p:spPr>
          <a:xfrm>
            <a:off x="2088349" y="4898665"/>
            <a:ext cx="180000" cy="180000"/>
          </a:xfrm>
          <a:prstGeom prst="rect">
            <a:avLst/>
          </a:prstGeom>
        </p:spPr>
      </p:pic>
      <p:pic>
        <p:nvPicPr>
          <p:cNvPr id="50" name="Graphique 49" descr="Bulles">
            <a:extLst>
              <a:ext uri="{FF2B5EF4-FFF2-40B4-BE49-F238E27FC236}">
                <a16:creationId xmlns:a16="http://schemas.microsoft.com/office/drawing/2014/main" id="{50821CEC-6B32-4566-993F-9506B9209698}"/>
              </a:ext>
            </a:extLst>
          </p:cNvPr>
          <p:cNvPicPr>
            <a:picLocks noChangeAspect="1"/>
          </p:cNvPicPr>
          <p:nvPr>
            <p:custDataLst>
              <p:tags r:id="rId27"/>
            </p:custDataLst>
          </p:nvPr>
        </p:nvPicPr>
        <p:blipFill>
          <a:blip r:embed="rId38">
            <a:extLst>
              <a:ext uri="{96DAC541-7B7A-43D3-8B79-37D633B846F1}">
                <asvg:svgBlip xmlns:asvg="http://schemas.microsoft.com/office/drawing/2016/SVG/main" r:embed="rId39"/>
              </a:ext>
            </a:extLst>
          </a:blip>
          <a:stretch>
            <a:fillRect/>
          </a:stretch>
        </p:blipFill>
        <p:spPr>
          <a:xfrm>
            <a:off x="2079187" y="4338628"/>
            <a:ext cx="180000" cy="180000"/>
          </a:xfrm>
          <a:prstGeom prst="rect">
            <a:avLst/>
          </a:prstGeom>
        </p:spPr>
      </p:pic>
      <p:sp>
        <p:nvSpPr>
          <p:cNvPr id="51" name="Légende : flèche courbée 50">
            <a:extLst>
              <a:ext uri="{FF2B5EF4-FFF2-40B4-BE49-F238E27FC236}">
                <a16:creationId xmlns:a16="http://schemas.microsoft.com/office/drawing/2014/main" id="{ED5ACB48-65F3-4EB9-94B3-12B58B5A8B03}"/>
              </a:ext>
            </a:extLst>
          </p:cNvPr>
          <p:cNvSpPr/>
          <p:nvPr>
            <p:custDataLst>
              <p:tags r:id="rId28"/>
            </p:custDataLst>
          </p:nvPr>
        </p:nvSpPr>
        <p:spPr>
          <a:xfrm>
            <a:off x="1951298" y="5507983"/>
            <a:ext cx="537269" cy="643744"/>
          </a:xfrm>
          <a:prstGeom prst="borderCallout2">
            <a:avLst>
              <a:gd name="adj1" fmla="val 51785"/>
              <a:gd name="adj2" fmla="val 99695"/>
              <a:gd name="adj3" fmla="val 52063"/>
              <a:gd name="adj4" fmla="val 124860"/>
              <a:gd name="adj5" fmla="val -10558"/>
              <a:gd name="adj6" fmla="val 153279"/>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00"/>
              </a:spcBef>
              <a:spcAft>
                <a:spcPts val="400"/>
              </a:spcAft>
            </a:pPr>
            <a:r>
              <a:rPr lang="fr-FR" sz="900" b="1" baseline="0" dirty="0">
                <a:solidFill>
                  <a:srgbClr val="9900CC"/>
                </a:solidFill>
                <a:latin typeface="Century Gothic" panose="020B0502020202020204" pitchFamily="34" charset="0"/>
              </a:rPr>
              <a:t>2%</a:t>
            </a:r>
          </a:p>
          <a:p>
            <a:pPr>
              <a:spcBef>
                <a:spcPts val="400"/>
              </a:spcBef>
              <a:spcAft>
                <a:spcPts val="400"/>
              </a:spcAft>
            </a:pPr>
            <a:r>
              <a:rPr lang="fr-FR" sz="900" b="1" baseline="0" dirty="0">
                <a:solidFill>
                  <a:srgbClr val="FF0000"/>
                </a:solidFill>
                <a:latin typeface="Century Gothic" panose="020B0502020202020204" pitchFamily="34" charset="0"/>
              </a:rPr>
              <a:t>32% </a:t>
            </a:r>
          </a:p>
          <a:p>
            <a:pPr>
              <a:spcBef>
                <a:spcPts val="400"/>
              </a:spcBef>
              <a:spcAft>
                <a:spcPts val="400"/>
              </a:spcAft>
            </a:pPr>
            <a:r>
              <a:rPr lang="fr-FR" sz="900" b="1" dirty="0">
                <a:solidFill>
                  <a:srgbClr val="0070C0"/>
                </a:solidFill>
                <a:latin typeface="Century Gothic" panose="020B0502020202020204" pitchFamily="34" charset="0"/>
              </a:rPr>
              <a:t>26</a:t>
            </a:r>
            <a:r>
              <a:rPr lang="fr-FR" sz="900" b="1" baseline="0" dirty="0">
                <a:solidFill>
                  <a:srgbClr val="0070C0"/>
                </a:solidFill>
                <a:latin typeface="Century Gothic" panose="020B0502020202020204" pitchFamily="34" charset="0"/>
              </a:rPr>
              <a:t>%</a:t>
            </a:r>
            <a:endParaRPr lang="fr-FR" sz="900" b="1" baseline="0" dirty="0">
              <a:latin typeface="Century Gothic" panose="020B0502020202020204" pitchFamily="34" charset="0"/>
            </a:endParaRPr>
          </a:p>
        </p:txBody>
      </p:sp>
      <p:pic>
        <p:nvPicPr>
          <p:cNvPr id="52" name="Graphique 51" descr="Feu">
            <a:extLst>
              <a:ext uri="{FF2B5EF4-FFF2-40B4-BE49-F238E27FC236}">
                <a16:creationId xmlns:a16="http://schemas.microsoft.com/office/drawing/2014/main" id="{57EA8FF9-ECC0-4832-AF21-740CC7443D22}"/>
              </a:ext>
            </a:extLst>
          </p:cNvPr>
          <p:cNvPicPr>
            <a:picLocks noChangeAspect="1"/>
          </p:cNvPicPr>
          <p:nvPr>
            <p:custDataLst>
              <p:tags r:id="rId29"/>
            </p:custDataLst>
          </p:nvPr>
        </p:nvPicPr>
        <p:blipFill>
          <a:blip r:embed="rId34">
            <a:extLst>
              <a:ext uri="{96DAC541-7B7A-43D3-8B79-37D633B846F1}">
                <asvg:svgBlip xmlns:asvg="http://schemas.microsoft.com/office/drawing/2016/SVG/main" r:embed="rId35"/>
              </a:ext>
            </a:extLst>
          </a:blip>
          <a:stretch>
            <a:fillRect/>
          </a:stretch>
        </p:blipFill>
        <p:spPr>
          <a:xfrm>
            <a:off x="2275355" y="5736696"/>
            <a:ext cx="180000" cy="180000"/>
          </a:xfrm>
          <a:prstGeom prst="rect">
            <a:avLst/>
          </a:prstGeom>
        </p:spPr>
      </p:pic>
      <p:pic>
        <p:nvPicPr>
          <p:cNvPr id="53" name="Graphique 52" descr="Éclair">
            <a:extLst>
              <a:ext uri="{FF2B5EF4-FFF2-40B4-BE49-F238E27FC236}">
                <a16:creationId xmlns:a16="http://schemas.microsoft.com/office/drawing/2014/main" id="{9F0F699C-2532-43AF-86F8-40C2D0B795B6}"/>
              </a:ext>
            </a:extLst>
          </p:cNvPr>
          <p:cNvPicPr>
            <a:picLocks noChangeAspect="1"/>
          </p:cNvPicPr>
          <p:nvPr>
            <p:custDataLst>
              <p:tags r:id="rId30"/>
            </p:custDataLst>
          </p:nvPr>
        </p:nvPicPr>
        <p:blipFill>
          <a:blip r:embed="rId36">
            <a:extLst>
              <a:ext uri="{96DAC541-7B7A-43D3-8B79-37D633B846F1}">
                <asvg:svgBlip xmlns:asvg="http://schemas.microsoft.com/office/drawing/2016/SVG/main" r:embed="rId37"/>
              </a:ext>
            </a:extLst>
          </a:blip>
          <a:stretch>
            <a:fillRect/>
          </a:stretch>
        </p:blipFill>
        <p:spPr>
          <a:xfrm>
            <a:off x="2273349" y="5993421"/>
            <a:ext cx="180000" cy="180000"/>
          </a:xfrm>
          <a:prstGeom prst="rect">
            <a:avLst/>
          </a:prstGeom>
        </p:spPr>
      </p:pic>
      <p:pic>
        <p:nvPicPr>
          <p:cNvPr id="54" name="Graphique 53" descr="Bulles">
            <a:extLst>
              <a:ext uri="{FF2B5EF4-FFF2-40B4-BE49-F238E27FC236}">
                <a16:creationId xmlns:a16="http://schemas.microsoft.com/office/drawing/2014/main" id="{467F6297-E727-41A2-8686-5EEEC51CBB6B}"/>
              </a:ext>
            </a:extLst>
          </p:cNvPr>
          <p:cNvPicPr>
            <a:picLocks noChangeAspect="1"/>
          </p:cNvPicPr>
          <p:nvPr>
            <p:custDataLst>
              <p:tags r:id="rId31"/>
            </p:custDataLst>
          </p:nvPr>
        </p:nvPicPr>
        <p:blipFill>
          <a:blip r:embed="rId38">
            <a:extLst>
              <a:ext uri="{96DAC541-7B7A-43D3-8B79-37D633B846F1}">
                <asvg:svgBlip xmlns:asvg="http://schemas.microsoft.com/office/drawing/2016/SVG/main" r:embed="rId39"/>
              </a:ext>
            </a:extLst>
          </a:blip>
          <a:stretch>
            <a:fillRect/>
          </a:stretch>
        </p:blipFill>
        <p:spPr>
          <a:xfrm>
            <a:off x="2271641" y="5514574"/>
            <a:ext cx="180000" cy="180000"/>
          </a:xfrm>
          <a:prstGeom prst="rect">
            <a:avLst/>
          </a:prstGeom>
        </p:spPr>
      </p:pic>
      <p:sp>
        <p:nvSpPr>
          <p:cNvPr id="55" name="Rectangle 54">
            <a:extLst>
              <a:ext uri="{FF2B5EF4-FFF2-40B4-BE49-F238E27FC236}">
                <a16:creationId xmlns:a16="http://schemas.microsoft.com/office/drawing/2014/main" id="{2BA2E7A0-EEB8-45FF-92EB-1C6D0AB7A086}"/>
              </a:ext>
            </a:extLst>
          </p:cNvPr>
          <p:cNvSpPr/>
          <p:nvPr/>
        </p:nvSpPr>
        <p:spPr>
          <a:xfrm flipV="1">
            <a:off x="0" y="1135534"/>
            <a:ext cx="6857999" cy="296964"/>
          </a:xfrm>
          <a:prstGeom prst="rect">
            <a:avLst/>
          </a:prstGeom>
          <a:pattFill prst="pct25">
            <a:fgClr>
              <a:srgbClr val="346826"/>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800" dirty="0"/>
          </a:p>
        </p:txBody>
      </p:sp>
      <p:sp>
        <p:nvSpPr>
          <p:cNvPr id="56" name="ZoneTexte 55">
            <a:extLst>
              <a:ext uri="{FF2B5EF4-FFF2-40B4-BE49-F238E27FC236}">
                <a16:creationId xmlns:a16="http://schemas.microsoft.com/office/drawing/2014/main" id="{D88E69DC-B07F-4017-897A-0764566151CE}"/>
              </a:ext>
            </a:extLst>
          </p:cNvPr>
          <p:cNvSpPr txBox="1"/>
          <p:nvPr/>
        </p:nvSpPr>
        <p:spPr>
          <a:xfrm>
            <a:off x="549897" y="1115616"/>
            <a:ext cx="3815207" cy="338554"/>
          </a:xfrm>
          <a:prstGeom prst="rect">
            <a:avLst/>
          </a:prstGeom>
          <a:solidFill>
            <a:schemeClr val="bg1"/>
          </a:solidFill>
        </p:spPr>
        <p:txBody>
          <a:bodyPr wrap="square" rtlCol="0">
            <a:spAutoFit/>
          </a:bodyPr>
          <a:lstStyle/>
          <a:p>
            <a:r>
              <a:rPr lang="fr-FR" sz="1600" b="1" dirty="0">
                <a:solidFill>
                  <a:srgbClr val="404040"/>
                </a:solidFill>
                <a:latin typeface="Century Gothic" panose="020B0502020202020204" pitchFamily="34" charset="0"/>
              </a:rPr>
              <a:t>Trajectoire hors grandes installations</a:t>
            </a:r>
          </a:p>
        </p:txBody>
      </p:sp>
      <p:sp>
        <p:nvSpPr>
          <p:cNvPr id="57" name="ZoneTexte 19">
            <a:extLst>
              <a:ext uri="{FF2B5EF4-FFF2-40B4-BE49-F238E27FC236}">
                <a16:creationId xmlns:a16="http://schemas.microsoft.com/office/drawing/2014/main" id="{72E65FAA-BBF7-4DD1-A1F0-5054953E4F24}"/>
              </a:ext>
            </a:extLst>
          </p:cNvPr>
          <p:cNvSpPr txBox="1"/>
          <p:nvPr/>
        </p:nvSpPr>
        <p:spPr>
          <a:xfrm>
            <a:off x="483476" y="1614448"/>
            <a:ext cx="5959708" cy="60016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100" dirty="0">
                <a:latin typeface="Century Gothic" panose="020B0502020202020204" pitchFamily="34" charset="0"/>
              </a:rPr>
              <a:t>La trajectoire énergétique suivante, est présentée dans une approche de territoire à énergie positive où </a:t>
            </a:r>
            <a:r>
              <a:rPr lang="fr-FR" sz="1100" b="1" dirty="0">
                <a:latin typeface="Century Gothic" panose="020B0502020202020204" pitchFamily="34" charset="0"/>
              </a:rPr>
              <a:t>les grandes installations</a:t>
            </a:r>
            <a:r>
              <a:rPr lang="fr-FR" sz="1100" dirty="0">
                <a:latin typeface="Century Gothic" panose="020B0502020202020204" pitchFamily="34" charset="0"/>
              </a:rPr>
              <a:t> (centrales hydrauliques de plus de 10 MW, parcs éoliens et centrales photovoltaïques au sol) </a:t>
            </a:r>
            <a:r>
              <a:rPr lang="fr-FR" sz="1100" b="1" dirty="0">
                <a:latin typeface="Century Gothic" panose="020B0502020202020204" pitchFamily="34" charset="0"/>
              </a:rPr>
              <a:t>ne sont pas prises en compte.</a:t>
            </a:r>
          </a:p>
        </p:txBody>
      </p:sp>
      <p:sp>
        <p:nvSpPr>
          <p:cNvPr id="59" name="Rectangle 58">
            <a:extLst>
              <a:ext uri="{FF2B5EF4-FFF2-40B4-BE49-F238E27FC236}">
                <a16:creationId xmlns:a16="http://schemas.microsoft.com/office/drawing/2014/main" id="{9E0506FD-7E30-1640-8C56-838DE8397E06}"/>
              </a:ext>
            </a:extLst>
          </p:cNvPr>
          <p:cNvSpPr/>
          <p:nvPr/>
        </p:nvSpPr>
        <p:spPr>
          <a:xfrm>
            <a:off x="483477" y="7812360"/>
            <a:ext cx="5959708" cy="900246"/>
          </a:xfrm>
          <a:prstGeom prst="rect">
            <a:avLst/>
          </a:prstGeom>
        </p:spPr>
        <p:txBody>
          <a:bodyPr wrap="square">
            <a:spAutoFit/>
          </a:bodyPr>
          <a:lstStyle/>
          <a:p>
            <a:pPr lvl="0" algn="just">
              <a:buSzPts val="1400"/>
              <a:defRPr/>
            </a:pPr>
            <a:r>
              <a:rPr lang="fr-FR" sz="1050" dirty="0">
                <a:latin typeface="Century Gothic" panose="020B0502020202020204" pitchFamily="34" charset="0"/>
              </a:rPr>
              <a:t>Sans la prise en compte des grandes installations, le territoire de la CAPCA, n’atteint pas le statut territoire à énergie positive à horizon 2050, malgré la diminution des consommations de – 41% et l’augmentation de la production, </a:t>
            </a:r>
            <a:r>
              <a:rPr lang="fr-FR" sz="1050" b="1" dirty="0">
                <a:latin typeface="Century Gothic" panose="020B0502020202020204" pitchFamily="34" charset="0"/>
              </a:rPr>
              <a:t>le scénario le plus ambitieux (</a:t>
            </a:r>
            <a:r>
              <a:rPr lang="fr-FR" sz="1050" b="1" dirty="0">
                <a:solidFill>
                  <a:srgbClr val="00B050"/>
                </a:solidFill>
                <a:latin typeface="Century Gothic" panose="020B0502020202020204" pitchFamily="34" charset="0"/>
              </a:rPr>
              <a:t>scénario volontariste</a:t>
            </a:r>
            <a:r>
              <a:rPr lang="fr-FR" sz="1050" dirty="0">
                <a:latin typeface="Century Gothic" panose="020B0502020202020204" pitchFamily="34" charset="0"/>
              </a:rPr>
              <a:t>), ne permet la couverture des consommations par les énergies renouvelables qu’à hauteur de 69%. </a:t>
            </a:r>
          </a:p>
        </p:txBody>
      </p:sp>
      <p:sp>
        <p:nvSpPr>
          <p:cNvPr id="2" name="Espace réservé du numéro de diapositive 1">
            <a:extLst>
              <a:ext uri="{FF2B5EF4-FFF2-40B4-BE49-F238E27FC236}">
                <a16:creationId xmlns:a16="http://schemas.microsoft.com/office/drawing/2014/main" id="{34BA8C89-0A88-4E3B-8CF1-72743E4699C2}"/>
              </a:ext>
            </a:extLst>
          </p:cNvPr>
          <p:cNvSpPr>
            <a:spLocks noGrp="1"/>
          </p:cNvSpPr>
          <p:nvPr>
            <p:ph type="sldNum" sz="quarter" idx="12"/>
          </p:nvPr>
        </p:nvSpPr>
        <p:spPr/>
        <p:txBody>
          <a:bodyPr/>
          <a:lstStyle/>
          <a:p>
            <a:fld id="{1E472829-5C7A-45AD-9267-70AC7B316BF4}" type="slidenum">
              <a:rPr lang="fr-FR" smtClean="0"/>
              <a:t>15</a:t>
            </a:fld>
            <a:endParaRPr lang="fr-FR"/>
          </a:p>
        </p:txBody>
      </p:sp>
    </p:spTree>
    <p:extLst>
      <p:ext uri="{BB962C8B-B14F-4D97-AF65-F5344CB8AC3E}">
        <p14:creationId xmlns:p14="http://schemas.microsoft.com/office/powerpoint/2010/main" val="960853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89"/>
          <p:cNvSpPr/>
          <p:nvPr>
            <p:custDataLst>
              <p:tags r:id="rId1"/>
            </p:custDataLst>
          </p:nvPr>
        </p:nvSpPr>
        <p:spPr>
          <a:xfrm rot="10800000">
            <a:off x="0" y="323529"/>
            <a:ext cx="6480000" cy="648000"/>
          </a:xfrm>
          <a:prstGeom prst="snipRoundRect">
            <a:avLst>
              <a:gd name="adj1" fmla="val 50000"/>
              <a:gd name="adj2" fmla="val 0"/>
            </a:avLst>
          </a:prstGeom>
          <a:solidFill>
            <a:srgbClr val="30A9E0"/>
          </a:solidFill>
          <a:ln>
            <a:noFill/>
          </a:ln>
        </p:spPr>
        <p:txBody>
          <a:bodyPr lIns="91425" tIns="45700" rIns="91425" bIns="45700" anchor="t" anchorCtr="0">
            <a:noAutofit/>
          </a:bodyPr>
          <a:lstStyle/>
          <a:p>
            <a:endParaRPr kern="0" dirty="0">
              <a:solidFill>
                <a:srgbClr val="E3655B"/>
              </a:solidFill>
              <a:latin typeface="Cambria" pitchFamily="18" charset="0"/>
              <a:cs typeface="Arial"/>
              <a:sym typeface="Arial"/>
            </a:endParaRPr>
          </a:p>
        </p:txBody>
      </p:sp>
      <p:sp>
        <p:nvSpPr>
          <p:cNvPr id="15" name="ZoneTexte 14"/>
          <p:cNvSpPr txBox="1"/>
          <p:nvPr/>
        </p:nvSpPr>
        <p:spPr>
          <a:xfrm>
            <a:off x="1124744" y="411262"/>
            <a:ext cx="3888432" cy="338554"/>
          </a:xfrm>
          <a:prstGeom prst="rect">
            <a:avLst/>
          </a:prstGeom>
          <a:noFill/>
        </p:spPr>
        <p:txBody>
          <a:bodyPr wrap="square" rtlCol="0">
            <a:spAutoFit/>
          </a:bodyPr>
          <a:lstStyle/>
          <a:p>
            <a:pPr algn="just"/>
            <a:r>
              <a:rPr lang="fr-FR" sz="1600" b="1" dirty="0">
                <a:solidFill>
                  <a:schemeClr val="bg1"/>
                </a:solidFill>
                <a:latin typeface="Century Gothic" panose="020B0502020202020204" pitchFamily="34" charset="0"/>
              </a:rPr>
              <a:t>LE SCENARIO DE TRANSITION</a:t>
            </a:r>
          </a:p>
        </p:txBody>
      </p:sp>
      <p:sp>
        <p:nvSpPr>
          <p:cNvPr id="34" name="Rectangle 33"/>
          <p:cNvSpPr/>
          <p:nvPr/>
        </p:nvSpPr>
        <p:spPr>
          <a:xfrm rot="5400000">
            <a:off x="2600700" y="-587087"/>
            <a:ext cx="72008" cy="273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Graphique 7">
            <a:extLst>
              <a:ext uri="{FF2B5EF4-FFF2-40B4-BE49-F238E27FC236}">
                <a16:creationId xmlns:a16="http://schemas.microsoft.com/office/drawing/2014/main" id="{2145223E-5E14-48A0-ACEA-2E4C057F4C5A}"/>
              </a:ext>
            </a:extLst>
          </p:cNvPr>
          <p:cNvGraphicFramePr>
            <a:graphicFrameLocks/>
          </p:cNvGraphicFramePr>
          <p:nvPr>
            <p:extLst>
              <p:ext uri="{D42A27DB-BD31-4B8C-83A1-F6EECF244321}">
                <p14:modId xmlns:p14="http://schemas.microsoft.com/office/powerpoint/2010/main" val="2980078352"/>
              </p:ext>
            </p:extLst>
          </p:nvPr>
        </p:nvGraphicFramePr>
        <p:xfrm>
          <a:off x="944723" y="1573836"/>
          <a:ext cx="4968552" cy="27129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a:extLst>
              <a:ext uri="{FF2B5EF4-FFF2-40B4-BE49-F238E27FC236}">
                <a16:creationId xmlns:a16="http://schemas.microsoft.com/office/drawing/2014/main" id="{545B5C90-E2FC-40AF-B5B9-563E834A1DB1}"/>
              </a:ext>
            </a:extLst>
          </p:cNvPr>
          <p:cNvGraphicFramePr>
            <a:graphicFrameLocks/>
          </p:cNvGraphicFramePr>
          <p:nvPr>
            <p:extLst>
              <p:ext uri="{D42A27DB-BD31-4B8C-83A1-F6EECF244321}">
                <p14:modId xmlns:p14="http://schemas.microsoft.com/office/powerpoint/2010/main" val="2685353994"/>
              </p:ext>
            </p:extLst>
          </p:nvPr>
        </p:nvGraphicFramePr>
        <p:xfrm>
          <a:off x="962696" y="5868144"/>
          <a:ext cx="4932605" cy="3035392"/>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413C802F-5665-EA4D-8396-FED53D023DA7}"/>
              </a:ext>
            </a:extLst>
          </p:cNvPr>
          <p:cNvSpPr/>
          <p:nvPr/>
        </p:nvSpPr>
        <p:spPr>
          <a:xfrm flipV="1">
            <a:off x="0" y="1135534"/>
            <a:ext cx="6857999" cy="296964"/>
          </a:xfrm>
          <a:prstGeom prst="rect">
            <a:avLst/>
          </a:prstGeom>
          <a:pattFill prst="pct25">
            <a:fgClr>
              <a:srgbClr val="346826"/>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800" dirty="0"/>
          </a:p>
        </p:txBody>
      </p:sp>
      <p:sp>
        <p:nvSpPr>
          <p:cNvPr id="10" name="ZoneTexte 9">
            <a:extLst>
              <a:ext uri="{FF2B5EF4-FFF2-40B4-BE49-F238E27FC236}">
                <a16:creationId xmlns:a16="http://schemas.microsoft.com/office/drawing/2014/main" id="{7E86C3C6-A55E-E447-B2B7-A2F650269244}"/>
              </a:ext>
            </a:extLst>
          </p:cNvPr>
          <p:cNvSpPr txBox="1"/>
          <p:nvPr/>
        </p:nvSpPr>
        <p:spPr>
          <a:xfrm>
            <a:off x="549897" y="1115616"/>
            <a:ext cx="4823319" cy="338554"/>
          </a:xfrm>
          <a:prstGeom prst="rect">
            <a:avLst/>
          </a:prstGeom>
          <a:solidFill>
            <a:schemeClr val="bg1"/>
          </a:solidFill>
        </p:spPr>
        <p:txBody>
          <a:bodyPr wrap="square" rtlCol="0">
            <a:spAutoFit/>
          </a:bodyPr>
          <a:lstStyle/>
          <a:p>
            <a:r>
              <a:rPr lang="fr-FR" sz="1600" b="1" dirty="0">
                <a:solidFill>
                  <a:srgbClr val="404040"/>
                </a:solidFill>
                <a:latin typeface="Century Gothic" panose="020B0502020202020204" pitchFamily="34" charset="0"/>
              </a:rPr>
              <a:t>Evolution de la facture énergétique territoriale</a:t>
            </a:r>
          </a:p>
        </p:txBody>
      </p:sp>
      <p:sp>
        <p:nvSpPr>
          <p:cNvPr id="2" name="ZoneTexte 1">
            <a:extLst>
              <a:ext uri="{FF2B5EF4-FFF2-40B4-BE49-F238E27FC236}">
                <a16:creationId xmlns:a16="http://schemas.microsoft.com/office/drawing/2014/main" id="{93C50ED8-08AF-4F41-80EB-66534E5A8B04}"/>
              </a:ext>
            </a:extLst>
          </p:cNvPr>
          <p:cNvSpPr txBox="1"/>
          <p:nvPr/>
        </p:nvSpPr>
        <p:spPr>
          <a:xfrm>
            <a:off x="454482" y="4385300"/>
            <a:ext cx="5949032" cy="1338828"/>
          </a:xfrm>
          <a:prstGeom prst="rect">
            <a:avLst/>
          </a:prstGeom>
          <a:noFill/>
        </p:spPr>
        <p:txBody>
          <a:bodyPr wrap="square" rtlCol="0">
            <a:spAutoFit/>
          </a:bodyPr>
          <a:lstStyle/>
          <a:p>
            <a:pPr algn="just"/>
            <a:r>
              <a:rPr lang="fr-FR" sz="900" dirty="0">
                <a:latin typeface="Century Gothic" panose="020B0502020202020204" pitchFamily="34" charset="0"/>
              </a:rPr>
              <a:t>Au cours des 30 prochaines années, deux tendances relatives à la facture énergétique territoriale vont s’affirmer. D’une part, </a:t>
            </a:r>
            <a:r>
              <a:rPr lang="fr-FR" sz="900" b="1" dirty="0">
                <a:latin typeface="Century Gothic" panose="020B0502020202020204" pitchFamily="34" charset="0"/>
              </a:rPr>
              <a:t>les dépenses énergétiques pour les ressources non produites localement, vont augmenter </a:t>
            </a:r>
            <a:r>
              <a:rPr lang="fr-FR" sz="900" dirty="0">
                <a:latin typeface="Century Gothic" panose="020B0502020202020204" pitchFamily="34" charset="0"/>
              </a:rPr>
              <a:t>sous l’effet d’une augmentation mondiale supposée des prix des ressources. L’électricité constitue, en 2050, environ les deux tiers du montant sortant du territoire. D’autre part, </a:t>
            </a:r>
            <a:r>
              <a:rPr lang="fr-FR" sz="900" b="1" dirty="0">
                <a:latin typeface="Century Gothic" panose="020B0502020202020204" pitchFamily="34" charset="0"/>
              </a:rPr>
              <a:t>la production d’énergie renouvelable locale prévue pour augmenter considérablement permettra d’augmenter considérablement le montant des économies réinjectés dans l’économie locale </a:t>
            </a:r>
            <a:r>
              <a:rPr lang="fr-FR" sz="900" dirty="0">
                <a:latin typeface="Century Gothic" panose="020B0502020202020204" pitchFamily="34" charset="0"/>
              </a:rPr>
              <a:t>grâce à la production d’énergie renouvelable, en particulier grâce à la vente d’électricité par les producteurs du territoire.</a:t>
            </a:r>
          </a:p>
          <a:p>
            <a:pPr algn="just"/>
            <a:r>
              <a:rPr lang="fr-FR" sz="900" dirty="0">
                <a:latin typeface="Century Gothic" panose="020B0502020202020204" pitchFamily="34" charset="0"/>
              </a:rPr>
              <a:t>Il est estimé que les économies retournant au territoire équilibrent et deviennent supérieures aux économies sortantes à partir de 2042.</a:t>
            </a:r>
          </a:p>
        </p:txBody>
      </p:sp>
      <p:sp>
        <p:nvSpPr>
          <p:cNvPr id="3" name="Espace réservé du numéro de diapositive 2">
            <a:extLst>
              <a:ext uri="{FF2B5EF4-FFF2-40B4-BE49-F238E27FC236}">
                <a16:creationId xmlns:a16="http://schemas.microsoft.com/office/drawing/2014/main" id="{5211D6F1-350D-4EBA-8C05-8568A5B6EBDD}"/>
              </a:ext>
            </a:extLst>
          </p:cNvPr>
          <p:cNvSpPr>
            <a:spLocks noGrp="1"/>
          </p:cNvSpPr>
          <p:nvPr>
            <p:ph type="sldNum" sz="quarter" idx="12"/>
          </p:nvPr>
        </p:nvSpPr>
        <p:spPr/>
        <p:txBody>
          <a:bodyPr/>
          <a:lstStyle/>
          <a:p>
            <a:fld id="{1E472829-5C7A-45AD-9267-70AC7B316BF4}" type="slidenum">
              <a:rPr lang="fr-FR" smtClean="0"/>
              <a:t>16</a:t>
            </a:fld>
            <a:endParaRPr lang="fr-FR"/>
          </a:p>
        </p:txBody>
      </p:sp>
    </p:spTree>
    <p:extLst>
      <p:ext uri="{BB962C8B-B14F-4D97-AF65-F5344CB8AC3E}">
        <p14:creationId xmlns:p14="http://schemas.microsoft.com/office/powerpoint/2010/main" val="1530697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89"/>
          <p:cNvSpPr/>
          <p:nvPr>
            <p:custDataLst>
              <p:tags r:id="rId1"/>
            </p:custDataLst>
          </p:nvPr>
        </p:nvSpPr>
        <p:spPr>
          <a:xfrm rot="10800000">
            <a:off x="0" y="107505"/>
            <a:ext cx="6480000" cy="648000"/>
          </a:xfrm>
          <a:prstGeom prst="snipRoundRect">
            <a:avLst>
              <a:gd name="adj1" fmla="val 50000"/>
              <a:gd name="adj2" fmla="val 0"/>
            </a:avLst>
          </a:prstGeom>
          <a:solidFill>
            <a:srgbClr val="30A9E0"/>
          </a:solidFill>
          <a:ln>
            <a:noFill/>
          </a:ln>
        </p:spPr>
        <p:txBody>
          <a:bodyPr lIns="91425" tIns="45700" rIns="91425" bIns="45700" anchor="t" anchorCtr="0">
            <a:noAutofit/>
          </a:bodyPr>
          <a:lstStyle/>
          <a:p>
            <a:endParaRPr kern="0" dirty="0">
              <a:solidFill>
                <a:srgbClr val="E3655B"/>
              </a:solidFill>
              <a:latin typeface="Cambria" pitchFamily="18" charset="0"/>
              <a:cs typeface="Arial"/>
              <a:sym typeface="Arial"/>
            </a:endParaRPr>
          </a:p>
        </p:txBody>
      </p:sp>
      <p:sp>
        <p:nvSpPr>
          <p:cNvPr id="15" name="ZoneTexte 14"/>
          <p:cNvSpPr txBox="1"/>
          <p:nvPr/>
        </p:nvSpPr>
        <p:spPr>
          <a:xfrm>
            <a:off x="1124744" y="195238"/>
            <a:ext cx="3888432" cy="338554"/>
          </a:xfrm>
          <a:prstGeom prst="rect">
            <a:avLst/>
          </a:prstGeom>
          <a:noFill/>
        </p:spPr>
        <p:txBody>
          <a:bodyPr wrap="square" rtlCol="0">
            <a:spAutoFit/>
          </a:bodyPr>
          <a:lstStyle/>
          <a:p>
            <a:pPr algn="just"/>
            <a:r>
              <a:rPr lang="fr-FR" sz="1600" b="1" dirty="0">
                <a:solidFill>
                  <a:schemeClr val="bg1"/>
                </a:solidFill>
                <a:latin typeface="Century Gothic" panose="020B0502020202020204" pitchFamily="34" charset="0"/>
              </a:rPr>
              <a:t>LE SCENARIO DE TRANSITION</a:t>
            </a:r>
          </a:p>
        </p:txBody>
      </p:sp>
      <p:sp>
        <p:nvSpPr>
          <p:cNvPr id="34" name="Rectangle 33"/>
          <p:cNvSpPr/>
          <p:nvPr/>
        </p:nvSpPr>
        <p:spPr>
          <a:xfrm rot="5400000">
            <a:off x="2600700" y="-803111"/>
            <a:ext cx="72008" cy="273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7D64FC86-D8DD-4440-BDD5-3A4088AE247C}"/>
              </a:ext>
            </a:extLst>
          </p:cNvPr>
          <p:cNvSpPr/>
          <p:nvPr/>
        </p:nvSpPr>
        <p:spPr>
          <a:xfrm flipV="1">
            <a:off x="15735" y="5102994"/>
            <a:ext cx="6857999" cy="333100"/>
          </a:xfrm>
          <a:prstGeom prst="rect">
            <a:avLst/>
          </a:prstGeom>
          <a:pattFill prst="pct25">
            <a:fgClr>
              <a:srgbClr val="346826"/>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800" dirty="0"/>
          </a:p>
        </p:txBody>
      </p:sp>
      <p:sp>
        <p:nvSpPr>
          <p:cNvPr id="7" name="ZoneTexte 6">
            <a:extLst>
              <a:ext uri="{FF2B5EF4-FFF2-40B4-BE49-F238E27FC236}">
                <a16:creationId xmlns:a16="http://schemas.microsoft.com/office/drawing/2014/main" id="{6DE1499D-6790-4171-9A21-BF07CAD1E422}"/>
              </a:ext>
            </a:extLst>
          </p:cNvPr>
          <p:cNvSpPr txBox="1"/>
          <p:nvPr/>
        </p:nvSpPr>
        <p:spPr>
          <a:xfrm>
            <a:off x="493624" y="5097542"/>
            <a:ext cx="4319263" cy="338554"/>
          </a:xfrm>
          <a:prstGeom prst="rect">
            <a:avLst/>
          </a:prstGeom>
          <a:solidFill>
            <a:schemeClr val="bg1"/>
          </a:solidFill>
        </p:spPr>
        <p:txBody>
          <a:bodyPr wrap="square" rtlCol="0">
            <a:spAutoFit/>
          </a:bodyPr>
          <a:lstStyle/>
          <a:p>
            <a:r>
              <a:rPr lang="fr-FR" sz="1600" b="1" dirty="0">
                <a:solidFill>
                  <a:srgbClr val="404040"/>
                </a:solidFill>
                <a:latin typeface="Century Gothic" panose="020B0502020202020204" pitchFamily="34" charset="0"/>
              </a:rPr>
              <a:t>Impacts sur les polluants atmosphériques</a:t>
            </a:r>
          </a:p>
        </p:txBody>
      </p:sp>
      <p:graphicFrame>
        <p:nvGraphicFramePr>
          <p:cNvPr id="8" name="Graphique 7">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671977950"/>
              </p:ext>
            </p:extLst>
          </p:nvPr>
        </p:nvGraphicFramePr>
        <p:xfrm>
          <a:off x="1930005" y="5440029"/>
          <a:ext cx="4970578" cy="287104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7D64FC86-D8DD-4440-BDD5-3A4088AE247C}"/>
              </a:ext>
            </a:extLst>
          </p:cNvPr>
          <p:cNvSpPr/>
          <p:nvPr/>
        </p:nvSpPr>
        <p:spPr>
          <a:xfrm flipV="1">
            <a:off x="0" y="905044"/>
            <a:ext cx="6858000" cy="333100"/>
          </a:xfrm>
          <a:prstGeom prst="rect">
            <a:avLst/>
          </a:prstGeom>
          <a:pattFill prst="pct25">
            <a:fgClr>
              <a:srgbClr val="346826"/>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800" dirty="0"/>
          </a:p>
        </p:txBody>
      </p:sp>
      <p:sp>
        <p:nvSpPr>
          <p:cNvPr id="10" name="ZoneTexte 9">
            <a:extLst>
              <a:ext uri="{FF2B5EF4-FFF2-40B4-BE49-F238E27FC236}">
                <a16:creationId xmlns:a16="http://schemas.microsoft.com/office/drawing/2014/main" id="{6DE1499D-6790-4171-9A21-BF07CAD1E422}"/>
              </a:ext>
            </a:extLst>
          </p:cNvPr>
          <p:cNvSpPr txBox="1"/>
          <p:nvPr/>
        </p:nvSpPr>
        <p:spPr>
          <a:xfrm>
            <a:off x="477888" y="899592"/>
            <a:ext cx="3815207" cy="338554"/>
          </a:xfrm>
          <a:prstGeom prst="rect">
            <a:avLst/>
          </a:prstGeom>
          <a:solidFill>
            <a:schemeClr val="bg1"/>
          </a:solidFill>
        </p:spPr>
        <p:txBody>
          <a:bodyPr wrap="square" rtlCol="0">
            <a:spAutoFit/>
          </a:bodyPr>
          <a:lstStyle/>
          <a:p>
            <a:r>
              <a:rPr lang="fr-FR" sz="1600" b="1" dirty="0">
                <a:solidFill>
                  <a:srgbClr val="404040"/>
                </a:solidFill>
                <a:latin typeface="Century Gothic" panose="020B0502020202020204" pitchFamily="34" charset="0"/>
              </a:rPr>
              <a:t>Impacts sur les gaz à effet de serre</a:t>
            </a:r>
          </a:p>
        </p:txBody>
      </p:sp>
      <p:graphicFrame>
        <p:nvGraphicFramePr>
          <p:cNvPr id="11" name="Graphique 10">
            <a:extLst>
              <a:ext uri="{FF2B5EF4-FFF2-40B4-BE49-F238E27FC236}">
                <a16:creationId xmlns:a16="http://schemas.microsoft.com/office/drawing/2014/main" id="{B412CD4D-9C1D-4BC7-8539-86A2F75D2982}"/>
              </a:ext>
            </a:extLst>
          </p:cNvPr>
          <p:cNvGraphicFramePr>
            <a:graphicFrameLocks/>
          </p:cNvGraphicFramePr>
          <p:nvPr>
            <p:extLst>
              <p:ext uri="{D42A27DB-BD31-4B8C-83A1-F6EECF244321}">
                <p14:modId xmlns:p14="http://schemas.microsoft.com/office/powerpoint/2010/main" val="3132565856"/>
              </p:ext>
            </p:extLst>
          </p:nvPr>
        </p:nvGraphicFramePr>
        <p:xfrm>
          <a:off x="169627" y="1310152"/>
          <a:ext cx="3996442" cy="360596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4293095" y="1592535"/>
            <a:ext cx="2186905" cy="2839239"/>
          </a:xfrm>
          <a:prstGeom prst="rect">
            <a:avLst/>
          </a:prstGeom>
        </p:spPr>
        <p:txBody>
          <a:bodyPr wrap="square">
            <a:spAutoFit/>
          </a:bodyPr>
          <a:lstStyle/>
          <a:p>
            <a:pPr lvl="0" algn="just"/>
            <a:r>
              <a:rPr lang="fr-FR" sz="1050" dirty="0">
                <a:latin typeface="Century Gothic" panose="020B0502020202020204" pitchFamily="34" charset="0"/>
              </a:rPr>
              <a:t>A horizon 2050, l’objectif fixé par la Communauté d’Agglomération est de diminuer ses émissions de gaz à effet de serre de près de </a:t>
            </a:r>
            <a:r>
              <a:rPr lang="fr-FR" sz="1050" b="1" dirty="0">
                <a:latin typeface="Century Gothic" panose="020B0502020202020204" pitchFamily="34" charset="0"/>
              </a:rPr>
              <a:t>293 000 tonnes </a:t>
            </a:r>
            <a:r>
              <a:rPr lang="fr-FR" sz="1050" b="1" dirty="0" err="1">
                <a:latin typeface="Century Gothic" panose="020B0502020202020204" pitchFamily="34" charset="0"/>
              </a:rPr>
              <a:t>éq</a:t>
            </a:r>
            <a:r>
              <a:rPr lang="fr-FR" sz="1050" b="1" dirty="0">
                <a:latin typeface="Century Gothic" panose="020B0502020202020204" pitchFamily="34" charset="0"/>
              </a:rPr>
              <a:t>. CO</a:t>
            </a:r>
            <a:r>
              <a:rPr lang="fr-FR" sz="600" b="1" dirty="0">
                <a:latin typeface="Century Gothic" panose="020B0502020202020204" pitchFamily="34" charset="0"/>
              </a:rPr>
              <a:t>2</a:t>
            </a:r>
            <a:r>
              <a:rPr lang="fr-FR" sz="1050" b="1" dirty="0">
                <a:latin typeface="Century Gothic" panose="020B0502020202020204" pitchFamily="34" charset="0"/>
              </a:rPr>
              <a:t> à environ 145 000</a:t>
            </a:r>
            <a:r>
              <a:rPr lang="fr-FR" sz="1050" dirty="0">
                <a:latin typeface="Century Gothic" panose="020B0502020202020204" pitchFamily="34" charset="0"/>
              </a:rPr>
              <a:t>. La contribution de chaque secteur à cet objectif de réduction est illustrée sur le graphique ci-contre. Les secteurs les plus émetteurs de gaz à effet de serre aujourd’hui, </a:t>
            </a:r>
            <a:r>
              <a:rPr lang="fr-FR" sz="1050" b="1" dirty="0">
                <a:latin typeface="Century Gothic" panose="020B0502020202020204" pitchFamily="34" charset="0"/>
              </a:rPr>
              <a:t>le transport interne et du résidentiel sont également ceux pour lesquels les objectifs de réduction sont les plus ambitieux</a:t>
            </a:r>
            <a:r>
              <a:rPr lang="fr-FR" sz="1050" dirty="0">
                <a:latin typeface="Century Gothic" panose="020B0502020202020204" pitchFamily="34" charset="0"/>
              </a:rPr>
              <a:t>.</a:t>
            </a:r>
          </a:p>
        </p:txBody>
      </p:sp>
      <p:sp>
        <p:nvSpPr>
          <p:cNvPr id="13" name="Rectangle 12"/>
          <p:cNvSpPr/>
          <p:nvPr/>
        </p:nvSpPr>
        <p:spPr>
          <a:xfrm>
            <a:off x="253863" y="5795004"/>
            <a:ext cx="1951001" cy="2516073"/>
          </a:xfrm>
          <a:prstGeom prst="rect">
            <a:avLst/>
          </a:prstGeom>
        </p:spPr>
        <p:txBody>
          <a:bodyPr wrap="square">
            <a:spAutoFit/>
          </a:bodyPr>
          <a:lstStyle/>
          <a:p>
            <a:pPr lvl="0" algn="just"/>
            <a:r>
              <a:rPr lang="fr-FR" sz="1050" dirty="0">
                <a:latin typeface="Century Gothic" panose="020B0502020202020204" pitchFamily="34" charset="0"/>
              </a:rPr>
              <a:t>Les objectifs de réduction des émissions de polluants à horizon 2030 s’appuient essentiellement sur une </a:t>
            </a:r>
            <a:r>
              <a:rPr lang="fr-FR" sz="1050" b="1" dirty="0">
                <a:latin typeface="Century Gothic" panose="020B0502020202020204" pitchFamily="34" charset="0"/>
              </a:rPr>
              <a:t>diminution importante des émissions de composés organiques volatiles non méthaniques</a:t>
            </a:r>
            <a:r>
              <a:rPr lang="fr-FR" sz="1050" dirty="0">
                <a:latin typeface="Century Gothic" panose="020B0502020202020204" pitchFamily="34" charset="0"/>
              </a:rPr>
              <a:t>, liée principalement à </a:t>
            </a:r>
            <a:r>
              <a:rPr lang="fr-FR" sz="1050" b="1" dirty="0">
                <a:latin typeface="Century Gothic" panose="020B0502020202020204" pitchFamily="34" charset="0"/>
              </a:rPr>
              <a:t>l’augmentation de l’utilisation des énergies renouvelables</a:t>
            </a:r>
            <a:r>
              <a:rPr lang="fr-FR" sz="1050" dirty="0">
                <a:latin typeface="Century Gothic" panose="020B0502020202020204" pitchFamily="34" charset="0"/>
              </a:rPr>
              <a:t>, et de manière plus marginale à la </a:t>
            </a:r>
            <a:r>
              <a:rPr lang="fr-FR" sz="1050" b="1" dirty="0">
                <a:latin typeface="Century Gothic" panose="020B0502020202020204" pitchFamily="34" charset="0"/>
              </a:rPr>
              <a:t>réduction des consommations d’énergie</a:t>
            </a:r>
            <a:r>
              <a:rPr lang="fr-FR" sz="1050" dirty="0">
                <a:latin typeface="Century Gothic" panose="020B0502020202020204" pitchFamily="34" charset="0"/>
              </a:rPr>
              <a:t>. </a:t>
            </a:r>
          </a:p>
        </p:txBody>
      </p:sp>
      <p:sp>
        <p:nvSpPr>
          <p:cNvPr id="3" name="Rectangle 2"/>
          <p:cNvSpPr/>
          <p:nvPr/>
        </p:nvSpPr>
        <p:spPr>
          <a:xfrm>
            <a:off x="253863" y="8450608"/>
            <a:ext cx="6226137" cy="577081"/>
          </a:xfrm>
          <a:prstGeom prst="rect">
            <a:avLst/>
          </a:prstGeom>
        </p:spPr>
        <p:txBody>
          <a:bodyPr wrap="square">
            <a:spAutoFit/>
          </a:bodyPr>
          <a:lstStyle/>
          <a:p>
            <a:pPr lvl="0" algn="just"/>
            <a:r>
              <a:rPr lang="fr-FR" sz="1050" dirty="0">
                <a:latin typeface="Century Gothic" panose="020B0502020202020204" pitchFamily="34" charset="0"/>
              </a:rPr>
              <a:t>Les actions en faveur des mobilités douces, incitant à la réduction de l’utilisation des moyens de transport à combustibles fossiles contribueront à une </a:t>
            </a:r>
            <a:r>
              <a:rPr lang="fr-FR" sz="1050" b="1" dirty="0">
                <a:latin typeface="Century Gothic" panose="020B0502020202020204" pitchFamily="34" charset="0"/>
              </a:rPr>
              <a:t>diminution significative des émissions de dioxyde d’azote (</a:t>
            </a:r>
            <a:r>
              <a:rPr lang="fr-FR" sz="1050" b="1" dirty="0" err="1">
                <a:latin typeface="Century Gothic" panose="020B0502020202020204" pitchFamily="34" charset="0"/>
              </a:rPr>
              <a:t>NOx</a:t>
            </a:r>
            <a:r>
              <a:rPr lang="fr-FR" sz="1050" b="1" dirty="0">
                <a:latin typeface="Century Gothic" panose="020B0502020202020204" pitchFamily="34" charset="0"/>
              </a:rPr>
              <a:t>).</a:t>
            </a:r>
            <a:endParaRPr lang="fr-FR" sz="1050" dirty="0">
              <a:latin typeface="Century Gothic" panose="020B0502020202020204" pitchFamily="34" charset="0"/>
            </a:endParaRPr>
          </a:p>
        </p:txBody>
      </p:sp>
      <p:sp>
        <p:nvSpPr>
          <p:cNvPr id="2" name="Espace réservé du numéro de diapositive 1">
            <a:extLst>
              <a:ext uri="{FF2B5EF4-FFF2-40B4-BE49-F238E27FC236}">
                <a16:creationId xmlns:a16="http://schemas.microsoft.com/office/drawing/2014/main" id="{51883CEA-249E-4CBB-B1C0-96B97E958E5B}"/>
              </a:ext>
            </a:extLst>
          </p:cNvPr>
          <p:cNvSpPr>
            <a:spLocks noGrp="1"/>
          </p:cNvSpPr>
          <p:nvPr>
            <p:ph type="sldNum" sz="quarter" idx="12"/>
          </p:nvPr>
        </p:nvSpPr>
        <p:spPr/>
        <p:txBody>
          <a:bodyPr/>
          <a:lstStyle/>
          <a:p>
            <a:fld id="{1E472829-5C7A-45AD-9267-70AC7B316BF4}" type="slidenum">
              <a:rPr lang="fr-FR" smtClean="0"/>
              <a:t>17</a:t>
            </a:fld>
            <a:endParaRPr lang="fr-FR"/>
          </a:p>
        </p:txBody>
      </p:sp>
    </p:spTree>
    <p:extLst>
      <p:ext uri="{BB962C8B-B14F-4D97-AF65-F5344CB8AC3E}">
        <p14:creationId xmlns:p14="http://schemas.microsoft.com/office/powerpoint/2010/main" val="4230695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9"/>
          <p:cNvSpPr/>
          <p:nvPr>
            <p:custDataLst>
              <p:tags r:id="rId1"/>
            </p:custDataLst>
          </p:nvPr>
        </p:nvSpPr>
        <p:spPr>
          <a:xfrm rot="10800000">
            <a:off x="0" y="467615"/>
            <a:ext cx="6480000" cy="648000"/>
          </a:xfrm>
          <a:prstGeom prst="snipRoundRect">
            <a:avLst>
              <a:gd name="adj1" fmla="val 50000"/>
              <a:gd name="adj2" fmla="val 0"/>
            </a:avLst>
          </a:prstGeom>
          <a:solidFill>
            <a:srgbClr val="30A9E0"/>
          </a:solidFill>
          <a:ln>
            <a:noFill/>
          </a:ln>
        </p:spPr>
        <p:txBody>
          <a:bodyPr lIns="91425" tIns="45700" rIns="91425" bIns="45700" anchor="t" anchorCtr="0">
            <a:noAutofit/>
          </a:bodyPr>
          <a:lstStyle/>
          <a:p>
            <a:endParaRPr kern="0" dirty="0">
              <a:solidFill>
                <a:srgbClr val="E3655B"/>
              </a:solidFill>
              <a:latin typeface="Cambria" pitchFamily="18" charset="0"/>
              <a:cs typeface="Arial"/>
              <a:sym typeface="Arial"/>
            </a:endParaRPr>
          </a:p>
        </p:txBody>
      </p:sp>
      <p:sp>
        <p:nvSpPr>
          <p:cNvPr id="5" name="ZoneTexte 4"/>
          <p:cNvSpPr txBox="1"/>
          <p:nvPr/>
        </p:nvSpPr>
        <p:spPr>
          <a:xfrm>
            <a:off x="503257" y="555348"/>
            <a:ext cx="5884610" cy="338554"/>
          </a:xfrm>
          <a:prstGeom prst="rect">
            <a:avLst/>
          </a:prstGeom>
          <a:noFill/>
        </p:spPr>
        <p:txBody>
          <a:bodyPr wrap="square" rtlCol="0">
            <a:spAutoFit/>
          </a:bodyPr>
          <a:lstStyle/>
          <a:p>
            <a:pPr algn="just"/>
            <a:r>
              <a:rPr lang="fr-FR" sz="1600" b="1" dirty="0">
                <a:solidFill>
                  <a:schemeClr val="bg1"/>
                </a:solidFill>
                <a:latin typeface="Century Gothic" panose="020B0502020202020204" pitchFamily="34" charset="0"/>
              </a:rPr>
              <a:t>UN PROGRAMME D’ACTION PAR TOUS ET POUR TOUS</a:t>
            </a:r>
          </a:p>
        </p:txBody>
      </p:sp>
      <p:sp>
        <p:nvSpPr>
          <p:cNvPr id="6" name="Rectangle 5"/>
          <p:cNvSpPr/>
          <p:nvPr/>
        </p:nvSpPr>
        <p:spPr>
          <a:xfrm rot="5400000">
            <a:off x="2007765" y="-445965"/>
            <a:ext cx="72008" cy="273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flipV="1">
            <a:off x="279913" y="6969750"/>
            <a:ext cx="6176205" cy="326201"/>
          </a:xfrm>
          <a:prstGeom prst="rect">
            <a:avLst/>
          </a:prstGeom>
          <a:pattFill prst="pct25">
            <a:fgClr>
              <a:srgbClr val="346826"/>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800" dirty="0"/>
          </a:p>
        </p:txBody>
      </p:sp>
      <p:sp>
        <p:nvSpPr>
          <p:cNvPr id="43" name="ZoneTexte 42"/>
          <p:cNvSpPr txBox="1"/>
          <p:nvPr/>
        </p:nvSpPr>
        <p:spPr>
          <a:xfrm>
            <a:off x="708673" y="6969750"/>
            <a:ext cx="2674669" cy="338554"/>
          </a:xfrm>
          <a:prstGeom prst="rect">
            <a:avLst/>
          </a:prstGeom>
          <a:solidFill>
            <a:schemeClr val="bg1"/>
          </a:solidFill>
        </p:spPr>
        <p:txBody>
          <a:bodyPr wrap="square" rtlCol="0">
            <a:spAutoFit/>
          </a:bodyPr>
          <a:lstStyle/>
          <a:p>
            <a:r>
              <a:rPr lang="fr-FR" sz="1600" b="1" dirty="0">
                <a:solidFill>
                  <a:srgbClr val="404040"/>
                </a:solidFill>
                <a:latin typeface="Century Gothic" panose="020B0502020202020204" pitchFamily="34" charset="0"/>
              </a:rPr>
              <a:t>Bénéficiaires des actions</a:t>
            </a:r>
          </a:p>
        </p:txBody>
      </p:sp>
      <p:sp>
        <p:nvSpPr>
          <p:cNvPr id="8" name="ZoneTexte 19"/>
          <p:cNvSpPr txBox="1"/>
          <p:nvPr/>
        </p:nvSpPr>
        <p:spPr>
          <a:xfrm>
            <a:off x="279913" y="1239215"/>
            <a:ext cx="3339032" cy="549381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600" b="1" dirty="0">
                <a:latin typeface="Century Gothic" panose="020B0502020202020204" pitchFamily="34" charset="0"/>
              </a:rPr>
              <a:t>CONCERTATION</a:t>
            </a:r>
          </a:p>
          <a:p>
            <a:pPr algn="just"/>
            <a:r>
              <a:rPr lang="fr-FR" sz="1600" b="1" dirty="0">
                <a:latin typeface="Century Gothic" panose="020B0502020202020204" pitchFamily="34" charset="0"/>
              </a:rPr>
              <a:t>ET IMPLICATION COLLECTIVE</a:t>
            </a:r>
          </a:p>
          <a:p>
            <a:pPr algn="just"/>
            <a:endParaRPr lang="fr-FR" sz="1100" dirty="0">
              <a:latin typeface="Century Gothic" panose="020B0502020202020204" pitchFamily="34" charset="0"/>
            </a:endParaRPr>
          </a:p>
          <a:p>
            <a:pPr algn="just"/>
            <a:r>
              <a:rPr lang="fr-FR" sz="1100" dirty="0">
                <a:latin typeface="Century Gothic" panose="020B0502020202020204" pitchFamily="34" charset="0"/>
              </a:rPr>
              <a:t>Le Plan Climat Air Energie Territorial est un document conçu spécifiquement pour le territoire et dont la</a:t>
            </a:r>
            <a:r>
              <a:rPr lang="fr-FR" sz="1100" b="1" dirty="0">
                <a:latin typeface="Century Gothic" panose="020B0502020202020204" pitchFamily="34" charset="0"/>
              </a:rPr>
              <a:t> responsabilité est partagée entre les acteurs</a:t>
            </a:r>
            <a:r>
              <a:rPr lang="fr-FR" sz="1100" dirty="0">
                <a:latin typeface="Century Gothic" panose="020B0502020202020204" pitchFamily="34" charset="0"/>
              </a:rPr>
              <a:t>. </a:t>
            </a:r>
          </a:p>
          <a:p>
            <a:pPr algn="just"/>
            <a:endParaRPr lang="fr-FR" sz="1100" dirty="0">
              <a:latin typeface="Century Gothic" panose="020B0502020202020204" pitchFamily="34" charset="0"/>
            </a:endParaRPr>
          </a:p>
          <a:p>
            <a:pPr algn="just"/>
            <a:r>
              <a:rPr lang="fr-FR" sz="1100" dirty="0">
                <a:latin typeface="Century Gothic" panose="020B0502020202020204" pitchFamily="34" charset="0"/>
              </a:rPr>
              <a:t>Cette démarche a mobilisé les acteurs locaux dans un processus de co-construction du programme et dans le portage d’actions : qualité et consommation des bâtiments, production et distribution d’énergie, aménagement du territoire et mobilités douces, réduction des émissions de GES, évolution des pratiques de consommation, accompagnement du monde agricole… </a:t>
            </a:r>
          </a:p>
          <a:p>
            <a:pPr algn="just"/>
            <a:endParaRPr lang="fr-FR" sz="1100" dirty="0">
              <a:latin typeface="Century Gothic" panose="020B0502020202020204" pitchFamily="34" charset="0"/>
            </a:endParaRPr>
          </a:p>
          <a:p>
            <a:pPr algn="just"/>
            <a:r>
              <a:rPr lang="fr-FR" sz="1100" dirty="0">
                <a:latin typeface="Century Gothic" panose="020B0502020202020204" pitchFamily="34" charset="0"/>
              </a:rPr>
              <a:t>Ces ateliers de réflexion et de concertation ont rassemblé de nombreux acteurs du territoires (élus, services, chefs d’entreprises, artisans, agriculteurs, associations, citoyens) pendant la phase de diagnostic, pour l’élaboration de la stratégie puis pour le plan d’action TEPOS et celui de l’adaptation au changement climatique, constituant ainsi une base d’actions solide pour le PCAET.</a:t>
            </a:r>
          </a:p>
          <a:p>
            <a:pPr algn="just"/>
            <a:endParaRPr lang="fr-FR" sz="1100" dirty="0">
              <a:latin typeface="Century Gothic" panose="020B0502020202020204" pitchFamily="34" charset="0"/>
            </a:endParaRPr>
          </a:p>
          <a:p>
            <a:pPr algn="just"/>
            <a:r>
              <a:rPr lang="fr-FR" sz="1100" dirty="0">
                <a:latin typeface="Century Gothic" panose="020B0502020202020204" pitchFamily="34" charset="0"/>
              </a:rPr>
              <a:t>Le détail du programme d’action est disponible : </a:t>
            </a:r>
          </a:p>
        </p:txBody>
      </p:sp>
      <p:sp>
        <p:nvSpPr>
          <p:cNvPr id="9" name="Rectangle 8"/>
          <p:cNvSpPr/>
          <p:nvPr/>
        </p:nvSpPr>
        <p:spPr>
          <a:xfrm>
            <a:off x="437261" y="6532012"/>
            <a:ext cx="3024336" cy="324614"/>
          </a:xfrm>
          <a:prstGeom prst="rect">
            <a:avLst/>
          </a:prstGeom>
          <a:solidFill>
            <a:srgbClr val="FF0000"/>
          </a:solidFill>
          <a:ln>
            <a:solidFill>
              <a:srgbClr val="346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rgbClr val="98BF11"/>
                </a:solidFill>
              </a:rPr>
              <a:t>Lien pour renvoyer vers le cahier des fiches actions</a:t>
            </a:r>
          </a:p>
        </p:txBody>
      </p:sp>
      <p:cxnSp>
        <p:nvCxnSpPr>
          <p:cNvPr id="10" name="Connecteur droit 9"/>
          <p:cNvCxnSpPr/>
          <p:nvPr/>
        </p:nvCxnSpPr>
        <p:spPr>
          <a:xfrm>
            <a:off x="2573391" y="7418822"/>
            <a:ext cx="282295" cy="84435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H="1">
            <a:off x="3779690" y="7418822"/>
            <a:ext cx="77745" cy="81850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H="1">
            <a:off x="4474686" y="7835141"/>
            <a:ext cx="237862" cy="7693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H="1">
            <a:off x="5287387" y="8029793"/>
            <a:ext cx="503430" cy="6466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33021" y="7936857"/>
            <a:ext cx="1686073" cy="614346"/>
          </a:xfrm>
          <a:prstGeom prst="rect">
            <a:avLst/>
          </a:prstGeom>
          <a:solidFill>
            <a:srgbClr val="30A9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latin typeface="Century Gothic" panose="020B0502020202020204" pitchFamily="34" charset="0"/>
              </a:rPr>
              <a:t>Particuliers</a:t>
            </a:r>
          </a:p>
          <a:p>
            <a:pPr algn="ctr"/>
            <a:r>
              <a:rPr lang="fr-FR" sz="1200" b="1" dirty="0">
                <a:latin typeface="Century Gothic" panose="020B0502020202020204" pitchFamily="34" charset="0"/>
              </a:rPr>
              <a:t>36%</a:t>
            </a:r>
          </a:p>
        </p:txBody>
      </p:sp>
      <p:sp>
        <p:nvSpPr>
          <p:cNvPr id="15" name="Rectangle 14"/>
          <p:cNvSpPr/>
          <p:nvPr/>
        </p:nvSpPr>
        <p:spPr>
          <a:xfrm>
            <a:off x="3851969" y="7935865"/>
            <a:ext cx="1435418" cy="615339"/>
          </a:xfrm>
          <a:prstGeom prst="rect">
            <a:avLst/>
          </a:prstGeom>
          <a:solidFill>
            <a:srgbClr val="FAB1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Century Gothic" panose="020B0502020202020204" pitchFamily="34" charset="0"/>
              </a:rPr>
              <a:t>Acteurs économiques</a:t>
            </a:r>
          </a:p>
          <a:p>
            <a:pPr algn="ctr"/>
            <a:r>
              <a:rPr lang="fr-FR" sz="1200" b="1" dirty="0">
                <a:latin typeface="Century Gothic" panose="020B0502020202020204" pitchFamily="34" charset="0"/>
              </a:rPr>
              <a:t>24%</a:t>
            </a:r>
          </a:p>
        </p:txBody>
      </p:sp>
      <p:sp>
        <p:nvSpPr>
          <p:cNvPr id="16" name="Rectangle 15"/>
          <p:cNvSpPr/>
          <p:nvPr/>
        </p:nvSpPr>
        <p:spPr>
          <a:xfrm>
            <a:off x="5252160" y="7935864"/>
            <a:ext cx="1006812" cy="615339"/>
          </a:xfrm>
          <a:prstGeom prst="rect">
            <a:avLst/>
          </a:prstGeom>
          <a:solidFill>
            <a:srgbClr val="B7DEE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latin typeface="Century Gothic" panose="020B0502020202020204" pitchFamily="34" charset="0"/>
              </a:rPr>
              <a:t>Exploitants agricoles</a:t>
            </a:r>
          </a:p>
          <a:p>
            <a:pPr algn="ctr"/>
            <a:r>
              <a:rPr lang="fr-FR" sz="1200" b="1" dirty="0">
                <a:latin typeface="Century Gothic" panose="020B0502020202020204" pitchFamily="34" charset="0"/>
              </a:rPr>
              <a:t>6%</a:t>
            </a:r>
          </a:p>
        </p:txBody>
      </p:sp>
      <p:grpSp>
        <p:nvGrpSpPr>
          <p:cNvPr id="20" name="Groupe 19"/>
          <p:cNvGrpSpPr/>
          <p:nvPr/>
        </p:nvGrpSpPr>
        <p:grpSpPr>
          <a:xfrm flipH="1">
            <a:off x="5525263" y="7395522"/>
            <a:ext cx="497467" cy="449929"/>
            <a:chOff x="13329821" y="17544588"/>
            <a:chExt cx="2483896" cy="2270543"/>
          </a:xfrm>
          <a:noFill/>
          <a:effectLst/>
        </p:grpSpPr>
        <p:sp>
          <p:nvSpPr>
            <p:cNvPr id="21" name="Ellipse 20"/>
            <p:cNvSpPr/>
            <p:nvPr/>
          </p:nvSpPr>
          <p:spPr>
            <a:xfrm>
              <a:off x="13329821" y="17544588"/>
              <a:ext cx="2483896" cy="2120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12.png">
              <a:extLst>
                <a:ext uri="{FF2B5EF4-FFF2-40B4-BE49-F238E27FC236}">
                  <a16:creationId xmlns:a16="http://schemas.microsoft.com/office/drawing/2014/main" id="{81C3A211-7846-404D-B7FD-D7568ED33E38}"/>
                </a:ext>
              </a:extLst>
            </p:cNvPr>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3329821" y="17695718"/>
              <a:ext cx="2483895" cy="2119413"/>
            </a:xfrm>
            <a:prstGeom prst="rect">
              <a:avLst/>
            </a:prstGeom>
            <a:grpFill/>
            <a:ln w="88900" cap="sq" cmpd="thickThin">
              <a:noFill/>
              <a:prstDash val="solid"/>
              <a:miter lim="800000"/>
            </a:ln>
            <a:effectLst>
              <a:innerShdw blurRad="76200">
                <a:srgbClr val="000000"/>
              </a:innerShdw>
            </a:effectLst>
          </p:spPr>
        </p:pic>
      </p:grpSp>
      <p:pic>
        <p:nvPicPr>
          <p:cNvPr id="23" name="Picture 7"/>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442" b="98394" l="8951" r="94753"/>
                    </a14:imgEffect>
                  </a14:imgLayer>
                </a14:imgProps>
              </a:ext>
              <a:ext uri="{28A0092B-C50C-407E-A947-70E740481C1C}">
                <a14:useLocalDpi xmlns:a14="http://schemas.microsoft.com/office/drawing/2010/main" val="0"/>
              </a:ext>
            </a:extLst>
          </a:blip>
          <a:srcRect l="9962" t="14462" r="4098" b="3745"/>
          <a:stretch/>
        </p:blipFill>
        <p:spPr bwMode="auto">
          <a:xfrm>
            <a:off x="2668400" y="7412854"/>
            <a:ext cx="608073" cy="41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Google Shape;301;p38"/>
          <p:cNvSpPr/>
          <p:nvPr/>
        </p:nvSpPr>
        <p:spPr>
          <a:xfrm>
            <a:off x="1213752" y="7479249"/>
            <a:ext cx="135028" cy="333111"/>
          </a:xfrm>
          <a:custGeom>
            <a:avLst/>
            <a:gdLst/>
            <a:ahLst/>
            <a:cxnLst/>
            <a:rect l="l" t="t" r="r" b="b"/>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2;p38"/>
          <p:cNvSpPr/>
          <p:nvPr/>
        </p:nvSpPr>
        <p:spPr>
          <a:xfrm>
            <a:off x="1357768" y="7481557"/>
            <a:ext cx="116944" cy="329254"/>
          </a:xfrm>
          <a:custGeom>
            <a:avLst/>
            <a:gdLst/>
            <a:ahLst/>
            <a:cxnLst/>
            <a:rect l="l" t="t" r="r" b="b"/>
            <a:pathLst>
              <a:path w="7398" h="20829" extrusionOk="0">
                <a:moveTo>
                  <a:pt x="3991" y="584"/>
                </a:moveTo>
                <a:lnTo>
                  <a:pt x="3942" y="657"/>
                </a:lnTo>
                <a:lnTo>
                  <a:pt x="3893" y="730"/>
                </a:lnTo>
                <a:lnTo>
                  <a:pt x="3893" y="755"/>
                </a:lnTo>
                <a:lnTo>
                  <a:pt x="3918" y="779"/>
                </a:lnTo>
                <a:lnTo>
                  <a:pt x="3991" y="803"/>
                </a:lnTo>
                <a:lnTo>
                  <a:pt x="4064" y="779"/>
                </a:lnTo>
                <a:lnTo>
                  <a:pt x="4185" y="755"/>
                </a:lnTo>
                <a:lnTo>
                  <a:pt x="4283" y="706"/>
                </a:lnTo>
                <a:lnTo>
                  <a:pt x="4380" y="633"/>
                </a:lnTo>
                <a:lnTo>
                  <a:pt x="4453" y="730"/>
                </a:lnTo>
                <a:lnTo>
                  <a:pt x="4356" y="779"/>
                </a:lnTo>
                <a:lnTo>
                  <a:pt x="4210" y="852"/>
                </a:lnTo>
                <a:lnTo>
                  <a:pt x="4088" y="949"/>
                </a:lnTo>
                <a:lnTo>
                  <a:pt x="4088" y="974"/>
                </a:lnTo>
                <a:lnTo>
                  <a:pt x="4112" y="998"/>
                </a:lnTo>
                <a:lnTo>
                  <a:pt x="4283" y="998"/>
                </a:lnTo>
                <a:lnTo>
                  <a:pt x="4453" y="974"/>
                </a:lnTo>
                <a:lnTo>
                  <a:pt x="4623" y="901"/>
                </a:lnTo>
                <a:lnTo>
                  <a:pt x="4721" y="1071"/>
                </a:lnTo>
                <a:lnTo>
                  <a:pt x="4696" y="1071"/>
                </a:lnTo>
                <a:lnTo>
                  <a:pt x="4429" y="1193"/>
                </a:lnTo>
                <a:lnTo>
                  <a:pt x="4185" y="1314"/>
                </a:lnTo>
                <a:lnTo>
                  <a:pt x="4161" y="1339"/>
                </a:lnTo>
                <a:lnTo>
                  <a:pt x="4185" y="1339"/>
                </a:lnTo>
                <a:lnTo>
                  <a:pt x="4307" y="1387"/>
                </a:lnTo>
                <a:lnTo>
                  <a:pt x="4429" y="1387"/>
                </a:lnTo>
                <a:lnTo>
                  <a:pt x="4550" y="1363"/>
                </a:lnTo>
                <a:lnTo>
                  <a:pt x="4696" y="1314"/>
                </a:lnTo>
                <a:lnTo>
                  <a:pt x="4818" y="1266"/>
                </a:lnTo>
                <a:lnTo>
                  <a:pt x="4915" y="1533"/>
                </a:lnTo>
                <a:lnTo>
                  <a:pt x="4794" y="1582"/>
                </a:lnTo>
                <a:lnTo>
                  <a:pt x="4502" y="1679"/>
                </a:lnTo>
                <a:lnTo>
                  <a:pt x="4356" y="1728"/>
                </a:lnTo>
                <a:lnTo>
                  <a:pt x="4234" y="1825"/>
                </a:lnTo>
                <a:lnTo>
                  <a:pt x="4210" y="1850"/>
                </a:lnTo>
                <a:lnTo>
                  <a:pt x="4210" y="1874"/>
                </a:lnTo>
                <a:lnTo>
                  <a:pt x="4210" y="1898"/>
                </a:lnTo>
                <a:lnTo>
                  <a:pt x="4234" y="1898"/>
                </a:lnTo>
                <a:lnTo>
                  <a:pt x="4404" y="1947"/>
                </a:lnTo>
                <a:lnTo>
                  <a:pt x="4550" y="1923"/>
                </a:lnTo>
                <a:lnTo>
                  <a:pt x="4696" y="1898"/>
                </a:lnTo>
                <a:lnTo>
                  <a:pt x="4867" y="1874"/>
                </a:lnTo>
                <a:lnTo>
                  <a:pt x="4964" y="1850"/>
                </a:lnTo>
                <a:lnTo>
                  <a:pt x="4988" y="2069"/>
                </a:lnTo>
                <a:lnTo>
                  <a:pt x="4891" y="2093"/>
                </a:lnTo>
                <a:lnTo>
                  <a:pt x="4696" y="2142"/>
                </a:lnTo>
                <a:lnTo>
                  <a:pt x="4526" y="2190"/>
                </a:lnTo>
                <a:lnTo>
                  <a:pt x="4331" y="2263"/>
                </a:lnTo>
                <a:lnTo>
                  <a:pt x="4137" y="2336"/>
                </a:lnTo>
                <a:lnTo>
                  <a:pt x="4112" y="2361"/>
                </a:lnTo>
                <a:lnTo>
                  <a:pt x="4137" y="2385"/>
                </a:lnTo>
                <a:lnTo>
                  <a:pt x="4283" y="2385"/>
                </a:lnTo>
                <a:lnTo>
                  <a:pt x="4404" y="2409"/>
                </a:lnTo>
                <a:lnTo>
                  <a:pt x="4599" y="2385"/>
                </a:lnTo>
                <a:lnTo>
                  <a:pt x="4769" y="2361"/>
                </a:lnTo>
                <a:lnTo>
                  <a:pt x="4988" y="2336"/>
                </a:lnTo>
                <a:lnTo>
                  <a:pt x="4988" y="2434"/>
                </a:lnTo>
                <a:lnTo>
                  <a:pt x="4940" y="2604"/>
                </a:lnTo>
                <a:lnTo>
                  <a:pt x="4891" y="2750"/>
                </a:lnTo>
                <a:lnTo>
                  <a:pt x="4794" y="2726"/>
                </a:lnTo>
                <a:lnTo>
                  <a:pt x="4696" y="2726"/>
                </a:lnTo>
                <a:lnTo>
                  <a:pt x="4502" y="2750"/>
                </a:lnTo>
                <a:lnTo>
                  <a:pt x="4258" y="2750"/>
                </a:lnTo>
                <a:lnTo>
                  <a:pt x="4137" y="2774"/>
                </a:lnTo>
                <a:lnTo>
                  <a:pt x="4015" y="2847"/>
                </a:lnTo>
                <a:lnTo>
                  <a:pt x="4015" y="2872"/>
                </a:lnTo>
                <a:lnTo>
                  <a:pt x="4112" y="2945"/>
                </a:lnTo>
                <a:lnTo>
                  <a:pt x="4210" y="2993"/>
                </a:lnTo>
                <a:lnTo>
                  <a:pt x="4429" y="2993"/>
                </a:lnTo>
                <a:lnTo>
                  <a:pt x="4599" y="3018"/>
                </a:lnTo>
                <a:lnTo>
                  <a:pt x="4745" y="3018"/>
                </a:lnTo>
                <a:lnTo>
                  <a:pt x="4623" y="3164"/>
                </a:lnTo>
                <a:lnTo>
                  <a:pt x="4502" y="3310"/>
                </a:lnTo>
                <a:lnTo>
                  <a:pt x="4453" y="3285"/>
                </a:lnTo>
                <a:lnTo>
                  <a:pt x="4283" y="3237"/>
                </a:lnTo>
                <a:lnTo>
                  <a:pt x="4112" y="3212"/>
                </a:lnTo>
                <a:lnTo>
                  <a:pt x="3918" y="3212"/>
                </a:lnTo>
                <a:lnTo>
                  <a:pt x="3747" y="3237"/>
                </a:lnTo>
                <a:lnTo>
                  <a:pt x="3723" y="3237"/>
                </a:lnTo>
                <a:lnTo>
                  <a:pt x="3723" y="3261"/>
                </a:lnTo>
                <a:lnTo>
                  <a:pt x="3747" y="3310"/>
                </a:lnTo>
                <a:lnTo>
                  <a:pt x="3966" y="3407"/>
                </a:lnTo>
                <a:lnTo>
                  <a:pt x="4210" y="3480"/>
                </a:lnTo>
                <a:lnTo>
                  <a:pt x="3991" y="3529"/>
                </a:lnTo>
                <a:lnTo>
                  <a:pt x="3796" y="3553"/>
                </a:lnTo>
                <a:lnTo>
                  <a:pt x="3553" y="3553"/>
                </a:lnTo>
                <a:lnTo>
                  <a:pt x="3334" y="3504"/>
                </a:lnTo>
                <a:lnTo>
                  <a:pt x="3090" y="3407"/>
                </a:lnTo>
                <a:lnTo>
                  <a:pt x="2896" y="3285"/>
                </a:lnTo>
                <a:lnTo>
                  <a:pt x="2701" y="3115"/>
                </a:lnTo>
                <a:lnTo>
                  <a:pt x="2555" y="2945"/>
                </a:lnTo>
                <a:lnTo>
                  <a:pt x="2433" y="2726"/>
                </a:lnTo>
                <a:lnTo>
                  <a:pt x="2360" y="2507"/>
                </a:lnTo>
                <a:lnTo>
                  <a:pt x="2312" y="2288"/>
                </a:lnTo>
                <a:lnTo>
                  <a:pt x="2312" y="2020"/>
                </a:lnTo>
                <a:lnTo>
                  <a:pt x="2336" y="1874"/>
                </a:lnTo>
                <a:lnTo>
                  <a:pt x="2360" y="1704"/>
                </a:lnTo>
                <a:lnTo>
                  <a:pt x="2409" y="1558"/>
                </a:lnTo>
                <a:lnTo>
                  <a:pt x="2482" y="1412"/>
                </a:lnTo>
                <a:lnTo>
                  <a:pt x="2677" y="1120"/>
                </a:lnTo>
                <a:lnTo>
                  <a:pt x="2871" y="876"/>
                </a:lnTo>
                <a:lnTo>
                  <a:pt x="3017" y="755"/>
                </a:lnTo>
                <a:lnTo>
                  <a:pt x="3139" y="682"/>
                </a:lnTo>
                <a:lnTo>
                  <a:pt x="3261" y="633"/>
                </a:lnTo>
                <a:lnTo>
                  <a:pt x="3407" y="584"/>
                </a:lnTo>
                <a:close/>
                <a:moveTo>
                  <a:pt x="1898" y="7860"/>
                </a:moveTo>
                <a:lnTo>
                  <a:pt x="2020" y="7933"/>
                </a:lnTo>
                <a:lnTo>
                  <a:pt x="1995" y="8200"/>
                </a:lnTo>
                <a:lnTo>
                  <a:pt x="1995" y="8444"/>
                </a:lnTo>
                <a:lnTo>
                  <a:pt x="1971" y="8979"/>
                </a:lnTo>
                <a:lnTo>
                  <a:pt x="1971" y="9149"/>
                </a:lnTo>
                <a:lnTo>
                  <a:pt x="1922" y="9344"/>
                </a:lnTo>
                <a:lnTo>
                  <a:pt x="1801" y="9685"/>
                </a:lnTo>
                <a:lnTo>
                  <a:pt x="1655" y="10050"/>
                </a:lnTo>
                <a:lnTo>
                  <a:pt x="1509" y="10390"/>
                </a:lnTo>
                <a:lnTo>
                  <a:pt x="1436" y="10658"/>
                </a:lnTo>
                <a:lnTo>
                  <a:pt x="1363" y="10926"/>
                </a:lnTo>
                <a:lnTo>
                  <a:pt x="1314" y="10707"/>
                </a:lnTo>
                <a:lnTo>
                  <a:pt x="1265" y="10536"/>
                </a:lnTo>
                <a:lnTo>
                  <a:pt x="1241" y="10512"/>
                </a:lnTo>
                <a:lnTo>
                  <a:pt x="1290" y="10463"/>
                </a:lnTo>
                <a:lnTo>
                  <a:pt x="1314" y="10390"/>
                </a:lnTo>
                <a:lnTo>
                  <a:pt x="1363" y="9733"/>
                </a:lnTo>
                <a:lnTo>
                  <a:pt x="1460" y="9076"/>
                </a:lnTo>
                <a:lnTo>
                  <a:pt x="1533" y="8760"/>
                </a:lnTo>
                <a:lnTo>
                  <a:pt x="1606" y="8444"/>
                </a:lnTo>
                <a:lnTo>
                  <a:pt x="1728" y="8152"/>
                </a:lnTo>
                <a:lnTo>
                  <a:pt x="1898" y="7860"/>
                </a:lnTo>
                <a:close/>
                <a:moveTo>
                  <a:pt x="5499" y="7860"/>
                </a:moveTo>
                <a:lnTo>
                  <a:pt x="5670" y="8152"/>
                </a:lnTo>
                <a:lnTo>
                  <a:pt x="5791" y="8444"/>
                </a:lnTo>
                <a:lnTo>
                  <a:pt x="5864" y="8760"/>
                </a:lnTo>
                <a:lnTo>
                  <a:pt x="5937" y="9076"/>
                </a:lnTo>
                <a:lnTo>
                  <a:pt x="6010" y="9733"/>
                </a:lnTo>
                <a:lnTo>
                  <a:pt x="6083" y="10390"/>
                </a:lnTo>
                <a:lnTo>
                  <a:pt x="6107" y="10463"/>
                </a:lnTo>
                <a:lnTo>
                  <a:pt x="6156" y="10512"/>
                </a:lnTo>
                <a:lnTo>
                  <a:pt x="6132" y="10536"/>
                </a:lnTo>
                <a:lnTo>
                  <a:pt x="6083" y="10707"/>
                </a:lnTo>
                <a:lnTo>
                  <a:pt x="6034" y="10926"/>
                </a:lnTo>
                <a:lnTo>
                  <a:pt x="5961" y="10658"/>
                </a:lnTo>
                <a:lnTo>
                  <a:pt x="5889" y="10390"/>
                </a:lnTo>
                <a:lnTo>
                  <a:pt x="5743" y="10050"/>
                </a:lnTo>
                <a:lnTo>
                  <a:pt x="5597" y="9685"/>
                </a:lnTo>
                <a:lnTo>
                  <a:pt x="5475" y="9344"/>
                </a:lnTo>
                <a:lnTo>
                  <a:pt x="5426" y="9149"/>
                </a:lnTo>
                <a:lnTo>
                  <a:pt x="5426" y="8979"/>
                </a:lnTo>
                <a:lnTo>
                  <a:pt x="5402" y="8444"/>
                </a:lnTo>
                <a:lnTo>
                  <a:pt x="5402" y="8200"/>
                </a:lnTo>
                <a:lnTo>
                  <a:pt x="5378" y="7933"/>
                </a:lnTo>
                <a:lnTo>
                  <a:pt x="5499" y="7860"/>
                </a:lnTo>
                <a:close/>
                <a:moveTo>
                  <a:pt x="3869" y="4623"/>
                </a:moveTo>
                <a:lnTo>
                  <a:pt x="4161" y="4672"/>
                </a:lnTo>
                <a:lnTo>
                  <a:pt x="4453" y="4721"/>
                </a:lnTo>
                <a:lnTo>
                  <a:pt x="4380" y="4769"/>
                </a:lnTo>
                <a:lnTo>
                  <a:pt x="4283" y="4842"/>
                </a:lnTo>
                <a:lnTo>
                  <a:pt x="4283" y="4867"/>
                </a:lnTo>
                <a:lnTo>
                  <a:pt x="4307" y="4891"/>
                </a:lnTo>
                <a:lnTo>
                  <a:pt x="4696" y="4842"/>
                </a:lnTo>
                <a:lnTo>
                  <a:pt x="4842" y="4842"/>
                </a:lnTo>
                <a:lnTo>
                  <a:pt x="4915" y="4867"/>
                </a:lnTo>
                <a:lnTo>
                  <a:pt x="4818" y="4891"/>
                </a:lnTo>
                <a:lnTo>
                  <a:pt x="4696" y="4940"/>
                </a:lnTo>
                <a:lnTo>
                  <a:pt x="4599" y="4988"/>
                </a:lnTo>
                <a:lnTo>
                  <a:pt x="4550" y="5086"/>
                </a:lnTo>
                <a:lnTo>
                  <a:pt x="4550" y="5110"/>
                </a:lnTo>
                <a:lnTo>
                  <a:pt x="4575" y="5110"/>
                </a:lnTo>
                <a:lnTo>
                  <a:pt x="4818" y="5037"/>
                </a:lnTo>
                <a:lnTo>
                  <a:pt x="4964" y="5013"/>
                </a:lnTo>
                <a:lnTo>
                  <a:pt x="5086" y="4988"/>
                </a:lnTo>
                <a:lnTo>
                  <a:pt x="5159" y="4988"/>
                </a:lnTo>
                <a:lnTo>
                  <a:pt x="5329" y="5110"/>
                </a:lnTo>
                <a:lnTo>
                  <a:pt x="5086" y="5134"/>
                </a:lnTo>
                <a:lnTo>
                  <a:pt x="4964" y="5183"/>
                </a:lnTo>
                <a:lnTo>
                  <a:pt x="4867" y="5232"/>
                </a:lnTo>
                <a:lnTo>
                  <a:pt x="4867" y="5280"/>
                </a:lnTo>
                <a:lnTo>
                  <a:pt x="4867" y="5305"/>
                </a:lnTo>
                <a:lnTo>
                  <a:pt x="4988" y="5353"/>
                </a:lnTo>
                <a:lnTo>
                  <a:pt x="5110" y="5353"/>
                </a:lnTo>
                <a:lnTo>
                  <a:pt x="5378" y="5329"/>
                </a:lnTo>
                <a:lnTo>
                  <a:pt x="5548" y="5305"/>
                </a:lnTo>
                <a:lnTo>
                  <a:pt x="5694" y="5451"/>
                </a:lnTo>
                <a:lnTo>
                  <a:pt x="5572" y="5475"/>
                </a:lnTo>
                <a:lnTo>
                  <a:pt x="5378" y="5524"/>
                </a:lnTo>
                <a:lnTo>
                  <a:pt x="5305" y="5548"/>
                </a:lnTo>
                <a:lnTo>
                  <a:pt x="5232" y="5597"/>
                </a:lnTo>
                <a:lnTo>
                  <a:pt x="5232" y="5621"/>
                </a:lnTo>
                <a:lnTo>
                  <a:pt x="5232" y="5645"/>
                </a:lnTo>
                <a:lnTo>
                  <a:pt x="5402" y="5621"/>
                </a:lnTo>
                <a:lnTo>
                  <a:pt x="5572" y="5621"/>
                </a:lnTo>
                <a:lnTo>
                  <a:pt x="5791" y="5572"/>
                </a:lnTo>
                <a:lnTo>
                  <a:pt x="5889" y="5718"/>
                </a:lnTo>
                <a:lnTo>
                  <a:pt x="5840" y="5718"/>
                </a:lnTo>
                <a:lnTo>
                  <a:pt x="5621" y="5743"/>
                </a:lnTo>
                <a:lnTo>
                  <a:pt x="5499" y="5791"/>
                </a:lnTo>
                <a:lnTo>
                  <a:pt x="5426" y="5840"/>
                </a:lnTo>
                <a:lnTo>
                  <a:pt x="5426" y="5889"/>
                </a:lnTo>
                <a:lnTo>
                  <a:pt x="5524" y="5913"/>
                </a:lnTo>
                <a:lnTo>
                  <a:pt x="5621" y="5913"/>
                </a:lnTo>
                <a:lnTo>
                  <a:pt x="5791" y="5889"/>
                </a:lnTo>
                <a:lnTo>
                  <a:pt x="6010" y="5889"/>
                </a:lnTo>
                <a:lnTo>
                  <a:pt x="6107" y="6083"/>
                </a:lnTo>
                <a:lnTo>
                  <a:pt x="5937" y="6132"/>
                </a:lnTo>
                <a:lnTo>
                  <a:pt x="5840" y="6181"/>
                </a:lnTo>
                <a:lnTo>
                  <a:pt x="5767" y="6229"/>
                </a:lnTo>
                <a:lnTo>
                  <a:pt x="5864" y="6254"/>
                </a:lnTo>
                <a:lnTo>
                  <a:pt x="5986" y="6254"/>
                </a:lnTo>
                <a:lnTo>
                  <a:pt x="6205" y="6229"/>
                </a:lnTo>
                <a:lnTo>
                  <a:pt x="6302" y="6448"/>
                </a:lnTo>
                <a:lnTo>
                  <a:pt x="6253" y="6473"/>
                </a:lnTo>
                <a:lnTo>
                  <a:pt x="6083" y="6521"/>
                </a:lnTo>
                <a:lnTo>
                  <a:pt x="5937" y="6619"/>
                </a:lnTo>
                <a:lnTo>
                  <a:pt x="5937" y="6643"/>
                </a:lnTo>
                <a:lnTo>
                  <a:pt x="6083" y="6643"/>
                </a:lnTo>
                <a:lnTo>
                  <a:pt x="6229" y="6619"/>
                </a:lnTo>
                <a:lnTo>
                  <a:pt x="6351" y="6594"/>
                </a:lnTo>
                <a:lnTo>
                  <a:pt x="6448" y="6813"/>
                </a:lnTo>
                <a:lnTo>
                  <a:pt x="6448" y="6838"/>
                </a:lnTo>
                <a:lnTo>
                  <a:pt x="6375" y="6862"/>
                </a:lnTo>
                <a:lnTo>
                  <a:pt x="6229" y="6935"/>
                </a:lnTo>
                <a:lnTo>
                  <a:pt x="6107" y="7008"/>
                </a:lnTo>
                <a:lnTo>
                  <a:pt x="6107" y="7032"/>
                </a:lnTo>
                <a:lnTo>
                  <a:pt x="6132" y="7057"/>
                </a:lnTo>
                <a:lnTo>
                  <a:pt x="6399" y="7008"/>
                </a:lnTo>
                <a:lnTo>
                  <a:pt x="6497" y="6984"/>
                </a:lnTo>
                <a:lnTo>
                  <a:pt x="6545" y="7130"/>
                </a:lnTo>
                <a:lnTo>
                  <a:pt x="6472" y="7154"/>
                </a:lnTo>
                <a:lnTo>
                  <a:pt x="6302" y="7178"/>
                </a:lnTo>
                <a:lnTo>
                  <a:pt x="6205" y="7203"/>
                </a:lnTo>
                <a:lnTo>
                  <a:pt x="6132" y="7227"/>
                </a:lnTo>
                <a:lnTo>
                  <a:pt x="6107" y="7276"/>
                </a:lnTo>
                <a:lnTo>
                  <a:pt x="6083" y="7300"/>
                </a:lnTo>
                <a:lnTo>
                  <a:pt x="6107" y="7349"/>
                </a:lnTo>
                <a:lnTo>
                  <a:pt x="6132" y="7373"/>
                </a:lnTo>
                <a:lnTo>
                  <a:pt x="6205" y="7422"/>
                </a:lnTo>
                <a:lnTo>
                  <a:pt x="6278" y="7422"/>
                </a:lnTo>
                <a:lnTo>
                  <a:pt x="6424" y="7397"/>
                </a:lnTo>
                <a:lnTo>
                  <a:pt x="6618" y="7397"/>
                </a:lnTo>
                <a:lnTo>
                  <a:pt x="6667" y="7519"/>
                </a:lnTo>
                <a:lnTo>
                  <a:pt x="6424" y="7592"/>
                </a:lnTo>
                <a:lnTo>
                  <a:pt x="6278" y="7641"/>
                </a:lnTo>
                <a:lnTo>
                  <a:pt x="6253" y="7665"/>
                </a:lnTo>
                <a:lnTo>
                  <a:pt x="6278" y="7689"/>
                </a:lnTo>
                <a:lnTo>
                  <a:pt x="6375" y="7714"/>
                </a:lnTo>
                <a:lnTo>
                  <a:pt x="6472" y="7738"/>
                </a:lnTo>
                <a:lnTo>
                  <a:pt x="6667" y="7714"/>
                </a:lnTo>
                <a:lnTo>
                  <a:pt x="6716" y="7714"/>
                </a:lnTo>
                <a:lnTo>
                  <a:pt x="6740" y="7860"/>
                </a:lnTo>
                <a:lnTo>
                  <a:pt x="6667" y="7884"/>
                </a:lnTo>
                <a:lnTo>
                  <a:pt x="6570" y="7933"/>
                </a:lnTo>
                <a:lnTo>
                  <a:pt x="6448" y="7981"/>
                </a:lnTo>
                <a:lnTo>
                  <a:pt x="6424" y="8030"/>
                </a:lnTo>
                <a:lnTo>
                  <a:pt x="6448" y="8030"/>
                </a:lnTo>
                <a:lnTo>
                  <a:pt x="6545" y="8079"/>
                </a:lnTo>
                <a:lnTo>
                  <a:pt x="6691" y="8079"/>
                </a:lnTo>
                <a:lnTo>
                  <a:pt x="6789" y="8054"/>
                </a:lnTo>
                <a:lnTo>
                  <a:pt x="6813" y="8249"/>
                </a:lnTo>
                <a:lnTo>
                  <a:pt x="6740" y="8249"/>
                </a:lnTo>
                <a:lnTo>
                  <a:pt x="6570" y="8298"/>
                </a:lnTo>
                <a:lnTo>
                  <a:pt x="6424" y="8371"/>
                </a:lnTo>
                <a:lnTo>
                  <a:pt x="6399" y="8395"/>
                </a:lnTo>
                <a:lnTo>
                  <a:pt x="6424" y="8419"/>
                </a:lnTo>
                <a:lnTo>
                  <a:pt x="6472" y="8444"/>
                </a:lnTo>
                <a:lnTo>
                  <a:pt x="6545" y="8468"/>
                </a:lnTo>
                <a:lnTo>
                  <a:pt x="6837" y="8468"/>
                </a:lnTo>
                <a:lnTo>
                  <a:pt x="6862" y="8638"/>
                </a:lnTo>
                <a:lnTo>
                  <a:pt x="6764" y="8663"/>
                </a:lnTo>
                <a:lnTo>
                  <a:pt x="6667" y="8711"/>
                </a:lnTo>
                <a:lnTo>
                  <a:pt x="6570" y="8784"/>
                </a:lnTo>
                <a:lnTo>
                  <a:pt x="6570" y="8809"/>
                </a:lnTo>
                <a:lnTo>
                  <a:pt x="6886" y="8809"/>
                </a:lnTo>
                <a:lnTo>
                  <a:pt x="6910" y="9052"/>
                </a:lnTo>
                <a:lnTo>
                  <a:pt x="6764" y="9101"/>
                </a:lnTo>
                <a:lnTo>
                  <a:pt x="6691" y="9125"/>
                </a:lnTo>
                <a:lnTo>
                  <a:pt x="6618" y="9174"/>
                </a:lnTo>
                <a:lnTo>
                  <a:pt x="6618" y="9198"/>
                </a:lnTo>
                <a:lnTo>
                  <a:pt x="6667" y="9222"/>
                </a:lnTo>
                <a:lnTo>
                  <a:pt x="6691" y="9222"/>
                </a:lnTo>
                <a:lnTo>
                  <a:pt x="6789" y="9247"/>
                </a:lnTo>
                <a:lnTo>
                  <a:pt x="6910" y="9222"/>
                </a:lnTo>
                <a:lnTo>
                  <a:pt x="6910" y="9466"/>
                </a:lnTo>
                <a:lnTo>
                  <a:pt x="6570" y="9587"/>
                </a:lnTo>
                <a:lnTo>
                  <a:pt x="6545" y="9612"/>
                </a:lnTo>
                <a:lnTo>
                  <a:pt x="6545" y="9636"/>
                </a:lnTo>
                <a:lnTo>
                  <a:pt x="6594" y="9685"/>
                </a:lnTo>
                <a:lnTo>
                  <a:pt x="6764" y="9709"/>
                </a:lnTo>
                <a:lnTo>
                  <a:pt x="6910" y="9709"/>
                </a:lnTo>
                <a:lnTo>
                  <a:pt x="6910" y="9831"/>
                </a:lnTo>
                <a:lnTo>
                  <a:pt x="6813" y="9855"/>
                </a:lnTo>
                <a:lnTo>
                  <a:pt x="6667" y="9928"/>
                </a:lnTo>
                <a:lnTo>
                  <a:pt x="6643" y="9952"/>
                </a:lnTo>
                <a:lnTo>
                  <a:pt x="6643" y="10001"/>
                </a:lnTo>
                <a:lnTo>
                  <a:pt x="6667" y="10025"/>
                </a:lnTo>
                <a:lnTo>
                  <a:pt x="6716" y="10050"/>
                </a:lnTo>
                <a:lnTo>
                  <a:pt x="6910" y="10074"/>
                </a:lnTo>
                <a:lnTo>
                  <a:pt x="6886" y="10293"/>
                </a:lnTo>
                <a:lnTo>
                  <a:pt x="6789" y="10293"/>
                </a:lnTo>
                <a:lnTo>
                  <a:pt x="6691" y="10317"/>
                </a:lnTo>
                <a:lnTo>
                  <a:pt x="6667" y="10342"/>
                </a:lnTo>
                <a:lnTo>
                  <a:pt x="6667" y="10366"/>
                </a:lnTo>
                <a:lnTo>
                  <a:pt x="6667" y="10390"/>
                </a:lnTo>
                <a:lnTo>
                  <a:pt x="6691" y="10415"/>
                </a:lnTo>
                <a:lnTo>
                  <a:pt x="6789" y="10439"/>
                </a:lnTo>
                <a:lnTo>
                  <a:pt x="6862" y="10439"/>
                </a:lnTo>
                <a:lnTo>
                  <a:pt x="6837" y="10682"/>
                </a:lnTo>
                <a:lnTo>
                  <a:pt x="6813" y="10658"/>
                </a:lnTo>
                <a:lnTo>
                  <a:pt x="6764" y="10658"/>
                </a:lnTo>
                <a:lnTo>
                  <a:pt x="6764" y="10682"/>
                </a:lnTo>
                <a:lnTo>
                  <a:pt x="6740" y="10682"/>
                </a:lnTo>
                <a:lnTo>
                  <a:pt x="6764" y="10755"/>
                </a:lnTo>
                <a:lnTo>
                  <a:pt x="6813" y="10804"/>
                </a:lnTo>
                <a:lnTo>
                  <a:pt x="6813" y="10828"/>
                </a:lnTo>
                <a:lnTo>
                  <a:pt x="6813" y="10926"/>
                </a:lnTo>
                <a:lnTo>
                  <a:pt x="6837" y="10974"/>
                </a:lnTo>
                <a:lnTo>
                  <a:pt x="6862" y="11047"/>
                </a:lnTo>
                <a:lnTo>
                  <a:pt x="6910" y="11096"/>
                </a:lnTo>
                <a:lnTo>
                  <a:pt x="6935" y="11339"/>
                </a:lnTo>
                <a:lnTo>
                  <a:pt x="6935" y="11461"/>
                </a:lnTo>
                <a:lnTo>
                  <a:pt x="6886" y="11583"/>
                </a:lnTo>
                <a:lnTo>
                  <a:pt x="6837" y="11656"/>
                </a:lnTo>
                <a:lnTo>
                  <a:pt x="6740" y="11729"/>
                </a:lnTo>
                <a:lnTo>
                  <a:pt x="6643" y="11801"/>
                </a:lnTo>
                <a:lnTo>
                  <a:pt x="6594" y="11801"/>
                </a:lnTo>
                <a:lnTo>
                  <a:pt x="6570" y="11753"/>
                </a:lnTo>
                <a:lnTo>
                  <a:pt x="6521" y="11656"/>
                </a:lnTo>
                <a:lnTo>
                  <a:pt x="6472" y="11534"/>
                </a:lnTo>
                <a:lnTo>
                  <a:pt x="6424" y="11266"/>
                </a:lnTo>
                <a:lnTo>
                  <a:pt x="6448" y="10999"/>
                </a:lnTo>
                <a:lnTo>
                  <a:pt x="6472" y="10853"/>
                </a:lnTo>
                <a:lnTo>
                  <a:pt x="6521" y="10755"/>
                </a:lnTo>
                <a:lnTo>
                  <a:pt x="6521" y="10658"/>
                </a:lnTo>
                <a:lnTo>
                  <a:pt x="6521" y="10585"/>
                </a:lnTo>
                <a:lnTo>
                  <a:pt x="6472" y="10512"/>
                </a:lnTo>
                <a:lnTo>
                  <a:pt x="6424" y="10463"/>
                </a:lnTo>
                <a:lnTo>
                  <a:pt x="6424" y="10390"/>
                </a:lnTo>
                <a:lnTo>
                  <a:pt x="6448" y="10025"/>
                </a:lnTo>
                <a:lnTo>
                  <a:pt x="6448" y="9660"/>
                </a:lnTo>
                <a:lnTo>
                  <a:pt x="6399" y="9271"/>
                </a:lnTo>
                <a:lnTo>
                  <a:pt x="6326" y="8906"/>
                </a:lnTo>
                <a:lnTo>
                  <a:pt x="6253" y="8541"/>
                </a:lnTo>
                <a:lnTo>
                  <a:pt x="6132" y="8200"/>
                </a:lnTo>
                <a:lnTo>
                  <a:pt x="5961" y="7860"/>
                </a:lnTo>
                <a:lnTo>
                  <a:pt x="5791" y="7568"/>
                </a:lnTo>
                <a:lnTo>
                  <a:pt x="5767" y="7543"/>
                </a:lnTo>
                <a:lnTo>
                  <a:pt x="5864" y="7300"/>
                </a:lnTo>
                <a:lnTo>
                  <a:pt x="5937" y="7081"/>
                </a:lnTo>
                <a:lnTo>
                  <a:pt x="5937" y="6935"/>
                </a:lnTo>
                <a:lnTo>
                  <a:pt x="5937" y="6789"/>
                </a:lnTo>
                <a:lnTo>
                  <a:pt x="5889" y="6619"/>
                </a:lnTo>
                <a:lnTo>
                  <a:pt x="5840" y="6473"/>
                </a:lnTo>
                <a:lnTo>
                  <a:pt x="5767" y="6327"/>
                </a:lnTo>
                <a:lnTo>
                  <a:pt x="5670" y="6229"/>
                </a:lnTo>
                <a:lnTo>
                  <a:pt x="5597" y="6205"/>
                </a:lnTo>
                <a:lnTo>
                  <a:pt x="5524" y="6181"/>
                </a:lnTo>
                <a:lnTo>
                  <a:pt x="5451" y="6181"/>
                </a:lnTo>
                <a:lnTo>
                  <a:pt x="5378" y="6205"/>
                </a:lnTo>
                <a:lnTo>
                  <a:pt x="5305" y="6254"/>
                </a:lnTo>
                <a:lnTo>
                  <a:pt x="5280" y="6327"/>
                </a:lnTo>
                <a:lnTo>
                  <a:pt x="5280" y="6400"/>
                </a:lnTo>
                <a:lnTo>
                  <a:pt x="5305" y="6473"/>
                </a:lnTo>
                <a:lnTo>
                  <a:pt x="5426" y="6570"/>
                </a:lnTo>
                <a:lnTo>
                  <a:pt x="5475" y="6643"/>
                </a:lnTo>
                <a:lnTo>
                  <a:pt x="5524" y="6716"/>
                </a:lnTo>
                <a:lnTo>
                  <a:pt x="5524" y="6886"/>
                </a:lnTo>
                <a:lnTo>
                  <a:pt x="5499" y="7057"/>
                </a:lnTo>
                <a:lnTo>
                  <a:pt x="5451" y="7227"/>
                </a:lnTo>
                <a:lnTo>
                  <a:pt x="5353" y="7373"/>
                </a:lnTo>
                <a:lnTo>
                  <a:pt x="5305" y="7446"/>
                </a:lnTo>
                <a:lnTo>
                  <a:pt x="5256" y="7519"/>
                </a:lnTo>
                <a:lnTo>
                  <a:pt x="5183" y="7543"/>
                </a:lnTo>
                <a:lnTo>
                  <a:pt x="5086" y="7568"/>
                </a:lnTo>
                <a:lnTo>
                  <a:pt x="5013" y="7592"/>
                </a:lnTo>
                <a:lnTo>
                  <a:pt x="4964" y="7616"/>
                </a:lnTo>
                <a:lnTo>
                  <a:pt x="4915" y="7665"/>
                </a:lnTo>
                <a:lnTo>
                  <a:pt x="4891" y="7738"/>
                </a:lnTo>
                <a:lnTo>
                  <a:pt x="4867" y="7811"/>
                </a:lnTo>
                <a:lnTo>
                  <a:pt x="4891" y="7860"/>
                </a:lnTo>
                <a:lnTo>
                  <a:pt x="4915" y="7933"/>
                </a:lnTo>
                <a:lnTo>
                  <a:pt x="4964" y="7981"/>
                </a:lnTo>
                <a:lnTo>
                  <a:pt x="4842" y="7981"/>
                </a:lnTo>
                <a:lnTo>
                  <a:pt x="4648" y="8006"/>
                </a:lnTo>
                <a:lnTo>
                  <a:pt x="4575" y="8054"/>
                </a:lnTo>
                <a:lnTo>
                  <a:pt x="4550" y="8079"/>
                </a:lnTo>
                <a:lnTo>
                  <a:pt x="4550" y="8103"/>
                </a:lnTo>
                <a:lnTo>
                  <a:pt x="4550" y="8152"/>
                </a:lnTo>
                <a:lnTo>
                  <a:pt x="4599" y="8176"/>
                </a:lnTo>
                <a:lnTo>
                  <a:pt x="4696" y="8225"/>
                </a:lnTo>
                <a:lnTo>
                  <a:pt x="5013" y="8225"/>
                </a:lnTo>
                <a:lnTo>
                  <a:pt x="5013" y="8346"/>
                </a:lnTo>
                <a:lnTo>
                  <a:pt x="4842" y="8371"/>
                </a:lnTo>
                <a:lnTo>
                  <a:pt x="4696" y="8395"/>
                </a:lnTo>
                <a:lnTo>
                  <a:pt x="4526" y="8419"/>
                </a:lnTo>
                <a:lnTo>
                  <a:pt x="4477" y="8468"/>
                </a:lnTo>
                <a:lnTo>
                  <a:pt x="4453" y="8517"/>
                </a:lnTo>
                <a:lnTo>
                  <a:pt x="4477" y="8565"/>
                </a:lnTo>
                <a:lnTo>
                  <a:pt x="4526" y="8590"/>
                </a:lnTo>
                <a:lnTo>
                  <a:pt x="4745" y="8638"/>
                </a:lnTo>
                <a:lnTo>
                  <a:pt x="5013" y="8638"/>
                </a:lnTo>
                <a:lnTo>
                  <a:pt x="5013" y="8687"/>
                </a:lnTo>
                <a:lnTo>
                  <a:pt x="4891" y="8711"/>
                </a:lnTo>
                <a:lnTo>
                  <a:pt x="4672" y="8736"/>
                </a:lnTo>
                <a:lnTo>
                  <a:pt x="4575" y="8760"/>
                </a:lnTo>
                <a:lnTo>
                  <a:pt x="4477" y="8809"/>
                </a:lnTo>
                <a:lnTo>
                  <a:pt x="4453" y="8833"/>
                </a:lnTo>
                <a:lnTo>
                  <a:pt x="4477" y="8882"/>
                </a:lnTo>
                <a:lnTo>
                  <a:pt x="4550" y="8906"/>
                </a:lnTo>
                <a:lnTo>
                  <a:pt x="4648" y="8930"/>
                </a:lnTo>
                <a:lnTo>
                  <a:pt x="5013" y="8930"/>
                </a:lnTo>
                <a:lnTo>
                  <a:pt x="5013" y="9028"/>
                </a:lnTo>
                <a:lnTo>
                  <a:pt x="4794" y="9052"/>
                </a:lnTo>
                <a:lnTo>
                  <a:pt x="4623" y="9076"/>
                </a:lnTo>
                <a:lnTo>
                  <a:pt x="4550" y="9125"/>
                </a:lnTo>
                <a:lnTo>
                  <a:pt x="4550" y="9149"/>
                </a:lnTo>
                <a:lnTo>
                  <a:pt x="4550" y="9198"/>
                </a:lnTo>
                <a:lnTo>
                  <a:pt x="4599" y="9247"/>
                </a:lnTo>
                <a:lnTo>
                  <a:pt x="4696" y="9271"/>
                </a:lnTo>
                <a:lnTo>
                  <a:pt x="5037" y="9271"/>
                </a:lnTo>
                <a:lnTo>
                  <a:pt x="5061" y="9344"/>
                </a:lnTo>
                <a:lnTo>
                  <a:pt x="5013" y="9344"/>
                </a:lnTo>
                <a:lnTo>
                  <a:pt x="4794" y="9393"/>
                </a:lnTo>
                <a:lnTo>
                  <a:pt x="4623" y="9490"/>
                </a:lnTo>
                <a:lnTo>
                  <a:pt x="4599" y="9514"/>
                </a:lnTo>
                <a:lnTo>
                  <a:pt x="4623" y="9539"/>
                </a:lnTo>
                <a:lnTo>
                  <a:pt x="4818" y="9563"/>
                </a:lnTo>
                <a:lnTo>
                  <a:pt x="5037" y="9539"/>
                </a:lnTo>
                <a:lnTo>
                  <a:pt x="5110" y="9539"/>
                </a:lnTo>
                <a:lnTo>
                  <a:pt x="5134" y="9587"/>
                </a:lnTo>
                <a:lnTo>
                  <a:pt x="5037" y="9612"/>
                </a:lnTo>
                <a:lnTo>
                  <a:pt x="4940" y="9612"/>
                </a:lnTo>
                <a:lnTo>
                  <a:pt x="4794" y="9660"/>
                </a:lnTo>
                <a:lnTo>
                  <a:pt x="4745" y="9709"/>
                </a:lnTo>
                <a:lnTo>
                  <a:pt x="4696" y="9758"/>
                </a:lnTo>
                <a:lnTo>
                  <a:pt x="4696" y="9806"/>
                </a:lnTo>
                <a:lnTo>
                  <a:pt x="4721" y="9855"/>
                </a:lnTo>
                <a:lnTo>
                  <a:pt x="4794" y="9879"/>
                </a:lnTo>
                <a:lnTo>
                  <a:pt x="4964" y="9879"/>
                </a:lnTo>
                <a:lnTo>
                  <a:pt x="5086" y="9855"/>
                </a:lnTo>
                <a:lnTo>
                  <a:pt x="5207" y="9831"/>
                </a:lnTo>
                <a:lnTo>
                  <a:pt x="5256" y="9904"/>
                </a:lnTo>
                <a:lnTo>
                  <a:pt x="5134" y="9928"/>
                </a:lnTo>
                <a:lnTo>
                  <a:pt x="5013" y="9977"/>
                </a:lnTo>
                <a:lnTo>
                  <a:pt x="4915" y="10074"/>
                </a:lnTo>
                <a:lnTo>
                  <a:pt x="4915" y="10098"/>
                </a:lnTo>
                <a:lnTo>
                  <a:pt x="5037" y="10171"/>
                </a:lnTo>
                <a:lnTo>
                  <a:pt x="5159" y="10171"/>
                </a:lnTo>
                <a:lnTo>
                  <a:pt x="5329" y="10147"/>
                </a:lnTo>
                <a:lnTo>
                  <a:pt x="5402" y="10317"/>
                </a:lnTo>
                <a:lnTo>
                  <a:pt x="5329" y="10342"/>
                </a:lnTo>
                <a:lnTo>
                  <a:pt x="5207" y="10390"/>
                </a:lnTo>
                <a:lnTo>
                  <a:pt x="5086" y="10415"/>
                </a:lnTo>
                <a:lnTo>
                  <a:pt x="5086" y="10439"/>
                </a:lnTo>
                <a:lnTo>
                  <a:pt x="5207" y="10463"/>
                </a:lnTo>
                <a:lnTo>
                  <a:pt x="5305" y="10488"/>
                </a:lnTo>
                <a:lnTo>
                  <a:pt x="5475" y="10488"/>
                </a:lnTo>
                <a:lnTo>
                  <a:pt x="5524" y="10658"/>
                </a:lnTo>
                <a:lnTo>
                  <a:pt x="5378" y="10707"/>
                </a:lnTo>
                <a:lnTo>
                  <a:pt x="5232" y="10755"/>
                </a:lnTo>
                <a:lnTo>
                  <a:pt x="5207" y="10780"/>
                </a:lnTo>
                <a:lnTo>
                  <a:pt x="5232" y="10780"/>
                </a:lnTo>
                <a:lnTo>
                  <a:pt x="5353" y="10804"/>
                </a:lnTo>
                <a:lnTo>
                  <a:pt x="5548" y="10804"/>
                </a:lnTo>
                <a:lnTo>
                  <a:pt x="5572" y="10950"/>
                </a:lnTo>
                <a:lnTo>
                  <a:pt x="5524" y="10974"/>
                </a:lnTo>
                <a:lnTo>
                  <a:pt x="5402" y="10999"/>
                </a:lnTo>
                <a:lnTo>
                  <a:pt x="5280" y="11047"/>
                </a:lnTo>
                <a:lnTo>
                  <a:pt x="5280" y="11072"/>
                </a:lnTo>
                <a:lnTo>
                  <a:pt x="5280" y="11096"/>
                </a:lnTo>
                <a:lnTo>
                  <a:pt x="5451" y="11145"/>
                </a:lnTo>
                <a:lnTo>
                  <a:pt x="5621" y="11169"/>
                </a:lnTo>
                <a:lnTo>
                  <a:pt x="5645" y="11339"/>
                </a:lnTo>
                <a:lnTo>
                  <a:pt x="5548" y="11364"/>
                </a:lnTo>
                <a:lnTo>
                  <a:pt x="5426" y="11412"/>
                </a:lnTo>
                <a:lnTo>
                  <a:pt x="5426" y="11437"/>
                </a:lnTo>
                <a:lnTo>
                  <a:pt x="5451" y="11461"/>
                </a:lnTo>
                <a:lnTo>
                  <a:pt x="5548" y="11485"/>
                </a:lnTo>
                <a:lnTo>
                  <a:pt x="5670" y="11485"/>
                </a:lnTo>
                <a:lnTo>
                  <a:pt x="5694" y="11607"/>
                </a:lnTo>
                <a:lnTo>
                  <a:pt x="5548" y="11631"/>
                </a:lnTo>
                <a:lnTo>
                  <a:pt x="5426" y="11656"/>
                </a:lnTo>
                <a:lnTo>
                  <a:pt x="5378" y="11704"/>
                </a:lnTo>
                <a:lnTo>
                  <a:pt x="5353" y="11777"/>
                </a:lnTo>
                <a:lnTo>
                  <a:pt x="5378" y="11850"/>
                </a:lnTo>
                <a:lnTo>
                  <a:pt x="5402" y="11874"/>
                </a:lnTo>
                <a:lnTo>
                  <a:pt x="5426" y="11874"/>
                </a:lnTo>
                <a:lnTo>
                  <a:pt x="5548" y="11899"/>
                </a:lnTo>
                <a:lnTo>
                  <a:pt x="5718" y="11899"/>
                </a:lnTo>
                <a:lnTo>
                  <a:pt x="5718" y="12045"/>
                </a:lnTo>
                <a:lnTo>
                  <a:pt x="5548" y="12093"/>
                </a:lnTo>
                <a:lnTo>
                  <a:pt x="5402" y="12166"/>
                </a:lnTo>
                <a:lnTo>
                  <a:pt x="5402" y="12191"/>
                </a:lnTo>
                <a:lnTo>
                  <a:pt x="5548" y="12264"/>
                </a:lnTo>
                <a:lnTo>
                  <a:pt x="5645" y="12288"/>
                </a:lnTo>
                <a:lnTo>
                  <a:pt x="5718" y="12288"/>
                </a:lnTo>
                <a:lnTo>
                  <a:pt x="5718" y="12434"/>
                </a:lnTo>
                <a:lnTo>
                  <a:pt x="5597" y="12434"/>
                </a:lnTo>
                <a:lnTo>
                  <a:pt x="5451" y="12458"/>
                </a:lnTo>
                <a:lnTo>
                  <a:pt x="5378" y="12483"/>
                </a:lnTo>
                <a:lnTo>
                  <a:pt x="5305" y="12556"/>
                </a:lnTo>
                <a:lnTo>
                  <a:pt x="5280" y="12604"/>
                </a:lnTo>
                <a:lnTo>
                  <a:pt x="5280" y="12653"/>
                </a:lnTo>
                <a:lnTo>
                  <a:pt x="5305" y="12677"/>
                </a:lnTo>
                <a:lnTo>
                  <a:pt x="5353" y="12726"/>
                </a:lnTo>
                <a:lnTo>
                  <a:pt x="5499" y="12726"/>
                </a:lnTo>
                <a:lnTo>
                  <a:pt x="5645" y="12702"/>
                </a:lnTo>
                <a:lnTo>
                  <a:pt x="5743" y="12702"/>
                </a:lnTo>
                <a:lnTo>
                  <a:pt x="5718" y="13018"/>
                </a:lnTo>
                <a:lnTo>
                  <a:pt x="5621" y="13018"/>
                </a:lnTo>
                <a:lnTo>
                  <a:pt x="5451" y="13067"/>
                </a:lnTo>
                <a:lnTo>
                  <a:pt x="5305" y="13115"/>
                </a:lnTo>
                <a:lnTo>
                  <a:pt x="5280" y="13140"/>
                </a:lnTo>
                <a:lnTo>
                  <a:pt x="5280" y="13164"/>
                </a:lnTo>
                <a:lnTo>
                  <a:pt x="5305" y="13188"/>
                </a:lnTo>
                <a:lnTo>
                  <a:pt x="5670" y="13213"/>
                </a:lnTo>
                <a:lnTo>
                  <a:pt x="5718" y="13213"/>
                </a:lnTo>
                <a:lnTo>
                  <a:pt x="5718" y="13407"/>
                </a:lnTo>
                <a:lnTo>
                  <a:pt x="5597" y="13432"/>
                </a:lnTo>
                <a:lnTo>
                  <a:pt x="5475" y="13432"/>
                </a:lnTo>
                <a:lnTo>
                  <a:pt x="5378" y="13480"/>
                </a:lnTo>
                <a:lnTo>
                  <a:pt x="5305" y="13578"/>
                </a:lnTo>
                <a:lnTo>
                  <a:pt x="5305" y="13602"/>
                </a:lnTo>
                <a:lnTo>
                  <a:pt x="5329" y="13651"/>
                </a:lnTo>
                <a:lnTo>
                  <a:pt x="5451" y="13675"/>
                </a:lnTo>
                <a:lnTo>
                  <a:pt x="5572" y="13699"/>
                </a:lnTo>
                <a:lnTo>
                  <a:pt x="5718" y="13724"/>
                </a:lnTo>
                <a:lnTo>
                  <a:pt x="5718" y="13870"/>
                </a:lnTo>
                <a:lnTo>
                  <a:pt x="5621" y="13894"/>
                </a:lnTo>
                <a:lnTo>
                  <a:pt x="5353" y="13943"/>
                </a:lnTo>
                <a:lnTo>
                  <a:pt x="5305" y="13967"/>
                </a:lnTo>
                <a:lnTo>
                  <a:pt x="5280" y="14016"/>
                </a:lnTo>
                <a:lnTo>
                  <a:pt x="5305" y="14064"/>
                </a:lnTo>
                <a:lnTo>
                  <a:pt x="5329" y="14089"/>
                </a:lnTo>
                <a:lnTo>
                  <a:pt x="5402" y="14137"/>
                </a:lnTo>
                <a:lnTo>
                  <a:pt x="5499" y="14162"/>
                </a:lnTo>
                <a:lnTo>
                  <a:pt x="5718" y="14186"/>
                </a:lnTo>
                <a:lnTo>
                  <a:pt x="5694" y="14381"/>
                </a:lnTo>
                <a:lnTo>
                  <a:pt x="5524" y="14405"/>
                </a:lnTo>
                <a:lnTo>
                  <a:pt x="5378" y="14454"/>
                </a:lnTo>
                <a:lnTo>
                  <a:pt x="5305" y="14502"/>
                </a:lnTo>
                <a:lnTo>
                  <a:pt x="5232" y="14551"/>
                </a:lnTo>
                <a:lnTo>
                  <a:pt x="5232" y="14575"/>
                </a:lnTo>
                <a:lnTo>
                  <a:pt x="5256" y="14624"/>
                </a:lnTo>
                <a:lnTo>
                  <a:pt x="5402" y="14648"/>
                </a:lnTo>
                <a:lnTo>
                  <a:pt x="5694" y="14648"/>
                </a:lnTo>
                <a:lnTo>
                  <a:pt x="5694" y="14819"/>
                </a:lnTo>
                <a:lnTo>
                  <a:pt x="5475" y="14819"/>
                </a:lnTo>
                <a:lnTo>
                  <a:pt x="5402" y="14843"/>
                </a:lnTo>
                <a:lnTo>
                  <a:pt x="5329" y="14867"/>
                </a:lnTo>
                <a:lnTo>
                  <a:pt x="5305" y="14916"/>
                </a:lnTo>
                <a:lnTo>
                  <a:pt x="5280" y="14940"/>
                </a:lnTo>
                <a:lnTo>
                  <a:pt x="5280" y="14989"/>
                </a:lnTo>
                <a:lnTo>
                  <a:pt x="5305" y="15038"/>
                </a:lnTo>
                <a:lnTo>
                  <a:pt x="5378" y="15086"/>
                </a:lnTo>
                <a:lnTo>
                  <a:pt x="5475" y="15111"/>
                </a:lnTo>
                <a:lnTo>
                  <a:pt x="5572" y="15135"/>
                </a:lnTo>
                <a:lnTo>
                  <a:pt x="5670" y="15159"/>
                </a:lnTo>
                <a:lnTo>
                  <a:pt x="5670" y="15354"/>
                </a:lnTo>
                <a:lnTo>
                  <a:pt x="5548" y="15354"/>
                </a:lnTo>
                <a:lnTo>
                  <a:pt x="5451" y="15330"/>
                </a:lnTo>
                <a:lnTo>
                  <a:pt x="5353" y="15378"/>
                </a:lnTo>
                <a:lnTo>
                  <a:pt x="5329" y="15403"/>
                </a:lnTo>
                <a:lnTo>
                  <a:pt x="5305" y="15427"/>
                </a:lnTo>
                <a:lnTo>
                  <a:pt x="5329" y="15500"/>
                </a:lnTo>
                <a:lnTo>
                  <a:pt x="5378" y="15524"/>
                </a:lnTo>
                <a:lnTo>
                  <a:pt x="5426" y="15549"/>
                </a:lnTo>
                <a:lnTo>
                  <a:pt x="5524" y="15573"/>
                </a:lnTo>
                <a:lnTo>
                  <a:pt x="5645" y="15597"/>
                </a:lnTo>
                <a:lnTo>
                  <a:pt x="5645" y="15719"/>
                </a:lnTo>
                <a:lnTo>
                  <a:pt x="5305" y="15768"/>
                </a:lnTo>
                <a:lnTo>
                  <a:pt x="5280" y="15792"/>
                </a:lnTo>
                <a:lnTo>
                  <a:pt x="5280" y="15816"/>
                </a:lnTo>
                <a:lnTo>
                  <a:pt x="5280" y="15841"/>
                </a:lnTo>
                <a:lnTo>
                  <a:pt x="5305" y="15865"/>
                </a:lnTo>
                <a:lnTo>
                  <a:pt x="5621" y="15889"/>
                </a:lnTo>
                <a:lnTo>
                  <a:pt x="5621" y="16108"/>
                </a:lnTo>
                <a:lnTo>
                  <a:pt x="5524" y="16133"/>
                </a:lnTo>
                <a:lnTo>
                  <a:pt x="5378" y="16157"/>
                </a:lnTo>
                <a:lnTo>
                  <a:pt x="5305" y="16181"/>
                </a:lnTo>
                <a:lnTo>
                  <a:pt x="5256" y="16230"/>
                </a:lnTo>
                <a:lnTo>
                  <a:pt x="5232" y="16254"/>
                </a:lnTo>
                <a:lnTo>
                  <a:pt x="5256" y="16279"/>
                </a:lnTo>
                <a:lnTo>
                  <a:pt x="5305" y="16327"/>
                </a:lnTo>
                <a:lnTo>
                  <a:pt x="5353" y="16352"/>
                </a:lnTo>
                <a:lnTo>
                  <a:pt x="5475" y="16376"/>
                </a:lnTo>
                <a:lnTo>
                  <a:pt x="5597" y="16376"/>
                </a:lnTo>
                <a:lnTo>
                  <a:pt x="5572" y="16571"/>
                </a:lnTo>
                <a:lnTo>
                  <a:pt x="5572" y="16668"/>
                </a:lnTo>
                <a:lnTo>
                  <a:pt x="5280" y="16668"/>
                </a:lnTo>
                <a:lnTo>
                  <a:pt x="5207" y="16692"/>
                </a:lnTo>
                <a:lnTo>
                  <a:pt x="5159" y="16741"/>
                </a:lnTo>
                <a:lnTo>
                  <a:pt x="5159" y="16790"/>
                </a:lnTo>
                <a:lnTo>
                  <a:pt x="5207" y="16838"/>
                </a:lnTo>
                <a:lnTo>
                  <a:pt x="5256" y="16863"/>
                </a:lnTo>
                <a:lnTo>
                  <a:pt x="5402" y="16887"/>
                </a:lnTo>
                <a:lnTo>
                  <a:pt x="5548" y="16887"/>
                </a:lnTo>
                <a:lnTo>
                  <a:pt x="5524" y="17082"/>
                </a:lnTo>
                <a:lnTo>
                  <a:pt x="5426" y="17106"/>
                </a:lnTo>
                <a:lnTo>
                  <a:pt x="5280" y="17130"/>
                </a:lnTo>
                <a:lnTo>
                  <a:pt x="5207" y="17155"/>
                </a:lnTo>
                <a:lnTo>
                  <a:pt x="5134" y="17203"/>
                </a:lnTo>
                <a:lnTo>
                  <a:pt x="5134" y="17228"/>
                </a:lnTo>
                <a:lnTo>
                  <a:pt x="5134" y="17252"/>
                </a:lnTo>
                <a:lnTo>
                  <a:pt x="5207" y="17276"/>
                </a:lnTo>
                <a:lnTo>
                  <a:pt x="5280" y="17276"/>
                </a:lnTo>
                <a:lnTo>
                  <a:pt x="5426" y="17301"/>
                </a:lnTo>
                <a:lnTo>
                  <a:pt x="5499" y="17301"/>
                </a:lnTo>
                <a:lnTo>
                  <a:pt x="5475" y="17544"/>
                </a:lnTo>
                <a:lnTo>
                  <a:pt x="5378" y="17544"/>
                </a:lnTo>
                <a:lnTo>
                  <a:pt x="5256" y="17593"/>
                </a:lnTo>
                <a:lnTo>
                  <a:pt x="5183" y="17641"/>
                </a:lnTo>
                <a:lnTo>
                  <a:pt x="5183" y="17666"/>
                </a:lnTo>
                <a:lnTo>
                  <a:pt x="5183" y="17690"/>
                </a:lnTo>
                <a:lnTo>
                  <a:pt x="5207" y="17739"/>
                </a:lnTo>
                <a:lnTo>
                  <a:pt x="5256" y="17763"/>
                </a:lnTo>
                <a:lnTo>
                  <a:pt x="5378" y="17787"/>
                </a:lnTo>
                <a:lnTo>
                  <a:pt x="5451" y="17812"/>
                </a:lnTo>
                <a:lnTo>
                  <a:pt x="5426" y="17982"/>
                </a:lnTo>
                <a:lnTo>
                  <a:pt x="5329" y="17982"/>
                </a:lnTo>
                <a:lnTo>
                  <a:pt x="5086" y="18006"/>
                </a:lnTo>
                <a:lnTo>
                  <a:pt x="5037" y="18031"/>
                </a:lnTo>
                <a:lnTo>
                  <a:pt x="5013" y="18055"/>
                </a:lnTo>
                <a:lnTo>
                  <a:pt x="5013" y="18104"/>
                </a:lnTo>
                <a:lnTo>
                  <a:pt x="5061" y="18152"/>
                </a:lnTo>
                <a:lnTo>
                  <a:pt x="5159" y="18201"/>
                </a:lnTo>
                <a:lnTo>
                  <a:pt x="5280" y="18225"/>
                </a:lnTo>
                <a:lnTo>
                  <a:pt x="5402" y="18225"/>
                </a:lnTo>
                <a:lnTo>
                  <a:pt x="5402" y="18420"/>
                </a:lnTo>
                <a:lnTo>
                  <a:pt x="5353" y="18420"/>
                </a:lnTo>
                <a:lnTo>
                  <a:pt x="5207" y="18444"/>
                </a:lnTo>
                <a:lnTo>
                  <a:pt x="5134" y="18469"/>
                </a:lnTo>
                <a:lnTo>
                  <a:pt x="5086" y="18517"/>
                </a:lnTo>
                <a:lnTo>
                  <a:pt x="5061" y="18566"/>
                </a:lnTo>
                <a:lnTo>
                  <a:pt x="5086" y="18615"/>
                </a:lnTo>
                <a:lnTo>
                  <a:pt x="5134" y="18663"/>
                </a:lnTo>
                <a:lnTo>
                  <a:pt x="5183" y="18688"/>
                </a:lnTo>
                <a:lnTo>
                  <a:pt x="5329" y="18712"/>
                </a:lnTo>
                <a:lnTo>
                  <a:pt x="5378" y="18712"/>
                </a:lnTo>
                <a:lnTo>
                  <a:pt x="5353" y="18907"/>
                </a:lnTo>
                <a:lnTo>
                  <a:pt x="5280" y="18907"/>
                </a:lnTo>
                <a:lnTo>
                  <a:pt x="5183" y="18955"/>
                </a:lnTo>
                <a:lnTo>
                  <a:pt x="5159" y="18980"/>
                </a:lnTo>
                <a:lnTo>
                  <a:pt x="5159" y="19004"/>
                </a:lnTo>
                <a:lnTo>
                  <a:pt x="5159" y="19053"/>
                </a:lnTo>
                <a:lnTo>
                  <a:pt x="5183" y="19077"/>
                </a:lnTo>
                <a:lnTo>
                  <a:pt x="5256" y="19126"/>
                </a:lnTo>
                <a:lnTo>
                  <a:pt x="5353" y="19126"/>
                </a:lnTo>
                <a:lnTo>
                  <a:pt x="5353" y="19539"/>
                </a:lnTo>
                <a:lnTo>
                  <a:pt x="5353" y="19637"/>
                </a:lnTo>
                <a:lnTo>
                  <a:pt x="5402" y="19710"/>
                </a:lnTo>
                <a:lnTo>
                  <a:pt x="5475" y="19758"/>
                </a:lnTo>
                <a:lnTo>
                  <a:pt x="5548" y="19783"/>
                </a:lnTo>
                <a:lnTo>
                  <a:pt x="5572" y="19807"/>
                </a:lnTo>
                <a:lnTo>
                  <a:pt x="5718" y="19953"/>
                </a:lnTo>
                <a:lnTo>
                  <a:pt x="5840" y="20074"/>
                </a:lnTo>
                <a:lnTo>
                  <a:pt x="5986" y="20220"/>
                </a:lnTo>
                <a:lnTo>
                  <a:pt x="6132" y="20366"/>
                </a:lnTo>
                <a:lnTo>
                  <a:pt x="5961" y="20366"/>
                </a:lnTo>
                <a:lnTo>
                  <a:pt x="5816" y="20342"/>
                </a:lnTo>
                <a:lnTo>
                  <a:pt x="5670" y="20318"/>
                </a:lnTo>
                <a:lnTo>
                  <a:pt x="5524" y="20269"/>
                </a:lnTo>
                <a:lnTo>
                  <a:pt x="5378" y="20196"/>
                </a:lnTo>
                <a:lnTo>
                  <a:pt x="5232" y="20099"/>
                </a:lnTo>
                <a:lnTo>
                  <a:pt x="5086" y="20001"/>
                </a:lnTo>
                <a:lnTo>
                  <a:pt x="4940" y="19928"/>
                </a:lnTo>
                <a:lnTo>
                  <a:pt x="4818" y="19539"/>
                </a:lnTo>
                <a:lnTo>
                  <a:pt x="4721" y="19126"/>
                </a:lnTo>
                <a:lnTo>
                  <a:pt x="4672" y="18712"/>
                </a:lnTo>
                <a:lnTo>
                  <a:pt x="4623" y="18274"/>
                </a:lnTo>
                <a:lnTo>
                  <a:pt x="4575" y="17447"/>
                </a:lnTo>
                <a:lnTo>
                  <a:pt x="4526" y="16619"/>
                </a:lnTo>
                <a:lnTo>
                  <a:pt x="4477" y="15670"/>
                </a:lnTo>
                <a:lnTo>
                  <a:pt x="4429" y="14721"/>
                </a:lnTo>
                <a:lnTo>
                  <a:pt x="4404" y="14235"/>
                </a:lnTo>
                <a:lnTo>
                  <a:pt x="4380" y="13894"/>
                </a:lnTo>
                <a:lnTo>
                  <a:pt x="4331" y="13505"/>
                </a:lnTo>
                <a:lnTo>
                  <a:pt x="4258" y="13140"/>
                </a:lnTo>
                <a:lnTo>
                  <a:pt x="4161" y="12775"/>
                </a:lnTo>
                <a:lnTo>
                  <a:pt x="4112" y="12629"/>
                </a:lnTo>
                <a:lnTo>
                  <a:pt x="4039" y="12483"/>
                </a:lnTo>
                <a:lnTo>
                  <a:pt x="3966" y="12361"/>
                </a:lnTo>
                <a:lnTo>
                  <a:pt x="3893" y="12288"/>
                </a:lnTo>
                <a:lnTo>
                  <a:pt x="3820" y="12264"/>
                </a:lnTo>
                <a:lnTo>
                  <a:pt x="3577" y="12264"/>
                </a:lnTo>
                <a:lnTo>
                  <a:pt x="3504" y="12288"/>
                </a:lnTo>
                <a:lnTo>
                  <a:pt x="3407" y="12385"/>
                </a:lnTo>
                <a:lnTo>
                  <a:pt x="3334" y="12507"/>
                </a:lnTo>
                <a:lnTo>
                  <a:pt x="3309" y="12483"/>
                </a:lnTo>
                <a:lnTo>
                  <a:pt x="3188" y="12483"/>
                </a:lnTo>
                <a:lnTo>
                  <a:pt x="3066" y="12531"/>
                </a:lnTo>
                <a:lnTo>
                  <a:pt x="3042" y="12556"/>
                </a:lnTo>
                <a:lnTo>
                  <a:pt x="3042" y="12604"/>
                </a:lnTo>
                <a:lnTo>
                  <a:pt x="3066" y="12653"/>
                </a:lnTo>
                <a:lnTo>
                  <a:pt x="3115" y="12677"/>
                </a:lnTo>
                <a:lnTo>
                  <a:pt x="3236" y="12702"/>
                </a:lnTo>
                <a:lnTo>
                  <a:pt x="3261" y="12702"/>
                </a:lnTo>
                <a:lnTo>
                  <a:pt x="3212" y="12848"/>
                </a:lnTo>
                <a:lnTo>
                  <a:pt x="3042" y="12872"/>
                </a:lnTo>
                <a:lnTo>
                  <a:pt x="2871" y="12921"/>
                </a:lnTo>
                <a:lnTo>
                  <a:pt x="2871" y="12945"/>
                </a:lnTo>
                <a:lnTo>
                  <a:pt x="2871" y="12969"/>
                </a:lnTo>
                <a:lnTo>
                  <a:pt x="3017" y="13018"/>
                </a:lnTo>
                <a:lnTo>
                  <a:pt x="3163" y="13042"/>
                </a:lnTo>
                <a:lnTo>
                  <a:pt x="3139" y="13140"/>
                </a:lnTo>
                <a:lnTo>
                  <a:pt x="2969" y="13140"/>
                </a:lnTo>
                <a:lnTo>
                  <a:pt x="2847" y="13164"/>
                </a:lnTo>
                <a:lnTo>
                  <a:pt x="2725" y="13213"/>
                </a:lnTo>
                <a:lnTo>
                  <a:pt x="2701" y="13237"/>
                </a:lnTo>
                <a:lnTo>
                  <a:pt x="2701" y="13261"/>
                </a:lnTo>
                <a:lnTo>
                  <a:pt x="2701" y="13286"/>
                </a:lnTo>
                <a:lnTo>
                  <a:pt x="2725" y="13310"/>
                </a:lnTo>
                <a:lnTo>
                  <a:pt x="2847" y="13359"/>
                </a:lnTo>
                <a:lnTo>
                  <a:pt x="2969" y="13383"/>
                </a:lnTo>
                <a:lnTo>
                  <a:pt x="3090" y="13383"/>
                </a:lnTo>
                <a:lnTo>
                  <a:pt x="3066" y="13529"/>
                </a:lnTo>
                <a:lnTo>
                  <a:pt x="2847" y="13553"/>
                </a:lnTo>
                <a:lnTo>
                  <a:pt x="2750" y="13602"/>
                </a:lnTo>
                <a:lnTo>
                  <a:pt x="2652" y="13651"/>
                </a:lnTo>
                <a:lnTo>
                  <a:pt x="2628" y="13699"/>
                </a:lnTo>
                <a:lnTo>
                  <a:pt x="2652" y="13724"/>
                </a:lnTo>
                <a:lnTo>
                  <a:pt x="2847" y="13748"/>
                </a:lnTo>
                <a:lnTo>
                  <a:pt x="3042" y="13772"/>
                </a:lnTo>
                <a:lnTo>
                  <a:pt x="3042" y="13870"/>
                </a:lnTo>
                <a:lnTo>
                  <a:pt x="2920" y="13870"/>
                </a:lnTo>
                <a:lnTo>
                  <a:pt x="2774" y="13918"/>
                </a:lnTo>
                <a:lnTo>
                  <a:pt x="2701" y="13943"/>
                </a:lnTo>
                <a:lnTo>
                  <a:pt x="2628" y="13991"/>
                </a:lnTo>
                <a:lnTo>
                  <a:pt x="2628" y="14016"/>
                </a:lnTo>
                <a:lnTo>
                  <a:pt x="2701" y="14064"/>
                </a:lnTo>
                <a:lnTo>
                  <a:pt x="2798" y="14113"/>
                </a:lnTo>
                <a:lnTo>
                  <a:pt x="2896" y="14137"/>
                </a:lnTo>
                <a:lnTo>
                  <a:pt x="3017" y="14137"/>
                </a:lnTo>
                <a:lnTo>
                  <a:pt x="2993" y="14283"/>
                </a:lnTo>
                <a:lnTo>
                  <a:pt x="2871" y="14283"/>
                </a:lnTo>
                <a:lnTo>
                  <a:pt x="2725" y="14308"/>
                </a:lnTo>
                <a:lnTo>
                  <a:pt x="2677" y="14332"/>
                </a:lnTo>
                <a:lnTo>
                  <a:pt x="2604" y="14381"/>
                </a:lnTo>
                <a:lnTo>
                  <a:pt x="2604" y="14405"/>
                </a:lnTo>
                <a:lnTo>
                  <a:pt x="2579" y="14429"/>
                </a:lnTo>
                <a:lnTo>
                  <a:pt x="2604" y="14502"/>
                </a:lnTo>
                <a:lnTo>
                  <a:pt x="2677" y="14551"/>
                </a:lnTo>
                <a:lnTo>
                  <a:pt x="2725" y="14575"/>
                </a:lnTo>
                <a:lnTo>
                  <a:pt x="2871" y="14600"/>
                </a:lnTo>
                <a:lnTo>
                  <a:pt x="2969" y="14600"/>
                </a:lnTo>
                <a:lnTo>
                  <a:pt x="2969" y="14721"/>
                </a:lnTo>
                <a:lnTo>
                  <a:pt x="2969" y="14794"/>
                </a:lnTo>
                <a:lnTo>
                  <a:pt x="2774" y="14819"/>
                </a:lnTo>
                <a:lnTo>
                  <a:pt x="2628" y="14843"/>
                </a:lnTo>
                <a:lnTo>
                  <a:pt x="2555" y="14892"/>
                </a:lnTo>
                <a:lnTo>
                  <a:pt x="2506" y="14940"/>
                </a:lnTo>
                <a:lnTo>
                  <a:pt x="2482" y="14989"/>
                </a:lnTo>
                <a:lnTo>
                  <a:pt x="2506" y="15013"/>
                </a:lnTo>
                <a:lnTo>
                  <a:pt x="2579" y="15038"/>
                </a:lnTo>
                <a:lnTo>
                  <a:pt x="2652" y="15062"/>
                </a:lnTo>
                <a:lnTo>
                  <a:pt x="2823" y="15062"/>
                </a:lnTo>
                <a:lnTo>
                  <a:pt x="2944" y="15038"/>
                </a:lnTo>
                <a:lnTo>
                  <a:pt x="2944" y="15232"/>
                </a:lnTo>
                <a:lnTo>
                  <a:pt x="2871" y="15232"/>
                </a:lnTo>
                <a:lnTo>
                  <a:pt x="2677" y="15257"/>
                </a:lnTo>
                <a:lnTo>
                  <a:pt x="2506" y="15305"/>
                </a:lnTo>
                <a:lnTo>
                  <a:pt x="2506" y="15330"/>
                </a:lnTo>
                <a:lnTo>
                  <a:pt x="2506" y="15354"/>
                </a:lnTo>
                <a:lnTo>
                  <a:pt x="2701" y="15378"/>
                </a:lnTo>
                <a:lnTo>
                  <a:pt x="2920" y="15403"/>
                </a:lnTo>
                <a:lnTo>
                  <a:pt x="2920" y="15622"/>
                </a:lnTo>
                <a:lnTo>
                  <a:pt x="2798" y="15646"/>
                </a:lnTo>
                <a:lnTo>
                  <a:pt x="2652" y="15695"/>
                </a:lnTo>
                <a:lnTo>
                  <a:pt x="2506" y="15768"/>
                </a:lnTo>
                <a:lnTo>
                  <a:pt x="2506" y="15792"/>
                </a:lnTo>
                <a:lnTo>
                  <a:pt x="2506" y="15816"/>
                </a:lnTo>
                <a:lnTo>
                  <a:pt x="2798" y="15841"/>
                </a:lnTo>
                <a:lnTo>
                  <a:pt x="2896" y="15841"/>
                </a:lnTo>
                <a:lnTo>
                  <a:pt x="2896" y="15914"/>
                </a:lnTo>
                <a:lnTo>
                  <a:pt x="2750" y="15938"/>
                </a:lnTo>
                <a:lnTo>
                  <a:pt x="2604" y="15987"/>
                </a:lnTo>
                <a:lnTo>
                  <a:pt x="2482" y="16060"/>
                </a:lnTo>
                <a:lnTo>
                  <a:pt x="2433" y="16108"/>
                </a:lnTo>
                <a:lnTo>
                  <a:pt x="2433" y="16157"/>
                </a:lnTo>
                <a:lnTo>
                  <a:pt x="2433" y="16181"/>
                </a:lnTo>
                <a:lnTo>
                  <a:pt x="2506" y="16230"/>
                </a:lnTo>
                <a:lnTo>
                  <a:pt x="2579" y="16254"/>
                </a:lnTo>
                <a:lnTo>
                  <a:pt x="2725" y="16254"/>
                </a:lnTo>
                <a:lnTo>
                  <a:pt x="2896" y="16230"/>
                </a:lnTo>
                <a:lnTo>
                  <a:pt x="2871" y="16425"/>
                </a:lnTo>
                <a:lnTo>
                  <a:pt x="2628" y="16473"/>
                </a:lnTo>
                <a:lnTo>
                  <a:pt x="2506" y="16498"/>
                </a:lnTo>
                <a:lnTo>
                  <a:pt x="2409" y="16546"/>
                </a:lnTo>
                <a:lnTo>
                  <a:pt x="2409" y="16571"/>
                </a:lnTo>
                <a:lnTo>
                  <a:pt x="2409" y="16595"/>
                </a:lnTo>
                <a:lnTo>
                  <a:pt x="2506" y="16644"/>
                </a:lnTo>
                <a:lnTo>
                  <a:pt x="2628" y="16668"/>
                </a:lnTo>
                <a:lnTo>
                  <a:pt x="2871" y="16692"/>
                </a:lnTo>
                <a:lnTo>
                  <a:pt x="2847" y="16936"/>
                </a:lnTo>
                <a:lnTo>
                  <a:pt x="2701" y="16936"/>
                </a:lnTo>
                <a:lnTo>
                  <a:pt x="2555" y="16960"/>
                </a:lnTo>
                <a:lnTo>
                  <a:pt x="2458" y="16984"/>
                </a:lnTo>
                <a:lnTo>
                  <a:pt x="2409" y="17033"/>
                </a:lnTo>
                <a:lnTo>
                  <a:pt x="2385" y="17057"/>
                </a:lnTo>
                <a:lnTo>
                  <a:pt x="2433" y="17106"/>
                </a:lnTo>
                <a:lnTo>
                  <a:pt x="2482" y="17130"/>
                </a:lnTo>
                <a:lnTo>
                  <a:pt x="2604" y="17155"/>
                </a:lnTo>
                <a:lnTo>
                  <a:pt x="2847" y="17155"/>
                </a:lnTo>
                <a:lnTo>
                  <a:pt x="2823" y="17349"/>
                </a:lnTo>
                <a:lnTo>
                  <a:pt x="2701" y="17398"/>
                </a:lnTo>
                <a:lnTo>
                  <a:pt x="2604" y="17447"/>
                </a:lnTo>
                <a:lnTo>
                  <a:pt x="2506" y="17495"/>
                </a:lnTo>
                <a:lnTo>
                  <a:pt x="2458" y="17568"/>
                </a:lnTo>
                <a:lnTo>
                  <a:pt x="2433" y="17593"/>
                </a:lnTo>
                <a:lnTo>
                  <a:pt x="2458" y="17641"/>
                </a:lnTo>
                <a:lnTo>
                  <a:pt x="2458" y="17666"/>
                </a:lnTo>
                <a:lnTo>
                  <a:pt x="2506" y="17690"/>
                </a:lnTo>
                <a:lnTo>
                  <a:pt x="2652" y="17690"/>
                </a:lnTo>
                <a:lnTo>
                  <a:pt x="2823" y="17641"/>
                </a:lnTo>
                <a:lnTo>
                  <a:pt x="2798" y="17860"/>
                </a:lnTo>
                <a:lnTo>
                  <a:pt x="2628" y="17933"/>
                </a:lnTo>
                <a:lnTo>
                  <a:pt x="2506" y="17958"/>
                </a:lnTo>
                <a:lnTo>
                  <a:pt x="2482" y="17958"/>
                </a:lnTo>
                <a:lnTo>
                  <a:pt x="2458" y="17982"/>
                </a:lnTo>
                <a:lnTo>
                  <a:pt x="2458" y="18006"/>
                </a:lnTo>
                <a:lnTo>
                  <a:pt x="2482" y="18031"/>
                </a:lnTo>
                <a:lnTo>
                  <a:pt x="2628" y="18055"/>
                </a:lnTo>
                <a:lnTo>
                  <a:pt x="2798" y="18055"/>
                </a:lnTo>
                <a:lnTo>
                  <a:pt x="2774" y="18298"/>
                </a:lnTo>
                <a:lnTo>
                  <a:pt x="2725" y="18298"/>
                </a:lnTo>
                <a:lnTo>
                  <a:pt x="2628" y="18323"/>
                </a:lnTo>
                <a:lnTo>
                  <a:pt x="2506" y="18371"/>
                </a:lnTo>
                <a:lnTo>
                  <a:pt x="2482" y="18396"/>
                </a:lnTo>
                <a:lnTo>
                  <a:pt x="2482" y="18420"/>
                </a:lnTo>
                <a:lnTo>
                  <a:pt x="2482" y="18444"/>
                </a:lnTo>
                <a:lnTo>
                  <a:pt x="2506" y="18444"/>
                </a:lnTo>
                <a:lnTo>
                  <a:pt x="2604" y="18493"/>
                </a:lnTo>
                <a:lnTo>
                  <a:pt x="2725" y="18542"/>
                </a:lnTo>
                <a:lnTo>
                  <a:pt x="2750" y="18542"/>
                </a:lnTo>
                <a:lnTo>
                  <a:pt x="2725" y="18688"/>
                </a:lnTo>
                <a:lnTo>
                  <a:pt x="2628" y="18712"/>
                </a:lnTo>
                <a:lnTo>
                  <a:pt x="2506" y="18712"/>
                </a:lnTo>
                <a:lnTo>
                  <a:pt x="2458" y="18736"/>
                </a:lnTo>
                <a:lnTo>
                  <a:pt x="2409" y="18761"/>
                </a:lnTo>
                <a:lnTo>
                  <a:pt x="2385" y="18809"/>
                </a:lnTo>
                <a:lnTo>
                  <a:pt x="2385" y="18858"/>
                </a:lnTo>
                <a:lnTo>
                  <a:pt x="2433" y="18882"/>
                </a:lnTo>
                <a:lnTo>
                  <a:pt x="2482" y="18931"/>
                </a:lnTo>
                <a:lnTo>
                  <a:pt x="2604" y="18955"/>
                </a:lnTo>
                <a:lnTo>
                  <a:pt x="2701" y="18955"/>
                </a:lnTo>
                <a:lnTo>
                  <a:pt x="2677" y="19053"/>
                </a:lnTo>
                <a:lnTo>
                  <a:pt x="2604" y="19077"/>
                </a:lnTo>
                <a:lnTo>
                  <a:pt x="2555" y="19101"/>
                </a:lnTo>
                <a:lnTo>
                  <a:pt x="2433" y="19174"/>
                </a:lnTo>
                <a:lnTo>
                  <a:pt x="2433" y="19199"/>
                </a:lnTo>
                <a:lnTo>
                  <a:pt x="2433" y="19223"/>
                </a:lnTo>
                <a:lnTo>
                  <a:pt x="2531" y="19272"/>
                </a:lnTo>
                <a:lnTo>
                  <a:pt x="2628" y="19320"/>
                </a:lnTo>
                <a:lnTo>
                  <a:pt x="2604" y="19466"/>
                </a:lnTo>
                <a:lnTo>
                  <a:pt x="2458" y="19466"/>
                </a:lnTo>
                <a:lnTo>
                  <a:pt x="2360" y="19515"/>
                </a:lnTo>
                <a:lnTo>
                  <a:pt x="2336" y="19564"/>
                </a:lnTo>
                <a:lnTo>
                  <a:pt x="2360" y="19612"/>
                </a:lnTo>
                <a:lnTo>
                  <a:pt x="2385" y="19661"/>
                </a:lnTo>
                <a:lnTo>
                  <a:pt x="2433" y="19685"/>
                </a:lnTo>
                <a:lnTo>
                  <a:pt x="2531" y="19734"/>
                </a:lnTo>
                <a:lnTo>
                  <a:pt x="2458" y="19928"/>
                </a:lnTo>
                <a:lnTo>
                  <a:pt x="2312" y="20001"/>
                </a:lnTo>
                <a:lnTo>
                  <a:pt x="2166" y="20099"/>
                </a:lnTo>
                <a:lnTo>
                  <a:pt x="2020" y="20196"/>
                </a:lnTo>
                <a:lnTo>
                  <a:pt x="1874" y="20269"/>
                </a:lnTo>
                <a:lnTo>
                  <a:pt x="1728" y="20318"/>
                </a:lnTo>
                <a:lnTo>
                  <a:pt x="1582" y="20342"/>
                </a:lnTo>
                <a:lnTo>
                  <a:pt x="1436" y="20366"/>
                </a:lnTo>
                <a:lnTo>
                  <a:pt x="1265" y="20366"/>
                </a:lnTo>
                <a:lnTo>
                  <a:pt x="1411" y="20220"/>
                </a:lnTo>
                <a:lnTo>
                  <a:pt x="1557" y="20074"/>
                </a:lnTo>
                <a:lnTo>
                  <a:pt x="1679" y="19953"/>
                </a:lnTo>
                <a:lnTo>
                  <a:pt x="1825" y="19807"/>
                </a:lnTo>
                <a:lnTo>
                  <a:pt x="1849" y="19783"/>
                </a:lnTo>
                <a:lnTo>
                  <a:pt x="1922" y="19758"/>
                </a:lnTo>
                <a:lnTo>
                  <a:pt x="1995" y="19710"/>
                </a:lnTo>
                <a:lnTo>
                  <a:pt x="2020" y="19637"/>
                </a:lnTo>
                <a:lnTo>
                  <a:pt x="2044" y="19539"/>
                </a:lnTo>
                <a:lnTo>
                  <a:pt x="2020" y="18785"/>
                </a:lnTo>
                <a:lnTo>
                  <a:pt x="1971" y="18055"/>
                </a:lnTo>
                <a:lnTo>
                  <a:pt x="1825" y="16571"/>
                </a:lnTo>
                <a:lnTo>
                  <a:pt x="1752" y="15792"/>
                </a:lnTo>
                <a:lnTo>
                  <a:pt x="1703" y="15013"/>
                </a:lnTo>
                <a:lnTo>
                  <a:pt x="1679" y="13456"/>
                </a:lnTo>
                <a:lnTo>
                  <a:pt x="1655" y="12702"/>
                </a:lnTo>
                <a:lnTo>
                  <a:pt x="1679" y="11947"/>
                </a:lnTo>
                <a:lnTo>
                  <a:pt x="1703" y="11583"/>
                </a:lnTo>
                <a:lnTo>
                  <a:pt x="1752" y="11218"/>
                </a:lnTo>
                <a:lnTo>
                  <a:pt x="1825" y="10853"/>
                </a:lnTo>
                <a:lnTo>
                  <a:pt x="1922" y="10488"/>
                </a:lnTo>
                <a:lnTo>
                  <a:pt x="2044" y="10171"/>
                </a:lnTo>
                <a:lnTo>
                  <a:pt x="2166" y="9855"/>
                </a:lnTo>
                <a:lnTo>
                  <a:pt x="2287" y="9539"/>
                </a:lnTo>
                <a:lnTo>
                  <a:pt x="2360" y="9198"/>
                </a:lnTo>
                <a:lnTo>
                  <a:pt x="2385" y="8906"/>
                </a:lnTo>
                <a:lnTo>
                  <a:pt x="2385" y="8590"/>
                </a:lnTo>
                <a:lnTo>
                  <a:pt x="2385" y="8006"/>
                </a:lnTo>
                <a:lnTo>
                  <a:pt x="2458" y="7957"/>
                </a:lnTo>
                <a:lnTo>
                  <a:pt x="2482" y="7908"/>
                </a:lnTo>
                <a:lnTo>
                  <a:pt x="2506" y="7835"/>
                </a:lnTo>
                <a:lnTo>
                  <a:pt x="2506" y="7762"/>
                </a:lnTo>
                <a:lnTo>
                  <a:pt x="2506" y="7689"/>
                </a:lnTo>
                <a:lnTo>
                  <a:pt x="2458" y="7641"/>
                </a:lnTo>
                <a:lnTo>
                  <a:pt x="2385" y="7592"/>
                </a:lnTo>
                <a:lnTo>
                  <a:pt x="2312" y="7568"/>
                </a:lnTo>
                <a:lnTo>
                  <a:pt x="2214" y="7543"/>
                </a:lnTo>
                <a:lnTo>
                  <a:pt x="2141" y="7519"/>
                </a:lnTo>
                <a:lnTo>
                  <a:pt x="2093" y="7446"/>
                </a:lnTo>
                <a:lnTo>
                  <a:pt x="2044" y="7373"/>
                </a:lnTo>
                <a:lnTo>
                  <a:pt x="1947" y="7227"/>
                </a:lnTo>
                <a:lnTo>
                  <a:pt x="1898" y="7057"/>
                </a:lnTo>
                <a:lnTo>
                  <a:pt x="1874" y="6886"/>
                </a:lnTo>
                <a:lnTo>
                  <a:pt x="1874" y="6716"/>
                </a:lnTo>
                <a:lnTo>
                  <a:pt x="1898" y="6643"/>
                </a:lnTo>
                <a:lnTo>
                  <a:pt x="1971" y="6570"/>
                </a:lnTo>
                <a:lnTo>
                  <a:pt x="2093" y="6473"/>
                </a:lnTo>
                <a:lnTo>
                  <a:pt x="2117" y="6400"/>
                </a:lnTo>
                <a:lnTo>
                  <a:pt x="2117" y="6327"/>
                </a:lnTo>
                <a:lnTo>
                  <a:pt x="2093" y="6254"/>
                </a:lnTo>
                <a:lnTo>
                  <a:pt x="2020" y="6205"/>
                </a:lnTo>
                <a:lnTo>
                  <a:pt x="1947" y="6181"/>
                </a:lnTo>
                <a:lnTo>
                  <a:pt x="1849" y="6181"/>
                </a:lnTo>
                <a:lnTo>
                  <a:pt x="1801" y="6205"/>
                </a:lnTo>
                <a:lnTo>
                  <a:pt x="1728" y="6229"/>
                </a:lnTo>
                <a:lnTo>
                  <a:pt x="1630" y="6327"/>
                </a:lnTo>
                <a:lnTo>
                  <a:pt x="1557" y="6473"/>
                </a:lnTo>
                <a:lnTo>
                  <a:pt x="1484" y="6619"/>
                </a:lnTo>
                <a:lnTo>
                  <a:pt x="1460" y="6789"/>
                </a:lnTo>
                <a:lnTo>
                  <a:pt x="1460" y="6935"/>
                </a:lnTo>
                <a:lnTo>
                  <a:pt x="1460" y="7081"/>
                </a:lnTo>
                <a:lnTo>
                  <a:pt x="1533" y="7300"/>
                </a:lnTo>
                <a:lnTo>
                  <a:pt x="1630" y="7543"/>
                </a:lnTo>
                <a:lnTo>
                  <a:pt x="1606" y="7568"/>
                </a:lnTo>
                <a:lnTo>
                  <a:pt x="1533" y="7519"/>
                </a:lnTo>
                <a:lnTo>
                  <a:pt x="1411" y="7470"/>
                </a:lnTo>
                <a:lnTo>
                  <a:pt x="1363" y="7446"/>
                </a:lnTo>
                <a:lnTo>
                  <a:pt x="1290" y="7446"/>
                </a:lnTo>
                <a:lnTo>
                  <a:pt x="1265" y="7470"/>
                </a:lnTo>
                <a:lnTo>
                  <a:pt x="1241" y="7495"/>
                </a:lnTo>
                <a:lnTo>
                  <a:pt x="1241" y="7568"/>
                </a:lnTo>
                <a:lnTo>
                  <a:pt x="1290" y="7616"/>
                </a:lnTo>
                <a:lnTo>
                  <a:pt x="1363" y="7689"/>
                </a:lnTo>
                <a:lnTo>
                  <a:pt x="1460" y="7787"/>
                </a:lnTo>
                <a:lnTo>
                  <a:pt x="1436" y="7860"/>
                </a:lnTo>
                <a:lnTo>
                  <a:pt x="1314" y="7811"/>
                </a:lnTo>
                <a:lnTo>
                  <a:pt x="1192" y="7762"/>
                </a:lnTo>
                <a:lnTo>
                  <a:pt x="1071" y="7738"/>
                </a:lnTo>
                <a:lnTo>
                  <a:pt x="1022" y="7762"/>
                </a:lnTo>
                <a:lnTo>
                  <a:pt x="998" y="7811"/>
                </a:lnTo>
                <a:lnTo>
                  <a:pt x="1022" y="7835"/>
                </a:lnTo>
                <a:lnTo>
                  <a:pt x="1071" y="7908"/>
                </a:lnTo>
                <a:lnTo>
                  <a:pt x="1144" y="7981"/>
                </a:lnTo>
                <a:lnTo>
                  <a:pt x="1314" y="8103"/>
                </a:lnTo>
                <a:lnTo>
                  <a:pt x="1265" y="8249"/>
                </a:lnTo>
                <a:lnTo>
                  <a:pt x="1168" y="8225"/>
                </a:lnTo>
                <a:lnTo>
                  <a:pt x="1095" y="8200"/>
                </a:lnTo>
                <a:lnTo>
                  <a:pt x="998" y="8225"/>
                </a:lnTo>
                <a:lnTo>
                  <a:pt x="949" y="8249"/>
                </a:lnTo>
                <a:lnTo>
                  <a:pt x="949" y="8273"/>
                </a:lnTo>
                <a:lnTo>
                  <a:pt x="949" y="8322"/>
                </a:lnTo>
                <a:lnTo>
                  <a:pt x="1022" y="8371"/>
                </a:lnTo>
                <a:lnTo>
                  <a:pt x="1095" y="8419"/>
                </a:lnTo>
                <a:lnTo>
                  <a:pt x="1192" y="8444"/>
                </a:lnTo>
                <a:lnTo>
                  <a:pt x="1168" y="8468"/>
                </a:lnTo>
                <a:lnTo>
                  <a:pt x="973" y="8468"/>
                </a:lnTo>
                <a:lnTo>
                  <a:pt x="900" y="8492"/>
                </a:lnTo>
                <a:lnTo>
                  <a:pt x="852" y="8541"/>
                </a:lnTo>
                <a:lnTo>
                  <a:pt x="827" y="8565"/>
                </a:lnTo>
                <a:lnTo>
                  <a:pt x="803" y="8614"/>
                </a:lnTo>
                <a:lnTo>
                  <a:pt x="827" y="8663"/>
                </a:lnTo>
                <a:lnTo>
                  <a:pt x="852" y="8711"/>
                </a:lnTo>
                <a:lnTo>
                  <a:pt x="949" y="8760"/>
                </a:lnTo>
                <a:lnTo>
                  <a:pt x="1071" y="8784"/>
                </a:lnTo>
                <a:lnTo>
                  <a:pt x="1095" y="8784"/>
                </a:lnTo>
                <a:lnTo>
                  <a:pt x="1046" y="8979"/>
                </a:lnTo>
                <a:lnTo>
                  <a:pt x="803" y="8979"/>
                </a:lnTo>
                <a:lnTo>
                  <a:pt x="779" y="9028"/>
                </a:lnTo>
                <a:lnTo>
                  <a:pt x="779" y="9052"/>
                </a:lnTo>
                <a:lnTo>
                  <a:pt x="779" y="9101"/>
                </a:lnTo>
                <a:lnTo>
                  <a:pt x="827" y="9149"/>
                </a:lnTo>
                <a:lnTo>
                  <a:pt x="876" y="9174"/>
                </a:lnTo>
                <a:lnTo>
                  <a:pt x="973" y="9198"/>
                </a:lnTo>
                <a:lnTo>
                  <a:pt x="998" y="9222"/>
                </a:lnTo>
                <a:lnTo>
                  <a:pt x="998" y="9368"/>
                </a:lnTo>
                <a:lnTo>
                  <a:pt x="852" y="9368"/>
                </a:lnTo>
                <a:lnTo>
                  <a:pt x="803" y="9393"/>
                </a:lnTo>
                <a:lnTo>
                  <a:pt x="754" y="9417"/>
                </a:lnTo>
                <a:lnTo>
                  <a:pt x="730" y="9490"/>
                </a:lnTo>
                <a:lnTo>
                  <a:pt x="730" y="9539"/>
                </a:lnTo>
                <a:lnTo>
                  <a:pt x="730" y="9563"/>
                </a:lnTo>
                <a:lnTo>
                  <a:pt x="779" y="9612"/>
                </a:lnTo>
                <a:lnTo>
                  <a:pt x="827" y="9636"/>
                </a:lnTo>
                <a:lnTo>
                  <a:pt x="949" y="9660"/>
                </a:lnTo>
                <a:lnTo>
                  <a:pt x="949" y="9806"/>
                </a:lnTo>
                <a:lnTo>
                  <a:pt x="876" y="9806"/>
                </a:lnTo>
                <a:lnTo>
                  <a:pt x="803" y="9831"/>
                </a:lnTo>
                <a:lnTo>
                  <a:pt x="730" y="9879"/>
                </a:lnTo>
                <a:lnTo>
                  <a:pt x="681" y="9904"/>
                </a:lnTo>
                <a:lnTo>
                  <a:pt x="681" y="9952"/>
                </a:lnTo>
                <a:lnTo>
                  <a:pt x="681" y="10001"/>
                </a:lnTo>
                <a:lnTo>
                  <a:pt x="730" y="10050"/>
                </a:lnTo>
                <a:lnTo>
                  <a:pt x="827" y="10074"/>
                </a:lnTo>
                <a:lnTo>
                  <a:pt x="949" y="10074"/>
                </a:lnTo>
                <a:lnTo>
                  <a:pt x="949" y="10123"/>
                </a:lnTo>
                <a:lnTo>
                  <a:pt x="852" y="10147"/>
                </a:lnTo>
                <a:lnTo>
                  <a:pt x="803" y="10196"/>
                </a:lnTo>
                <a:lnTo>
                  <a:pt x="754" y="10244"/>
                </a:lnTo>
                <a:lnTo>
                  <a:pt x="754" y="10269"/>
                </a:lnTo>
                <a:lnTo>
                  <a:pt x="779" y="10293"/>
                </a:lnTo>
                <a:lnTo>
                  <a:pt x="876" y="10342"/>
                </a:lnTo>
                <a:lnTo>
                  <a:pt x="949" y="10342"/>
                </a:lnTo>
                <a:lnTo>
                  <a:pt x="973" y="10390"/>
                </a:lnTo>
                <a:lnTo>
                  <a:pt x="973" y="10463"/>
                </a:lnTo>
                <a:lnTo>
                  <a:pt x="925" y="10512"/>
                </a:lnTo>
                <a:lnTo>
                  <a:pt x="876" y="10585"/>
                </a:lnTo>
                <a:lnTo>
                  <a:pt x="852" y="10658"/>
                </a:lnTo>
                <a:lnTo>
                  <a:pt x="876" y="10755"/>
                </a:lnTo>
                <a:lnTo>
                  <a:pt x="925" y="10853"/>
                </a:lnTo>
                <a:lnTo>
                  <a:pt x="949" y="10999"/>
                </a:lnTo>
                <a:lnTo>
                  <a:pt x="973" y="11266"/>
                </a:lnTo>
                <a:lnTo>
                  <a:pt x="925" y="11534"/>
                </a:lnTo>
                <a:lnTo>
                  <a:pt x="876" y="11656"/>
                </a:lnTo>
                <a:lnTo>
                  <a:pt x="827" y="11753"/>
                </a:lnTo>
                <a:lnTo>
                  <a:pt x="803" y="11801"/>
                </a:lnTo>
                <a:lnTo>
                  <a:pt x="754" y="11801"/>
                </a:lnTo>
                <a:lnTo>
                  <a:pt x="657" y="11729"/>
                </a:lnTo>
                <a:lnTo>
                  <a:pt x="560" y="11656"/>
                </a:lnTo>
                <a:lnTo>
                  <a:pt x="511" y="11583"/>
                </a:lnTo>
                <a:lnTo>
                  <a:pt x="462" y="11461"/>
                </a:lnTo>
                <a:lnTo>
                  <a:pt x="462" y="11339"/>
                </a:lnTo>
                <a:lnTo>
                  <a:pt x="487" y="11096"/>
                </a:lnTo>
                <a:lnTo>
                  <a:pt x="535" y="11047"/>
                </a:lnTo>
                <a:lnTo>
                  <a:pt x="560" y="10974"/>
                </a:lnTo>
                <a:lnTo>
                  <a:pt x="584" y="10926"/>
                </a:lnTo>
                <a:lnTo>
                  <a:pt x="584" y="10828"/>
                </a:lnTo>
                <a:lnTo>
                  <a:pt x="511" y="10342"/>
                </a:lnTo>
                <a:lnTo>
                  <a:pt x="462" y="9831"/>
                </a:lnTo>
                <a:lnTo>
                  <a:pt x="462" y="9320"/>
                </a:lnTo>
                <a:lnTo>
                  <a:pt x="511" y="8809"/>
                </a:lnTo>
                <a:lnTo>
                  <a:pt x="584" y="8298"/>
                </a:lnTo>
                <a:lnTo>
                  <a:pt x="681" y="7787"/>
                </a:lnTo>
                <a:lnTo>
                  <a:pt x="803" y="7300"/>
                </a:lnTo>
                <a:lnTo>
                  <a:pt x="949" y="6813"/>
                </a:lnTo>
                <a:lnTo>
                  <a:pt x="1119" y="6400"/>
                </a:lnTo>
                <a:lnTo>
                  <a:pt x="1314" y="6010"/>
                </a:lnTo>
                <a:lnTo>
                  <a:pt x="1557" y="5621"/>
                </a:lnTo>
                <a:lnTo>
                  <a:pt x="1703" y="5451"/>
                </a:lnTo>
                <a:lnTo>
                  <a:pt x="1849" y="5280"/>
                </a:lnTo>
                <a:lnTo>
                  <a:pt x="2044" y="5134"/>
                </a:lnTo>
                <a:lnTo>
                  <a:pt x="2214" y="4988"/>
                </a:lnTo>
                <a:lnTo>
                  <a:pt x="2409" y="4891"/>
                </a:lnTo>
                <a:lnTo>
                  <a:pt x="2628" y="4794"/>
                </a:lnTo>
                <a:lnTo>
                  <a:pt x="2823" y="4745"/>
                </a:lnTo>
                <a:lnTo>
                  <a:pt x="3066" y="4696"/>
                </a:lnTo>
                <a:lnTo>
                  <a:pt x="3528" y="4623"/>
                </a:lnTo>
                <a:close/>
                <a:moveTo>
                  <a:pt x="3893" y="0"/>
                </a:moveTo>
                <a:lnTo>
                  <a:pt x="3699" y="73"/>
                </a:lnTo>
                <a:lnTo>
                  <a:pt x="3382" y="73"/>
                </a:lnTo>
                <a:lnTo>
                  <a:pt x="3212" y="122"/>
                </a:lnTo>
                <a:lnTo>
                  <a:pt x="3066" y="195"/>
                </a:lnTo>
                <a:lnTo>
                  <a:pt x="2896" y="268"/>
                </a:lnTo>
                <a:lnTo>
                  <a:pt x="2774" y="365"/>
                </a:lnTo>
                <a:lnTo>
                  <a:pt x="2628" y="487"/>
                </a:lnTo>
                <a:lnTo>
                  <a:pt x="2506" y="609"/>
                </a:lnTo>
                <a:lnTo>
                  <a:pt x="2287" y="901"/>
                </a:lnTo>
                <a:lnTo>
                  <a:pt x="2093" y="1217"/>
                </a:lnTo>
                <a:lnTo>
                  <a:pt x="1947" y="1533"/>
                </a:lnTo>
                <a:lnTo>
                  <a:pt x="1874" y="1850"/>
                </a:lnTo>
                <a:lnTo>
                  <a:pt x="1849" y="2044"/>
                </a:lnTo>
                <a:lnTo>
                  <a:pt x="1849" y="2215"/>
                </a:lnTo>
                <a:lnTo>
                  <a:pt x="1874" y="2409"/>
                </a:lnTo>
                <a:lnTo>
                  <a:pt x="1898" y="2580"/>
                </a:lnTo>
                <a:lnTo>
                  <a:pt x="1947" y="2750"/>
                </a:lnTo>
                <a:lnTo>
                  <a:pt x="2020" y="2896"/>
                </a:lnTo>
                <a:lnTo>
                  <a:pt x="2093" y="3066"/>
                </a:lnTo>
                <a:lnTo>
                  <a:pt x="2214" y="3212"/>
                </a:lnTo>
                <a:lnTo>
                  <a:pt x="2312" y="3358"/>
                </a:lnTo>
                <a:lnTo>
                  <a:pt x="2433" y="3480"/>
                </a:lnTo>
                <a:lnTo>
                  <a:pt x="2579" y="3577"/>
                </a:lnTo>
                <a:lnTo>
                  <a:pt x="2725" y="3699"/>
                </a:lnTo>
                <a:lnTo>
                  <a:pt x="2871" y="3772"/>
                </a:lnTo>
                <a:lnTo>
                  <a:pt x="3042" y="3845"/>
                </a:lnTo>
                <a:lnTo>
                  <a:pt x="3212" y="3918"/>
                </a:lnTo>
                <a:lnTo>
                  <a:pt x="3407" y="3966"/>
                </a:lnTo>
                <a:lnTo>
                  <a:pt x="3553" y="3966"/>
                </a:lnTo>
                <a:lnTo>
                  <a:pt x="3528" y="4039"/>
                </a:lnTo>
                <a:lnTo>
                  <a:pt x="3504" y="4234"/>
                </a:lnTo>
                <a:lnTo>
                  <a:pt x="3431" y="4234"/>
                </a:lnTo>
                <a:lnTo>
                  <a:pt x="3188" y="4210"/>
                </a:lnTo>
                <a:lnTo>
                  <a:pt x="2944" y="4210"/>
                </a:lnTo>
                <a:lnTo>
                  <a:pt x="2725" y="4258"/>
                </a:lnTo>
                <a:lnTo>
                  <a:pt x="2506" y="4331"/>
                </a:lnTo>
                <a:lnTo>
                  <a:pt x="2287" y="4404"/>
                </a:lnTo>
                <a:lnTo>
                  <a:pt x="2093" y="4526"/>
                </a:lnTo>
                <a:lnTo>
                  <a:pt x="1898" y="4648"/>
                </a:lnTo>
                <a:lnTo>
                  <a:pt x="1728" y="4794"/>
                </a:lnTo>
                <a:lnTo>
                  <a:pt x="1557" y="4964"/>
                </a:lnTo>
                <a:lnTo>
                  <a:pt x="1387" y="5134"/>
                </a:lnTo>
                <a:lnTo>
                  <a:pt x="1095" y="5499"/>
                </a:lnTo>
                <a:lnTo>
                  <a:pt x="852" y="5913"/>
                </a:lnTo>
                <a:lnTo>
                  <a:pt x="633" y="6327"/>
                </a:lnTo>
                <a:lnTo>
                  <a:pt x="438" y="6862"/>
                </a:lnTo>
                <a:lnTo>
                  <a:pt x="268" y="7446"/>
                </a:lnTo>
                <a:lnTo>
                  <a:pt x="122" y="8006"/>
                </a:lnTo>
                <a:lnTo>
                  <a:pt x="49" y="8614"/>
                </a:lnTo>
                <a:lnTo>
                  <a:pt x="0" y="9198"/>
                </a:lnTo>
                <a:lnTo>
                  <a:pt x="0" y="9806"/>
                </a:lnTo>
                <a:lnTo>
                  <a:pt x="49" y="10390"/>
                </a:lnTo>
                <a:lnTo>
                  <a:pt x="122" y="10974"/>
                </a:lnTo>
                <a:lnTo>
                  <a:pt x="146" y="10974"/>
                </a:lnTo>
                <a:lnTo>
                  <a:pt x="97" y="11193"/>
                </a:lnTo>
                <a:lnTo>
                  <a:pt x="73" y="11412"/>
                </a:lnTo>
                <a:lnTo>
                  <a:pt x="97" y="11631"/>
                </a:lnTo>
                <a:lnTo>
                  <a:pt x="170" y="11777"/>
                </a:lnTo>
                <a:lnTo>
                  <a:pt x="219" y="11899"/>
                </a:lnTo>
                <a:lnTo>
                  <a:pt x="316" y="11972"/>
                </a:lnTo>
                <a:lnTo>
                  <a:pt x="414" y="12069"/>
                </a:lnTo>
                <a:lnTo>
                  <a:pt x="511" y="12142"/>
                </a:lnTo>
                <a:lnTo>
                  <a:pt x="633" y="12191"/>
                </a:lnTo>
                <a:lnTo>
                  <a:pt x="754" y="12215"/>
                </a:lnTo>
                <a:lnTo>
                  <a:pt x="876" y="12215"/>
                </a:lnTo>
                <a:lnTo>
                  <a:pt x="998" y="12166"/>
                </a:lnTo>
                <a:lnTo>
                  <a:pt x="1144" y="12069"/>
                </a:lnTo>
                <a:lnTo>
                  <a:pt x="1241" y="11923"/>
                </a:lnTo>
                <a:lnTo>
                  <a:pt x="1217" y="12604"/>
                </a:lnTo>
                <a:lnTo>
                  <a:pt x="1217" y="13261"/>
                </a:lnTo>
                <a:lnTo>
                  <a:pt x="1217" y="14040"/>
                </a:lnTo>
                <a:lnTo>
                  <a:pt x="1241" y="14819"/>
                </a:lnTo>
                <a:lnTo>
                  <a:pt x="1265" y="15597"/>
                </a:lnTo>
                <a:lnTo>
                  <a:pt x="1314" y="16376"/>
                </a:lnTo>
                <a:lnTo>
                  <a:pt x="1460" y="17958"/>
                </a:lnTo>
                <a:lnTo>
                  <a:pt x="1509" y="18736"/>
                </a:lnTo>
                <a:lnTo>
                  <a:pt x="1509" y="19515"/>
                </a:lnTo>
                <a:lnTo>
                  <a:pt x="1265" y="19685"/>
                </a:lnTo>
                <a:lnTo>
                  <a:pt x="1022" y="19904"/>
                </a:lnTo>
                <a:lnTo>
                  <a:pt x="827" y="20147"/>
                </a:lnTo>
                <a:lnTo>
                  <a:pt x="730" y="20269"/>
                </a:lnTo>
                <a:lnTo>
                  <a:pt x="681" y="20415"/>
                </a:lnTo>
                <a:lnTo>
                  <a:pt x="633" y="20512"/>
                </a:lnTo>
                <a:lnTo>
                  <a:pt x="657" y="20634"/>
                </a:lnTo>
                <a:lnTo>
                  <a:pt x="706" y="20707"/>
                </a:lnTo>
                <a:lnTo>
                  <a:pt x="803" y="20756"/>
                </a:lnTo>
                <a:lnTo>
                  <a:pt x="1119" y="20829"/>
                </a:lnTo>
                <a:lnTo>
                  <a:pt x="1411" y="20829"/>
                </a:lnTo>
                <a:lnTo>
                  <a:pt x="1703" y="20804"/>
                </a:lnTo>
                <a:lnTo>
                  <a:pt x="1995" y="20731"/>
                </a:lnTo>
                <a:lnTo>
                  <a:pt x="2214" y="20634"/>
                </a:lnTo>
                <a:lnTo>
                  <a:pt x="2458" y="20512"/>
                </a:lnTo>
                <a:lnTo>
                  <a:pt x="2555" y="20439"/>
                </a:lnTo>
                <a:lnTo>
                  <a:pt x="2652" y="20366"/>
                </a:lnTo>
                <a:lnTo>
                  <a:pt x="2750" y="20269"/>
                </a:lnTo>
                <a:lnTo>
                  <a:pt x="2798" y="20172"/>
                </a:lnTo>
                <a:lnTo>
                  <a:pt x="2847" y="20123"/>
                </a:lnTo>
                <a:lnTo>
                  <a:pt x="2871" y="20074"/>
                </a:lnTo>
                <a:lnTo>
                  <a:pt x="2969" y="19783"/>
                </a:lnTo>
                <a:lnTo>
                  <a:pt x="3042" y="19466"/>
                </a:lnTo>
                <a:lnTo>
                  <a:pt x="3090" y="19150"/>
                </a:lnTo>
                <a:lnTo>
                  <a:pt x="3139" y="18809"/>
                </a:lnTo>
                <a:lnTo>
                  <a:pt x="3188" y="18152"/>
                </a:lnTo>
                <a:lnTo>
                  <a:pt x="3236" y="17520"/>
                </a:lnTo>
                <a:lnTo>
                  <a:pt x="3285" y="16425"/>
                </a:lnTo>
                <a:lnTo>
                  <a:pt x="3334" y="15330"/>
                </a:lnTo>
                <a:lnTo>
                  <a:pt x="3407" y="14502"/>
                </a:lnTo>
                <a:lnTo>
                  <a:pt x="3480" y="13651"/>
                </a:lnTo>
                <a:lnTo>
                  <a:pt x="3528" y="13164"/>
                </a:lnTo>
                <a:lnTo>
                  <a:pt x="3601" y="12872"/>
                </a:lnTo>
                <a:lnTo>
                  <a:pt x="3650" y="12750"/>
                </a:lnTo>
                <a:lnTo>
                  <a:pt x="3699" y="12629"/>
                </a:lnTo>
                <a:lnTo>
                  <a:pt x="3747" y="12750"/>
                </a:lnTo>
                <a:lnTo>
                  <a:pt x="3796" y="12872"/>
                </a:lnTo>
                <a:lnTo>
                  <a:pt x="3845" y="13164"/>
                </a:lnTo>
                <a:lnTo>
                  <a:pt x="3918" y="13651"/>
                </a:lnTo>
                <a:lnTo>
                  <a:pt x="3991" y="14502"/>
                </a:lnTo>
                <a:lnTo>
                  <a:pt x="4064" y="15330"/>
                </a:lnTo>
                <a:lnTo>
                  <a:pt x="4112" y="16425"/>
                </a:lnTo>
                <a:lnTo>
                  <a:pt x="4161" y="17520"/>
                </a:lnTo>
                <a:lnTo>
                  <a:pt x="4210" y="18152"/>
                </a:lnTo>
                <a:lnTo>
                  <a:pt x="4258" y="18809"/>
                </a:lnTo>
                <a:lnTo>
                  <a:pt x="4307" y="19150"/>
                </a:lnTo>
                <a:lnTo>
                  <a:pt x="4356" y="19466"/>
                </a:lnTo>
                <a:lnTo>
                  <a:pt x="4429" y="19783"/>
                </a:lnTo>
                <a:lnTo>
                  <a:pt x="4526" y="20074"/>
                </a:lnTo>
                <a:lnTo>
                  <a:pt x="4550" y="20123"/>
                </a:lnTo>
                <a:lnTo>
                  <a:pt x="4599" y="20172"/>
                </a:lnTo>
                <a:lnTo>
                  <a:pt x="4648" y="20269"/>
                </a:lnTo>
                <a:lnTo>
                  <a:pt x="4745" y="20366"/>
                </a:lnTo>
                <a:lnTo>
                  <a:pt x="4842" y="20439"/>
                </a:lnTo>
                <a:lnTo>
                  <a:pt x="4940" y="20512"/>
                </a:lnTo>
                <a:lnTo>
                  <a:pt x="5183" y="20634"/>
                </a:lnTo>
                <a:lnTo>
                  <a:pt x="5402" y="20731"/>
                </a:lnTo>
                <a:lnTo>
                  <a:pt x="5694" y="20804"/>
                </a:lnTo>
                <a:lnTo>
                  <a:pt x="5986" y="20829"/>
                </a:lnTo>
                <a:lnTo>
                  <a:pt x="6278" y="20829"/>
                </a:lnTo>
                <a:lnTo>
                  <a:pt x="6594" y="20756"/>
                </a:lnTo>
                <a:lnTo>
                  <a:pt x="6691" y="20707"/>
                </a:lnTo>
                <a:lnTo>
                  <a:pt x="6740" y="20634"/>
                </a:lnTo>
                <a:lnTo>
                  <a:pt x="6740" y="20512"/>
                </a:lnTo>
                <a:lnTo>
                  <a:pt x="6716" y="20415"/>
                </a:lnTo>
                <a:lnTo>
                  <a:pt x="6667" y="20269"/>
                </a:lnTo>
                <a:lnTo>
                  <a:pt x="6570" y="20147"/>
                </a:lnTo>
                <a:lnTo>
                  <a:pt x="6375" y="19904"/>
                </a:lnTo>
                <a:lnTo>
                  <a:pt x="6132" y="19685"/>
                </a:lnTo>
                <a:lnTo>
                  <a:pt x="5864" y="19515"/>
                </a:lnTo>
                <a:lnTo>
                  <a:pt x="5889" y="18736"/>
                </a:lnTo>
                <a:lnTo>
                  <a:pt x="5937" y="17958"/>
                </a:lnTo>
                <a:lnTo>
                  <a:pt x="6059" y="16376"/>
                </a:lnTo>
                <a:lnTo>
                  <a:pt x="6132" y="15597"/>
                </a:lnTo>
                <a:lnTo>
                  <a:pt x="6156" y="14819"/>
                </a:lnTo>
                <a:lnTo>
                  <a:pt x="6180" y="14040"/>
                </a:lnTo>
                <a:lnTo>
                  <a:pt x="6180" y="13261"/>
                </a:lnTo>
                <a:lnTo>
                  <a:pt x="6180" y="12604"/>
                </a:lnTo>
                <a:lnTo>
                  <a:pt x="6156" y="11923"/>
                </a:lnTo>
                <a:lnTo>
                  <a:pt x="6253" y="12069"/>
                </a:lnTo>
                <a:lnTo>
                  <a:pt x="6399" y="12166"/>
                </a:lnTo>
                <a:lnTo>
                  <a:pt x="6521" y="12215"/>
                </a:lnTo>
                <a:lnTo>
                  <a:pt x="6643" y="12215"/>
                </a:lnTo>
                <a:lnTo>
                  <a:pt x="6764" y="12191"/>
                </a:lnTo>
                <a:lnTo>
                  <a:pt x="6886" y="12142"/>
                </a:lnTo>
                <a:lnTo>
                  <a:pt x="6983" y="12069"/>
                </a:lnTo>
                <a:lnTo>
                  <a:pt x="7081" y="11972"/>
                </a:lnTo>
                <a:lnTo>
                  <a:pt x="7178" y="11899"/>
                </a:lnTo>
                <a:lnTo>
                  <a:pt x="7227" y="11777"/>
                </a:lnTo>
                <a:lnTo>
                  <a:pt x="7300" y="11631"/>
                </a:lnTo>
                <a:lnTo>
                  <a:pt x="7324" y="11412"/>
                </a:lnTo>
                <a:lnTo>
                  <a:pt x="7300" y="11193"/>
                </a:lnTo>
                <a:lnTo>
                  <a:pt x="7251" y="10974"/>
                </a:lnTo>
                <a:lnTo>
                  <a:pt x="7275" y="10974"/>
                </a:lnTo>
                <a:lnTo>
                  <a:pt x="7348" y="10390"/>
                </a:lnTo>
                <a:lnTo>
                  <a:pt x="7397" y="9806"/>
                </a:lnTo>
                <a:lnTo>
                  <a:pt x="7397" y="9198"/>
                </a:lnTo>
                <a:lnTo>
                  <a:pt x="7348" y="8614"/>
                </a:lnTo>
                <a:lnTo>
                  <a:pt x="7251" y="8006"/>
                </a:lnTo>
                <a:lnTo>
                  <a:pt x="7129" y="7446"/>
                </a:lnTo>
                <a:lnTo>
                  <a:pt x="6959" y="6862"/>
                </a:lnTo>
                <a:lnTo>
                  <a:pt x="6764" y="6327"/>
                </a:lnTo>
                <a:lnTo>
                  <a:pt x="6545" y="5913"/>
                </a:lnTo>
                <a:lnTo>
                  <a:pt x="6302" y="5499"/>
                </a:lnTo>
                <a:lnTo>
                  <a:pt x="6010" y="5134"/>
                </a:lnTo>
                <a:lnTo>
                  <a:pt x="5840" y="4964"/>
                </a:lnTo>
                <a:lnTo>
                  <a:pt x="5670" y="4794"/>
                </a:lnTo>
                <a:lnTo>
                  <a:pt x="5499" y="4648"/>
                </a:lnTo>
                <a:lnTo>
                  <a:pt x="5305" y="4526"/>
                </a:lnTo>
                <a:lnTo>
                  <a:pt x="5110" y="4404"/>
                </a:lnTo>
                <a:lnTo>
                  <a:pt x="4891" y="4331"/>
                </a:lnTo>
                <a:lnTo>
                  <a:pt x="4672" y="4258"/>
                </a:lnTo>
                <a:lnTo>
                  <a:pt x="4453" y="4210"/>
                </a:lnTo>
                <a:lnTo>
                  <a:pt x="4210" y="4210"/>
                </a:lnTo>
                <a:lnTo>
                  <a:pt x="3966" y="4234"/>
                </a:lnTo>
                <a:lnTo>
                  <a:pt x="3966" y="4210"/>
                </a:lnTo>
                <a:lnTo>
                  <a:pt x="3966" y="4185"/>
                </a:lnTo>
                <a:lnTo>
                  <a:pt x="3966" y="4137"/>
                </a:lnTo>
                <a:lnTo>
                  <a:pt x="3942" y="4039"/>
                </a:lnTo>
                <a:lnTo>
                  <a:pt x="3918" y="3966"/>
                </a:lnTo>
                <a:lnTo>
                  <a:pt x="4064" y="3942"/>
                </a:lnTo>
                <a:lnTo>
                  <a:pt x="4210" y="3893"/>
                </a:lnTo>
                <a:lnTo>
                  <a:pt x="4356" y="3845"/>
                </a:lnTo>
                <a:lnTo>
                  <a:pt x="4477" y="3772"/>
                </a:lnTo>
                <a:lnTo>
                  <a:pt x="4721" y="3602"/>
                </a:lnTo>
                <a:lnTo>
                  <a:pt x="4940" y="3383"/>
                </a:lnTo>
                <a:lnTo>
                  <a:pt x="5110" y="3115"/>
                </a:lnTo>
                <a:lnTo>
                  <a:pt x="5232" y="2847"/>
                </a:lnTo>
                <a:lnTo>
                  <a:pt x="5353" y="2531"/>
                </a:lnTo>
                <a:lnTo>
                  <a:pt x="5402" y="2215"/>
                </a:lnTo>
                <a:lnTo>
                  <a:pt x="5426" y="2069"/>
                </a:lnTo>
                <a:lnTo>
                  <a:pt x="5402" y="1898"/>
                </a:lnTo>
                <a:lnTo>
                  <a:pt x="5378" y="1704"/>
                </a:lnTo>
                <a:lnTo>
                  <a:pt x="5329" y="1485"/>
                </a:lnTo>
                <a:lnTo>
                  <a:pt x="5280" y="1290"/>
                </a:lnTo>
                <a:lnTo>
                  <a:pt x="5183" y="1095"/>
                </a:lnTo>
                <a:lnTo>
                  <a:pt x="5086" y="876"/>
                </a:lnTo>
                <a:lnTo>
                  <a:pt x="4988" y="682"/>
                </a:lnTo>
                <a:lnTo>
                  <a:pt x="4867" y="511"/>
                </a:lnTo>
                <a:lnTo>
                  <a:pt x="4721" y="365"/>
                </a:lnTo>
                <a:lnTo>
                  <a:pt x="4575" y="219"/>
                </a:lnTo>
                <a:lnTo>
                  <a:pt x="4429" y="122"/>
                </a:lnTo>
                <a:lnTo>
                  <a:pt x="4258" y="49"/>
                </a:lnTo>
                <a:lnTo>
                  <a:pt x="4088" y="0"/>
                </a:ln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2;p38"/>
          <p:cNvSpPr/>
          <p:nvPr/>
        </p:nvSpPr>
        <p:spPr>
          <a:xfrm>
            <a:off x="4274339" y="7478291"/>
            <a:ext cx="484642" cy="356850"/>
          </a:xfrm>
          <a:custGeom>
            <a:avLst/>
            <a:gdLst/>
            <a:ahLst/>
            <a:cxnLst/>
            <a:rect l="l" t="t" r="r" b="b"/>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rgbClr val="DA9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Rectangle 26"/>
          <p:cNvSpPr/>
          <p:nvPr/>
        </p:nvSpPr>
        <p:spPr>
          <a:xfrm>
            <a:off x="2204392" y="7930155"/>
            <a:ext cx="1673656" cy="614346"/>
          </a:xfrm>
          <a:prstGeom prst="rect">
            <a:avLst/>
          </a:prstGeom>
          <a:solidFill>
            <a:srgbClr val="98B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latin typeface="Century Gothic" panose="020B0502020202020204" pitchFamily="34" charset="0"/>
              </a:rPr>
              <a:t>CAPCA et communes</a:t>
            </a:r>
          </a:p>
          <a:p>
            <a:pPr algn="ctr"/>
            <a:r>
              <a:rPr lang="fr-FR" sz="1200" b="1" dirty="0">
                <a:latin typeface="Century Gothic" panose="020B0502020202020204" pitchFamily="34" charset="0"/>
              </a:rPr>
              <a:t>34%</a:t>
            </a:r>
          </a:p>
        </p:txBody>
      </p:sp>
      <p:sp>
        <p:nvSpPr>
          <p:cNvPr id="30" name="Rectangle 29"/>
          <p:cNvSpPr/>
          <p:nvPr/>
        </p:nvSpPr>
        <p:spPr>
          <a:xfrm>
            <a:off x="3933056" y="5432473"/>
            <a:ext cx="2517884" cy="1316596"/>
          </a:xfrm>
          <a:prstGeom prst="rect">
            <a:avLst/>
          </a:prstGeom>
          <a:solidFill>
            <a:srgbClr val="98B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dirty="0">
                <a:solidFill>
                  <a:schemeClr val="bg1"/>
                </a:solidFill>
                <a:latin typeface="Century Gothic" panose="020B0502020202020204" pitchFamily="34" charset="0"/>
              </a:rPr>
              <a:t>Un grand </a:t>
            </a:r>
            <a:r>
              <a:rPr lang="fr-FR" sz="1200" b="1" dirty="0">
                <a:solidFill>
                  <a:schemeClr val="bg1"/>
                </a:solidFill>
                <a:latin typeface="Century Gothic" panose="020B0502020202020204" pitchFamily="34" charset="0"/>
              </a:rPr>
              <a:t>MERCI</a:t>
            </a:r>
            <a:r>
              <a:rPr lang="fr-FR" sz="1200" dirty="0">
                <a:solidFill>
                  <a:schemeClr val="bg1"/>
                </a:solidFill>
                <a:latin typeface="Century Gothic" panose="020B0502020202020204" pitchFamily="34" charset="0"/>
              </a:rPr>
              <a:t> à tous les citoyens et acteurs du territoire qui se sont investis dans cette démarche collective et à leur implication en faveur de la transition écologique du territoire.</a:t>
            </a:r>
          </a:p>
        </p:txBody>
      </p:sp>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71556" y="1324062"/>
            <a:ext cx="2466080" cy="1849560"/>
          </a:xfrm>
          <a:prstGeom prst="rect">
            <a:avLst/>
          </a:prstGeom>
          <a:ln>
            <a:noFill/>
          </a:ln>
          <a:effectLst>
            <a:outerShdw blurRad="292100" dist="139700" dir="2700000" algn="tl" rotWithShape="0">
              <a:srgbClr val="333333">
                <a:alpha val="65000"/>
              </a:srgbClr>
            </a:outerShdw>
          </a:effectLst>
        </p:spPr>
      </p:pic>
      <p:pic>
        <p:nvPicPr>
          <p:cNvPr id="29" name="Image 28"/>
          <p:cNvPicPr>
            <a:picLocks noChangeAspect="1"/>
          </p:cNvPicPr>
          <p:nvPr/>
        </p:nvPicPr>
        <p:blipFill rotWithShape="1">
          <a:blip r:embed="rId8" cstate="print">
            <a:extLst>
              <a:ext uri="{28A0092B-C50C-407E-A947-70E740481C1C}">
                <a14:useLocalDpi xmlns:a14="http://schemas.microsoft.com/office/drawing/2010/main" val="0"/>
              </a:ext>
            </a:extLst>
          </a:blip>
          <a:srcRect l="13250" t="20601"/>
          <a:stretch/>
        </p:blipFill>
        <p:spPr>
          <a:xfrm>
            <a:off x="3951381" y="3440547"/>
            <a:ext cx="2465530" cy="1692477"/>
          </a:xfrm>
          <a:prstGeom prst="rect">
            <a:avLst/>
          </a:prstGeom>
          <a:ln>
            <a:noFill/>
          </a:ln>
          <a:effectLst>
            <a:outerShdw blurRad="292100" dist="139700" dir="2700000" algn="tl" rotWithShape="0">
              <a:srgbClr val="333333">
                <a:alpha val="65000"/>
              </a:srgbClr>
            </a:outerShdw>
          </a:effectLst>
        </p:spPr>
      </p:pic>
      <p:sp>
        <p:nvSpPr>
          <p:cNvPr id="2" name="Espace réservé du numéro de diapositive 1">
            <a:extLst>
              <a:ext uri="{FF2B5EF4-FFF2-40B4-BE49-F238E27FC236}">
                <a16:creationId xmlns:a16="http://schemas.microsoft.com/office/drawing/2014/main" id="{330EE717-8886-4C09-A36F-99C278D424C4}"/>
              </a:ext>
            </a:extLst>
          </p:cNvPr>
          <p:cNvSpPr>
            <a:spLocks noGrp="1"/>
          </p:cNvSpPr>
          <p:nvPr>
            <p:ph type="sldNum" sz="quarter" idx="12"/>
          </p:nvPr>
        </p:nvSpPr>
        <p:spPr/>
        <p:txBody>
          <a:bodyPr/>
          <a:lstStyle/>
          <a:p>
            <a:fld id="{1E472829-5C7A-45AD-9267-70AC7B316BF4}" type="slidenum">
              <a:rPr lang="fr-FR" smtClean="0"/>
              <a:t>18</a:t>
            </a:fld>
            <a:endParaRPr lang="fr-FR"/>
          </a:p>
        </p:txBody>
      </p:sp>
    </p:spTree>
    <p:extLst>
      <p:ext uri="{BB962C8B-B14F-4D97-AF65-F5344CB8AC3E}">
        <p14:creationId xmlns:p14="http://schemas.microsoft.com/office/powerpoint/2010/main" val="195107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9579" y="1766119"/>
            <a:ext cx="777209" cy="422094"/>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179" y="1003644"/>
            <a:ext cx="773199" cy="613650"/>
          </a:xfrm>
          <a:prstGeom prst="rect">
            <a:avLst/>
          </a:prstGeom>
        </p:spPr>
      </p:pic>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9563" y="1092360"/>
            <a:ext cx="1085449" cy="490302"/>
          </a:xfrm>
          <a:prstGeom prst="rect">
            <a:avLst/>
          </a:prstGeom>
        </p:spPr>
      </p:pic>
      <p:sp>
        <p:nvSpPr>
          <p:cNvPr id="35" name="Shape 89"/>
          <p:cNvSpPr/>
          <p:nvPr>
            <p:custDataLst>
              <p:tags r:id="rId1"/>
            </p:custDataLst>
          </p:nvPr>
        </p:nvSpPr>
        <p:spPr>
          <a:xfrm rot="10800000">
            <a:off x="0" y="179513"/>
            <a:ext cx="6480000" cy="648000"/>
          </a:xfrm>
          <a:prstGeom prst="snipRoundRect">
            <a:avLst>
              <a:gd name="adj1" fmla="val 50000"/>
              <a:gd name="adj2" fmla="val 0"/>
            </a:avLst>
          </a:prstGeom>
          <a:solidFill>
            <a:srgbClr val="00ADDC"/>
          </a:solidFill>
          <a:ln>
            <a:noFill/>
          </a:ln>
        </p:spPr>
        <p:txBody>
          <a:bodyPr lIns="91425" tIns="45700" rIns="91425" bIns="45700" anchor="t" anchorCtr="0">
            <a:noAutofit/>
          </a:bodyPr>
          <a:lstStyle/>
          <a:p>
            <a:endParaRPr kern="0" dirty="0">
              <a:solidFill>
                <a:srgbClr val="E3655B"/>
              </a:solidFill>
              <a:latin typeface="Cambria" pitchFamily="18" charset="0"/>
              <a:cs typeface="Arial"/>
              <a:sym typeface="Arial"/>
            </a:endParaRPr>
          </a:p>
        </p:txBody>
      </p:sp>
      <p:sp>
        <p:nvSpPr>
          <p:cNvPr id="15" name="ZoneTexte 14"/>
          <p:cNvSpPr txBox="1"/>
          <p:nvPr/>
        </p:nvSpPr>
        <p:spPr>
          <a:xfrm>
            <a:off x="260648" y="267246"/>
            <a:ext cx="3888432" cy="338554"/>
          </a:xfrm>
          <a:prstGeom prst="rect">
            <a:avLst/>
          </a:prstGeom>
          <a:noFill/>
        </p:spPr>
        <p:txBody>
          <a:bodyPr wrap="square" rtlCol="0">
            <a:spAutoFit/>
          </a:bodyPr>
          <a:lstStyle/>
          <a:p>
            <a:pPr algn="just"/>
            <a:r>
              <a:rPr lang="fr-FR" sz="1600" b="1" dirty="0">
                <a:solidFill>
                  <a:schemeClr val="bg1"/>
                </a:solidFill>
                <a:latin typeface="Century Gothic" panose="020B0502020202020204" pitchFamily="34" charset="0"/>
              </a:rPr>
              <a:t>LE PROGRAMME D’ACTION</a:t>
            </a:r>
          </a:p>
        </p:txBody>
      </p:sp>
      <p:sp>
        <p:nvSpPr>
          <p:cNvPr id="34" name="Rectangle 33"/>
          <p:cNvSpPr/>
          <p:nvPr/>
        </p:nvSpPr>
        <p:spPr>
          <a:xfrm rot="5400000">
            <a:off x="1736604" y="-731103"/>
            <a:ext cx="72008" cy="27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55832" y="939447"/>
            <a:ext cx="3345175" cy="2169825"/>
          </a:xfrm>
          <a:prstGeom prst="rect">
            <a:avLst/>
          </a:prstGeom>
          <a:noFill/>
        </p:spPr>
        <p:txBody>
          <a:bodyPr wrap="square" rtlCol="0">
            <a:spAutoFit/>
          </a:bodyPr>
          <a:lstStyle/>
          <a:p>
            <a:pPr algn="just"/>
            <a:r>
              <a:rPr lang="fr-FR" sz="1400" b="1" dirty="0">
                <a:latin typeface="Century Gothic" panose="020B0502020202020204" pitchFamily="34" charset="0"/>
              </a:rPr>
              <a:t>50 ACTIONS PROGRAMMEES</a:t>
            </a:r>
          </a:p>
          <a:p>
            <a:pPr algn="just"/>
            <a:endParaRPr lang="fr-FR" sz="1100" dirty="0">
              <a:latin typeface="Century Gothic" panose="020B0502020202020204" pitchFamily="34" charset="0"/>
            </a:endParaRPr>
          </a:p>
          <a:p>
            <a:pPr algn="just"/>
            <a:r>
              <a:rPr lang="fr-FR" sz="1100" dirty="0">
                <a:latin typeface="Century Gothic" panose="020B0502020202020204" pitchFamily="34" charset="0"/>
              </a:rPr>
              <a:t>Grâce à la concertation territoriale, 50 actions, en lien avec les axes stratégiques, ont été élaborées. Couvrant une multitude de thématiques (mobilité, production d’énergie renouvelable, maîtrise de la demande en énergie, agriculture, gestion des déchets), ces actions seront par ailleurs portées par un grand nombre d’acteurs différents ce qui consolide le PCAET et justifie la dimension territoriale de celui-ci.</a:t>
            </a:r>
          </a:p>
        </p:txBody>
      </p:sp>
      <p:sp>
        <p:nvSpPr>
          <p:cNvPr id="8" name="Ellipse 7"/>
          <p:cNvSpPr/>
          <p:nvPr/>
        </p:nvSpPr>
        <p:spPr>
          <a:xfrm>
            <a:off x="3875129" y="1039078"/>
            <a:ext cx="377662" cy="298433"/>
          </a:xfrm>
          <a:prstGeom prst="ellipse">
            <a:avLst/>
          </a:prstGeom>
          <a:solidFill>
            <a:srgbClr val="98B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dirty="0">
              <a:solidFill>
                <a:schemeClr val="bg1"/>
              </a:solidFill>
              <a:latin typeface="Century Gothic" panose="020B0502020202020204" pitchFamily="34" charset="0"/>
            </a:endParaRPr>
          </a:p>
        </p:txBody>
      </p:sp>
      <p:sp>
        <p:nvSpPr>
          <p:cNvPr id="9" name="Ellipse 8"/>
          <p:cNvSpPr/>
          <p:nvPr/>
        </p:nvSpPr>
        <p:spPr>
          <a:xfrm>
            <a:off x="5303383" y="1102579"/>
            <a:ext cx="271786" cy="224721"/>
          </a:xfrm>
          <a:prstGeom prst="ellipse">
            <a:avLst/>
          </a:prstGeom>
          <a:solidFill>
            <a:srgbClr val="98B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entury Gothic" panose="020B0502020202020204" pitchFamily="34" charset="0"/>
              </a:rPr>
              <a:t>3</a:t>
            </a:r>
          </a:p>
        </p:txBody>
      </p:sp>
      <p:sp>
        <p:nvSpPr>
          <p:cNvPr id="10" name="ZoneTexte 9"/>
          <p:cNvSpPr txBox="1"/>
          <p:nvPr/>
        </p:nvSpPr>
        <p:spPr>
          <a:xfrm>
            <a:off x="4469454" y="2811864"/>
            <a:ext cx="1577749" cy="430887"/>
          </a:xfrm>
          <a:prstGeom prst="rect">
            <a:avLst/>
          </a:prstGeom>
          <a:noFill/>
        </p:spPr>
        <p:txBody>
          <a:bodyPr wrap="square" rtlCol="0">
            <a:spAutoFit/>
          </a:bodyPr>
          <a:lstStyle/>
          <a:p>
            <a:pPr algn="ctr"/>
            <a:r>
              <a:rPr lang="fr-FR" sz="1100" b="1" dirty="0">
                <a:latin typeface="Century Gothic" panose="020B0502020202020204" pitchFamily="34" charset="0"/>
              </a:rPr>
              <a:t>Principaux porteurs des fiches actions</a:t>
            </a:r>
          </a:p>
        </p:txBody>
      </p:sp>
      <p:sp>
        <p:nvSpPr>
          <p:cNvPr id="11" name="Rectangle à coins arrondis 10"/>
          <p:cNvSpPr/>
          <p:nvPr/>
        </p:nvSpPr>
        <p:spPr>
          <a:xfrm>
            <a:off x="3769094" y="915791"/>
            <a:ext cx="2986628" cy="2358347"/>
          </a:xfrm>
          <a:prstGeom prst="roundRect">
            <a:avLst>
              <a:gd name="adj" fmla="val 7892"/>
            </a:avLst>
          </a:prstGeom>
          <a:ln w="38100">
            <a:solidFill>
              <a:srgbClr val="30A9E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384" dirty="0"/>
          </a:p>
        </p:txBody>
      </p:sp>
      <p:sp>
        <p:nvSpPr>
          <p:cNvPr id="16" name="Ellipse 15"/>
          <p:cNvSpPr/>
          <p:nvPr/>
        </p:nvSpPr>
        <p:spPr>
          <a:xfrm>
            <a:off x="5391880" y="2319198"/>
            <a:ext cx="200970" cy="213609"/>
          </a:xfrm>
          <a:prstGeom prst="ellipse">
            <a:avLst/>
          </a:prstGeom>
          <a:solidFill>
            <a:srgbClr val="98B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entury Gothic" panose="020B0502020202020204" pitchFamily="34" charset="0"/>
              </a:rPr>
              <a:t>2</a:t>
            </a:r>
          </a:p>
        </p:txBody>
      </p:sp>
      <p:sp>
        <p:nvSpPr>
          <p:cNvPr id="20" name="ZoneTexte 19"/>
          <p:cNvSpPr txBox="1"/>
          <p:nvPr/>
        </p:nvSpPr>
        <p:spPr>
          <a:xfrm>
            <a:off x="3889563" y="1050435"/>
            <a:ext cx="364981" cy="261610"/>
          </a:xfrm>
          <a:prstGeom prst="rect">
            <a:avLst/>
          </a:prstGeom>
          <a:noFill/>
        </p:spPr>
        <p:txBody>
          <a:bodyPr wrap="square" rtlCol="0">
            <a:spAutoFit/>
          </a:bodyPr>
          <a:lstStyle/>
          <a:p>
            <a:r>
              <a:rPr lang="fr-FR" sz="1100" b="1" dirty="0">
                <a:solidFill>
                  <a:schemeClr val="bg1"/>
                </a:solidFill>
                <a:latin typeface="Century Gothic" panose="020B0502020202020204" pitchFamily="34" charset="0"/>
              </a:rPr>
              <a:t>29</a:t>
            </a:r>
          </a:p>
        </p:txBody>
      </p:sp>
      <p:sp>
        <p:nvSpPr>
          <p:cNvPr id="21" name="Ellipse 20"/>
          <p:cNvSpPr/>
          <p:nvPr/>
        </p:nvSpPr>
        <p:spPr>
          <a:xfrm>
            <a:off x="6422308" y="1699734"/>
            <a:ext cx="200970" cy="213609"/>
          </a:xfrm>
          <a:prstGeom prst="ellipse">
            <a:avLst/>
          </a:prstGeom>
          <a:solidFill>
            <a:srgbClr val="98B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entury Gothic" panose="020B0502020202020204" pitchFamily="34" charset="0"/>
              </a:rPr>
              <a:t>2</a:t>
            </a:r>
          </a:p>
        </p:txBody>
      </p:sp>
      <p:sp>
        <p:nvSpPr>
          <p:cNvPr id="22" name="Ellipse 21"/>
          <p:cNvSpPr/>
          <p:nvPr/>
        </p:nvSpPr>
        <p:spPr>
          <a:xfrm>
            <a:off x="3933056" y="1825119"/>
            <a:ext cx="269477" cy="234462"/>
          </a:xfrm>
          <a:prstGeom prst="ellipse">
            <a:avLst/>
          </a:prstGeom>
          <a:solidFill>
            <a:srgbClr val="98B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entury Gothic" panose="020B0502020202020204" pitchFamily="34" charset="0"/>
              </a:rPr>
              <a:t>3</a:t>
            </a:r>
          </a:p>
        </p:txBody>
      </p:sp>
      <p:pic>
        <p:nvPicPr>
          <p:cNvPr id="4"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0473" y="1926488"/>
            <a:ext cx="479301" cy="548241"/>
          </a:xfrm>
          <a:prstGeom prst="rect">
            <a:avLst/>
          </a:prstGeom>
        </p:spPr>
      </p:pic>
      <p:pic>
        <p:nvPicPr>
          <p:cNvPr id="7" name="Image 6"/>
          <p:cNvPicPr>
            <a:picLocks noChangeAspect="1"/>
          </p:cNvPicPr>
          <p:nvPr/>
        </p:nvPicPr>
        <p:blipFill rotWithShape="1">
          <a:blip r:embed="rId7" cstate="print">
            <a:extLst>
              <a:ext uri="{28A0092B-C50C-407E-A947-70E740481C1C}">
                <a14:useLocalDpi xmlns:a14="http://schemas.microsoft.com/office/drawing/2010/main" val="0"/>
              </a:ext>
            </a:extLst>
          </a:blip>
          <a:srcRect t="34878" b="23537"/>
          <a:stretch/>
        </p:blipFill>
        <p:spPr>
          <a:xfrm>
            <a:off x="4771514" y="1988159"/>
            <a:ext cx="671614" cy="186192"/>
          </a:xfrm>
          <a:prstGeom prst="rect">
            <a:avLst/>
          </a:prstGeom>
        </p:spPr>
      </p:pic>
      <p:sp>
        <p:nvSpPr>
          <p:cNvPr id="19" name="Ellipse 18"/>
          <p:cNvSpPr/>
          <p:nvPr/>
        </p:nvSpPr>
        <p:spPr>
          <a:xfrm>
            <a:off x="5277076" y="1791261"/>
            <a:ext cx="269477" cy="234462"/>
          </a:xfrm>
          <a:prstGeom prst="ellipse">
            <a:avLst/>
          </a:prstGeom>
          <a:solidFill>
            <a:srgbClr val="98B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Century Gothic" panose="020B0502020202020204" pitchFamily="34" charset="0"/>
              </a:rPr>
              <a:t>2</a:t>
            </a:r>
          </a:p>
        </p:txBody>
      </p:sp>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2365" y="2532807"/>
            <a:ext cx="891541" cy="198368"/>
          </a:xfrm>
          <a:prstGeom prst="rect">
            <a:avLst/>
          </a:prstGeom>
        </p:spPr>
      </p:pic>
      <p:sp>
        <p:nvSpPr>
          <p:cNvPr id="29" name="ZoneTexte 28"/>
          <p:cNvSpPr txBox="1"/>
          <p:nvPr/>
        </p:nvSpPr>
        <p:spPr>
          <a:xfrm>
            <a:off x="788948" y="3853725"/>
            <a:ext cx="5355429" cy="2115964"/>
          </a:xfrm>
          <a:prstGeom prst="rect">
            <a:avLst/>
          </a:prstGeom>
          <a:solidFill>
            <a:schemeClr val="bg2"/>
          </a:solidFill>
        </p:spPr>
        <p:txBody>
          <a:bodyPr wrap="square" rtlCol="0">
            <a:spAutoFit/>
          </a:bodyPr>
          <a:lstStyle/>
          <a:p>
            <a:pPr algn="just">
              <a:buClr>
                <a:schemeClr val="accent3"/>
              </a:buClr>
            </a:pPr>
            <a:endParaRPr lang="fr-FR" sz="1600" b="1" dirty="0">
              <a:latin typeface="Century Gothic" panose="020B0502020202020204" pitchFamily="34" charset="0"/>
            </a:endParaRPr>
          </a:p>
          <a:p>
            <a:pPr marL="171450" indent="-171450" algn="just">
              <a:buClr>
                <a:srgbClr val="346826"/>
              </a:buClr>
              <a:buFont typeface="Century Gothic" panose="020B0502020202020204" pitchFamily="34" charset="0"/>
              <a:buChar char="►"/>
            </a:pPr>
            <a:r>
              <a:rPr lang="fr-FR" sz="1050" b="1" dirty="0">
                <a:latin typeface="Century Gothic" panose="020B0502020202020204" pitchFamily="34" charset="0"/>
              </a:rPr>
              <a:t>Réduire l’utilisation de la voiture individuelle </a:t>
            </a:r>
            <a:r>
              <a:rPr lang="fr-FR" sz="1050" dirty="0">
                <a:latin typeface="Century Gothic" panose="020B0502020202020204" pitchFamily="34" charset="0"/>
              </a:rPr>
              <a:t>: développer de nouvelles aires de covoiturage, développer le réseau T’CAP, mettre en place l’auto-stop organisé et l’autopartage de véhicule.</a:t>
            </a:r>
          </a:p>
          <a:p>
            <a:pPr marL="171450" indent="-171450" algn="just">
              <a:buClr>
                <a:srgbClr val="346826"/>
              </a:buClr>
              <a:buFont typeface="Century Gothic" panose="020B0502020202020204" pitchFamily="34" charset="0"/>
              <a:buChar char="►"/>
            </a:pPr>
            <a:endParaRPr lang="fr-FR" sz="1050" b="1" dirty="0">
              <a:latin typeface="Century Gothic" panose="020B0502020202020204" pitchFamily="34" charset="0"/>
            </a:endParaRPr>
          </a:p>
          <a:p>
            <a:pPr marL="171450" indent="-171450" algn="just">
              <a:buClr>
                <a:srgbClr val="346826"/>
              </a:buClr>
              <a:buFont typeface="Century Gothic" panose="020B0502020202020204" pitchFamily="34" charset="0"/>
              <a:buChar char="►"/>
            </a:pPr>
            <a:r>
              <a:rPr lang="fr-FR" sz="1050" b="1" dirty="0">
                <a:latin typeface="Century Gothic" panose="020B0502020202020204" pitchFamily="34" charset="0"/>
              </a:rPr>
              <a:t>Diminuer les déplacements professionnels </a:t>
            </a:r>
            <a:r>
              <a:rPr lang="fr-FR" sz="1050" dirty="0">
                <a:latin typeface="Century Gothic" panose="020B0502020202020204" pitchFamily="34" charset="0"/>
              </a:rPr>
              <a:t>: mettre en place un « Plan Covoiturage » à destinations des administrations et entreprises, ouvrir des espaces de travail mutualisés, rationnaliser les déplacements professionnels.</a:t>
            </a:r>
          </a:p>
          <a:p>
            <a:pPr marL="171450" indent="-171450" algn="just">
              <a:buClr>
                <a:srgbClr val="346826"/>
              </a:buClr>
              <a:buFont typeface="Century Gothic" panose="020B0502020202020204" pitchFamily="34" charset="0"/>
              <a:buChar char="►"/>
            </a:pPr>
            <a:endParaRPr lang="fr-FR" sz="1050" b="1" dirty="0">
              <a:latin typeface="Century Gothic" panose="020B0502020202020204" pitchFamily="34" charset="0"/>
            </a:endParaRPr>
          </a:p>
          <a:p>
            <a:pPr marL="171450" indent="-171450" algn="just">
              <a:buClr>
                <a:srgbClr val="346826"/>
              </a:buClr>
              <a:buFont typeface="Century Gothic" panose="020B0502020202020204" pitchFamily="34" charset="0"/>
              <a:buChar char="►"/>
            </a:pPr>
            <a:r>
              <a:rPr lang="fr-FR" sz="1050" b="1" dirty="0">
                <a:latin typeface="Century Gothic" panose="020B0502020202020204" pitchFamily="34" charset="0"/>
              </a:rPr>
              <a:t>Développer la pratique du vélo </a:t>
            </a:r>
            <a:r>
              <a:rPr lang="fr-FR" sz="1050" dirty="0">
                <a:latin typeface="Century Gothic" panose="020B0502020202020204" pitchFamily="34" charset="0"/>
              </a:rPr>
              <a:t>: construire un itinéraire cyclable continu dans de la vallée Ouvèze, développer un service de location de vélos électriques, valoriser les voies vertes existantes…</a:t>
            </a:r>
          </a:p>
        </p:txBody>
      </p:sp>
      <p:sp>
        <p:nvSpPr>
          <p:cNvPr id="30" name="Pentagone 29"/>
          <p:cNvSpPr/>
          <p:nvPr/>
        </p:nvSpPr>
        <p:spPr>
          <a:xfrm>
            <a:off x="580497" y="3688810"/>
            <a:ext cx="3168350" cy="370343"/>
          </a:xfrm>
          <a:prstGeom prst="homePlate">
            <a:avLst>
              <a:gd name="adj" fmla="val 30051"/>
            </a:avLst>
          </a:prstGeom>
          <a:solidFill>
            <a:srgbClr val="346826"/>
          </a:solidFill>
          <a:ln>
            <a:solidFill>
              <a:srgbClr val="346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1"/>
                </a:solidFill>
                <a:latin typeface="Century Gothic" panose="020B0502020202020204" pitchFamily="34" charset="0"/>
              </a:rPr>
              <a:t>Mobilité</a:t>
            </a:r>
          </a:p>
        </p:txBody>
      </p:sp>
      <p:cxnSp>
        <p:nvCxnSpPr>
          <p:cNvPr id="31" name="Connecteur en angle 30"/>
          <p:cNvCxnSpPr>
            <a:endCxn id="30" idx="1"/>
          </p:cNvCxnSpPr>
          <p:nvPr/>
        </p:nvCxnSpPr>
        <p:spPr>
          <a:xfrm rot="16200000" flipH="1">
            <a:off x="202974" y="3496459"/>
            <a:ext cx="409104" cy="345941"/>
          </a:xfrm>
          <a:prstGeom prst="bentConnector2">
            <a:avLst/>
          </a:prstGeom>
          <a:ln w="28575">
            <a:solidFill>
              <a:srgbClr val="34682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791097" y="6372200"/>
            <a:ext cx="5353281" cy="2516073"/>
          </a:xfrm>
          <a:prstGeom prst="rect">
            <a:avLst/>
          </a:prstGeom>
          <a:solidFill>
            <a:schemeClr val="bg2"/>
          </a:solidFill>
        </p:spPr>
        <p:txBody>
          <a:bodyPr wrap="square" rtlCol="0">
            <a:spAutoFit/>
          </a:bodyPr>
          <a:lstStyle/>
          <a:p>
            <a:pPr algn="just"/>
            <a:endParaRPr lang="fr-FR" sz="1050" b="1" dirty="0">
              <a:latin typeface="Century Gothic" panose="020B0502020202020204" pitchFamily="34" charset="0"/>
            </a:endParaRPr>
          </a:p>
          <a:p>
            <a:pPr algn="just"/>
            <a:endParaRPr lang="fr-FR" sz="1050" b="1" dirty="0">
              <a:latin typeface="Century Gothic" panose="020B0502020202020204" pitchFamily="34" charset="0"/>
            </a:endParaRPr>
          </a:p>
          <a:p>
            <a:pPr marL="171450" indent="-171450" algn="just">
              <a:buClr>
                <a:srgbClr val="FAB100"/>
              </a:buClr>
              <a:buFont typeface="Century Gothic" panose="020B0502020202020204" pitchFamily="34" charset="0"/>
              <a:buChar char="►"/>
            </a:pPr>
            <a:r>
              <a:rPr lang="fr-FR" sz="1050" b="1" dirty="0">
                <a:latin typeface="Century Gothic" panose="020B0502020202020204" pitchFamily="34" charset="0"/>
              </a:rPr>
              <a:t>Développer le solaire photovoltaïque dans le résidentiel et sur les bâtiments industriels : </a:t>
            </a:r>
            <a:r>
              <a:rPr lang="fr-FR" sz="1050" dirty="0">
                <a:latin typeface="Century Gothic" panose="020B0502020202020204" pitchFamily="34" charset="0"/>
              </a:rPr>
              <a:t>réaliser un cadastre solaire au sol (sites industriels, carrières), promouvoir l’autoconsommation, …</a:t>
            </a:r>
          </a:p>
          <a:p>
            <a:pPr marL="171450" indent="-171450" algn="just">
              <a:buClr>
                <a:srgbClr val="FAB100"/>
              </a:buClr>
              <a:buFont typeface="Century Gothic" panose="020B0502020202020204" pitchFamily="34" charset="0"/>
              <a:buChar char="►"/>
            </a:pPr>
            <a:endParaRPr lang="fr-FR" sz="1050" b="1" dirty="0">
              <a:latin typeface="Century Gothic" panose="020B0502020202020204" pitchFamily="34" charset="0"/>
            </a:endParaRPr>
          </a:p>
          <a:p>
            <a:pPr marL="171450" indent="-171450" algn="just">
              <a:buClr>
                <a:srgbClr val="FAB100"/>
              </a:buClr>
              <a:buFont typeface="Century Gothic" panose="020B0502020202020204" pitchFamily="34" charset="0"/>
              <a:buChar char="►"/>
            </a:pPr>
            <a:r>
              <a:rPr lang="fr-FR" sz="1050" b="1" dirty="0">
                <a:latin typeface="Century Gothic" panose="020B0502020202020204" pitchFamily="34" charset="0"/>
              </a:rPr>
              <a:t>Développer les énergies renouvelables thermiques </a:t>
            </a:r>
            <a:r>
              <a:rPr lang="fr-FR" sz="1050" dirty="0">
                <a:latin typeface="Century Gothic" panose="020B0502020202020204" pitchFamily="34" charset="0"/>
              </a:rPr>
              <a:t>: favoriser l’installation de systèmes d’énergie thermique pour le chauffage et l’eau chaude des bâtiments publics et privés, accompagner les entreprises dans la valorisation de la chaleur fatale</a:t>
            </a:r>
            <a:endParaRPr lang="fr-FR" sz="1050" b="1" dirty="0">
              <a:latin typeface="Century Gothic" panose="020B0502020202020204" pitchFamily="34" charset="0"/>
            </a:endParaRPr>
          </a:p>
          <a:p>
            <a:pPr marL="171450" indent="-171450" algn="just">
              <a:buClr>
                <a:srgbClr val="FAB100"/>
              </a:buClr>
              <a:buFont typeface="Century Gothic" panose="020B0502020202020204" pitchFamily="34" charset="0"/>
              <a:buChar char="►"/>
            </a:pPr>
            <a:endParaRPr lang="fr-FR" sz="1050" b="1" dirty="0">
              <a:latin typeface="Century Gothic" panose="020B0502020202020204" pitchFamily="34" charset="0"/>
            </a:endParaRPr>
          </a:p>
          <a:p>
            <a:pPr marL="171450" indent="-171450" algn="just">
              <a:buClr>
                <a:srgbClr val="FAB100"/>
              </a:buClr>
              <a:buFont typeface="Century Gothic" panose="020B0502020202020204" pitchFamily="34" charset="0"/>
              <a:buChar char="►"/>
            </a:pPr>
            <a:r>
              <a:rPr lang="fr-FR" sz="1050" b="1" dirty="0">
                <a:latin typeface="Century Gothic" panose="020B0502020202020204" pitchFamily="34" charset="0"/>
              </a:rPr>
              <a:t>Développer un cadastre éolien foncier public</a:t>
            </a:r>
          </a:p>
          <a:p>
            <a:pPr marL="171450" indent="-171450" algn="just">
              <a:buClr>
                <a:srgbClr val="FAB100"/>
              </a:buClr>
              <a:buFont typeface="Century Gothic" panose="020B0502020202020204" pitchFamily="34" charset="0"/>
              <a:buChar char="►"/>
            </a:pPr>
            <a:endParaRPr lang="fr-FR" sz="1050" b="1" dirty="0">
              <a:latin typeface="Century Gothic" panose="020B0502020202020204" pitchFamily="34" charset="0"/>
            </a:endParaRPr>
          </a:p>
          <a:p>
            <a:pPr marL="171450" indent="-171450" algn="just">
              <a:buClr>
                <a:srgbClr val="FAB100"/>
              </a:buClr>
              <a:buFont typeface="Century Gothic" panose="020B0502020202020204" pitchFamily="34" charset="0"/>
              <a:buChar char="►"/>
            </a:pPr>
            <a:r>
              <a:rPr lang="fr-FR" sz="1050" b="1" dirty="0">
                <a:latin typeface="Century Gothic" panose="020B0502020202020204" pitchFamily="34" charset="0"/>
              </a:rPr>
              <a:t>Développer les installations de méthanisation </a:t>
            </a:r>
            <a:r>
              <a:rPr lang="fr-FR" sz="1050" dirty="0">
                <a:latin typeface="Century Gothic" panose="020B0502020202020204" pitchFamily="34" charset="0"/>
              </a:rPr>
              <a:t>: créer une unité de méthanisation industrielle et une station bio-GNV</a:t>
            </a:r>
          </a:p>
        </p:txBody>
      </p:sp>
      <p:sp>
        <p:nvSpPr>
          <p:cNvPr id="33" name="Pentagone 32"/>
          <p:cNvSpPr/>
          <p:nvPr/>
        </p:nvSpPr>
        <p:spPr>
          <a:xfrm>
            <a:off x="580498" y="6138691"/>
            <a:ext cx="3168350" cy="449533"/>
          </a:xfrm>
          <a:prstGeom prst="homePlate">
            <a:avLst>
              <a:gd name="adj" fmla="val 30051"/>
            </a:avLst>
          </a:prstGeom>
          <a:solidFill>
            <a:srgbClr val="FAB100"/>
          </a:solidFill>
          <a:ln>
            <a:solidFill>
              <a:srgbClr val="FAB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1"/>
                </a:solidFill>
                <a:latin typeface="Century Gothic" panose="020B0502020202020204" pitchFamily="34" charset="0"/>
              </a:rPr>
              <a:t>Développement des énergies renouvelables</a:t>
            </a:r>
          </a:p>
        </p:txBody>
      </p:sp>
      <p:cxnSp>
        <p:nvCxnSpPr>
          <p:cNvPr id="36" name="Connecteur en angle 35"/>
          <p:cNvCxnSpPr/>
          <p:nvPr/>
        </p:nvCxnSpPr>
        <p:spPr>
          <a:xfrm rot="16200000" flipH="1">
            <a:off x="-851198" y="5016826"/>
            <a:ext cx="2511026" cy="307651"/>
          </a:xfrm>
          <a:prstGeom prst="bentConnector2">
            <a:avLst/>
          </a:prstGeom>
          <a:ln w="28575">
            <a:solidFill>
              <a:srgbClr val="FAB1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39C74825-A24D-4A7D-B726-47B604226C1B}"/>
              </a:ext>
            </a:extLst>
          </p:cNvPr>
          <p:cNvSpPr>
            <a:spLocks noGrp="1"/>
          </p:cNvSpPr>
          <p:nvPr>
            <p:ph type="sldNum" sz="quarter" idx="12"/>
          </p:nvPr>
        </p:nvSpPr>
        <p:spPr/>
        <p:txBody>
          <a:bodyPr/>
          <a:lstStyle/>
          <a:p>
            <a:fld id="{1E472829-5C7A-45AD-9267-70AC7B316BF4}" type="slidenum">
              <a:rPr lang="fr-FR" smtClean="0"/>
              <a:t>19</a:t>
            </a:fld>
            <a:endParaRPr lang="fr-FR"/>
          </a:p>
        </p:txBody>
      </p:sp>
    </p:spTree>
    <p:extLst>
      <p:ext uri="{BB962C8B-B14F-4D97-AF65-F5344CB8AC3E}">
        <p14:creationId xmlns:p14="http://schemas.microsoft.com/office/powerpoint/2010/main" val="193877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3" cstate="print">
            <a:extLst>
              <a:ext uri="{28A0092B-C50C-407E-A947-70E740481C1C}">
                <a14:useLocalDpi xmlns:a14="http://schemas.microsoft.com/office/drawing/2010/main" val="0"/>
              </a:ext>
            </a:extLst>
          </a:blip>
          <a:srcRect l="44756" b="38184"/>
          <a:stretch/>
        </p:blipFill>
        <p:spPr>
          <a:xfrm>
            <a:off x="5373216" y="38064"/>
            <a:ext cx="1478298" cy="1240620"/>
          </a:xfrm>
          <a:prstGeom prst="rect">
            <a:avLst/>
          </a:prstGeom>
        </p:spPr>
      </p:pic>
      <p:sp>
        <p:nvSpPr>
          <p:cNvPr id="4" name="Shape 89"/>
          <p:cNvSpPr/>
          <p:nvPr>
            <p:custDataLst>
              <p:tags r:id="rId1"/>
            </p:custDataLst>
          </p:nvPr>
        </p:nvSpPr>
        <p:spPr>
          <a:xfrm>
            <a:off x="189000" y="2627784"/>
            <a:ext cx="3095984" cy="6264516"/>
          </a:xfrm>
          <a:prstGeom prst="rect">
            <a:avLst/>
          </a:prstGeom>
          <a:solidFill>
            <a:srgbClr val="98BF11"/>
          </a:solidFill>
          <a:ln>
            <a:noFill/>
          </a:ln>
        </p:spPr>
        <p:txBody>
          <a:bodyPr lIns="91425" tIns="45700" rIns="91425" bIns="45700" anchor="t" anchorCtr="0">
            <a:noAutofit/>
          </a:bodyPr>
          <a:lstStyle/>
          <a:p>
            <a:endParaRPr kern="0" dirty="0">
              <a:solidFill>
                <a:srgbClr val="E3655B"/>
              </a:solidFill>
              <a:latin typeface="Cambria" pitchFamily="18" charset="0"/>
              <a:cs typeface="Arial"/>
              <a:sym typeface="Arial"/>
            </a:endParaRPr>
          </a:p>
        </p:txBody>
      </p:sp>
      <p:sp>
        <p:nvSpPr>
          <p:cNvPr id="15" name="Rectangle 14"/>
          <p:cNvSpPr/>
          <p:nvPr/>
        </p:nvSpPr>
        <p:spPr>
          <a:xfrm rot="5400000">
            <a:off x="1466660" y="2213820"/>
            <a:ext cx="72008" cy="21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404664" y="2915816"/>
            <a:ext cx="2808312" cy="360000"/>
          </a:xfrm>
          <a:prstGeom prst="rect">
            <a:avLst/>
          </a:prstGeom>
          <a:noFill/>
        </p:spPr>
        <p:txBody>
          <a:bodyPr wrap="square" rtlCol="0">
            <a:noAutofit/>
          </a:bodyPr>
          <a:lstStyle/>
          <a:p>
            <a:r>
              <a:rPr lang="fr-FR" b="1" dirty="0">
                <a:solidFill>
                  <a:srgbClr val="346826"/>
                </a:solidFill>
                <a:latin typeface="Century Gothic" panose="020B0502020202020204" pitchFamily="34" charset="0"/>
              </a:rPr>
              <a:t>Notre démarche</a:t>
            </a:r>
          </a:p>
        </p:txBody>
      </p:sp>
      <p:sp>
        <p:nvSpPr>
          <p:cNvPr id="17" name="ZoneTexte 16"/>
          <p:cNvSpPr txBox="1"/>
          <p:nvPr/>
        </p:nvSpPr>
        <p:spPr>
          <a:xfrm>
            <a:off x="2457512" y="3131840"/>
            <a:ext cx="827472" cy="360000"/>
          </a:xfrm>
          <a:prstGeom prst="rect">
            <a:avLst/>
          </a:prstGeom>
          <a:noFill/>
        </p:spPr>
        <p:txBody>
          <a:bodyPr wrap="square" rtlCol="0">
            <a:noAutofit/>
          </a:bodyPr>
          <a:lstStyle/>
          <a:p>
            <a:pPr algn="r"/>
            <a:r>
              <a:rPr lang="fr-FR" sz="1600" dirty="0">
                <a:solidFill>
                  <a:srgbClr val="346826"/>
                </a:solidFill>
                <a:latin typeface="Century Gothic" panose="020B0502020202020204" pitchFamily="34" charset="0"/>
              </a:rPr>
              <a:t>p.3 </a:t>
            </a:r>
          </a:p>
        </p:txBody>
      </p:sp>
      <p:sp>
        <p:nvSpPr>
          <p:cNvPr id="18" name="Rectangle 17"/>
          <p:cNvSpPr/>
          <p:nvPr/>
        </p:nvSpPr>
        <p:spPr>
          <a:xfrm rot="5400000">
            <a:off x="1466660" y="3079336"/>
            <a:ext cx="72008" cy="21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404664" y="3745092"/>
            <a:ext cx="2808312" cy="360000"/>
          </a:xfrm>
          <a:prstGeom prst="rect">
            <a:avLst/>
          </a:prstGeom>
          <a:noFill/>
        </p:spPr>
        <p:txBody>
          <a:bodyPr wrap="square" rtlCol="0">
            <a:noAutofit/>
          </a:bodyPr>
          <a:lstStyle/>
          <a:p>
            <a:r>
              <a:rPr lang="fr-FR" b="1" dirty="0">
                <a:solidFill>
                  <a:srgbClr val="346826"/>
                </a:solidFill>
                <a:latin typeface="Century Gothic" panose="020B0502020202020204" pitchFamily="34" charset="0"/>
              </a:rPr>
              <a:t>Nos enjeux</a:t>
            </a:r>
          </a:p>
        </p:txBody>
      </p:sp>
      <p:sp>
        <p:nvSpPr>
          <p:cNvPr id="20" name="ZoneTexte 19"/>
          <p:cNvSpPr txBox="1"/>
          <p:nvPr/>
        </p:nvSpPr>
        <p:spPr>
          <a:xfrm>
            <a:off x="2457512" y="3972972"/>
            <a:ext cx="827472" cy="360000"/>
          </a:xfrm>
          <a:prstGeom prst="rect">
            <a:avLst/>
          </a:prstGeom>
          <a:noFill/>
        </p:spPr>
        <p:txBody>
          <a:bodyPr wrap="square" rtlCol="0">
            <a:noAutofit/>
          </a:bodyPr>
          <a:lstStyle/>
          <a:p>
            <a:pPr algn="r"/>
            <a:r>
              <a:rPr lang="fr-FR" sz="1600" dirty="0">
                <a:solidFill>
                  <a:srgbClr val="346826"/>
                </a:solidFill>
                <a:latin typeface="Century Gothic" panose="020B0502020202020204" pitchFamily="34" charset="0"/>
              </a:rPr>
              <a:t>p.5 </a:t>
            </a:r>
          </a:p>
        </p:txBody>
      </p:sp>
      <p:sp>
        <p:nvSpPr>
          <p:cNvPr id="24" name="Rectangle 23"/>
          <p:cNvSpPr/>
          <p:nvPr/>
        </p:nvSpPr>
        <p:spPr>
          <a:xfrm rot="5400000">
            <a:off x="1466660" y="3978212"/>
            <a:ext cx="72008" cy="21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404664" y="4643968"/>
            <a:ext cx="2808312" cy="360000"/>
          </a:xfrm>
          <a:prstGeom prst="rect">
            <a:avLst/>
          </a:prstGeom>
          <a:noFill/>
        </p:spPr>
        <p:txBody>
          <a:bodyPr wrap="square" rtlCol="0">
            <a:noAutofit/>
          </a:bodyPr>
          <a:lstStyle/>
          <a:p>
            <a:r>
              <a:rPr lang="fr-FR" b="1" dirty="0">
                <a:solidFill>
                  <a:srgbClr val="346826"/>
                </a:solidFill>
                <a:latin typeface="Century Gothic" panose="020B0502020202020204" pitchFamily="34" charset="0"/>
              </a:rPr>
              <a:t>Notre stratégie</a:t>
            </a:r>
          </a:p>
        </p:txBody>
      </p:sp>
      <p:sp>
        <p:nvSpPr>
          <p:cNvPr id="26" name="ZoneTexte 25"/>
          <p:cNvSpPr txBox="1"/>
          <p:nvPr/>
        </p:nvSpPr>
        <p:spPr>
          <a:xfrm>
            <a:off x="2457512" y="4871848"/>
            <a:ext cx="827472" cy="360000"/>
          </a:xfrm>
          <a:prstGeom prst="rect">
            <a:avLst/>
          </a:prstGeom>
          <a:noFill/>
        </p:spPr>
        <p:txBody>
          <a:bodyPr wrap="square" rtlCol="0">
            <a:noAutofit/>
          </a:bodyPr>
          <a:lstStyle/>
          <a:p>
            <a:pPr algn="r"/>
            <a:r>
              <a:rPr lang="fr-FR" sz="1600" dirty="0">
                <a:solidFill>
                  <a:srgbClr val="346826"/>
                </a:solidFill>
                <a:latin typeface="Century Gothic" panose="020B0502020202020204" pitchFamily="34" charset="0"/>
              </a:rPr>
              <a:t>p.9 </a:t>
            </a:r>
          </a:p>
        </p:txBody>
      </p:sp>
      <p:sp>
        <p:nvSpPr>
          <p:cNvPr id="29" name="Rectangle 28"/>
          <p:cNvSpPr/>
          <p:nvPr/>
        </p:nvSpPr>
        <p:spPr>
          <a:xfrm>
            <a:off x="0" y="899592"/>
            <a:ext cx="3284984" cy="989616"/>
          </a:xfrm>
          <a:prstGeom prst="rect">
            <a:avLst/>
          </a:prstGeom>
          <a:pattFill prst="pct25">
            <a:fgClr>
              <a:srgbClr val="346826"/>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0" name="Rectangle 29"/>
          <p:cNvSpPr/>
          <p:nvPr/>
        </p:nvSpPr>
        <p:spPr>
          <a:xfrm>
            <a:off x="6165304" y="8532439"/>
            <a:ext cx="692696" cy="591885"/>
          </a:xfrm>
          <a:prstGeom prst="rect">
            <a:avLst/>
          </a:prstGeom>
          <a:pattFill prst="pct25">
            <a:fgClr>
              <a:srgbClr val="346826"/>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1" name="Rectangle 30"/>
          <p:cNvSpPr/>
          <p:nvPr/>
        </p:nvSpPr>
        <p:spPr>
          <a:xfrm>
            <a:off x="202512" y="1087992"/>
            <a:ext cx="2794440" cy="504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FR" sz="2400" dirty="0">
                <a:solidFill>
                  <a:srgbClr val="000014"/>
                </a:solidFill>
                <a:latin typeface="Century Gothic" panose="020B0502020202020204" pitchFamily="34" charset="0"/>
              </a:rPr>
              <a:t>SOMMAIRE</a:t>
            </a:r>
          </a:p>
        </p:txBody>
      </p:sp>
      <p:sp>
        <p:nvSpPr>
          <p:cNvPr id="37" name="ZoneTexte 36"/>
          <p:cNvSpPr txBox="1"/>
          <p:nvPr/>
        </p:nvSpPr>
        <p:spPr>
          <a:xfrm>
            <a:off x="364876" y="6632372"/>
            <a:ext cx="2808312" cy="360000"/>
          </a:xfrm>
          <a:prstGeom prst="rect">
            <a:avLst/>
          </a:prstGeom>
          <a:noFill/>
        </p:spPr>
        <p:txBody>
          <a:bodyPr wrap="square" rtlCol="0">
            <a:noAutofit/>
          </a:bodyPr>
          <a:lstStyle/>
          <a:p>
            <a:r>
              <a:rPr lang="fr-FR" b="1" dirty="0">
                <a:solidFill>
                  <a:srgbClr val="346826"/>
                </a:solidFill>
                <a:latin typeface="Century Gothic" panose="020B0502020202020204" pitchFamily="34" charset="0"/>
              </a:rPr>
              <a:t>Notre plan d’actions</a:t>
            </a:r>
          </a:p>
        </p:txBody>
      </p:sp>
      <p:sp>
        <p:nvSpPr>
          <p:cNvPr id="38" name="Rectangle 37"/>
          <p:cNvSpPr/>
          <p:nvPr/>
        </p:nvSpPr>
        <p:spPr>
          <a:xfrm rot="5400000">
            <a:off x="1502908" y="6002384"/>
            <a:ext cx="72008" cy="21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2438840" y="6920404"/>
            <a:ext cx="827472" cy="360000"/>
          </a:xfrm>
          <a:prstGeom prst="rect">
            <a:avLst/>
          </a:prstGeom>
          <a:noFill/>
        </p:spPr>
        <p:txBody>
          <a:bodyPr wrap="square" rtlCol="0">
            <a:noAutofit/>
          </a:bodyPr>
          <a:lstStyle/>
          <a:p>
            <a:pPr algn="r"/>
            <a:r>
              <a:rPr lang="fr-FR" sz="1600" dirty="0">
                <a:solidFill>
                  <a:srgbClr val="346826"/>
                </a:solidFill>
                <a:latin typeface="Century Gothic" panose="020B0502020202020204" pitchFamily="34" charset="0"/>
              </a:rPr>
              <a:t>p.15 </a:t>
            </a:r>
          </a:p>
        </p:txBody>
      </p:sp>
      <p:sp>
        <p:nvSpPr>
          <p:cNvPr id="5" name="Rectangle 4"/>
          <p:cNvSpPr/>
          <p:nvPr/>
        </p:nvSpPr>
        <p:spPr>
          <a:xfrm>
            <a:off x="3431124" y="899592"/>
            <a:ext cx="3154840" cy="8130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300" dirty="0"/>
              <a:t>La réalité du défi climatique ne fait aujourd’hui plus aucun doute, reconnue internationalement, nous ressentons déjà ses premiers effets localement. Au-delà de l’injonction d’agir en faveur de l’adaptation et de l’atténuation du changement climatique, la transition énergétique est une véritable opportunité pour les territoires. Elle est en effet synonyme de développement local de l’activité et de l’emploi, d’autonomisation énergétique ou encore d’effets bénéfiques sur notre santé.</a:t>
            </a:r>
          </a:p>
          <a:p>
            <a:r>
              <a:rPr lang="fr-FR" sz="1300" dirty="0"/>
              <a:t>La loi de Transition Energétique pour la Croissance Verte (LTECV) adoptée en 2015 a posé un cadre d’action sur les engagements internationaux et européens de la France en matière de climat. Elle a positionné les collectivités de manière générale et les intercommunalités en particulier au premier rang de l’action dans les territoires.</a:t>
            </a:r>
          </a:p>
          <a:p>
            <a:r>
              <a:rPr lang="fr-FR" sz="1300" dirty="0"/>
              <a:t>Ainsi, la Communauté d’Agglomération Privas Centre Ardèche (CAPCA) a souhaité affirmer son engagement pour le défi contre le changement climatique et l’amélioration de la qualité de vie de ses habitants en se portant candidate au dispositif régional « Territoire à Énergie </a:t>
            </a:r>
            <a:r>
              <a:rPr lang="fr-FR" sz="1300" dirty="0" err="1"/>
              <a:t>POSitive</a:t>
            </a:r>
            <a:r>
              <a:rPr lang="fr-FR" sz="1300" dirty="0"/>
              <a:t> » (TEPOS), dont les objectifs ambitieux viennent renforcer l’entrée « énergie » de ce « Plan Climat Air Énergie Territorial » (PCAET).</a:t>
            </a:r>
          </a:p>
          <a:p>
            <a:r>
              <a:rPr lang="fr-FR" sz="1300" dirty="0"/>
              <a:t> </a:t>
            </a:r>
          </a:p>
          <a:p>
            <a:r>
              <a:rPr lang="fr-FR" sz="1300" dirty="0"/>
              <a:t>Fort de cette réflexion conjointe, le plan d’action ainsi construit, propose 50 fiches action, réparties en thématiques, issues d’une concertation menée avec les habitants, les acteurs du territoire et ses services.</a:t>
            </a:r>
          </a:p>
          <a:p>
            <a:r>
              <a:rPr lang="fr-FR" sz="1300" dirty="0"/>
              <a:t> </a:t>
            </a:r>
          </a:p>
          <a:p>
            <a:r>
              <a:rPr lang="fr-FR" sz="1300" dirty="0"/>
              <a:t>Laetitia SERRE, Présidente de la CAPCA</a:t>
            </a:r>
          </a:p>
        </p:txBody>
      </p:sp>
      <p:sp>
        <p:nvSpPr>
          <p:cNvPr id="32" name="ZoneTexte 31"/>
          <p:cNvSpPr txBox="1"/>
          <p:nvPr/>
        </p:nvSpPr>
        <p:spPr>
          <a:xfrm>
            <a:off x="364876" y="7441396"/>
            <a:ext cx="2808312" cy="360000"/>
          </a:xfrm>
          <a:prstGeom prst="rect">
            <a:avLst/>
          </a:prstGeom>
          <a:noFill/>
        </p:spPr>
        <p:txBody>
          <a:bodyPr wrap="square" rtlCol="0">
            <a:noAutofit/>
          </a:bodyPr>
          <a:lstStyle/>
          <a:p>
            <a:r>
              <a:rPr lang="fr-FR" b="1" dirty="0">
                <a:solidFill>
                  <a:srgbClr val="346826"/>
                </a:solidFill>
                <a:latin typeface="Century Gothic" panose="020B0502020202020204" pitchFamily="34" charset="0"/>
              </a:rPr>
              <a:t>Evaluation Environnementale Stratégique</a:t>
            </a:r>
          </a:p>
        </p:txBody>
      </p:sp>
      <p:sp>
        <p:nvSpPr>
          <p:cNvPr id="40" name="Rectangle 39"/>
          <p:cNvSpPr/>
          <p:nvPr/>
        </p:nvSpPr>
        <p:spPr>
          <a:xfrm rot="5400000">
            <a:off x="1502908" y="7326428"/>
            <a:ext cx="72008" cy="21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2438840" y="8172440"/>
            <a:ext cx="827472" cy="360000"/>
          </a:xfrm>
          <a:prstGeom prst="rect">
            <a:avLst/>
          </a:prstGeom>
          <a:noFill/>
        </p:spPr>
        <p:txBody>
          <a:bodyPr wrap="square" rtlCol="0">
            <a:noAutofit/>
          </a:bodyPr>
          <a:lstStyle/>
          <a:p>
            <a:pPr algn="r"/>
            <a:r>
              <a:rPr lang="fr-FR" sz="1600" dirty="0">
                <a:solidFill>
                  <a:srgbClr val="346826"/>
                </a:solidFill>
                <a:latin typeface="Century Gothic" panose="020B0502020202020204" pitchFamily="34" charset="0"/>
              </a:rPr>
              <a:t>p.21 </a:t>
            </a:r>
          </a:p>
        </p:txBody>
      </p:sp>
      <p:sp>
        <p:nvSpPr>
          <p:cNvPr id="23" name="Rectangle 22">
            <a:extLst>
              <a:ext uri="{FF2B5EF4-FFF2-40B4-BE49-F238E27FC236}">
                <a16:creationId xmlns:a16="http://schemas.microsoft.com/office/drawing/2014/main" id="{0B78A583-92C9-1D49-B7AD-BDB04B21F18D}"/>
              </a:ext>
            </a:extLst>
          </p:cNvPr>
          <p:cNvSpPr/>
          <p:nvPr/>
        </p:nvSpPr>
        <p:spPr>
          <a:xfrm rot="5400000">
            <a:off x="1466660" y="5069972"/>
            <a:ext cx="72008" cy="21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F15796A3-91F2-904C-9A8A-F46248121FB8}"/>
              </a:ext>
            </a:extLst>
          </p:cNvPr>
          <p:cNvSpPr txBox="1"/>
          <p:nvPr/>
        </p:nvSpPr>
        <p:spPr>
          <a:xfrm>
            <a:off x="404664" y="5483260"/>
            <a:ext cx="2808312" cy="360000"/>
          </a:xfrm>
          <a:prstGeom prst="rect">
            <a:avLst/>
          </a:prstGeom>
          <a:noFill/>
        </p:spPr>
        <p:txBody>
          <a:bodyPr wrap="square" rtlCol="0">
            <a:noAutofit/>
          </a:bodyPr>
          <a:lstStyle/>
          <a:p>
            <a:r>
              <a:rPr lang="fr-FR" b="1" dirty="0">
                <a:solidFill>
                  <a:srgbClr val="346826"/>
                </a:solidFill>
                <a:latin typeface="Century Gothic" panose="020B0502020202020204" pitchFamily="34" charset="0"/>
              </a:rPr>
              <a:t>Notre scénario de transition</a:t>
            </a:r>
          </a:p>
        </p:txBody>
      </p:sp>
      <p:sp>
        <p:nvSpPr>
          <p:cNvPr id="33" name="ZoneTexte 32">
            <a:extLst>
              <a:ext uri="{FF2B5EF4-FFF2-40B4-BE49-F238E27FC236}">
                <a16:creationId xmlns:a16="http://schemas.microsoft.com/office/drawing/2014/main" id="{2F6E0CF2-F0E9-7541-96A5-D9EC0E4F2535}"/>
              </a:ext>
            </a:extLst>
          </p:cNvPr>
          <p:cNvSpPr txBox="1"/>
          <p:nvPr/>
        </p:nvSpPr>
        <p:spPr>
          <a:xfrm>
            <a:off x="2457512" y="5868184"/>
            <a:ext cx="827472" cy="360000"/>
          </a:xfrm>
          <a:prstGeom prst="rect">
            <a:avLst/>
          </a:prstGeom>
          <a:noFill/>
        </p:spPr>
        <p:txBody>
          <a:bodyPr wrap="square" rtlCol="0">
            <a:noAutofit/>
          </a:bodyPr>
          <a:lstStyle/>
          <a:p>
            <a:pPr algn="r"/>
            <a:r>
              <a:rPr lang="fr-FR" sz="1600" dirty="0">
                <a:solidFill>
                  <a:srgbClr val="346826"/>
                </a:solidFill>
                <a:latin typeface="Century Gothic" panose="020B0502020202020204" pitchFamily="34" charset="0"/>
              </a:rPr>
              <a:t>p.14 </a:t>
            </a:r>
          </a:p>
        </p:txBody>
      </p:sp>
      <p:sp>
        <p:nvSpPr>
          <p:cNvPr id="2" name="Espace réservé du numéro de diapositive 1">
            <a:extLst>
              <a:ext uri="{FF2B5EF4-FFF2-40B4-BE49-F238E27FC236}">
                <a16:creationId xmlns:a16="http://schemas.microsoft.com/office/drawing/2014/main" id="{157C4DEB-BD3C-4F42-8108-4A77FA684113}"/>
              </a:ext>
            </a:extLst>
          </p:cNvPr>
          <p:cNvSpPr>
            <a:spLocks noGrp="1"/>
          </p:cNvSpPr>
          <p:nvPr>
            <p:ph type="sldNum" sz="quarter" idx="12"/>
          </p:nvPr>
        </p:nvSpPr>
        <p:spPr/>
        <p:txBody>
          <a:bodyPr/>
          <a:lstStyle/>
          <a:p>
            <a:fld id="{1E472829-5C7A-45AD-9267-70AC7B316BF4}" type="slidenum">
              <a:rPr lang="fr-FR" smtClean="0"/>
              <a:t>2</a:t>
            </a:fld>
            <a:endParaRPr lang="fr-FR"/>
          </a:p>
        </p:txBody>
      </p:sp>
    </p:spTree>
    <p:extLst>
      <p:ext uri="{BB962C8B-B14F-4D97-AF65-F5344CB8AC3E}">
        <p14:creationId xmlns:p14="http://schemas.microsoft.com/office/powerpoint/2010/main" val="94921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en angle 16"/>
          <p:cNvCxnSpPr>
            <a:endCxn id="12" idx="1"/>
          </p:cNvCxnSpPr>
          <p:nvPr/>
        </p:nvCxnSpPr>
        <p:spPr>
          <a:xfrm rot="16200000" flipH="1">
            <a:off x="114561" y="607983"/>
            <a:ext cx="505517" cy="352103"/>
          </a:xfrm>
          <a:prstGeom prst="bentConnector2">
            <a:avLst/>
          </a:prstGeom>
          <a:ln w="28575">
            <a:solidFill>
              <a:srgbClr val="98BF1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5" name="Shape 89"/>
          <p:cNvSpPr/>
          <p:nvPr>
            <p:custDataLst>
              <p:tags r:id="rId1"/>
            </p:custDataLst>
          </p:nvPr>
        </p:nvSpPr>
        <p:spPr>
          <a:xfrm rot="10800000">
            <a:off x="0" y="179513"/>
            <a:ext cx="6480000" cy="648000"/>
          </a:xfrm>
          <a:prstGeom prst="snipRoundRect">
            <a:avLst>
              <a:gd name="adj1" fmla="val 50000"/>
              <a:gd name="adj2" fmla="val 0"/>
            </a:avLst>
          </a:prstGeom>
          <a:solidFill>
            <a:srgbClr val="30A9E0"/>
          </a:solidFill>
          <a:ln>
            <a:noFill/>
          </a:ln>
        </p:spPr>
        <p:txBody>
          <a:bodyPr lIns="91425" tIns="45700" rIns="91425" bIns="45700" anchor="t" anchorCtr="0">
            <a:noAutofit/>
          </a:bodyPr>
          <a:lstStyle/>
          <a:p>
            <a:endParaRPr kern="0" dirty="0">
              <a:solidFill>
                <a:srgbClr val="E3655B"/>
              </a:solidFill>
              <a:latin typeface="Cambria" pitchFamily="18" charset="0"/>
              <a:cs typeface="Arial"/>
              <a:sym typeface="Arial"/>
            </a:endParaRPr>
          </a:p>
        </p:txBody>
      </p:sp>
      <p:sp>
        <p:nvSpPr>
          <p:cNvPr id="15" name="ZoneTexte 14"/>
          <p:cNvSpPr txBox="1"/>
          <p:nvPr/>
        </p:nvSpPr>
        <p:spPr>
          <a:xfrm>
            <a:off x="378567" y="257443"/>
            <a:ext cx="3888432" cy="338554"/>
          </a:xfrm>
          <a:prstGeom prst="rect">
            <a:avLst/>
          </a:prstGeom>
          <a:noFill/>
        </p:spPr>
        <p:txBody>
          <a:bodyPr wrap="square" rtlCol="0">
            <a:spAutoFit/>
          </a:bodyPr>
          <a:lstStyle/>
          <a:p>
            <a:pPr algn="just"/>
            <a:r>
              <a:rPr lang="fr-FR" sz="1600" b="1" dirty="0">
                <a:solidFill>
                  <a:schemeClr val="bg1"/>
                </a:solidFill>
                <a:latin typeface="Century Gothic" panose="020B0502020202020204" pitchFamily="34" charset="0"/>
              </a:rPr>
              <a:t>LE PROGRAMME D’ACTION</a:t>
            </a:r>
          </a:p>
        </p:txBody>
      </p:sp>
      <p:sp>
        <p:nvSpPr>
          <p:cNvPr id="34" name="Rectangle 33"/>
          <p:cNvSpPr/>
          <p:nvPr/>
        </p:nvSpPr>
        <p:spPr>
          <a:xfrm rot="5400000">
            <a:off x="1875367" y="-729871"/>
            <a:ext cx="72008" cy="27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124744" y="6271658"/>
            <a:ext cx="3888432" cy="338554"/>
          </a:xfrm>
          <a:prstGeom prst="rect">
            <a:avLst/>
          </a:prstGeom>
          <a:noFill/>
        </p:spPr>
        <p:txBody>
          <a:bodyPr wrap="square" rtlCol="0">
            <a:spAutoFit/>
          </a:bodyPr>
          <a:lstStyle/>
          <a:p>
            <a:pPr algn="just"/>
            <a:r>
              <a:rPr lang="fr-FR" sz="1600" b="1" dirty="0">
                <a:solidFill>
                  <a:schemeClr val="bg1"/>
                </a:solidFill>
                <a:latin typeface="Century Gothic" panose="020B0502020202020204" pitchFamily="34" charset="0"/>
              </a:rPr>
              <a:t>SUIVI ET EVALUATION DU PCAET</a:t>
            </a:r>
          </a:p>
        </p:txBody>
      </p:sp>
      <p:sp>
        <p:nvSpPr>
          <p:cNvPr id="27" name="Rectangle 26"/>
          <p:cNvSpPr/>
          <p:nvPr/>
        </p:nvSpPr>
        <p:spPr>
          <a:xfrm flipV="1">
            <a:off x="191268" y="6307038"/>
            <a:ext cx="6176205" cy="326201"/>
          </a:xfrm>
          <a:prstGeom prst="rect">
            <a:avLst/>
          </a:prstGeom>
          <a:pattFill prst="pct25">
            <a:fgClr>
              <a:srgbClr val="346826"/>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800" dirty="0"/>
          </a:p>
        </p:txBody>
      </p:sp>
      <p:sp>
        <p:nvSpPr>
          <p:cNvPr id="28" name="ZoneTexte 27"/>
          <p:cNvSpPr txBox="1"/>
          <p:nvPr/>
        </p:nvSpPr>
        <p:spPr>
          <a:xfrm>
            <a:off x="708673" y="6294685"/>
            <a:ext cx="3008359" cy="338554"/>
          </a:xfrm>
          <a:prstGeom prst="rect">
            <a:avLst/>
          </a:prstGeom>
          <a:solidFill>
            <a:schemeClr val="bg1"/>
          </a:solidFill>
        </p:spPr>
        <p:txBody>
          <a:bodyPr wrap="square" rtlCol="0">
            <a:spAutoFit/>
          </a:bodyPr>
          <a:lstStyle/>
          <a:p>
            <a:r>
              <a:rPr lang="fr-FR" sz="1600" b="1" dirty="0">
                <a:solidFill>
                  <a:srgbClr val="404040"/>
                </a:solidFill>
                <a:latin typeface="Century Gothic" panose="020B0502020202020204" pitchFamily="34" charset="0"/>
              </a:rPr>
              <a:t>Suivi et évaluation du PCAET</a:t>
            </a:r>
          </a:p>
        </p:txBody>
      </p:sp>
      <p:sp>
        <p:nvSpPr>
          <p:cNvPr id="8" name="ZoneTexte 7"/>
          <p:cNvSpPr txBox="1"/>
          <p:nvPr/>
        </p:nvSpPr>
        <p:spPr>
          <a:xfrm>
            <a:off x="191268" y="6722075"/>
            <a:ext cx="2572478" cy="1954381"/>
          </a:xfrm>
          <a:prstGeom prst="rect">
            <a:avLst/>
          </a:prstGeom>
          <a:noFill/>
        </p:spPr>
        <p:txBody>
          <a:bodyPr wrap="square" rtlCol="0">
            <a:spAutoFit/>
          </a:bodyPr>
          <a:lstStyle/>
          <a:p>
            <a:pPr lvl="0" algn="just">
              <a:buClr>
                <a:schemeClr val="dk1"/>
              </a:buClr>
              <a:buSzPts val="5000"/>
            </a:pPr>
            <a:r>
              <a:rPr lang="fr-FR" sz="1100" dirty="0">
                <a:solidFill>
                  <a:schemeClr val="dk1"/>
                </a:solidFill>
                <a:latin typeface="Century Gothic"/>
                <a:ea typeface="Century Gothic"/>
                <a:cs typeface="Century Gothic"/>
                <a:sym typeface="Century Gothic"/>
              </a:rPr>
              <a:t>Un comité de suivi va assurer la gouvernance et le suivi du PCAET de la Communauté d’agglomération. Ce comité se réunira au moins une fois par an.</a:t>
            </a:r>
          </a:p>
          <a:p>
            <a:pPr lvl="0" algn="just">
              <a:buClr>
                <a:schemeClr val="dk1"/>
              </a:buClr>
              <a:buSzPts val="5000"/>
            </a:pPr>
            <a:r>
              <a:rPr lang="fr-FR" sz="1100" dirty="0">
                <a:solidFill>
                  <a:schemeClr val="dk1"/>
                </a:solidFill>
                <a:latin typeface="Century Gothic"/>
                <a:ea typeface="Century Gothic"/>
                <a:cs typeface="Century Gothic"/>
                <a:sym typeface="Century Gothic"/>
              </a:rPr>
              <a:t>Des indicateurs d’impacts, définis pour chaque action seront compilés et mis à jour tous les semestres afin de suivre la réalisation des actions et d’ajuster le niveau d’ambition.</a:t>
            </a:r>
          </a:p>
        </p:txBody>
      </p:sp>
      <p:sp>
        <p:nvSpPr>
          <p:cNvPr id="9" name="ZoneTexte 8"/>
          <p:cNvSpPr txBox="1"/>
          <p:nvPr/>
        </p:nvSpPr>
        <p:spPr>
          <a:xfrm>
            <a:off x="757134" y="5083894"/>
            <a:ext cx="5610338" cy="1000274"/>
          </a:xfrm>
          <a:prstGeom prst="rect">
            <a:avLst/>
          </a:prstGeom>
          <a:solidFill>
            <a:schemeClr val="bg2"/>
          </a:solidFill>
        </p:spPr>
        <p:txBody>
          <a:bodyPr wrap="square" rtlCol="0">
            <a:spAutoFit/>
          </a:bodyPr>
          <a:lstStyle/>
          <a:p>
            <a:pPr algn="just">
              <a:buClr>
                <a:schemeClr val="accent2"/>
              </a:buClr>
            </a:pPr>
            <a:endParaRPr lang="fr-FR" sz="1100" b="1" dirty="0">
              <a:latin typeface="Century Gothic" panose="020B0502020202020204" pitchFamily="34" charset="0"/>
            </a:endParaRPr>
          </a:p>
          <a:p>
            <a:pPr algn="just">
              <a:buClr>
                <a:schemeClr val="accent2"/>
              </a:buClr>
            </a:pPr>
            <a:endParaRPr lang="fr-FR" sz="600" dirty="0">
              <a:latin typeface="Century Gothic" panose="020B0502020202020204" pitchFamily="34" charset="0"/>
            </a:endParaRPr>
          </a:p>
          <a:p>
            <a:pPr marL="171450" indent="-171450" algn="just">
              <a:buClr>
                <a:srgbClr val="30A9E0"/>
              </a:buClr>
              <a:buFont typeface="Century Gothic" panose="020B0502020202020204" pitchFamily="34" charset="0"/>
              <a:buChar char="►"/>
            </a:pPr>
            <a:r>
              <a:rPr lang="fr-FR" sz="1050" b="1" dirty="0">
                <a:latin typeface="Century Gothic" panose="020B0502020202020204" pitchFamily="34" charset="0"/>
              </a:rPr>
              <a:t>Réduire et valoriser les déchets </a:t>
            </a:r>
            <a:r>
              <a:rPr lang="fr-FR" sz="1050" dirty="0">
                <a:latin typeface="Century Gothic" panose="020B0502020202020204" pitchFamily="34" charset="0"/>
              </a:rPr>
              <a:t>: créer une plateforme en ligne « Bourse aux déchets », réaliser une action « Commerçant Zéro Déchet », valoriser et récupérer les déchets verts </a:t>
            </a:r>
            <a:r>
              <a:rPr lang="fr-FR" sz="1050" dirty="0" err="1">
                <a:latin typeface="Century Gothic" panose="020B0502020202020204" pitchFamily="34" charset="0"/>
              </a:rPr>
              <a:t>compostables</a:t>
            </a:r>
            <a:r>
              <a:rPr lang="fr-FR" sz="1050" dirty="0">
                <a:latin typeface="Century Gothic" panose="020B0502020202020204" pitchFamily="34" charset="0"/>
              </a:rPr>
              <a:t>, installer des composteurs partagés au pied des HLM.</a:t>
            </a:r>
          </a:p>
        </p:txBody>
      </p:sp>
      <p:sp>
        <p:nvSpPr>
          <p:cNvPr id="11" name="ZoneTexte 10"/>
          <p:cNvSpPr txBox="1"/>
          <p:nvPr/>
        </p:nvSpPr>
        <p:spPr>
          <a:xfrm>
            <a:off x="757133" y="987179"/>
            <a:ext cx="5610339" cy="1815882"/>
          </a:xfrm>
          <a:prstGeom prst="rect">
            <a:avLst/>
          </a:prstGeom>
          <a:solidFill>
            <a:schemeClr val="bg2"/>
          </a:solidFill>
        </p:spPr>
        <p:txBody>
          <a:bodyPr wrap="square" rtlCol="0">
            <a:spAutoFit/>
          </a:bodyPr>
          <a:lstStyle/>
          <a:p>
            <a:pPr algn="just">
              <a:buClr>
                <a:schemeClr val="accent3"/>
              </a:buClr>
            </a:pPr>
            <a:endParaRPr lang="fr-FR" sz="1600" b="1" dirty="0">
              <a:latin typeface="Century Gothic" panose="020B0502020202020204" pitchFamily="34" charset="0"/>
            </a:endParaRPr>
          </a:p>
          <a:p>
            <a:pPr marL="171450" indent="-171450" algn="just">
              <a:buClr>
                <a:srgbClr val="98BF11"/>
              </a:buClr>
              <a:buFont typeface="Century Gothic" panose="020B0502020202020204" pitchFamily="34" charset="0"/>
              <a:buChar char="►"/>
            </a:pPr>
            <a:r>
              <a:rPr lang="fr-FR" sz="1050" b="1" dirty="0">
                <a:latin typeface="Century Gothic" panose="020B0502020202020204" pitchFamily="34" charset="0"/>
              </a:rPr>
              <a:t>Renforcer le conseil de proximité gratuit et indépendant sur la rénovation des logements </a:t>
            </a:r>
            <a:r>
              <a:rPr lang="fr-FR" sz="1050" dirty="0">
                <a:latin typeface="Century Gothic" panose="020B0502020202020204" pitchFamily="34" charset="0"/>
              </a:rPr>
              <a:t>: renforcer et déployer des permanences info-énergie et habitat des partenaires.</a:t>
            </a:r>
          </a:p>
          <a:p>
            <a:pPr marL="171450" indent="-171450" algn="just">
              <a:buClr>
                <a:srgbClr val="98BF11"/>
              </a:buClr>
              <a:buFont typeface="Century Gothic" panose="020B0502020202020204" pitchFamily="34" charset="0"/>
              <a:buChar char="►"/>
            </a:pPr>
            <a:endParaRPr lang="fr-FR" sz="600" b="1" dirty="0">
              <a:latin typeface="Century Gothic" panose="020B0502020202020204" pitchFamily="34" charset="0"/>
            </a:endParaRPr>
          </a:p>
          <a:p>
            <a:pPr marL="171450" indent="-171450" algn="just">
              <a:buClr>
                <a:srgbClr val="98BF11"/>
              </a:buClr>
              <a:buFont typeface="Century Gothic" panose="020B0502020202020204" pitchFamily="34" charset="0"/>
              <a:buChar char="►"/>
            </a:pPr>
            <a:r>
              <a:rPr lang="fr-FR" sz="1050" b="1" dirty="0">
                <a:latin typeface="Century Gothic" panose="020B0502020202020204" pitchFamily="34" charset="0"/>
              </a:rPr>
              <a:t>Améliorer la performance énergétique des bâtiments : </a:t>
            </a:r>
            <a:r>
              <a:rPr lang="fr-FR" sz="1050" dirty="0">
                <a:latin typeface="Century Gothic" panose="020B0502020202020204" pitchFamily="34" charset="0"/>
              </a:rPr>
              <a:t>soutenir l’amélioration de l’habitat privé (OPAH), réaliser une campagne d’isolation par l’extérieur, valoriser les rénovations énergétiques de logements privés exemplaires.</a:t>
            </a:r>
          </a:p>
          <a:p>
            <a:pPr marL="171450" indent="-171450" algn="just">
              <a:buClr>
                <a:srgbClr val="98BF11"/>
              </a:buClr>
              <a:buFont typeface="Century Gothic" panose="020B0502020202020204" pitchFamily="34" charset="0"/>
              <a:buChar char="►"/>
            </a:pPr>
            <a:endParaRPr lang="fr-FR" sz="600" dirty="0">
              <a:latin typeface="Century Gothic" panose="020B0502020202020204" pitchFamily="34" charset="0"/>
            </a:endParaRPr>
          </a:p>
          <a:p>
            <a:pPr marL="171450" indent="-171450" algn="just">
              <a:buClr>
                <a:srgbClr val="98BF11"/>
              </a:buClr>
              <a:buFont typeface="Century Gothic" panose="020B0502020202020204" pitchFamily="34" charset="0"/>
              <a:buChar char="►"/>
            </a:pPr>
            <a:r>
              <a:rPr lang="fr-FR" sz="1050" b="1" dirty="0">
                <a:latin typeface="Century Gothic" panose="020B0502020202020204" pitchFamily="34" charset="0"/>
              </a:rPr>
              <a:t>Lutter contre la précarité énergétique </a:t>
            </a:r>
            <a:r>
              <a:rPr lang="fr-FR" sz="1050" dirty="0">
                <a:latin typeface="Century Gothic" panose="020B0502020202020204" pitchFamily="34" charset="0"/>
              </a:rPr>
              <a:t>: former des relais sur la lutte contre la précarité énergétique</a:t>
            </a:r>
          </a:p>
        </p:txBody>
      </p:sp>
      <p:sp>
        <p:nvSpPr>
          <p:cNvPr id="12" name="Pentagone 11"/>
          <p:cNvSpPr/>
          <p:nvPr/>
        </p:nvSpPr>
        <p:spPr>
          <a:xfrm>
            <a:off x="543371" y="898343"/>
            <a:ext cx="3168350" cy="276902"/>
          </a:xfrm>
          <a:prstGeom prst="homePlate">
            <a:avLst>
              <a:gd name="adj" fmla="val 30051"/>
            </a:avLst>
          </a:prstGeom>
          <a:solidFill>
            <a:srgbClr val="98BF11"/>
          </a:solidFill>
          <a:ln>
            <a:solidFill>
              <a:srgbClr val="98B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1"/>
                </a:solidFill>
                <a:latin typeface="Century Gothic" panose="020B0502020202020204" pitchFamily="34" charset="0"/>
              </a:rPr>
              <a:t>Rénovation énergétique</a:t>
            </a:r>
          </a:p>
        </p:txBody>
      </p:sp>
      <p:sp>
        <p:nvSpPr>
          <p:cNvPr id="16" name="Pentagone 15"/>
          <p:cNvSpPr/>
          <p:nvPr/>
        </p:nvSpPr>
        <p:spPr>
          <a:xfrm>
            <a:off x="587908" y="4980142"/>
            <a:ext cx="3123813" cy="281330"/>
          </a:xfrm>
          <a:prstGeom prst="homePlate">
            <a:avLst>
              <a:gd name="adj" fmla="val 30051"/>
            </a:avLst>
          </a:prstGeom>
          <a:solidFill>
            <a:srgbClr val="30A9E0"/>
          </a:solidFill>
          <a:ln>
            <a:solidFill>
              <a:srgbClr val="3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1"/>
                </a:solidFill>
                <a:latin typeface="Century Gothic" panose="020B0502020202020204" pitchFamily="34" charset="0"/>
              </a:rPr>
              <a:t>Gestion des déchets</a:t>
            </a:r>
          </a:p>
        </p:txBody>
      </p:sp>
      <p:cxnSp>
        <p:nvCxnSpPr>
          <p:cNvPr id="19" name="Connecteur en angle 18"/>
          <p:cNvCxnSpPr>
            <a:endCxn id="16" idx="1"/>
          </p:cNvCxnSpPr>
          <p:nvPr/>
        </p:nvCxnSpPr>
        <p:spPr>
          <a:xfrm rot="16200000" flipH="1">
            <a:off x="-663314" y="3869585"/>
            <a:ext cx="2105800" cy="396643"/>
          </a:xfrm>
          <a:prstGeom prst="bentConnector2">
            <a:avLst/>
          </a:prstGeom>
          <a:ln w="28575">
            <a:solidFill>
              <a:srgbClr val="30A9E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757134" y="2971030"/>
            <a:ext cx="5610338" cy="1915909"/>
          </a:xfrm>
          <a:prstGeom prst="rect">
            <a:avLst/>
          </a:prstGeom>
          <a:solidFill>
            <a:schemeClr val="bg2"/>
          </a:solidFill>
        </p:spPr>
        <p:txBody>
          <a:bodyPr wrap="square" rtlCol="0">
            <a:spAutoFit/>
          </a:bodyPr>
          <a:lstStyle/>
          <a:p>
            <a:pPr marL="171450" indent="-171450" algn="just">
              <a:buClr>
                <a:schemeClr val="accent3"/>
              </a:buClr>
              <a:buFont typeface="Century Gothic" panose="020B0502020202020204" pitchFamily="34" charset="0"/>
              <a:buChar char="►"/>
            </a:pPr>
            <a:endParaRPr lang="fr-FR" sz="1050" b="1" dirty="0">
              <a:latin typeface="Century Gothic" panose="020B0502020202020204" pitchFamily="34" charset="0"/>
            </a:endParaRPr>
          </a:p>
          <a:p>
            <a:pPr algn="just">
              <a:buClr>
                <a:schemeClr val="accent3"/>
              </a:buClr>
            </a:pPr>
            <a:endParaRPr lang="fr-FR" sz="600" dirty="0">
              <a:latin typeface="Century Gothic" panose="020B0502020202020204" pitchFamily="34" charset="0"/>
            </a:endParaRPr>
          </a:p>
          <a:p>
            <a:pPr marL="171450" indent="-171450" algn="just">
              <a:buClr>
                <a:srgbClr val="717577"/>
              </a:buClr>
              <a:buFont typeface="Century Gothic" panose="020B0502020202020204" pitchFamily="34" charset="0"/>
              <a:buChar char="►"/>
            </a:pPr>
            <a:r>
              <a:rPr lang="fr-FR" sz="1050" b="1" dirty="0">
                <a:latin typeface="Century Gothic" panose="020B0502020202020204" pitchFamily="34" charset="0"/>
              </a:rPr>
              <a:t>Adapter l’agriculture locale aux enjeux du changement climatique </a:t>
            </a:r>
            <a:r>
              <a:rPr lang="fr-FR" sz="1050" dirty="0">
                <a:latin typeface="Century Gothic" panose="020B0502020202020204" pitchFamily="34" charset="0"/>
              </a:rPr>
              <a:t>: diminuer l’utilisation d’entrants (produits phytosanitaires), préserver les terres agricoles, limiter l’artificialisation des sols.</a:t>
            </a:r>
          </a:p>
          <a:p>
            <a:pPr marL="171450" indent="-171450" algn="just">
              <a:buClr>
                <a:srgbClr val="717577"/>
              </a:buClr>
              <a:buFont typeface="Century Gothic" panose="020B0502020202020204" pitchFamily="34" charset="0"/>
              <a:buChar char="►"/>
            </a:pPr>
            <a:endParaRPr lang="fr-FR" sz="400" b="1" dirty="0">
              <a:latin typeface="Century Gothic" panose="020B0502020202020204" pitchFamily="34" charset="0"/>
            </a:endParaRPr>
          </a:p>
          <a:p>
            <a:pPr marL="171450" indent="-171450" algn="just">
              <a:buClr>
                <a:srgbClr val="717577"/>
              </a:buClr>
              <a:buFont typeface="Century Gothic" panose="020B0502020202020204" pitchFamily="34" charset="0"/>
              <a:buChar char="►"/>
            </a:pPr>
            <a:r>
              <a:rPr lang="fr-FR" sz="1050" b="1" dirty="0">
                <a:latin typeface="Century Gothic" panose="020B0502020202020204" pitchFamily="34" charset="0"/>
              </a:rPr>
              <a:t>Encourager les circuits courts : </a:t>
            </a:r>
            <a:r>
              <a:rPr lang="fr-FR" sz="1050" dirty="0">
                <a:latin typeface="Century Gothic" panose="020B0502020202020204" pitchFamily="34" charset="0"/>
              </a:rPr>
              <a:t>accompagner la restauration collective vers un approvisionnement local de qualité.</a:t>
            </a:r>
          </a:p>
          <a:p>
            <a:pPr marL="171450" indent="-171450" algn="just">
              <a:buClr>
                <a:srgbClr val="717577"/>
              </a:buClr>
              <a:buFont typeface="Century Gothic" panose="020B0502020202020204" pitchFamily="34" charset="0"/>
              <a:buChar char="►"/>
            </a:pPr>
            <a:endParaRPr lang="fr-FR" sz="400" b="1" dirty="0">
              <a:latin typeface="Century Gothic" panose="020B0502020202020204" pitchFamily="34" charset="0"/>
            </a:endParaRPr>
          </a:p>
          <a:p>
            <a:pPr marL="171450" indent="-171450" algn="just">
              <a:buClr>
                <a:srgbClr val="717577"/>
              </a:buClr>
              <a:buFont typeface="Century Gothic" panose="020B0502020202020204" pitchFamily="34" charset="0"/>
              <a:buChar char="►"/>
            </a:pPr>
            <a:r>
              <a:rPr lang="fr-FR" sz="1050" b="1" dirty="0">
                <a:latin typeface="Century Gothic" panose="020B0502020202020204" pitchFamily="34" charset="0"/>
              </a:rPr>
              <a:t>Préserver la ressource en eau </a:t>
            </a:r>
            <a:r>
              <a:rPr lang="fr-FR" sz="1050" dirty="0">
                <a:latin typeface="Century Gothic" panose="020B0502020202020204" pitchFamily="34" charset="0"/>
              </a:rPr>
              <a:t>: mettre en place des mesures d’économies d’eau et des actions de sensibilisation</a:t>
            </a:r>
          </a:p>
          <a:p>
            <a:pPr marL="171450" indent="-171450" algn="just">
              <a:buClr>
                <a:srgbClr val="717577"/>
              </a:buClr>
              <a:buFont typeface="Century Gothic" panose="020B0502020202020204" pitchFamily="34" charset="0"/>
              <a:buChar char="►"/>
            </a:pPr>
            <a:endParaRPr lang="fr-FR" sz="600" b="1" dirty="0">
              <a:latin typeface="Century Gothic" panose="020B0502020202020204" pitchFamily="34" charset="0"/>
            </a:endParaRPr>
          </a:p>
          <a:p>
            <a:pPr marL="171450" indent="-171450" algn="just">
              <a:buClr>
                <a:srgbClr val="717577"/>
              </a:buClr>
              <a:buFont typeface="Century Gothic" panose="020B0502020202020204" pitchFamily="34" charset="0"/>
              <a:buChar char="►"/>
            </a:pPr>
            <a:r>
              <a:rPr lang="fr-FR" sz="1050" b="1" dirty="0">
                <a:latin typeface="Century Gothic" panose="020B0502020202020204" pitchFamily="34" charset="0"/>
              </a:rPr>
              <a:t>Lutte contre la propagation des espèces nuisibles à la santé</a:t>
            </a:r>
          </a:p>
        </p:txBody>
      </p:sp>
      <p:sp>
        <p:nvSpPr>
          <p:cNvPr id="21" name="Pentagone 20"/>
          <p:cNvSpPr/>
          <p:nvPr/>
        </p:nvSpPr>
        <p:spPr>
          <a:xfrm>
            <a:off x="543371" y="2872040"/>
            <a:ext cx="3168350" cy="285936"/>
          </a:xfrm>
          <a:prstGeom prst="homePlate">
            <a:avLst>
              <a:gd name="adj" fmla="val 30051"/>
            </a:avLst>
          </a:prstGeom>
          <a:solidFill>
            <a:srgbClr val="B7DEE8"/>
          </a:solidFill>
          <a:ln>
            <a:solidFill>
              <a:srgbClr val="B7D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1"/>
                </a:solidFill>
                <a:latin typeface="Century Gothic" panose="020B0502020202020204" pitchFamily="34" charset="0"/>
              </a:rPr>
              <a:t>Agriculture et alimentation</a:t>
            </a:r>
          </a:p>
        </p:txBody>
      </p:sp>
      <p:cxnSp>
        <p:nvCxnSpPr>
          <p:cNvPr id="22" name="Connecteur en angle 21"/>
          <p:cNvCxnSpPr>
            <a:endCxn id="21" idx="1"/>
          </p:cNvCxnSpPr>
          <p:nvPr/>
        </p:nvCxnSpPr>
        <p:spPr>
          <a:xfrm rot="16200000" flipH="1">
            <a:off x="-621789" y="1849847"/>
            <a:ext cx="1978215" cy="352105"/>
          </a:xfrm>
          <a:prstGeom prst="bentConnector2">
            <a:avLst/>
          </a:prstGeom>
          <a:ln w="28575">
            <a:solidFill>
              <a:srgbClr val="B7DEE8"/>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3" name="Image 22"/>
          <p:cNvPicPr>
            <a:picLocks noChangeAspect="1"/>
          </p:cNvPicPr>
          <p:nvPr/>
        </p:nvPicPr>
        <p:blipFill>
          <a:blip r:embed="rId3"/>
          <a:stretch>
            <a:fillRect/>
          </a:stretch>
        </p:blipFill>
        <p:spPr>
          <a:xfrm>
            <a:off x="3068960" y="6822207"/>
            <a:ext cx="3158916" cy="1408389"/>
          </a:xfrm>
          <a:prstGeom prst="rect">
            <a:avLst/>
          </a:prstGeom>
          <a:effectLst>
            <a:outerShdw blurRad="50800" dist="38100" dir="2700000" algn="tl" rotWithShape="0">
              <a:prstClr val="black">
                <a:alpha val="40000"/>
              </a:prstClr>
            </a:outerShdw>
          </a:effectLst>
        </p:spPr>
      </p:pic>
      <p:pic>
        <p:nvPicPr>
          <p:cNvPr id="2" name="Image 1"/>
          <p:cNvPicPr>
            <a:picLocks noChangeAspect="1"/>
          </p:cNvPicPr>
          <p:nvPr/>
        </p:nvPicPr>
        <p:blipFill rotWithShape="1">
          <a:blip r:embed="rId4"/>
          <a:srcRect l="1644"/>
          <a:stretch/>
        </p:blipFill>
        <p:spPr>
          <a:xfrm>
            <a:off x="3856345" y="7702447"/>
            <a:ext cx="2643368" cy="962208"/>
          </a:xfrm>
          <a:prstGeom prst="rect">
            <a:avLst/>
          </a:prstGeom>
          <a:effectLst>
            <a:outerShdw blurRad="50800" dist="38100" dir="2700000" algn="tl" rotWithShape="0">
              <a:prstClr val="black">
                <a:alpha val="40000"/>
              </a:prstClr>
            </a:outerShdw>
          </a:effectLst>
        </p:spPr>
      </p:pic>
      <p:sp>
        <p:nvSpPr>
          <p:cNvPr id="3" name="Espace réservé du numéro de diapositive 2">
            <a:extLst>
              <a:ext uri="{FF2B5EF4-FFF2-40B4-BE49-F238E27FC236}">
                <a16:creationId xmlns:a16="http://schemas.microsoft.com/office/drawing/2014/main" id="{E2300E4E-4204-49DF-82E3-0FFB8A255CFB}"/>
              </a:ext>
            </a:extLst>
          </p:cNvPr>
          <p:cNvSpPr>
            <a:spLocks noGrp="1"/>
          </p:cNvSpPr>
          <p:nvPr>
            <p:ph type="sldNum" sz="quarter" idx="12"/>
          </p:nvPr>
        </p:nvSpPr>
        <p:spPr/>
        <p:txBody>
          <a:bodyPr/>
          <a:lstStyle/>
          <a:p>
            <a:fld id="{1E472829-5C7A-45AD-9267-70AC7B316BF4}" type="slidenum">
              <a:rPr lang="fr-FR" smtClean="0"/>
              <a:t>20</a:t>
            </a:fld>
            <a:endParaRPr lang="fr-FR"/>
          </a:p>
        </p:txBody>
      </p:sp>
    </p:spTree>
    <p:extLst>
      <p:ext uri="{BB962C8B-B14F-4D97-AF65-F5344CB8AC3E}">
        <p14:creationId xmlns:p14="http://schemas.microsoft.com/office/powerpoint/2010/main" val="148818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89"/>
          <p:cNvSpPr/>
          <p:nvPr>
            <p:custDataLst>
              <p:tags r:id="rId1"/>
            </p:custDataLst>
          </p:nvPr>
        </p:nvSpPr>
        <p:spPr>
          <a:xfrm rot="10800000">
            <a:off x="0" y="179513"/>
            <a:ext cx="6480000" cy="648000"/>
          </a:xfrm>
          <a:prstGeom prst="snipRoundRect">
            <a:avLst>
              <a:gd name="adj1" fmla="val 50000"/>
              <a:gd name="adj2" fmla="val 0"/>
            </a:avLst>
          </a:prstGeom>
          <a:solidFill>
            <a:srgbClr val="30A9E0"/>
          </a:solidFill>
          <a:ln>
            <a:noFill/>
          </a:ln>
        </p:spPr>
        <p:txBody>
          <a:bodyPr lIns="91425" tIns="45700" rIns="91425" bIns="45700" anchor="t" anchorCtr="0">
            <a:noAutofit/>
          </a:bodyPr>
          <a:lstStyle/>
          <a:p>
            <a:endParaRPr kern="0" dirty="0">
              <a:solidFill>
                <a:srgbClr val="E3655B"/>
              </a:solidFill>
              <a:latin typeface="Cambria" pitchFamily="18" charset="0"/>
              <a:cs typeface="Arial"/>
              <a:sym typeface="Arial"/>
            </a:endParaRPr>
          </a:p>
        </p:txBody>
      </p:sp>
      <p:sp>
        <p:nvSpPr>
          <p:cNvPr id="15" name="ZoneTexte 14"/>
          <p:cNvSpPr txBox="1"/>
          <p:nvPr/>
        </p:nvSpPr>
        <p:spPr>
          <a:xfrm>
            <a:off x="332656" y="267246"/>
            <a:ext cx="5544616" cy="338554"/>
          </a:xfrm>
          <a:prstGeom prst="rect">
            <a:avLst/>
          </a:prstGeom>
          <a:noFill/>
        </p:spPr>
        <p:txBody>
          <a:bodyPr wrap="square" rtlCol="0">
            <a:spAutoFit/>
          </a:bodyPr>
          <a:lstStyle/>
          <a:p>
            <a:pPr algn="just"/>
            <a:r>
              <a:rPr lang="fr-FR" sz="1600" b="1" dirty="0">
                <a:solidFill>
                  <a:schemeClr val="bg1"/>
                </a:solidFill>
                <a:latin typeface="Century Gothic" panose="020B0502020202020204" pitchFamily="34" charset="0"/>
              </a:rPr>
              <a:t>EVALUATION ENVIRONNEMENTALE STRATEGIQUE (EES)</a:t>
            </a:r>
          </a:p>
        </p:txBody>
      </p:sp>
      <p:sp>
        <p:nvSpPr>
          <p:cNvPr id="34" name="Rectangle 33"/>
          <p:cNvSpPr/>
          <p:nvPr/>
        </p:nvSpPr>
        <p:spPr>
          <a:xfrm rot="5400000">
            <a:off x="1808972" y="-731103"/>
            <a:ext cx="72008" cy="273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Google Shape;341;p8"/>
          <p:cNvSpPr/>
          <p:nvPr/>
        </p:nvSpPr>
        <p:spPr>
          <a:xfrm>
            <a:off x="380759" y="1090171"/>
            <a:ext cx="6048672" cy="1785064"/>
          </a:xfrm>
          <a:prstGeom prst="rect">
            <a:avLst/>
          </a:prstGeom>
          <a:ln w="28575">
            <a:solidFill>
              <a:srgbClr val="98BF11"/>
            </a:solidFill>
            <a:prstDash val="lgDashDot"/>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just" rtl="0">
              <a:spcBef>
                <a:spcPts val="0"/>
              </a:spcBef>
              <a:spcAft>
                <a:spcPts val="0"/>
              </a:spcAft>
              <a:buNone/>
            </a:pPr>
            <a:r>
              <a:rPr lang="fr-FR" sz="1100" dirty="0">
                <a:solidFill>
                  <a:schemeClr val="dk1"/>
                </a:solidFill>
                <a:latin typeface="Century Gothic"/>
                <a:ea typeface="Century Gothic"/>
                <a:cs typeface="Century Gothic"/>
                <a:sym typeface="Century Gothic"/>
              </a:rPr>
              <a:t>L'EES cherche à </a:t>
            </a:r>
            <a:r>
              <a:rPr lang="fr-FR" sz="1100" b="1" dirty="0">
                <a:solidFill>
                  <a:schemeClr val="dk1"/>
                </a:solidFill>
                <a:latin typeface="Century Gothic"/>
                <a:ea typeface="Century Gothic"/>
                <a:cs typeface="Century Gothic"/>
                <a:sym typeface="Century Gothic"/>
              </a:rPr>
              <a:t>améliorer la prise en compte des considérations environnementales dans l’élaboration et l’adoption des plans, schémas, stratégies</a:t>
            </a:r>
            <a:r>
              <a:rPr lang="fr-FR" sz="1100" dirty="0">
                <a:solidFill>
                  <a:schemeClr val="dk1"/>
                </a:solidFill>
                <a:latin typeface="Century Gothic"/>
                <a:ea typeface="Century Gothic"/>
                <a:cs typeface="Century Gothic"/>
                <a:sym typeface="Century Gothic"/>
              </a:rPr>
              <a:t> en étudiant leurs incidences (positives et/ou négatives, directes et/ou indirectes, immédiates, temporaires, différées ou permanentes) ainsi que leur horizon temporel ; elle doit aussi </a:t>
            </a:r>
            <a:r>
              <a:rPr lang="fr-FR" sz="1100" b="1" dirty="0">
                <a:solidFill>
                  <a:schemeClr val="dk1"/>
                </a:solidFill>
                <a:latin typeface="Century Gothic"/>
                <a:ea typeface="Century Gothic"/>
                <a:cs typeface="Century Gothic"/>
                <a:sym typeface="Century Gothic"/>
              </a:rPr>
              <a:t>identifier des mesures propres à favoriser les incidences positives et </a:t>
            </a:r>
            <a:r>
              <a:rPr lang="fr-FR" sz="1100" b="1" u="sng" dirty="0">
                <a:latin typeface="Century Gothic"/>
                <a:ea typeface="Century Gothic"/>
                <a:cs typeface="Century Gothic"/>
                <a:sym typeface="Century Gothic"/>
              </a:rPr>
              <a:t>éviter, réduire ou compenser</a:t>
            </a:r>
            <a:r>
              <a:rPr lang="fr-FR" sz="1100" b="1" dirty="0">
                <a:latin typeface="Century Gothic"/>
                <a:ea typeface="Century Gothic"/>
                <a:cs typeface="Century Gothic"/>
                <a:sym typeface="Century Gothic"/>
              </a:rPr>
              <a:t> </a:t>
            </a:r>
            <a:r>
              <a:rPr lang="fr-FR" sz="1100" b="1" dirty="0">
                <a:solidFill>
                  <a:schemeClr val="dk1"/>
                </a:solidFill>
                <a:latin typeface="Century Gothic"/>
                <a:ea typeface="Century Gothic"/>
                <a:cs typeface="Century Gothic"/>
                <a:sym typeface="Century Gothic"/>
              </a:rPr>
              <a:t>toutes incidences négatives</a:t>
            </a:r>
            <a:r>
              <a:rPr lang="fr-FR" sz="1100" dirty="0">
                <a:solidFill>
                  <a:schemeClr val="dk1"/>
                </a:solidFill>
                <a:latin typeface="Century Gothic"/>
                <a:ea typeface="Century Gothic"/>
                <a:cs typeface="Century Gothic"/>
                <a:sym typeface="Century Gothic"/>
              </a:rPr>
              <a:t> pouvant être mises en évidence ou suspectées. </a:t>
            </a:r>
          </a:p>
          <a:p>
            <a:pPr algn="just"/>
            <a:r>
              <a:rPr lang="fr-FR" sz="1100" dirty="0">
                <a:solidFill>
                  <a:schemeClr val="dk1"/>
                </a:solidFill>
                <a:latin typeface="Century Gothic"/>
                <a:ea typeface="Century Gothic"/>
                <a:cs typeface="Century Gothic"/>
                <a:sym typeface="Century Gothic"/>
              </a:rPr>
              <a:t>Dans le cadre de l’élaboration d’un PCAET, l’EES doit permettre de représenter le </a:t>
            </a:r>
            <a:r>
              <a:rPr lang="fr-FR" sz="1100" b="1" dirty="0">
                <a:solidFill>
                  <a:schemeClr val="dk1"/>
                </a:solidFill>
                <a:latin typeface="Century Gothic"/>
                <a:ea typeface="Century Gothic"/>
                <a:cs typeface="Century Gothic"/>
                <a:sym typeface="Century Gothic"/>
              </a:rPr>
              <a:t>meilleur compromis entre les objectifs en matière de qualité de l’air, d’énergie et de climat et les autres enjeux environnementaux </a:t>
            </a:r>
            <a:r>
              <a:rPr lang="fr-FR" sz="1100" dirty="0">
                <a:solidFill>
                  <a:schemeClr val="dk1"/>
                </a:solidFill>
                <a:latin typeface="Century Gothic"/>
                <a:ea typeface="Century Gothic"/>
                <a:cs typeface="Century Gothic"/>
                <a:sym typeface="Century Gothic"/>
              </a:rPr>
              <a:t>identifiés sur le territoire.</a:t>
            </a:r>
          </a:p>
        </p:txBody>
      </p:sp>
      <p:sp>
        <p:nvSpPr>
          <p:cNvPr id="27" name="Google Shape;343;p8"/>
          <p:cNvSpPr/>
          <p:nvPr/>
        </p:nvSpPr>
        <p:spPr>
          <a:xfrm>
            <a:off x="1412055" y="6717472"/>
            <a:ext cx="3986080"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900" i="1" dirty="0">
                <a:solidFill>
                  <a:schemeClr val="bg1">
                    <a:lumMod val="50000"/>
                  </a:schemeClr>
                </a:solidFill>
                <a:latin typeface="Century Gothic" panose="020B0502020202020204" pitchFamily="34" charset="0"/>
                <a:ea typeface="Times New Roman"/>
                <a:cs typeface="Times New Roman"/>
                <a:sym typeface="Times New Roman"/>
              </a:rPr>
              <a:t>Démarche globale de l'évaluation environnementale du PCAET</a:t>
            </a:r>
            <a:endParaRPr sz="900" i="1" dirty="0">
              <a:solidFill>
                <a:schemeClr val="bg1">
                  <a:lumMod val="50000"/>
                </a:schemeClr>
              </a:solidFill>
              <a:latin typeface="Century Gothic" panose="020B0502020202020204" pitchFamily="34" charset="0"/>
              <a:ea typeface="Calibri"/>
              <a:cs typeface="Calibri"/>
              <a:sym typeface="Calibri"/>
            </a:endParaRPr>
          </a:p>
        </p:txBody>
      </p:sp>
      <p:sp>
        <p:nvSpPr>
          <p:cNvPr id="28" name="Google Shape;344;p8"/>
          <p:cNvSpPr/>
          <p:nvPr/>
        </p:nvSpPr>
        <p:spPr>
          <a:xfrm>
            <a:off x="380759" y="7020272"/>
            <a:ext cx="6048672" cy="1446509"/>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chemeClr val="dk1"/>
              </a:buClr>
              <a:buSzPts val="5000"/>
              <a:buFont typeface="Century Gothic"/>
              <a:buNone/>
            </a:pPr>
            <a:r>
              <a:rPr lang="fr-FR" sz="1100" dirty="0">
                <a:solidFill>
                  <a:schemeClr val="dk1"/>
                </a:solidFill>
                <a:latin typeface="Century Gothic"/>
                <a:ea typeface="Century Gothic"/>
                <a:cs typeface="Century Gothic"/>
                <a:sym typeface="Century Gothic"/>
              </a:rPr>
              <a:t>La démarche de </a:t>
            </a:r>
            <a:r>
              <a:rPr lang="fr-FR" sz="1100" dirty="0" err="1">
                <a:solidFill>
                  <a:schemeClr val="dk1"/>
                </a:solidFill>
                <a:latin typeface="Century Gothic"/>
                <a:ea typeface="Century Gothic"/>
                <a:cs typeface="Century Gothic"/>
                <a:sym typeface="Century Gothic"/>
              </a:rPr>
              <a:t>co</a:t>
            </a:r>
            <a:r>
              <a:rPr lang="fr-FR" sz="1100" dirty="0">
                <a:solidFill>
                  <a:schemeClr val="dk1"/>
                </a:solidFill>
                <a:latin typeface="Century Gothic"/>
                <a:ea typeface="Century Gothic"/>
                <a:cs typeface="Century Gothic"/>
                <a:sym typeface="Century Gothic"/>
              </a:rPr>
              <a:t>-construction du PCAET a été itérative. Les tendances et enjeux identifiés dans l’état initial de l’environnement ainsi que le diagnostic climat-air-énergie du territoire ont alimenté la réflexion entre les différents partenaires afin d’élaborer un programme d’actions à adopter.  </a:t>
            </a:r>
          </a:p>
          <a:p>
            <a:pPr algn="just">
              <a:buClr>
                <a:schemeClr val="dk1"/>
              </a:buClr>
              <a:buSzPts val="5000"/>
            </a:pPr>
            <a:r>
              <a:rPr lang="fr-FR" sz="1100" dirty="0">
                <a:solidFill>
                  <a:schemeClr val="dk1"/>
                </a:solidFill>
                <a:latin typeface="Century Gothic"/>
                <a:ea typeface="Century Gothic"/>
                <a:cs typeface="Century Gothic"/>
                <a:sym typeface="Century Gothic"/>
              </a:rPr>
              <a:t>L’accompagnement s’est fait au travers de réunions formalisées, et d’une manière générale les éléments à enjeux ont été régulièrement rappelés lors des différents Ateliers, COTECH et COPIL avant les phases de travail ou de décision.</a:t>
            </a:r>
            <a:endParaRPr lang="fr-FR" sz="1100" dirty="0"/>
          </a:p>
          <a:p>
            <a:pPr marL="0" marR="0" lvl="0" indent="0" algn="just" rtl="0">
              <a:lnSpc>
                <a:spcPct val="100000"/>
              </a:lnSpc>
              <a:spcBef>
                <a:spcPts val="0"/>
              </a:spcBef>
              <a:spcAft>
                <a:spcPts val="0"/>
              </a:spcAft>
              <a:buClr>
                <a:schemeClr val="dk1"/>
              </a:buClr>
              <a:buSzPts val="5000"/>
              <a:buFont typeface="Century Gothic"/>
              <a:buNone/>
            </a:pPr>
            <a:endParaRPr lang="fr-FR" sz="1100" dirty="0">
              <a:solidFill>
                <a:schemeClr val="dk1"/>
              </a:solidFill>
              <a:latin typeface="Century Gothic"/>
              <a:ea typeface="Century Gothic"/>
              <a:cs typeface="Century Gothic"/>
              <a:sym typeface="Century Gothic"/>
            </a:endParaRPr>
          </a:p>
        </p:txBody>
      </p:sp>
      <p:sp>
        <p:nvSpPr>
          <p:cNvPr id="14" name="Rectangle 13"/>
          <p:cNvSpPr/>
          <p:nvPr/>
        </p:nvSpPr>
        <p:spPr>
          <a:xfrm flipV="1">
            <a:off x="229794" y="3210024"/>
            <a:ext cx="6350602" cy="332377"/>
          </a:xfrm>
          <a:prstGeom prst="rect">
            <a:avLst/>
          </a:prstGeom>
          <a:pattFill prst="pct25">
            <a:fgClr>
              <a:srgbClr val="346826"/>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800" dirty="0"/>
          </a:p>
        </p:txBody>
      </p:sp>
      <p:sp>
        <p:nvSpPr>
          <p:cNvPr id="16" name="ZoneTexte 15"/>
          <p:cNvSpPr txBox="1"/>
          <p:nvPr/>
        </p:nvSpPr>
        <p:spPr>
          <a:xfrm>
            <a:off x="604627" y="3203848"/>
            <a:ext cx="2160240" cy="338554"/>
          </a:xfrm>
          <a:prstGeom prst="rect">
            <a:avLst/>
          </a:prstGeom>
          <a:solidFill>
            <a:schemeClr val="bg1"/>
          </a:solidFill>
        </p:spPr>
        <p:txBody>
          <a:bodyPr wrap="square" rtlCol="0">
            <a:spAutoFit/>
          </a:bodyPr>
          <a:lstStyle/>
          <a:p>
            <a:r>
              <a:rPr lang="fr-FR" sz="1600" b="1" dirty="0">
                <a:solidFill>
                  <a:srgbClr val="404040"/>
                </a:solidFill>
                <a:latin typeface="Century Gothic" panose="020B0502020202020204" pitchFamily="34" charset="0"/>
              </a:rPr>
              <a:t>Démarche suivie</a:t>
            </a:r>
          </a:p>
        </p:txBody>
      </p:sp>
      <p:pic>
        <p:nvPicPr>
          <p:cNvPr id="3" name="Image 2"/>
          <p:cNvPicPr>
            <a:picLocks noChangeAspect="1"/>
          </p:cNvPicPr>
          <p:nvPr/>
        </p:nvPicPr>
        <p:blipFill rotWithShape="1">
          <a:blip r:embed="rId3"/>
          <a:srcRect l="3504" t="7079" r="847"/>
          <a:stretch/>
        </p:blipFill>
        <p:spPr>
          <a:xfrm>
            <a:off x="763228" y="3909483"/>
            <a:ext cx="4953543" cy="2681025"/>
          </a:xfrm>
          <a:prstGeom prst="rect">
            <a:avLst/>
          </a:prstGeom>
        </p:spPr>
      </p:pic>
      <p:sp>
        <p:nvSpPr>
          <p:cNvPr id="2" name="Espace réservé du numéro de diapositive 1">
            <a:extLst>
              <a:ext uri="{FF2B5EF4-FFF2-40B4-BE49-F238E27FC236}">
                <a16:creationId xmlns:a16="http://schemas.microsoft.com/office/drawing/2014/main" id="{26CA6D3F-7CB9-4D44-A10C-052CD338CD55}"/>
              </a:ext>
            </a:extLst>
          </p:cNvPr>
          <p:cNvSpPr>
            <a:spLocks noGrp="1"/>
          </p:cNvSpPr>
          <p:nvPr>
            <p:ph type="sldNum" sz="quarter" idx="12"/>
          </p:nvPr>
        </p:nvSpPr>
        <p:spPr/>
        <p:txBody>
          <a:bodyPr/>
          <a:lstStyle/>
          <a:p>
            <a:fld id="{1E472829-5C7A-45AD-9267-70AC7B316BF4}" type="slidenum">
              <a:rPr lang="fr-FR" smtClean="0"/>
              <a:t>21</a:t>
            </a:fld>
            <a:endParaRPr lang="fr-FR"/>
          </a:p>
        </p:txBody>
      </p:sp>
    </p:spTree>
    <p:extLst>
      <p:ext uri="{BB962C8B-B14F-4D97-AF65-F5344CB8AC3E}">
        <p14:creationId xmlns:p14="http://schemas.microsoft.com/office/powerpoint/2010/main" val="118055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89"/>
          <p:cNvSpPr/>
          <p:nvPr>
            <p:custDataLst>
              <p:tags r:id="rId1"/>
            </p:custDataLst>
          </p:nvPr>
        </p:nvSpPr>
        <p:spPr>
          <a:xfrm rot="10800000">
            <a:off x="0" y="179513"/>
            <a:ext cx="6480000" cy="648000"/>
          </a:xfrm>
          <a:prstGeom prst="snipRoundRect">
            <a:avLst>
              <a:gd name="adj1" fmla="val 50000"/>
              <a:gd name="adj2" fmla="val 0"/>
            </a:avLst>
          </a:prstGeom>
          <a:solidFill>
            <a:srgbClr val="30A9E0"/>
          </a:solidFill>
          <a:ln>
            <a:noFill/>
          </a:ln>
        </p:spPr>
        <p:txBody>
          <a:bodyPr lIns="91425" tIns="45700" rIns="91425" bIns="45700" anchor="t" anchorCtr="0">
            <a:noAutofit/>
          </a:bodyPr>
          <a:lstStyle/>
          <a:p>
            <a:endParaRPr kern="0" dirty="0">
              <a:solidFill>
                <a:srgbClr val="E3655B"/>
              </a:solidFill>
              <a:latin typeface="Cambria" pitchFamily="18" charset="0"/>
              <a:cs typeface="Arial"/>
              <a:sym typeface="Arial"/>
            </a:endParaRPr>
          </a:p>
        </p:txBody>
      </p:sp>
      <p:sp>
        <p:nvSpPr>
          <p:cNvPr id="15" name="ZoneTexte 14"/>
          <p:cNvSpPr txBox="1"/>
          <p:nvPr/>
        </p:nvSpPr>
        <p:spPr>
          <a:xfrm>
            <a:off x="332656" y="267246"/>
            <a:ext cx="5544616" cy="338554"/>
          </a:xfrm>
          <a:prstGeom prst="rect">
            <a:avLst/>
          </a:prstGeom>
          <a:noFill/>
        </p:spPr>
        <p:txBody>
          <a:bodyPr wrap="square" rtlCol="0">
            <a:spAutoFit/>
          </a:bodyPr>
          <a:lstStyle/>
          <a:p>
            <a:pPr algn="just"/>
            <a:r>
              <a:rPr lang="fr-FR" sz="1600" b="1" dirty="0">
                <a:solidFill>
                  <a:schemeClr val="bg1"/>
                </a:solidFill>
                <a:latin typeface="Century Gothic" panose="020B0502020202020204" pitchFamily="34" charset="0"/>
              </a:rPr>
              <a:t>EVALUATION ENVIRONNEMENTALE STRATEGIQUE (EES)</a:t>
            </a:r>
          </a:p>
        </p:txBody>
      </p:sp>
      <p:sp>
        <p:nvSpPr>
          <p:cNvPr id="34" name="Rectangle 33"/>
          <p:cNvSpPr/>
          <p:nvPr/>
        </p:nvSpPr>
        <p:spPr>
          <a:xfrm rot="5400000">
            <a:off x="1808972" y="-731103"/>
            <a:ext cx="72008" cy="273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flipV="1">
            <a:off x="332656" y="921757"/>
            <a:ext cx="6176205" cy="332378"/>
          </a:xfrm>
          <a:prstGeom prst="rect">
            <a:avLst/>
          </a:prstGeom>
          <a:pattFill prst="pct25">
            <a:fgClr>
              <a:srgbClr val="346826"/>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800" dirty="0"/>
          </a:p>
        </p:txBody>
      </p:sp>
      <p:sp>
        <p:nvSpPr>
          <p:cNvPr id="18" name="ZoneTexte 17"/>
          <p:cNvSpPr txBox="1"/>
          <p:nvPr/>
        </p:nvSpPr>
        <p:spPr>
          <a:xfrm>
            <a:off x="695779" y="899592"/>
            <a:ext cx="3744416" cy="338554"/>
          </a:xfrm>
          <a:prstGeom prst="rect">
            <a:avLst/>
          </a:prstGeom>
          <a:solidFill>
            <a:schemeClr val="bg1"/>
          </a:solidFill>
        </p:spPr>
        <p:txBody>
          <a:bodyPr wrap="square" rtlCol="0">
            <a:spAutoFit/>
          </a:bodyPr>
          <a:lstStyle/>
          <a:p>
            <a:r>
              <a:rPr lang="fr-FR" sz="1600" b="1" dirty="0">
                <a:solidFill>
                  <a:srgbClr val="404040"/>
                </a:solidFill>
                <a:latin typeface="Century Gothic" panose="020B0502020202020204" pitchFamily="34" charset="0"/>
              </a:rPr>
              <a:t>Enjeux environnementaux identifiés</a:t>
            </a:r>
          </a:p>
        </p:txBody>
      </p:sp>
      <p:sp>
        <p:nvSpPr>
          <p:cNvPr id="19" name="Rectangle 18"/>
          <p:cNvSpPr/>
          <p:nvPr/>
        </p:nvSpPr>
        <p:spPr>
          <a:xfrm flipV="1">
            <a:off x="332656" y="4711045"/>
            <a:ext cx="6176205" cy="326201"/>
          </a:xfrm>
          <a:prstGeom prst="rect">
            <a:avLst/>
          </a:prstGeom>
          <a:pattFill prst="pct25">
            <a:fgClr>
              <a:srgbClr val="346826"/>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800" dirty="0"/>
          </a:p>
        </p:txBody>
      </p:sp>
      <p:sp>
        <p:nvSpPr>
          <p:cNvPr id="20" name="ZoneTexte 19"/>
          <p:cNvSpPr txBox="1"/>
          <p:nvPr/>
        </p:nvSpPr>
        <p:spPr>
          <a:xfrm>
            <a:off x="768714" y="4702429"/>
            <a:ext cx="4752528" cy="338554"/>
          </a:xfrm>
          <a:prstGeom prst="rect">
            <a:avLst/>
          </a:prstGeom>
          <a:solidFill>
            <a:schemeClr val="bg1"/>
          </a:solidFill>
        </p:spPr>
        <p:txBody>
          <a:bodyPr wrap="square" rtlCol="0">
            <a:spAutoFit/>
          </a:bodyPr>
          <a:lstStyle/>
          <a:p>
            <a:r>
              <a:rPr lang="fr-FR" sz="1600" b="1" dirty="0">
                <a:solidFill>
                  <a:srgbClr val="404040"/>
                </a:solidFill>
                <a:latin typeface="Century Gothic" panose="020B0502020202020204" pitchFamily="34" charset="0"/>
              </a:rPr>
              <a:t>Synthèse des incidences du PCAET</a:t>
            </a:r>
          </a:p>
        </p:txBody>
      </p:sp>
      <p:sp>
        <p:nvSpPr>
          <p:cNvPr id="21" name="Rectangle 20">
            <a:extLst>
              <a:ext uri="{FF2B5EF4-FFF2-40B4-BE49-F238E27FC236}">
                <a16:creationId xmlns:a16="http://schemas.microsoft.com/office/drawing/2014/main" id="{95EC04E1-FEE3-4978-B2DF-39C51938EF0A}"/>
              </a:ext>
            </a:extLst>
          </p:cNvPr>
          <p:cNvSpPr/>
          <p:nvPr/>
        </p:nvSpPr>
        <p:spPr>
          <a:xfrm>
            <a:off x="421709" y="5064802"/>
            <a:ext cx="6255017" cy="418670"/>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eaLnBrk="0" fontAlgn="base" hangingPunct="0">
              <a:spcBef>
                <a:spcPct val="0"/>
              </a:spcBef>
              <a:spcAft>
                <a:spcPct val="0"/>
              </a:spcAft>
            </a:pPr>
            <a:r>
              <a:rPr lang="fr-FR" altLang="zh-CN" sz="1050" dirty="0">
                <a:latin typeface="Century Gothic" panose="020B0502020202020204" pitchFamily="34" charset="0"/>
              </a:rPr>
              <a:t>Les 50 actions du PCAET ont été analysées au regard de leur impact sur l’environnement. La figure suivante permet de synthétiser les incidences potentielles du PCAET de la CAPCA. </a:t>
            </a:r>
          </a:p>
        </p:txBody>
      </p:sp>
      <p:pic>
        <p:nvPicPr>
          <p:cNvPr id="12" name="Image 11">
            <a:extLst>
              <a:ext uri="{FF2B5EF4-FFF2-40B4-BE49-F238E27FC236}">
                <a16:creationId xmlns:a16="http://schemas.microsoft.com/office/drawing/2014/main" id="{5094B200-A08F-4D9A-B361-8294F86DE42E}"/>
              </a:ext>
            </a:extLst>
          </p:cNvPr>
          <p:cNvPicPr>
            <a:picLocks noChangeAspect="1"/>
          </p:cNvPicPr>
          <p:nvPr/>
        </p:nvPicPr>
        <p:blipFill rotWithShape="1">
          <a:blip r:embed="rId3"/>
          <a:srcRect l="4680" t="1225" r="1412" b="3765"/>
          <a:stretch/>
        </p:blipFill>
        <p:spPr>
          <a:xfrm>
            <a:off x="332656" y="5580112"/>
            <a:ext cx="5930516" cy="3442907"/>
          </a:xfrm>
          <a:prstGeom prst="rect">
            <a:avLst/>
          </a:prstGeom>
        </p:spPr>
      </p:pic>
      <p:pic>
        <p:nvPicPr>
          <p:cNvPr id="13" name="Image 12">
            <a:extLst>
              <a:ext uri="{FF2B5EF4-FFF2-40B4-BE49-F238E27FC236}">
                <a16:creationId xmlns:a16="http://schemas.microsoft.com/office/drawing/2014/main" id="{48A9DA3A-278F-4DFC-99A9-DC912E590B66}"/>
              </a:ext>
            </a:extLst>
          </p:cNvPr>
          <p:cNvPicPr>
            <a:picLocks noChangeAspect="1"/>
          </p:cNvPicPr>
          <p:nvPr/>
        </p:nvPicPr>
        <p:blipFill rotWithShape="1">
          <a:blip r:embed="rId4"/>
          <a:srcRect l="-1" r="1475"/>
          <a:stretch/>
        </p:blipFill>
        <p:spPr>
          <a:xfrm>
            <a:off x="1268760" y="1403648"/>
            <a:ext cx="4405237" cy="3053795"/>
          </a:xfrm>
          <a:prstGeom prst="rect">
            <a:avLst/>
          </a:prstGeom>
        </p:spPr>
      </p:pic>
      <p:sp>
        <p:nvSpPr>
          <p:cNvPr id="2" name="Espace réservé du numéro de diapositive 1">
            <a:extLst>
              <a:ext uri="{FF2B5EF4-FFF2-40B4-BE49-F238E27FC236}">
                <a16:creationId xmlns:a16="http://schemas.microsoft.com/office/drawing/2014/main" id="{36322B92-F032-4DB9-88EF-6F90AC968E85}"/>
              </a:ext>
            </a:extLst>
          </p:cNvPr>
          <p:cNvSpPr>
            <a:spLocks noGrp="1"/>
          </p:cNvSpPr>
          <p:nvPr>
            <p:ph type="sldNum" sz="quarter" idx="12"/>
          </p:nvPr>
        </p:nvSpPr>
        <p:spPr/>
        <p:txBody>
          <a:bodyPr/>
          <a:lstStyle/>
          <a:p>
            <a:fld id="{1E472829-5C7A-45AD-9267-70AC7B316BF4}" type="slidenum">
              <a:rPr lang="fr-FR" smtClean="0"/>
              <a:t>22</a:t>
            </a:fld>
            <a:endParaRPr lang="fr-FR"/>
          </a:p>
        </p:txBody>
      </p:sp>
    </p:spTree>
    <p:extLst>
      <p:ext uri="{BB962C8B-B14F-4D97-AF65-F5344CB8AC3E}">
        <p14:creationId xmlns:p14="http://schemas.microsoft.com/office/powerpoint/2010/main" val="2107796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89"/>
          <p:cNvSpPr/>
          <p:nvPr>
            <p:custDataLst>
              <p:tags r:id="rId1"/>
            </p:custDataLst>
          </p:nvPr>
        </p:nvSpPr>
        <p:spPr>
          <a:xfrm rot="10800000">
            <a:off x="0" y="179513"/>
            <a:ext cx="6480000" cy="648000"/>
          </a:xfrm>
          <a:prstGeom prst="snipRoundRect">
            <a:avLst>
              <a:gd name="adj1" fmla="val 50000"/>
              <a:gd name="adj2" fmla="val 0"/>
            </a:avLst>
          </a:prstGeom>
          <a:solidFill>
            <a:srgbClr val="30A9E0"/>
          </a:solidFill>
          <a:ln>
            <a:noFill/>
          </a:ln>
        </p:spPr>
        <p:txBody>
          <a:bodyPr lIns="91425" tIns="45700" rIns="91425" bIns="45700" anchor="t" anchorCtr="0">
            <a:noAutofit/>
          </a:bodyPr>
          <a:lstStyle/>
          <a:p>
            <a:endParaRPr kern="0" dirty="0">
              <a:solidFill>
                <a:srgbClr val="E3655B"/>
              </a:solidFill>
              <a:latin typeface="Cambria" pitchFamily="18" charset="0"/>
              <a:cs typeface="Arial"/>
              <a:sym typeface="Arial"/>
            </a:endParaRPr>
          </a:p>
        </p:txBody>
      </p:sp>
      <p:sp>
        <p:nvSpPr>
          <p:cNvPr id="15" name="ZoneTexte 14"/>
          <p:cNvSpPr txBox="1"/>
          <p:nvPr/>
        </p:nvSpPr>
        <p:spPr>
          <a:xfrm>
            <a:off x="332656" y="267246"/>
            <a:ext cx="5544616" cy="338554"/>
          </a:xfrm>
          <a:prstGeom prst="rect">
            <a:avLst/>
          </a:prstGeom>
          <a:noFill/>
        </p:spPr>
        <p:txBody>
          <a:bodyPr wrap="square" rtlCol="0">
            <a:spAutoFit/>
          </a:bodyPr>
          <a:lstStyle/>
          <a:p>
            <a:pPr algn="just"/>
            <a:r>
              <a:rPr lang="fr-FR" sz="1600" b="1" dirty="0">
                <a:solidFill>
                  <a:schemeClr val="bg1"/>
                </a:solidFill>
                <a:latin typeface="Century Gothic" panose="020B0502020202020204" pitchFamily="34" charset="0"/>
              </a:rPr>
              <a:t>EVALUATION ENVIRONNEMENTALE STRATEGIQUE (EES)</a:t>
            </a:r>
          </a:p>
        </p:txBody>
      </p:sp>
      <p:sp>
        <p:nvSpPr>
          <p:cNvPr id="34" name="Rectangle 33"/>
          <p:cNvSpPr/>
          <p:nvPr/>
        </p:nvSpPr>
        <p:spPr>
          <a:xfrm rot="5400000">
            <a:off x="1808972" y="-731103"/>
            <a:ext cx="72008" cy="273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flipV="1">
            <a:off x="229969" y="1039494"/>
            <a:ext cx="6172918" cy="292146"/>
          </a:xfrm>
          <a:prstGeom prst="rect">
            <a:avLst/>
          </a:prstGeom>
          <a:pattFill prst="pct25">
            <a:fgClr>
              <a:srgbClr val="346826"/>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800" dirty="0"/>
          </a:p>
        </p:txBody>
      </p:sp>
      <p:sp>
        <p:nvSpPr>
          <p:cNvPr id="22" name="ZoneTexte 21"/>
          <p:cNvSpPr txBox="1"/>
          <p:nvPr/>
        </p:nvSpPr>
        <p:spPr>
          <a:xfrm>
            <a:off x="662740" y="993086"/>
            <a:ext cx="4968552" cy="338554"/>
          </a:xfrm>
          <a:prstGeom prst="rect">
            <a:avLst/>
          </a:prstGeom>
          <a:solidFill>
            <a:schemeClr val="bg1"/>
          </a:solidFill>
        </p:spPr>
        <p:txBody>
          <a:bodyPr wrap="square" rtlCol="0">
            <a:spAutoFit/>
          </a:bodyPr>
          <a:lstStyle/>
          <a:p>
            <a:r>
              <a:rPr lang="fr-FR" sz="1600" b="1" dirty="0">
                <a:solidFill>
                  <a:srgbClr val="404040"/>
                </a:solidFill>
                <a:latin typeface="Century Gothic" panose="020B0502020202020204" pitchFamily="34" charset="0"/>
              </a:rPr>
              <a:t>Conformité du PCAET avec les schémas et plans</a:t>
            </a:r>
          </a:p>
        </p:txBody>
      </p:sp>
      <p:sp>
        <p:nvSpPr>
          <p:cNvPr id="23" name="Rectangle 22">
            <a:extLst>
              <a:ext uri="{FF2B5EF4-FFF2-40B4-BE49-F238E27FC236}">
                <a16:creationId xmlns:a16="http://schemas.microsoft.com/office/drawing/2014/main" id="{88264C6F-2BBA-4EF3-80DE-D668468F9476}"/>
              </a:ext>
            </a:extLst>
          </p:cNvPr>
          <p:cNvSpPr/>
          <p:nvPr/>
        </p:nvSpPr>
        <p:spPr>
          <a:xfrm flipV="1">
            <a:off x="245856" y="5220072"/>
            <a:ext cx="6234144" cy="326201"/>
          </a:xfrm>
          <a:prstGeom prst="rect">
            <a:avLst/>
          </a:prstGeom>
          <a:pattFill prst="pct25">
            <a:fgClr>
              <a:srgbClr val="346826"/>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800" dirty="0"/>
          </a:p>
        </p:txBody>
      </p:sp>
      <p:sp>
        <p:nvSpPr>
          <p:cNvPr id="24" name="ZoneTexte 23">
            <a:extLst>
              <a:ext uri="{FF2B5EF4-FFF2-40B4-BE49-F238E27FC236}">
                <a16:creationId xmlns:a16="http://schemas.microsoft.com/office/drawing/2014/main" id="{E7AB229B-0C69-4FAB-B969-077B0B0E94C4}"/>
              </a:ext>
            </a:extLst>
          </p:cNvPr>
          <p:cNvSpPr txBox="1"/>
          <p:nvPr/>
        </p:nvSpPr>
        <p:spPr>
          <a:xfrm>
            <a:off x="700295" y="5220072"/>
            <a:ext cx="4096857" cy="338554"/>
          </a:xfrm>
          <a:prstGeom prst="rect">
            <a:avLst/>
          </a:prstGeom>
          <a:solidFill>
            <a:schemeClr val="bg1"/>
          </a:solidFill>
        </p:spPr>
        <p:txBody>
          <a:bodyPr wrap="square" rtlCol="0">
            <a:spAutoFit/>
          </a:bodyPr>
          <a:lstStyle/>
          <a:p>
            <a:r>
              <a:rPr lang="fr-FR" sz="1600" b="1" dirty="0">
                <a:solidFill>
                  <a:srgbClr val="404040"/>
                </a:solidFill>
                <a:latin typeface="Century Gothic" panose="020B0502020202020204" pitchFamily="34" charset="0"/>
              </a:rPr>
              <a:t>Conclusion de l’EES vis-à-vis du PCAET</a:t>
            </a:r>
          </a:p>
        </p:txBody>
      </p:sp>
      <p:sp>
        <p:nvSpPr>
          <p:cNvPr id="25" name="Rectangle 24">
            <a:extLst>
              <a:ext uri="{FF2B5EF4-FFF2-40B4-BE49-F238E27FC236}">
                <a16:creationId xmlns:a16="http://schemas.microsoft.com/office/drawing/2014/main" id="{554367CB-78B5-4DCC-B56F-CE1D3D5D8D05}"/>
              </a:ext>
            </a:extLst>
          </p:cNvPr>
          <p:cNvSpPr>
            <a:spLocks noChangeArrowheads="1"/>
          </p:cNvSpPr>
          <p:nvPr/>
        </p:nvSpPr>
        <p:spPr bwMode="auto">
          <a:xfrm>
            <a:off x="245856" y="5733791"/>
            <a:ext cx="6234143"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914400" eaLnBrk="0" fontAlgn="base" hangingPunct="0">
              <a:spcBef>
                <a:spcPct val="0"/>
              </a:spcBef>
              <a:spcAft>
                <a:spcPct val="0"/>
              </a:spcAft>
            </a:pPr>
            <a:r>
              <a:rPr lang="fr-FR" altLang="zh-CN" sz="1100" dirty="0">
                <a:latin typeface="Century Gothic" panose="020B0502020202020204" pitchFamily="34" charset="0"/>
              </a:rPr>
              <a:t>Globalement, les actions du PCAET de la CAPCA contribuent à la réduction des émissions de GES et de polluants atmosphériques, à la réduction de la consommation énergétique et à l’augmentation de la production d’EnR. Les incidences globales du PCAET sur l’environnement au sens large sont positives. Enfin, les actions ayant potentiellement des incidences négatives sur l’environnement (biodiversité et continuités, consommation d’espace, air, eau,…) feront l’objet d’une attention particulière lors de leur mise en œuvre. C’est en particulier le cas pour les projets de développement des énergies renouvelables (bois-énergie, éolien, méthanisation, GNV, ….).</a:t>
            </a:r>
          </a:p>
        </p:txBody>
      </p:sp>
      <p:pic>
        <p:nvPicPr>
          <p:cNvPr id="16" name="Image 15"/>
          <p:cNvPicPr>
            <a:picLocks noChangeAspect="1"/>
          </p:cNvPicPr>
          <p:nvPr/>
        </p:nvPicPr>
        <p:blipFill rotWithShape="1">
          <a:blip r:embed="rId3" cstate="print">
            <a:extLst>
              <a:ext uri="{28A0092B-C50C-407E-A947-70E740481C1C}">
                <a14:useLocalDpi xmlns:a14="http://schemas.microsoft.com/office/drawing/2010/main" val="0"/>
              </a:ext>
            </a:extLst>
          </a:blip>
          <a:srcRect l="44756" b="38184"/>
          <a:stretch/>
        </p:blipFill>
        <p:spPr>
          <a:xfrm>
            <a:off x="5379702" y="7892177"/>
            <a:ext cx="1478298" cy="1240620"/>
          </a:xfrm>
          <a:prstGeom prst="rect">
            <a:avLst/>
          </a:prstGeom>
        </p:spPr>
      </p:pic>
      <p:pic>
        <p:nvPicPr>
          <p:cNvPr id="2" name="Image 1"/>
          <p:cNvPicPr>
            <a:picLocks noChangeAspect="1"/>
          </p:cNvPicPr>
          <p:nvPr/>
        </p:nvPicPr>
        <p:blipFill>
          <a:blip r:embed="rId4"/>
          <a:stretch>
            <a:fillRect/>
          </a:stretch>
        </p:blipFill>
        <p:spPr>
          <a:xfrm>
            <a:off x="260648" y="1547664"/>
            <a:ext cx="6157569" cy="3240360"/>
          </a:xfrm>
          <a:prstGeom prst="rect">
            <a:avLst/>
          </a:prstGeom>
        </p:spPr>
      </p:pic>
      <p:sp>
        <p:nvSpPr>
          <p:cNvPr id="3" name="Espace réservé du numéro de diapositive 2">
            <a:extLst>
              <a:ext uri="{FF2B5EF4-FFF2-40B4-BE49-F238E27FC236}">
                <a16:creationId xmlns:a16="http://schemas.microsoft.com/office/drawing/2014/main" id="{095AC79E-244F-481F-A139-AA54B47E3415}"/>
              </a:ext>
            </a:extLst>
          </p:cNvPr>
          <p:cNvSpPr>
            <a:spLocks noGrp="1"/>
          </p:cNvSpPr>
          <p:nvPr>
            <p:ph type="sldNum" sz="quarter" idx="12"/>
          </p:nvPr>
        </p:nvSpPr>
        <p:spPr/>
        <p:txBody>
          <a:bodyPr/>
          <a:lstStyle/>
          <a:p>
            <a:fld id="{1E472829-5C7A-45AD-9267-70AC7B316BF4}" type="slidenum">
              <a:rPr lang="fr-FR" smtClean="0"/>
              <a:t>23</a:t>
            </a:fld>
            <a:endParaRPr lang="fr-FR"/>
          </a:p>
        </p:txBody>
      </p:sp>
    </p:spTree>
    <p:extLst>
      <p:ext uri="{BB962C8B-B14F-4D97-AF65-F5344CB8AC3E}">
        <p14:creationId xmlns:p14="http://schemas.microsoft.com/office/powerpoint/2010/main" val="2289851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9"/>
          <p:cNvSpPr/>
          <p:nvPr>
            <p:custDataLst>
              <p:tags r:id="rId1"/>
            </p:custDataLst>
          </p:nvPr>
        </p:nvSpPr>
        <p:spPr>
          <a:xfrm>
            <a:off x="189000" y="251520"/>
            <a:ext cx="6480000" cy="7992888"/>
          </a:xfrm>
          <a:prstGeom prst="rect">
            <a:avLst/>
          </a:prstGeom>
          <a:solidFill>
            <a:srgbClr val="30A9E0"/>
          </a:solidFill>
          <a:ln>
            <a:noFill/>
          </a:ln>
        </p:spPr>
        <p:txBody>
          <a:bodyPr lIns="91425" tIns="45700" rIns="91425" bIns="45700" anchor="t" anchorCtr="0">
            <a:noAutofit/>
          </a:bodyPr>
          <a:lstStyle/>
          <a:p>
            <a:endParaRPr kern="0" dirty="0">
              <a:solidFill>
                <a:srgbClr val="E3655B"/>
              </a:solidFill>
              <a:latin typeface="Cambria" pitchFamily="18" charset="0"/>
              <a:cs typeface="Arial"/>
              <a:sym typeface="Arial"/>
            </a:endParaRPr>
          </a:p>
        </p:txBody>
      </p:sp>
      <p:sp>
        <p:nvSpPr>
          <p:cNvPr id="12" name="ZoneTexte 11"/>
          <p:cNvSpPr txBox="1"/>
          <p:nvPr/>
        </p:nvSpPr>
        <p:spPr>
          <a:xfrm>
            <a:off x="2794944" y="5654016"/>
            <a:ext cx="3717032" cy="1103001"/>
          </a:xfrm>
          <a:prstGeom prst="rect">
            <a:avLst/>
          </a:prstGeom>
          <a:solidFill>
            <a:schemeClr val="bg1"/>
          </a:solidFill>
        </p:spPr>
        <p:txBody>
          <a:bodyPr wrap="square" rtlCol="0">
            <a:noAutofit/>
          </a:bodyPr>
          <a:lstStyle/>
          <a:p>
            <a:r>
              <a:rPr lang="fr-FR" sz="1200" b="1" spc="300" dirty="0">
                <a:solidFill>
                  <a:srgbClr val="2B494B"/>
                </a:solidFill>
                <a:latin typeface="Century Gothic" panose="020B0502020202020204" pitchFamily="34" charset="0"/>
              </a:rPr>
              <a:t>Communauté d’Agglomération Privas Centre Ardèche </a:t>
            </a:r>
            <a:endParaRPr lang="fr-FR" sz="1100" dirty="0">
              <a:solidFill>
                <a:srgbClr val="2B494B"/>
              </a:solidFill>
              <a:latin typeface="Century Gothic" panose="020B0502020202020204" pitchFamily="34" charset="0"/>
            </a:endParaRPr>
          </a:p>
          <a:p>
            <a:r>
              <a:rPr lang="fr-FR" sz="1100" dirty="0">
                <a:solidFill>
                  <a:srgbClr val="2B494B"/>
                </a:solidFill>
                <a:latin typeface="Century Gothic" panose="020B0502020202020204" pitchFamily="34" charset="0"/>
              </a:rPr>
              <a:t>1 rue Serre du Serret - 07000 PRIVAS </a:t>
            </a:r>
          </a:p>
          <a:p>
            <a:r>
              <a:rPr lang="fr-FR" sz="1100" dirty="0">
                <a:solidFill>
                  <a:srgbClr val="2B494B"/>
                </a:solidFill>
                <a:latin typeface="Century Gothic" panose="020B0502020202020204" pitchFamily="34" charset="0"/>
              </a:rPr>
              <a:t>Contact : 04 75 64 07 07 - </a:t>
            </a:r>
            <a:r>
              <a:rPr lang="fr-FR" sz="1100" dirty="0">
                <a:solidFill>
                  <a:srgbClr val="2B494B"/>
                </a:solidFill>
                <a:latin typeface="Century Gothic" panose="020B0502020202020204" pitchFamily="34" charset="0"/>
                <a:hlinkClick r:id="rId5"/>
              </a:rPr>
              <a:t>agglo@privas-centre-ardeche.fr</a:t>
            </a:r>
            <a:r>
              <a:rPr lang="fr-FR" sz="1100" dirty="0">
                <a:solidFill>
                  <a:srgbClr val="2B494B"/>
                </a:solidFill>
                <a:latin typeface="Century Gothic" panose="020B0502020202020204" pitchFamily="34" charset="0"/>
              </a:rPr>
              <a:t> </a:t>
            </a:r>
          </a:p>
          <a:p>
            <a:r>
              <a:rPr lang="fr-FR" sz="1100" dirty="0">
                <a:solidFill>
                  <a:srgbClr val="2B494B"/>
                </a:solidFill>
                <a:latin typeface="Century Gothic" panose="020B0502020202020204" pitchFamily="34" charset="0"/>
              </a:rPr>
              <a:t>Site internet : www.privas-centre-ardeche.fr</a:t>
            </a:r>
          </a:p>
          <a:p>
            <a:endParaRPr lang="fr-FR" sz="1100" dirty="0">
              <a:solidFill>
                <a:srgbClr val="2B494B"/>
              </a:solidFill>
              <a:latin typeface="Century Gothic" panose="020B0502020202020204" pitchFamily="34" charset="0"/>
            </a:endParaRPr>
          </a:p>
        </p:txBody>
      </p:sp>
      <p:pic>
        <p:nvPicPr>
          <p:cNvPr id="9" name="Picture 2" descr="Accueil"/>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417950" y="8460665"/>
            <a:ext cx="1383862" cy="434841"/>
          </a:xfrm>
          <a:prstGeom prst="rect">
            <a:avLst/>
          </a:prstGeom>
          <a:noFill/>
        </p:spPr>
      </p:pic>
      <p:pic>
        <p:nvPicPr>
          <p:cNvPr id="10" name="Picture 13" descr="Résultats de recherche d'images pour « Atmoterra »"/>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475000" y="8478414"/>
            <a:ext cx="1908000" cy="432048"/>
          </a:xfrm>
          <a:prstGeom prst="rect">
            <a:avLst/>
          </a:prstGeom>
          <a:noFill/>
        </p:spPr>
      </p:pic>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8640" y="5654016"/>
            <a:ext cx="2390280" cy="1079700"/>
          </a:xfrm>
          <a:prstGeom prst="rect">
            <a:avLst/>
          </a:prstGeom>
        </p:spPr>
      </p:pic>
      <p:pic>
        <p:nvPicPr>
          <p:cNvPr id="8" name="Image 7" descr="Une image contenant clipart&#10;&#10;Description générée avec un niveau de confiance élevé"/>
          <p:cNvPicPr/>
          <p:nvPr/>
        </p:nvPicPr>
        <p:blipFill>
          <a:blip r:embed="rId9" cstate="print">
            <a:extLst>
              <a:ext uri="{28A0092B-C50C-407E-A947-70E740481C1C}">
                <a14:useLocalDpi xmlns:a14="http://schemas.microsoft.com/office/drawing/2010/main" val="0"/>
              </a:ext>
            </a:extLst>
          </a:blip>
          <a:stretch>
            <a:fillRect/>
          </a:stretch>
        </p:blipFill>
        <p:spPr>
          <a:xfrm>
            <a:off x="4869410" y="8396146"/>
            <a:ext cx="1799590" cy="563880"/>
          </a:xfrm>
          <a:prstGeom prst="rect">
            <a:avLst/>
          </a:prstGeom>
        </p:spPr>
      </p:pic>
      <p:sp>
        <p:nvSpPr>
          <p:cNvPr id="2" name="Espace réservé du numéro de diapositive 1">
            <a:extLst>
              <a:ext uri="{FF2B5EF4-FFF2-40B4-BE49-F238E27FC236}">
                <a16:creationId xmlns:a16="http://schemas.microsoft.com/office/drawing/2014/main" id="{DDE0C1FC-1A97-4774-9EEC-3E6139A77D90}"/>
              </a:ext>
            </a:extLst>
          </p:cNvPr>
          <p:cNvSpPr>
            <a:spLocks noGrp="1"/>
          </p:cNvSpPr>
          <p:nvPr>
            <p:ph type="sldNum" sz="quarter" idx="12"/>
          </p:nvPr>
        </p:nvSpPr>
        <p:spPr/>
        <p:txBody>
          <a:bodyPr/>
          <a:lstStyle/>
          <a:p>
            <a:fld id="{1E472829-5C7A-45AD-9267-70AC7B316BF4}" type="slidenum">
              <a:rPr lang="fr-FR" smtClean="0"/>
              <a:t>24</a:t>
            </a:fld>
            <a:endParaRPr lang="fr-FR"/>
          </a:p>
        </p:txBody>
      </p:sp>
    </p:spTree>
    <p:extLst>
      <p:ext uri="{BB962C8B-B14F-4D97-AF65-F5344CB8AC3E}">
        <p14:creationId xmlns:p14="http://schemas.microsoft.com/office/powerpoint/2010/main" val="1468893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flipV="1">
            <a:off x="-27384" y="5251355"/>
            <a:ext cx="6858000" cy="328757"/>
          </a:xfrm>
          <a:prstGeom prst="rect">
            <a:avLst/>
          </a:prstGeom>
          <a:pattFill prst="pct25">
            <a:fgClr>
              <a:srgbClr val="346826"/>
            </a:fgClr>
            <a:bgClr>
              <a:schemeClr val="bg1"/>
            </a:bgClr>
          </a:patt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800" dirty="0"/>
          </a:p>
        </p:txBody>
      </p:sp>
      <p:sp>
        <p:nvSpPr>
          <p:cNvPr id="45" name="ZoneTexte 44"/>
          <p:cNvSpPr txBox="1"/>
          <p:nvPr/>
        </p:nvSpPr>
        <p:spPr>
          <a:xfrm>
            <a:off x="347303" y="5241558"/>
            <a:ext cx="3297721" cy="338554"/>
          </a:xfrm>
          <a:prstGeom prst="rect">
            <a:avLst/>
          </a:prstGeom>
          <a:solidFill>
            <a:schemeClr val="bg1"/>
          </a:solidFill>
        </p:spPr>
        <p:txBody>
          <a:bodyPr wrap="square" rtlCol="0">
            <a:spAutoFit/>
          </a:bodyPr>
          <a:lstStyle/>
          <a:p>
            <a:pPr algn="ctr"/>
            <a:r>
              <a:rPr lang="fr-FR" sz="1600" b="1" dirty="0">
                <a:solidFill>
                  <a:srgbClr val="404040"/>
                </a:solidFill>
                <a:latin typeface="Century Gothic" panose="020B0502020202020204" pitchFamily="34" charset="0"/>
              </a:rPr>
              <a:t>Les origines du projet</a:t>
            </a:r>
          </a:p>
        </p:txBody>
      </p:sp>
      <p:sp>
        <p:nvSpPr>
          <p:cNvPr id="50" name="Shape 89"/>
          <p:cNvSpPr/>
          <p:nvPr>
            <p:custDataLst>
              <p:tags r:id="rId1"/>
            </p:custDataLst>
          </p:nvPr>
        </p:nvSpPr>
        <p:spPr>
          <a:xfrm rot="10800000">
            <a:off x="-1" y="143575"/>
            <a:ext cx="6480000" cy="612000"/>
          </a:xfrm>
          <a:prstGeom prst="snipRoundRect">
            <a:avLst>
              <a:gd name="adj1" fmla="val 50000"/>
              <a:gd name="adj2" fmla="val 0"/>
            </a:avLst>
          </a:prstGeom>
          <a:solidFill>
            <a:srgbClr val="30A9E0"/>
          </a:solidFill>
          <a:ln>
            <a:noFill/>
          </a:ln>
        </p:spPr>
        <p:txBody>
          <a:bodyPr lIns="91425" tIns="45700" rIns="91425" bIns="45700" anchor="t" anchorCtr="0">
            <a:noAutofit/>
          </a:bodyPr>
          <a:lstStyle/>
          <a:p>
            <a:endParaRPr kern="0" dirty="0">
              <a:solidFill>
                <a:srgbClr val="E3655B"/>
              </a:solidFill>
              <a:latin typeface="Cambria" pitchFamily="18" charset="0"/>
              <a:cs typeface="Arial"/>
              <a:sym typeface="Arial"/>
            </a:endParaRPr>
          </a:p>
        </p:txBody>
      </p:sp>
      <p:sp>
        <p:nvSpPr>
          <p:cNvPr id="51" name="ZoneTexte 50"/>
          <p:cNvSpPr txBox="1"/>
          <p:nvPr/>
        </p:nvSpPr>
        <p:spPr>
          <a:xfrm>
            <a:off x="762270" y="273006"/>
            <a:ext cx="4854354" cy="338554"/>
          </a:xfrm>
          <a:prstGeom prst="rect">
            <a:avLst/>
          </a:prstGeom>
          <a:noFill/>
        </p:spPr>
        <p:txBody>
          <a:bodyPr wrap="square" rtlCol="0">
            <a:spAutoFit/>
          </a:bodyPr>
          <a:lstStyle/>
          <a:p>
            <a:pPr algn="just"/>
            <a:r>
              <a:rPr lang="fr-FR" sz="1600" b="1" dirty="0">
                <a:solidFill>
                  <a:schemeClr val="bg1"/>
                </a:solidFill>
                <a:latin typeface="Century Gothic" panose="020B0502020202020204" pitchFamily="34" charset="0"/>
              </a:rPr>
              <a:t>NOTRE DEMARCHE</a:t>
            </a:r>
          </a:p>
        </p:txBody>
      </p:sp>
      <p:sp>
        <p:nvSpPr>
          <p:cNvPr id="52" name="Rectangle 51"/>
          <p:cNvSpPr/>
          <p:nvPr/>
        </p:nvSpPr>
        <p:spPr>
          <a:xfrm rot="5400000">
            <a:off x="1730532" y="-270436"/>
            <a:ext cx="72008" cy="183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p:cNvPicPr>
            <a:picLocks noChangeAspect="1"/>
          </p:cNvPicPr>
          <p:nvPr/>
        </p:nvPicPr>
        <p:blipFill rotWithShape="1">
          <a:blip r:embed="rId4" cstate="print">
            <a:extLst>
              <a:ext uri="{28A0092B-C50C-407E-A947-70E740481C1C}">
                <a14:useLocalDpi xmlns:a14="http://schemas.microsoft.com/office/drawing/2010/main" val="0"/>
              </a:ext>
            </a:extLst>
          </a:blip>
          <a:srcRect l="46587" b="38184"/>
          <a:stretch/>
        </p:blipFill>
        <p:spPr>
          <a:xfrm>
            <a:off x="4872881" y="3455464"/>
            <a:ext cx="1985119" cy="1723056"/>
          </a:xfrm>
          <a:prstGeom prst="rect">
            <a:avLst/>
          </a:prstGeom>
        </p:spPr>
      </p:pic>
      <p:sp>
        <p:nvSpPr>
          <p:cNvPr id="25" name="ZoneTexte 24"/>
          <p:cNvSpPr txBox="1"/>
          <p:nvPr/>
        </p:nvSpPr>
        <p:spPr>
          <a:xfrm>
            <a:off x="260648" y="899592"/>
            <a:ext cx="6175529" cy="646331"/>
          </a:xfrm>
          <a:prstGeom prst="rect">
            <a:avLst/>
          </a:prstGeom>
          <a:solidFill>
            <a:schemeClr val="bg1"/>
          </a:solidFill>
        </p:spPr>
        <p:txBody>
          <a:bodyPr wrap="square" rtlCol="0">
            <a:noAutofit/>
          </a:bodyPr>
          <a:lstStyle/>
          <a:p>
            <a:r>
              <a:rPr lang="fr-FR" spc="300" dirty="0">
                <a:solidFill>
                  <a:srgbClr val="2B494B"/>
                </a:solidFill>
                <a:latin typeface="Century Gothic" panose="020B0502020202020204" pitchFamily="34" charset="0"/>
              </a:rPr>
              <a:t>Un Plan Climat – Air - Energie Territorial (PCAET), </a:t>
            </a:r>
            <a:r>
              <a:rPr lang="fr-FR" b="1" spc="300" dirty="0">
                <a:solidFill>
                  <a:srgbClr val="2B494B"/>
                </a:solidFill>
                <a:latin typeface="Century Gothic" panose="020B0502020202020204" pitchFamily="34" charset="0"/>
              </a:rPr>
              <a:t>pour quoi faire ? </a:t>
            </a:r>
          </a:p>
        </p:txBody>
      </p:sp>
      <p:sp>
        <p:nvSpPr>
          <p:cNvPr id="26" name="ZoneTexte 25"/>
          <p:cNvSpPr txBox="1"/>
          <p:nvPr/>
        </p:nvSpPr>
        <p:spPr>
          <a:xfrm>
            <a:off x="347303" y="1674257"/>
            <a:ext cx="6408712" cy="523220"/>
          </a:xfrm>
          <a:prstGeom prst="rect">
            <a:avLst/>
          </a:prstGeom>
          <a:noFill/>
        </p:spPr>
        <p:txBody>
          <a:bodyPr wrap="square" rtlCol="0">
            <a:spAutoFit/>
          </a:bodyPr>
          <a:lstStyle/>
          <a:p>
            <a:pPr algn="just"/>
            <a:r>
              <a:rPr lang="fr-FR" sz="1400" dirty="0">
                <a:latin typeface="Century Gothic" panose="020B0502020202020204" pitchFamily="34" charset="0"/>
              </a:rPr>
              <a:t>Le PCAET est un outil opérationnel pour mettre en œuvre la transition énergétique localement. Il s’agit d’un plan d’actions concret visant à :</a:t>
            </a:r>
          </a:p>
        </p:txBody>
      </p:sp>
      <p:pic>
        <p:nvPicPr>
          <p:cNvPr id="27" name="Picture 8" descr="Résultat de recherche d'images pour &quot;picto consommation énergie&quot;"/>
          <p:cNvPicPr>
            <a:picLocks noChangeAspect="1" noChangeArrowheads="1"/>
          </p:cNvPicPr>
          <p:nvPr/>
        </p:nvPicPr>
        <p:blipFill rotWithShape="1">
          <a:blip r:embed="rId5">
            <a:duotone>
              <a:prstClr val="black"/>
              <a:schemeClr val="accent3">
                <a:tint val="45000"/>
                <a:satMod val="400000"/>
              </a:schemeClr>
            </a:duotone>
            <a:extLst>
              <a:ext uri="{28A0092B-C50C-407E-A947-70E740481C1C}">
                <a14:useLocalDpi xmlns:a14="http://schemas.microsoft.com/office/drawing/2010/main" val="0"/>
              </a:ext>
            </a:extLst>
          </a:blip>
          <a:srcRect l="35881" r="28237" b="13113"/>
          <a:stretch/>
        </p:blipFill>
        <p:spPr bwMode="auto">
          <a:xfrm>
            <a:off x="1397628" y="2195736"/>
            <a:ext cx="393050" cy="62435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Résultat de recherche d'images pour &quot;picto enr&quot;"/>
          <p:cNvPicPr>
            <a:picLocks noChangeAspect="1" noChangeArrowheads="1"/>
          </p:cNvPicPr>
          <p:nvPr/>
        </p:nvPicPr>
        <p:blipFill>
          <a:blip r:embed="rId6" cstate="print">
            <a:duotone>
              <a:prstClr val="black"/>
              <a:schemeClr val="accent3">
                <a:tint val="45000"/>
                <a:satMod val="400000"/>
              </a:schemeClr>
            </a:duotone>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330922" y="2898400"/>
            <a:ext cx="449464" cy="44946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20318" y="3995936"/>
            <a:ext cx="490045" cy="47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3" descr="Résultat de recherche d'images pour &quot;picto climat&quot;"/>
          <p:cNvPicPr>
            <a:picLocks noChangeAspect="1" noChangeArrowheads="1"/>
          </p:cNvPicPr>
          <p:nvPr/>
        </p:nvPicPr>
        <p:blipFill rotWithShape="1">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36744" t="18901" r="26512" b="14104"/>
          <a:stretch/>
        </p:blipFill>
        <p:spPr bwMode="auto">
          <a:xfrm>
            <a:off x="1356412" y="4499992"/>
            <a:ext cx="475481" cy="487129"/>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 31"/>
          <p:cNvPicPr>
            <a:picLocks noChangeAspect="1"/>
          </p:cNvPicPr>
          <p:nvPr/>
        </p:nvPicPr>
        <p:blipFill>
          <a:blip r:embed="rId11">
            <a:duotone>
              <a:schemeClr val="accent3">
                <a:shade val="45000"/>
                <a:satMod val="135000"/>
              </a:schemeClr>
              <a:prstClr val="white"/>
            </a:duotone>
          </a:blip>
          <a:stretch>
            <a:fillRect/>
          </a:stretch>
        </p:blipFill>
        <p:spPr>
          <a:xfrm>
            <a:off x="1248310" y="3491880"/>
            <a:ext cx="596514" cy="422915"/>
          </a:xfrm>
          <a:prstGeom prst="rect">
            <a:avLst/>
          </a:prstGeom>
        </p:spPr>
      </p:pic>
      <p:sp>
        <p:nvSpPr>
          <p:cNvPr id="2" name="ZoneTexte 1"/>
          <p:cNvSpPr txBox="1"/>
          <p:nvPr/>
        </p:nvSpPr>
        <p:spPr>
          <a:xfrm>
            <a:off x="1589753" y="2364509"/>
            <a:ext cx="3501008" cy="2677656"/>
          </a:xfrm>
          <a:prstGeom prst="rect">
            <a:avLst/>
          </a:prstGeom>
          <a:noFill/>
        </p:spPr>
        <p:txBody>
          <a:bodyPr wrap="square" rtlCol="0">
            <a:spAutoFit/>
          </a:bodyPr>
          <a:lstStyle/>
          <a:p>
            <a:pPr lvl="1" algn="just">
              <a:buClr>
                <a:schemeClr val="bg1"/>
              </a:buClr>
            </a:pPr>
            <a:r>
              <a:rPr lang="fr-FR" sz="1200" dirty="0">
                <a:latin typeface="Century Gothic" panose="020B0502020202020204" pitchFamily="34" charset="0"/>
              </a:rPr>
              <a:t>Réduire nos consommations d’énergie</a:t>
            </a:r>
          </a:p>
          <a:p>
            <a:pPr marL="171450" indent="-171450" algn="just">
              <a:buClr>
                <a:schemeClr val="bg1"/>
              </a:buClr>
              <a:buFont typeface="Arial" panose="020B0604020202020204" pitchFamily="34" charset="0"/>
              <a:buChar char="•"/>
            </a:pPr>
            <a:endParaRPr lang="fr-FR" sz="1200" dirty="0">
              <a:latin typeface="Century Gothic" panose="020B0502020202020204" pitchFamily="34" charset="0"/>
            </a:endParaRPr>
          </a:p>
          <a:p>
            <a:pPr lvl="1" algn="just">
              <a:buClr>
                <a:schemeClr val="bg1"/>
              </a:buClr>
            </a:pPr>
            <a:r>
              <a:rPr lang="fr-FR" sz="1200" dirty="0">
                <a:latin typeface="Century Gothic" panose="020B0502020202020204" pitchFamily="34" charset="0"/>
              </a:rPr>
              <a:t>Développer les énergies renouvelables, comme le solaire, le bois énergie…</a:t>
            </a:r>
          </a:p>
          <a:p>
            <a:pPr lvl="1" algn="just">
              <a:buClr>
                <a:schemeClr val="bg1"/>
              </a:buClr>
            </a:pPr>
            <a:endParaRPr lang="fr-FR" sz="1200" dirty="0">
              <a:latin typeface="Century Gothic" panose="020B0502020202020204" pitchFamily="34" charset="0"/>
            </a:endParaRPr>
          </a:p>
          <a:p>
            <a:pPr lvl="1" algn="just">
              <a:buClr>
                <a:schemeClr val="bg1"/>
              </a:buClr>
            </a:pPr>
            <a:r>
              <a:rPr lang="fr-FR" sz="1200" dirty="0">
                <a:latin typeface="Century Gothic" panose="020B0502020202020204" pitchFamily="34" charset="0"/>
              </a:rPr>
              <a:t>Diminuer les émissions de gaz à effet de serre générées par nos activités</a:t>
            </a:r>
          </a:p>
          <a:p>
            <a:pPr lvl="1" algn="just">
              <a:buClr>
                <a:schemeClr val="bg1"/>
              </a:buClr>
            </a:pPr>
            <a:endParaRPr lang="fr-FR" sz="1200" dirty="0">
              <a:latin typeface="Century Gothic" panose="020B0502020202020204" pitchFamily="34" charset="0"/>
            </a:endParaRPr>
          </a:p>
          <a:p>
            <a:pPr lvl="1" algn="just">
              <a:buClr>
                <a:schemeClr val="bg1"/>
              </a:buClr>
            </a:pPr>
            <a:r>
              <a:rPr lang="fr-FR" sz="1200" dirty="0">
                <a:latin typeface="Century Gothic" panose="020B0502020202020204" pitchFamily="34" charset="0"/>
              </a:rPr>
              <a:t>Améliorer la qualité de l’air que nous respirons au quotidien</a:t>
            </a:r>
          </a:p>
          <a:p>
            <a:pPr lvl="1" algn="just">
              <a:buClr>
                <a:schemeClr val="bg1"/>
              </a:buClr>
            </a:pPr>
            <a:endParaRPr lang="fr-FR" sz="1200" dirty="0">
              <a:latin typeface="Century Gothic" panose="020B0502020202020204" pitchFamily="34" charset="0"/>
            </a:endParaRPr>
          </a:p>
          <a:p>
            <a:pPr lvl="1" algn="just">
              <a:buClr>
                <a:schemeClr val="bg1"/>
              </a:buClr>
            </a:pPr>
            <a:r>
              <a:rPr lang="fr-FR" sz="1200" dirty="0">
                <a:latin typeface="Century Gothic" panose="020B0502020202020204" pitchFamily="34" charset="0"/>
              </a:rPr>
              <a:t>Adapter le territoire aux changements climatiques que nous percevons déjà</a:t>
            </a:r>
          </a:p>
        </p:txBody>
      </p:sp>
      <p:sp>
        <p:nvSpPr>
          <p:cNvPr id="33" name="ZoneTexte 32"/>
          <p:cNvSpPr txBox="1"/>
          <p:nvPr/>
        </p:nvSpPr>
        <p:spPr>
          <a:xfrm>
            <a:off x="260648" y="5724128"/>
            <a:ext cx="6504495" cy="492443"/>
          </a:xfrm>
          <a:prstGeom prst="rect">
            <a:avLst/>
          </a:prstGeom>
          <a:noFill/>
        </p:spPr>
        <p:txBody>
          <a:bodyPr wrap="square" rtlCol="0">
            <a:spAutoFit/>
          </a:bodyPr>
          <a:lstStyle/>
          <a:p>
            <a:pPr algn="just"/>
            <a:r>
              <a:rPr lang="fr-FR" sz="1300" dirty="0">
                <a:latin typeface="Century Gothic" panose="020B0502020202020204" pitchFamily="34" charset="0"/>
              </a:rPr>
              <a:t>Le territoire a été l’un des précurseurs dans la mobilisation autour des enjeux du changement climatique des économies d’énergie :</a:t>
            </a:r>
          </a:p>
        </p:txBody>
      </p:sp>
      <p:sp>
        <p:nvSpPr>
          <p:cNvPr id="34" name="ZoneTexte 33"/>
          <p:cNvSpPr txBox="1"/>
          <p:nvPr/>
        </p:nvSpPr>
        <p:spPr>
          <a:xfrm>
            <a:off x="321951" y="7236296"/>
            <a:ext cx="6408712" cy="1754326"/>
          </a:xfrm>
          <a:prstGeom prst="rect">
            <a:avLst/>
          </a:prstGeom>
          <a:noFill/>
        </p:spPr>
        <p:txBody>
          <a:bodyPr wrap="square" rtlCol="0">
            <a:spAutoFit/>
          </a:bodyPr>
          <a:lstStyle/>
          <a:p>
            <a:pPr algn="just"/>
            <a:r>
              <a:rPr lang="fr-FR" sz="1200" dirty="0">
                <a:latin typeface="Century Gothic" panose="020B0502020202020204" pitchFamily="34" charset="0"/>
              </a:rPr>
              <a:t>Les récentes évolutions du territoire (fusion de la Communauté d’Agglomération Privas Centre Ardèche et la communauté de communes du pays de Vernoux) ont contribué à faire émerger le </a:t>
            </a:r>
            <a:r>
              <a:rPr lang="fr-FR" sz="1200" b="1" dirty="0">
                <a:latin typeface="Century Gothic" panose="020B0502020202020204" pitchFamily="34" charset="0"/>
              </a:rPr>
              <a:t>besoin d’actualiser la stratégie du territoire en matière de développement durable.</a:t>
            </a:r>
          </a:p>
          <a:p>
            <a:pPr algn="just"/>
            <a:r>
              <a:rPr lang="fr-FR" sz="1200" dirty="0">
                <a:latin typeface="Century Gothic" panose="020B0502020202020204" pitchFamily="34" charset="0"/>
              </a:rPr>
              <a:t>Convaincue du rôle majeur des territoires ruraux pour la mise en œuvre d’actions concrètes en faveur de la transition énergétique, la CAPCA s’est engagée dans l’élaboration du Plan Climat Air Energie Territorial. En parallèle, elle s’est portée candidate au dispositif « Territoire à Energie </a:t>
            </a:r>
            <a:r>
              <a:rPr lang="fr-FR" sz="1200" dirty="0" err="1">
                <a:latin typeface="Century Gothic" panose="020B0502020202020204" pitchFamily="34" charset="0"/>
              </a:rPr>
              <a:t>POSitive</a:t>
            </a:r>
            <a:r>
              <a:rPr lang="fr-FR" sz="1200" dirty="0">
                <a:latin typeface="Century Gothic" panose="020B0502020202020204" pitchFamily="34" charset="0"/>
              </a:rPr>
              <a:t>) (TEPOS) dont les objectifs très ambitieux viennent renforcer l’entrée « énergie » du PCAET.</a:t>
            </a:r>
          </a:p>
        </p:txBody>
      </p:sp>
      <p:sp>
        <p:nvSpPr>
          <p:cNvPr id="35" name="Rectangle à coins arrondis 34"/>
          <p:cNvSpPr/>
          <p:nvPr/>
        </p:nvSpPr>
        <p:spPr>
          <a:xfrm>
            <a:off x="731714" y="6385722"/>
            <a:ext cx="1952822" cy="706559"/>
          </a:xfrm>
          <a:prstGeom prst="wedgeRoundRectCallout">
            <a:avLst>
              <a:gd name="adj1" fmla="val 31283"/>
              <a:gd name="adj2" fmla="val -67082"/>
              <a:gd name="adj3" fmla="val 16667"/>
            </a:avLst>
          </a:prstGeom>
          <a:solidFill>
            <a:srgbClr val="FEB80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dirty="0">
                <a:latin typeface="Century Gothic" panose="020B0502020202020204" pitchFamily="34" charset="0"/>
              </a:rPr>
              <a:t>La CC Pays de Vernoux devient Territoire à Energie Positive en 2013</a:t>
            </a:r>
          </a:p>
        </p:txBody>
      </p:sp>
      <p:sp>
        <p:nvSpPr>
          <p:cNvPr id="36" name="Rectangle à coins arrondis 35"/>
          <p:cNvSpPr/>
          <p:nvPr/>
        </p:nvSpPr>
        <p:spPr>
          <a:xfrm>
            <a:off x="3933056" y="6385587"/>
            <a:ext cx="2088232" cy="706694"/>
          </a:xfrm>
          <a:prstGeom prst="wedgeRoundRectCallout">
            <a:avLst>
              <a:gd name="adj1" fmla="val 11609"/>
              <a:gd name="adj2" fmla="val -69896"/>
              <a:gd name="adj3" fmla="val 16667"/>
            </a:avLst>
          </a:prstGeom>
          <a:solidFill>
            <a:srgbClr val="FEB80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100" dirty="0">
                <a:latin typeface="Century Gothic" panose="020B0502020202020204" pitchFamily="34" charset="0"/>
                <a:ea typeface="Calibri" panose="020F0502020204030204" pitchFamily="34" charset="0"/>
                <a:cs typeface="Times New Roman" panose="02020603050405020304" pitchFamily="18" charset="0"/>
              </a:rPr>
              <a:t>Labellisé « Territoire à Energie Positive pour la Croissance Verte » (TEPCV) en 2016</a:t>
            </a:r>
            <a:endParaRPr lang="fr-FR" sz="1100" dirty="0"/>
          </a:p>
        </p:txBody>
      </p:sp>
      <p:sp>
        <p:nvSpPr>
          <p:cNvPr id="3" name="Espace réservé du numéro de diapositive 2">
            <a:extLst>
              <a:ext uri="{FF2B5EF4-FFF2-40B4-BE49-F238E27FC236}">
                <a16:creationId xmlns:a16="http://schemas.microsoft.com/office/drawing/2014/main" id="{F75EF38B-6913-4F73-82B2-906D57F7EF1A}"/>
              </a:ext>
            </a:extLst>
          </p:cNvPr>
          <p:cNvSpPr>
            <a:spLocks noGrp="1"/>
          </p:cNvSpPr>
          <p:nvPr>
            <p:ph type="sldNum" sz="quarter" idx="12"/>
          </p:nvPr>
        </p:nvSpPr>
        <p:spPr/>
        <p:txBody>
          <a:bodyPr/>
          <a:lstStyle/>
          <a:p>
            <a:fld id="{1E472829-5C7A-45AD-9267-70AC7B316BF4}" type="slidenum">
              <a:rPr lang="fr-FR" smtClean="0"/>
              <a:t>3</a:t>
            </a:fld>
            <a:endParaRPr lang="fr-FR"/>
          </a:p>
        </p:txBody>
      </p:sp>
    </p:spTree>
    <p:extLst>
      <p:ext uri="{BB962C8B-B14F-4D97-AF65-F5344CB8AC3E}">
        <p14:creationId xmlns:p14="http://schemas.microsoft.com/office/powerpoint/2010/main" val="4120298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flipV="1">
            <a:off x="0" y="2892985"/>
            <a:ext cx="6858000" cy="328757"/>
          </a:xfrm>
          <a:prstGeom prst="rect">
            <a:avLst/>
          </a:prstGeom>
          <a:pattFill prst="pct25">
            <a:fgClr>
              <a:srgbClr val="346826"/>
            </a:fgClr>
            <a:bgClr>
              <a:schemeClr val="bg1"/>
            </a:bgClr>
          </a:patt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800" dirty="0"/>
          </a:p>
        </p:txBody>
      </p:sp>
      <p:sp>
        <p:nvSpPr>
          <p:cNvPr id="4" name="Pentagone 3"/>
          <p:cNvSpPr/>
          <p:nvPr/>
        </p:nvSpPr>
        <p:spPr>
          <a:xfrm rot="5400000">
            <a:off x="839570" y="3284030"/>
            <a:ext cx="1800000" cy="2226731"/>
          </a:xfrm>
          <a:prstGeom prst="homePlate">
            <a:avLst>
              <a:gd name="adj" fmla="val 2081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374687" y="2888086"/>
            <a:ext cx="4395777" cy="338554"/>
          </a:xfrm>
          <a:prstGeom prst="rect">
            <a:avLst/>
          </a:prstGeom>
          <a:solidFill>
            <a:schemeClr val="bg1"/>
          </a:solidFill>
        </p:spPr>
        <p:txBody>
          <a:bodyPr wrap="square" rtlCol="0">
            <a:spAutoFit/>
          </a:bodyPr>
          <a:lstStyle/>
          <a:p>
            <a:pPr algn="ctr"/>
            <a:r>
              <a:rPr lang="fr-FR" sz="1600" b="1" dirty="0">
                <a:solidFill>
                  <a:srgbClr val="404040"/>
                </a:solidFill>
                <a:latin typeface="Century Gothic" panose="020B0502020202020204" pitchFamily="34" charset="0"/>
              </a:rPr>
              <a:t>RAPPEL DES GRANDES ÉTAPES DU PROJET</a:t>
            </a:r>
          </a:p>
        </p:txBody>
      </p:sp>
      <p:sp>
        <p:nvSpPr>
          <p:cNvPr id="50" name="Shape 89"/>
          <p:cNvSpPr/>
          <p:nvPr>
            <p:custDataLst>
              <p:tags r:id="rId1"/>
            </p:custDataLst>
          </p:nvPr>
        </p:nvSpPr>
        <p:spPr>
          <a:xfrm rot="10800000">
            <a:off x="-1" y="143575"/>
            <a:ext cx="6480000" cy="612000"/>
          </a:xfrm>
          <a:prstGeom prst="snipRoundRect">
            <a:avLst>
              <a:gd name="adj1" fmla="val 50000"/>
              <a:gd name="adj2" fmla="val 0"/>
            </a:avLst>
          </a:prstGeom>
          <a:solidFill>
            <a:srgbClr val="30A9E0"/>
          </a:solidFill>
          <a:ln>
            <a:noFill/>
          </a:ln>
        </p:spPr>
        <p:txBody>
          <a:bodyPr lIns="91425" tIns="45700" rIns="91425" bIns="45700" anchor="t" anchorCtr="0">
            <a:noAutofit/>
          </a:bodyPr>
          <a:lstStyle/>
          <a:p>
            <a:endParaRPr kern="0" dirty="0">
              <a:solidFill>
                <a:srgbClr val="E3655B"/>
              </a:solidFill>
              <a:latin typeface="Cambria" pitchFamily="18" charset="0"/>
              <a:cs typeface="Arial"/>
              <a:sym typeface="Arial"/>
            </a:endParaRPr>
          </a:p>
        </p:txBody>
      </p:sp>
      <p:sp>
        <p:nvSpPr>
          <p:cNvPr id="51" name="ZoneTexte 50"/>
          <p:cNvSpPr txBox="1"/>
          <p:nvPr/>
        </p:nvSpPr>
        <p:spPr>
          <a:xfrm>
            <a:off x="762270" y="273006"/>
            <a:ext cx="4854354" cy="338554"/>
          </a:xfrm>
          <a:prstGeom prst="rect">
            <a:avLst/>
          </a:prstGeom>
          <a:noFill/>
        </p:spPr>
        <p:txBody>
          <a:bodyPr wrap="square" rtlCol="0">
            <a:spAutoFit/>
          </a:bodyPr>
          <a:lstStyle/>
          <a:p>
            <a:pPr algn="just"/>
            <a:r>
              <a:rPr lang="fr-FR" sz="1600" b="1" dirty="0">
                <a:solidFill>
                  <a:schemeClr val="bg1"/>
                </a:solidFill>
                <a:latin typeface="Century Gothic" panose="020B0502020202020204" pitchFamily="34" charset="0"/>
              </a:rPr>
              <a:t>NOTRE DEMARCHE</a:t>
            </a:r>
          </a:p>
        </p:txBody>
      </p:sp>
      <p:sp>
        <p:nvSpPr>
          <p:cNvPr id="52" name="Rectangle 51"/>
          <p:cNvSpPr/>
          <p:nvPr/>
        </p:nvSpPr>
        <p:spPr>
          <a:xfrm rot="5400000">
            <a:off x="1730532" y="-270436"/>
            <a:ext cx="72008" cy="183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Pentagone 56"/>
          <p:cNvSpPr/>
          <p:nvPr/>
        </p:nvSpPr>
        <p:spPr>
          <a:xfrm rot="5400000">
            <a:off x="856176" y="5150723"/>
            <a:ext cx="1800000" cy="2226731"/>
          </a:xfrm>
          <a:prstGeom prst="homePlate">
            <a:avLst>
              <a:gd name="adj" fmla="val 2081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Pentagone 57"/>
          <p:cNvSpPr/>
          <p:nvPr/>
        </p:nvSpPr>
        <p:spPr>
          <a:xfrm rot="5400000">
            <a:off x="839570" y="7026821"/>
            <a:ext cx="1800000" cy="2226731"/>
          </a:xfrm>
          <a:prstGeom prst="homePlate">
            <a:avLst>
              <a:gd name="adj" fmla="val 2081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ZoneTexte 59"/>
          <p:cNvSpPr txBox="1"/>
          <p:nvPr/>
        </p:nvSpPr>
        <p:spPr>
          <a:xfrm>
            <a:off x="674672" y="3513366"/>
            <a:ext cx="2163010" cy="338554"/>
          </a:xfrm>
          <a:prstGeom prst="rect">
            <a:avLst/>
          </a:prstGeom>
          <a:noFill/>
        </p:spPr>
        <p:txBody>
          <a:bodyPr wrap="square" rtlCol="0">
            <a:spAutoFit/>
          </a:bodyPr>
          <a:lstStyle/>
          <a:p>
            <a:pPr algn="ctr"/>
            <a:r>
              <a:rPr lang="fr-FR" sz="1600" b="1" dirty="0">
                <a:solidFill>
                  <a:schemeClr val="bg1"/>
                </a:solidFill>
                <a:latin typeface="Century Gothic" panose="020B0502020202020204" pitchFamily="34" charset="0"/>
              </a:rPr>
              <a:t>DIAGNOSTIC</a:t>
            </a:r>
          </a:p>
        </p:txBody>
      </p:sp>
      <p:sp>
        <p:nvSpPr>
          <p:cNvPr id="61" name="ZoneTexte 60"/>
          <p:cNvSpPr txBox="1"/>
          <p:nvPr/>
        </p:nvSpPr>
        <p:spPr>
          <a:xfrm>
            <a:off x="674672" y="5364088"/>
            <a:ext cx="2163010" cy="338554"/>
          </a:xfrm>
          <a:prstGeom prst="rect">
            <a:avLst/>
          </a:prstGeom>
          <a:noFill/>
        </p:spPr>
        <p:txBody>
          <a:bodyPr wrap="square" rtlCol="0">
            <a:spAutoFit/>
          </a:bodyPr>
          <a:lstStyle/>
          <a:p>
            <a:pPr algn="ctr"/>
            <a:r>
              <a:rPr lang="fr-FR" sz="1600" b="1" dirty="0">
                <a:solidFill>
                  <a:schemeClr val="bg1"/>
                </a:solidFill>
                <a:latin typeface="Century Gothic" panose="020B0502020202020204" pitchFamily="34" charset="0"/>
              </a:rPr>
              <a:t>STRATEGIE</a:t>
            </a:r>
          </a:p>
        </p:txBody>
      </p:sp>
      <p:sp>
        <p:nvSpPr>
          <p:cNvPr id="62" name="ZoneTexte 61"/>
          <p:cNvSpPr txBox="1"/>
          <p:nvPr/>
        </p:nvSpPr>
        <p:spPr>
          <a:xfrm>
            <a:off x="674672" y="7236296"/>
            <a:ext cx="2163010" cy="338554"/>
          </a:xfrm>
          <a:prstGeom prst="rect">
            <a:avLst/>
          </a:prstGeom>
          <a:noFill/>
        </p:spPr>
        <p:txBody>
          <a:bodyPr wrap="square" rtlCol="0">
            <a:spAutoFit/>
          </a:bodyPr>
          <a:lstStyle/>
          <a:p>
            <a:pPr algn="ctr"/>
            <a:r>
              <a:rPr lang="fr-FR" sz="1600" b="1" dirty="0">
                <a:solidFill>
                  <a:schemeClr val="bg1"/>
                </a:solidFill>
                <a:latin typeface="Century Gothic" panose="020B0502020202020204" pitchFamily="34" charset="0"/>
              </a:rPr>
              <a:t>PLAN D’ACTIONS</a:t>
            </a:r>
          </a:p>
        </p:txBody>
      </p:sp>
      <p:sp>
        <p:nvSpPr>
          <p:cNvPr id="13" name="Double flèche horizontale 12"/>
          <p:cNvSpPr/>
          <p:nvPr/>
        </p:nvSpPr>
        <p:spPr>
          <a:xfrm rot="16200000">
            <a:off x="-2502752" y="5988755"/>
            <a:ext cx="5554184" cy="548680"/>
          </a:xfrm>
          <a:prstGeom prst="leftRightArrow">
            <a:avLst/>
          </a:prstGeom>
          <a:solidFill>
            <a:schemeClr val="bg1"/>
          </a:solidFill>
          <a:ln>
            <a:solidFill>
              <a:srgbClr val="98B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717577"/>
                </a:solidFill>
                <a:latin typeface="Century Gothic" panose="020B0502020202020204" pitchFamily="34" charset="0"/>
              </a:rPr>
              <a:t>EVALUATION ENVIRONNEMENTALE STRATEGIQUE</a:t>
            </a:r>
          </a:p>
        </p:txBody>
      </p:sp>
      <p:pic>
        <p:nvPicPr>
          <p:cNvPr id="28" name="Image 27"/>
          <p:cNvPicPr>
            <a:picLocks noChangeAspect="1"/>
          </p:cNvPicPr>
          <p:nvPr/>
        </p:nvPicPr>
        <p:blipFill rotWithShape="1">
          <a:blip r:embed="rId4" cstate="print">
            <a:extLst>
              <a:ext uri="{28A0092B-C50C-407E-A947-70E740481C1C}">
                <a14:useLocalDpi xmlns:a14="http://schemas.microsoft.com/office/drawing/2010/main" val="0"/>
              </a:ext>
            </a:extLst>
          </a:blip>
          <a:srcRect l="46587" b="38184"/>
          <a:stretch/>
        </p:blipFill>
        <p:spPr>
          <a:xfrm>
            <a:off x="4900265" y="7452320"/>
            <a:ext cx="1985119" cy="1723056"/>
          </a:xfrm>
          <a:prstGeom prst="rect">
            <a:avLst/>
          </a:prstGeom>
        </p:spPr>
      </p:pic>
      <p:sp>
        <p:nvSpPr>
          <p:cNvPr id="16" name="Ellipse 15"/>
          <p:cNvSpPr/>
          <p:nvPr/>
        </p:nvSpPr>
        <p:spPr>
          <a:xfrm>
            <a:off x="379778" y="1181681"/>
            <a:ext cx="1744672" cy="1405094"/>
          </a:xfrm>
          <a:prstGeom prst="ellipse">
            <a:avLst/>
          </a:prstGeom>
          <a:solidFill>
            <a:schemeClr val="bg1"/>
          </a:solidFill>
          <a:ln>
            <a:solidFill>
              <a:srgbClr val="98BF1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100" dirty="0">
                <a:solidFill>
                  <a:schemeClr val="tx1"/>
                </a:solidFill>
                <a:latin typeface="Century Gothic" panose="020B0502020202020204" pitchFamily="34" charset="0"/>
              </a:rPr>
              <a:t>La communauté d’agglomération Privas Centre Ardèche est créée</a:t>
            </a:r>
          </a:p>
        </p:txBody>
      </p:sp>
      <p:sp>
        <p:nvSpPr>
          <p:cNvPr id="17" name="Rectangle 16"/>
          <p:cNvSpPr/>
          <p:nvPr/>
        </p:nvSpPr>
        <p:spPr>
          <a:xfrm rot="20099902">
            <a:off x="-32292" y="1145695"/>
            <a:ext cx="1306768" cy="276999"/>
          </a:xfrm>
          <a:prstGeom prst="rect">
            <a:avLst/>
          </a:prstGeom>
          <a:noFill/>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rgbClr val="FEB80A"/>
                </a:solidFill>
                <a:latin typeface="Century Gothic" panose="020B0502020202020204" pitchFamily="34" charset="0"/>
              </a:rPr>
              <a:t>1</a:t>
            </a:r>
            <a:r>
              <a:rPr lang="fr-FR" sz="1200" b="1" baseline="30000" dirty="0">
                <a:solidFill>
                  <a:srgbClr val="FEB80A"/>
                </a:solidFill>
                <a:latin typeface="Century Gothic" panose="020B0502020202020204" pitchFamily="34" charset="0"/>
              </a:rPr>
              <a:t>er</a:t>
            </a:r>
            <a:r>
              <a:rPr lang="fr-FR" sz="1200" b="1" dirty="0">
                <a:solidFill>
                  <a:srgbClr val="FEB80A"/>
                </a:solidFill>
                <a:latin typeface="Century Gothic" panose="020B0502020202020204" pitchFamily="34" charset="0"/>
              </a:rPr>
              <a:t> janvier 2017</a:t>
            </a:r>
          </a:p>
        </p:txBody>
      </p:sp>
      <p:sp>
        <p:nvSpPr>
          <p:cNvPr id="18" name="Chevron 17"/>
          <p:cNvSpPr/>
          <p:nvPr/>
        </p:nvSpPr>
        <p:spPr>
          <a:xfrm>
            <a:off x="2155594" y="1633318"/>
            <a:ext cx="288032" cy="504056"/>
          </a:xfrm>
          <a:prstGeom prst="chevron">
            <a:avLst/>
          </a:prstGeom>
          <a:solidFill>
            <a:srgbClr val="98B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tx1"/>
              </a:solidFill>
            </a:endParaRPr>
          </a:p>
        </p:txBody>
      </p:sp>
      <p:sp>
        <p:nvSpPr>
          <p:cNvPr id="19" name="Ellipse 18"/>
          <p:cNvSpPr/>
          <p:nvPr/>
        </p:nvSpPr>
        <p:spPr>
          <a:xfrm>
            <a:off x="2779281" y="1237846"/>
            <a:ext cx="1495695" cy="1224136"/>
          </a:xfrm>
          <a:prstGeom prst="ellipse">
            <a:avLst/>
          </a:prstGeom>
          <a:solidFill>
            <a:schemeClr val="bg1"/>
          </a:solidFill>
          <a:ln>
            <a:solidFill>
              <a:srgbClr val="98BF1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100" dirty="0">
                <a:solidFill>
                  <a:schemeClr val="tx1"/>
                </a:solidFill>
                <a:latin typeface="Century Gothic" panose="020B0502020202020204" pitchFamily="34" charset="0"/>
              </a:rPr>
              <a:t>Engagement dans la démarche du Plan Climat</a:t>
            </a:r>
          </a:p>
        </p:txBody>
      </p:sp>
      <p:sp>
        <p:nvSpPr>
          <p:cNvPr id="20" name="Rectangle 19"/>
          <p:cNvSpPr/>
          <p:nvPr/>
        </p:nvSpPr>
        <p:spPr>
          <a:xfrm rot="20099902">
            <a:off x="2674416" y="1097391"/>
            <a:ext cx="798617" cy="276999"/>
          </a:xfrm>
          <a:prstGeom prst="rect">
            <a:avLst/>
          </a:prstGeom>
          <a:noFill/>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rgbClr val="FEB80A"/>
                </a:solidFill>
                <a:latin typeface="Century Gothic" panose="020B0502020202020204" pitchFamily="34" charset="0"/>
              </a:rPr>
              <a:t>Eté 2018</a:t>
            </a:r>
          </a:p>
        </p:txBody>
      </p:sp>
      <p:sp>
        <p:nvSpPr>
          <p:cNvPr id="21" name="Ellipse 20"/>
          <p:cNvSpPr/>
          <p:nvPr/>
        </p:nvSpPr>
        <p:spPr>
          <a:xfrm>
            <a:off x="5179930" y="1237846"/>
            <a:ext cx="1440160" cy="1224136"/>
          </a:xfrm>
          <a:prstGeom prst="ellipse">
            <a:avLst/>
          </a:prstGeom>
          <a:solidFill>
            <a:schemeClr val="bg1"/>
          </a:solidFill>
          <a:ln>
            <a:solidFill>
              <a:srgbClr val="98BF1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100" dirty="0">
                <a:solidFill>
                  <a:schemeClr val="tx1"/>
                </a:solidFill>
                <a:latin typeface="Century Gothic" panose="020B0502020202020204" pitchFamily="34" charset="0"/>
              </a:rPr>
              <a:t>Adoption officielle du Plan Climat</a:t>
            </a:r>
          </a:p>
        </p:txBody>
      </p:sp>
      <p:sp>
        <p:nvSpPr>
          <p:cNvPr id="22" name="Rectangle 21"/>
          <p:cNvSpPr/>
          <p:nvPr/>
        </p:nvSpPr>
        <p:spPr>
          <a:xfrm rot="20099902">
            <a:off x="4796331" y="1112822"/>
            <a:ext cx="1297151" cy="276999"/>
          </a:xfrm>
          <a:prstGeom prst="rect">
            <a:avLst/>
          </a:prstGeom>
          <a:noFill/>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rgbClr val="FEB80A"/>
                </a:solidFill>
                <a:latin typeface="Century Gothic" panose="020B0502020202020204" pitchFamily="34" charset="0"/>
              </a:rPr>
              <a:t>Printemps 2020</a:t>
            </a:r>
          </a:p>
        </p:txBody>
      </p:sp>
      <p:sp>
        <p:nvSpPr>
          <p:cNvPr id="23" name="Chevron 22"/>
          <p:cNvSpPr/>
          <p:nvPr/>
        </p:nvSpPr>
        <p:spPr>
          <a:xfrm>
            <a:off x="4583584" y="1633318"/>
            <a:ext cx="288032" cy="504056"/>
          </a:xfrm>
          <a:prstGeom prst="chevron">
            <a:avLst/>
          </a:prstGeom>
          <a:solidFill>
            <a:srgbClr val="98B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tx1"/>
              </a:solidFill>
            </a:endParaRPr>
          </a:p>
        </p:txBody>
      </p:sp>
      <p:pic>
        <p:nvPicPr>
          <p:cNvPr id="2" name="Image 1"/>
          <p:cNvPicPr>
            <a:picLocks noChangeAspect="1"/>
          </p:cNvPicPr>
          <p:nvPr/>
        </p:nvPicPr>
        <p:blipFill>
          <a:blip r:embed="rId5"/>
          <a:stretch>
            <a:fillRect/>
          </a:stretch>
        </p:blipFill>
        <p:spPr>
          <a:xfrm>
            <a:off x="943544" y="3818375"/>
            <a:ext cx="1592051" cy="1181199"/>
          </a:xfrm>
          <a:prstGeom prst="rect">
            <a:avLst/>
          </a:prstGeom>
        </p:spPr>
      </p:pic>
      <p:pic>
        <p:nvPicPr>
          <p:cNvPr id="6" name="Image 5"/>
          <p:cNvPicPr>
            <a:picLocks noChangeAspect="1"/>
          </p:cNvPicPr>
          <p:nvPr/>
        </p:nvPicPr>
        <p:blipFill>
          <a:blip r:embed="rId6"/>
          <a:stretch>
            <a:fillRect/>
          </a:stretch>
        </p:blipFill>
        <p:spPr>
          <a:xfrm>
            <a:off x="999125" y="5709721"/>
            <a:ext cx="1536470" cy="1153057"/>
          </a:xfrm>
          <a:prstGeom prst="rect">
            <a:avLst/>
          </a:prstGeom>
        </p:spPr>
      </p:pic>
      <p:pic>
        <p:nvPicPr>
          <p:cNvPr id="7" name="Image 6"/>
          <p:cNvPicPr>
            <a:picLocks noChangeAspect="1"/>
          </p:cNvPicPr>
          <p:nvPr/>
        </p:nvPicPr>
        <p:blipFill rotWithShape="1">
          <a:blip r:embed="rId7" cstate="print">
            <a:extLst>
              <a:ext uri="{28A0092B-C50C-407E-A947-70E740481C1C}">
                <a14:useLocalDpi xmlns:a14="http://schemas.microsoft.com/office/drawing/2010/main" val="0"/>
              </a:ext>
            </a:extLst>
          </a:blip>
          <a:srcRect l="3801" t="19201" r="9051"/>
          <a:stretch/>
        </p:blipFill>
        <p:spPr>
          <a:xfrm>
            <a:off x="971334" y="7645432"/>
            <a:ext cx="1536470" cy="1068398"/>
          </a:xfrm>
          <a:prstGeom prst="rect">
            <a:avLst/>
          </a:prstGeom>
        </p:spPr>
      </p:pic>
      <p:sp>
        <p:nvSpPr>
          <p:cNvPr id="29" name="ZoneTexte 28"/>
          <p:cNvSpPr txBox="1"/>
          <p:nvPr/>
        </p:nvSpPr>
        <p:spPr>
          <a:xfrm>
            <a:off x="2888168" y="3590179"/>
            <a:ext cx="3853200" cy="723275"/>
          </a:xfrm>
          <a:prstGeom prst="rect">
            <a:avLst/>
          </a:prstGeom>
          <a:noFill/>
        </p:spPr>
        <p:txBody>
          <a:bodyPr wrap="square" rtlCol="0">
            <a:spAutoFit/>
          </a:bodyPr>
          <a:lstStyle/>
          <a:p>
            <a:pPr marL="182563" indent="-182563" algn="just">
              <a:spcAft>
                <a:spcPts val="600"/>
              </a:spcAft>
              <a:buFont typeface="Arial" panose="020B0604020202020204" pitchFamily="34" charset="0"/>
              <a:buChar char="•"/>
            </a:pPr>
            <a:endParaRPr lang="fr-FR" sz="1200" dirty="0">
              <a:latin typeface="Century Gothic" panose="020B0502020202020204" pitchFamily="34" charset="0"/>
            </a:endParaRPr>
          </a:p>
          <a:p>
            <a:pPr marL="182563" indent="-182563" algn="just">
              <a:spcAft>
                <a:spcPts val="600"/>
              </a:spcAft>
              <a:buFont typeface="Arial" panose="020B0604020202020204" pitchFamily="34" charset="0"/>
              <a:buChar char="•"/>
            </a:pPr>
            <a:r>
              <a:rPr lang="fr-FR" sz="1200" dirty="0">
                <a:latin typeface="Century Gothic" panose="020B0502020202020204" pitchFamily="34" charset="0"/>
              </a:rPr>
              <a:t>Validation du diagnostic vulnérabilité – novembre 2018</a:t>
            </a:r>
          </a:p>
        </p:txBody>
      </p:sp>
      <p:sp>
        <p:nvSpPr>
          <p:cNvPr id="30" name="ZoneTexte 29"/>
          <p:cNvSpPr txBox="1"/>
          <p:nvPr/>
        </p:nvSpPr>
        <p:spPr>
          <a:xfrm>
            <a:off x="2987333" y="5486115"/>
            <a:ext cx="3754035" cy="907941"/>
          </a:xfrm>
          <a:prstGeom prst="rect">
            <a:avLst/>
          </a:prstGeom>
          <a:noFill/>
        </p:spPr>
        <p:txBody>
          <a:bodyPr wrap="square" rtlCol="0">
            <a:spAutoFit/>
          </a:bodyPr>
          <a:lstStyle/>
          <a:p>
            <a:pPr marL="182563" indent="-182563" algn="just">
              <a:spcAft>
                <a:spcPts val="600"/>
              </a:spcAft>
              <a:buFont typeface="Arial" panose="020B0604020202020204" pitchFamily="34" charset="0"/>
              <a:buChar char="•"/>
            </a:pPr>
            <a:r>
              <a:rPr lang="fr-FR" sz="1200" dirty="0">
                <a:latin typeface="Century Gothic" panose="020B0502020202020204" pitchFamily="34" charset="0"/>
              </a:rPr>
              <a:t>Séminaire avec les élus de la CAPCA -novembre 2018</a:t>
            </a:r>
          </a:p>
          <a:p>
            <a:pPr marL="182563" indent="-182563" algn="just">
              <a:spcAft>
                <a:spcPts val="600"/>
              </a:spcAft>
              <a:buFont typeface="Arial" panose="020B0604020202020204" pitchFamily="34" charset="0"/>
              <a:buChar char="•"/>
            </a:pPr>
            <a:r>
              <a:rPr lang="fr-FR" sz="1200" dirty="0">
                <a:latin typeface="Century Gothic" panose="020B0502020202020204" pitchFamily="34" charset="0"/>
              </a:rPr>
              <a:t>Validation de la stratégie territoriale – février 2019</a:t>
            </a:r>
          </a:p>
        </p:txBody>
      </p:sp>
      <p:sp>
        <p:nvSpPr>
          <p:cNvPr id="31" name="ZoneTexte 30"/>
          <p:cNvSpPr txBox="1"/>
          <p:nvPr/>
        </p:nvSpPr>
        <p:spPr>
          <a:xfrm>
            <a:off x="2978928" y="7224550"/>
            <a:ext cx="3112316" cy="1615827"/>
          </a:xfrm>
          <a:prstGeom prst="rect">
            <a:avLst/>
          </a:prstGeom>
          <a:noFill/>
        </p:spPr>
        <p:txBody>
          <a:bodyPr wrap="square" rtlCol="0">
            <a:spAutoFit/>
          </a:bodyPr>
          <a:lstStyle/>
          <a:p>
            <a:pPr marL="182563" indent="-182563" algn="just">
              <a:spcAft>
                <a:spcPts val="600"/>
              </a:spcAft>
              <a:buFont typeface="Arial" panose="020B0604020202020204" pitchFamily="34" charset="0"/>
              <a:buChar char="•"/>
            </a:pPr>
            <a:r>
              <a:rPr lang="fr-FR" sz="1200" dirty="0">
                <a:latin typeface="Century Gothic" panose="020B0502020202020204" pitchFamily="34" charset="0"/>
              </a:rPr>
              <a:t>Forum TEPOS – mars 2019</a:t>
            </a:r>
          </a:p>
          <a:p>
            <a:pPr marL="182563" indent="-182563" algn="just">
              <a:spcAft>
                <a:spcPts val="600"/>
              </a:spcAft>
              <a:buFont typeface="Arial" panose="020B0604020202020204" pitchFamily="34" charset="0"/>
              <a:buChar char="•"/>
            </a:pPr>
            <a:r>
              <a:rPr lang="fr-FR" sz="1200" dirty="0">
                <a:latin typeface="Century Gothic" panose="020B0502020202020204" pitchFamily="34" charset="0"/>
              </a:rPr>
              <a:t>Atelier Adaptation au Changement Climatique – septembre 2019 </a:t>
            </a:r>
          </a:p>
          <a:p>
            <a:pPr marL="182563" indent="-182563" algn="just">
              <a:spcAft>
                <a:spcPts val="600"/>
              </a:spcAft>
              <a:buFont typeface="Arial" panose="020B0604020202020204" pitchFamily="34" charset="0"/>
              <a:buChar char="•"/>
            </a:pPr>
            <a:r>
              <a:rPr lang="fr-FR" sz="1200" dirty="0">
                <a:latin typeface="Century Gothic" panose="020B0502020202020204" pitchFamily="34" charset="0"/>
              </a:rPr>
              <a:t>Consolidation du plan d’action – octobre 2019</a:t>
            </a:r>
          </a:p>
          <a:p>
            <a:pPr marL="182563" indent="-182563" algn="just">
              <a:spcAft>
                <a:spcPts val="600"/>
              </a:spcAft>
              <a:buFont typeface="Arial" panose="020B0604020202020204" pitchFamily="34" charset="0"/>
              <a:buChar char="•"/>
            </a:pPr>
            <a:r>
              <a:rPr lang="fr-FR" sz="1200" dirty="0">
                <a:latin typeface="Century Gothic" panose="020B0502020202020204" pitchFamily="34" charset="0"/>
              </a:rPr>
              <a:t>Validation du plan d’action – novembre 2019</a:t>
            </a:r>
          </a:p>
        </p:txBody>
      </p:sp>
      <p:sp>
        <p:nvSpPr>
          <p:cNvPr id="3" name="Espace réservé du numéro de diapositive 2">
            <a:extLst>
              <a:ext uri="{FF2B5EF4-FFF2-40B4-BE49-F238E27FC236}">
                <a16:creationId xmlns:a16="http://schemas.microsoft.com/office/drawing/2014/main" id="{A98A7DB3-8542-4C4D-B621-C989C12D4428}"/>
              </a:ext>
            </a:extLst>
          </p:cNvPr>
          <p:cNvSpPr>
            <a:spLocks noGrp="1"/>
          </p:cNvSpPr>
          <p:nvPr>
            <p:ph type="sldNum" sz="quarter" idx="12"/>
          </p:nvPr>
        </p:nvSpPr>
        <p:spPr/>
        <p:txBody>
          <a:bodyPr/>
          <a:lstStyle/>
          <a:p>
            <a:fld id="{1E472829-5C7A-45AD-9267-70AC7B316BF4}" type="slidenum">
              <a:rPr lang="fr-FR" smtClean="0"/>
              <a:t>4</a:t>
            </a:fld>
            <a:endParaRPr lang="fr-FR"/>
          </a:p>
        </p:txBody>
      </p:sp>
    </p:spTree>
    <p:extLst>
      <p:ext uri="{BB962C8B-B14F-4D97-AF65-F5344CB8AC3E}">
        <p14:creationId xmlns:p14="http://schemas.microsoft.com/office/powerpoint/2010/main" val="1955732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89"/>
          <p:cNvSpPr/>
          <p:nvPr>
            <p:custDataLst>
              <p:tags r:id="rId1"/>
            </p:custDataLst>
          </p:nvPr>
        </p:nvSpPr>
        <p:spPr>
          <a:xfrm rot="10800000">
            <a:off x="0" y="179513"/>
            <a:ext cx="6480000" cy="648000"/>
          </a:xfrm>
          <a:prstGeom prst="snipRoundRect">
            <a:avLst>
              <a:gd name="adj1" fmla="val 50000"/>
              <a:gd name="adj2" fmla="val 0"/>
            </a:avLst>
          </a:prstGeom>
          <a:solidFill>
            <a:srgbClr val="30A9E0"/>
          </a:solidFill>
          <a:ln>
            <a:noFill/>
          </a:ln>
        </p:spPr>
        <p:txBody>
          <a:bodyPr lIns="91425" tIns="45700" rIns="91425" bIns="45700" anchor="t" anchorCtr="0">
            <a:noAutofit/>
          </a:bodyPr>
          <a:lstStyle/>
          <a:p>
            <a:endParaRPr kern="0" dirty="0">
              <a:solidFill>
                <a:srgbClr val="E3655B"/>
              </a:solidFill>
              <a:latin typeface="Cambria" pitchFamily="18" charset="0"/>
              <a:cs typeface="Arial"/>
              <a:sym typeface="Arial"/>
            </a:endParaRPr>
          </a:p>
        </p:txBody>
      </p:sp>
      <p:sp>
        <p:nvSpPr>
          <p:cNvPr id="30" name="ZoneTexte 29"/>
          <p:cNvSpPr txBox="1"/>
          <p:nvPr/>
        </p:nvSpPr>
        <p:spPr>
          <a:xfrm>
            <a:off x="332656" y="267246"/>
            <a:ext cx="3888432" cy="338554"/>
          </a:xfrm>
          <a:prstGeom prst="rect">
            <a:avLst/>
          </a:prstGeom>
          <a:noFill/>
        </p:spPr>
        <p:txBody>
          <a:bodyPr wrap="square" rtlCol="0">
            <a:spAutoFit/>
          </a:bodyPr>
          <a:lstStyle/>
          <a:p>
            <a:pPr algn="just"/>
            <a:r>
              <a:rPr lang="fr-FR" sz="1600" b="1" dirty="0">
                <a:solidFill>
                  <a:schemeClr val="bg1"/>
                </a:solidFill>
                <a:latin typeface="Century Gothic" panose="020B0502020202020204" pitchFamily="34" charset="0"/>
              </a:rPr>
              <a:t>NOS ENJEUX</a:t>
            </a:r>
          </a:p>
        </p:txBody>
      </p:sp>
      <p:sp>
        <p:nvSpPr>
          <p:cNvPr id="31" name="Rectangle 30"/>
          <p:cNvSpPr/>
          <p:nvPr/>
        </p:nvSpPr>
        <p:spPr>
          <a:xfrm rot="5400000">
            <a:off x="1502908" y="-450436"/>
            <a:ext cx="72008" cy="219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27384" y="1001918"/>
            <a:ext cx="6887604" cy="329721"/>
          </a:xfrm>
          <a:prstGeom prst="rect">
            <a:avLst/>
          </a:prstGeom>
          <a:pattFill prst="pct25">
            <a:fgClr>
              <a:srgbClr val="346826"/>
            </a:fgClr>
            <a:bgClr>
              <a:schemeClr val="bg1"/>
            </a:bgClr>
          </a:patt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80" dirty="0"/>
          </a:p>
        </p:txBody>
      </p:sp>
      <p:sp>
        <p:nvSpPr>
          <p:cNvPr id="40" name="Titre 16"/>
          <p:cNvSpPr txBox="1">
            <a:spLocks/>
          </p:cNvSpPr>
          <p:nvPr/>
        </p:nvSpPr>
        <p:spPr>
          <a:xfrm>
            <a:off x="388593" y="971599"/>
            <a:ext cx="1812215" cy="415065"/>
          </a:xfrm>
          <a:prstGeom prst="rect">
            <a:avLst/>
          </a:prstGeom>
          <a:solidFill>
            <a:schemeClr val="bg1"/>
          </a:solidFill>
        </p:spPr>
        <p:txBody>
          <a:bodyPr vert="horz" lIns="19532" tIns="9766" rIns="19532" bIns="976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600" dirty="0">
                <a:solidFill>
                  <a:schemeClr val="tx1">
                    <a:lumMod val="75000"/>
                    <a:lumOff val="25000"/>
                  </a:schemeClr>
                </a:solidFill>
                <a:latin typeface="Century Gothic" panose="020B0502020202020204" pitchFamily="34" charset="0"/>
                <a:ea typeface="+mn-ea"/>
                <a:cs typeface="+mn-cs"/>
              </a:rPr>
              <a:t>   </a:t>
            </a:r>
            <a:r>
              <a:rPr lang="fr-FR" sz="1540" b="1" dirty="0">
                <a:solidFill>
                  <a:schemeClr val="tx1">
                    <a:lumMod val="75000"/>
                    <a:lumOff val="25000"/>
                  </a:schemeClr>
                </a:solidFill>
                <a:latin typeface="Century Gothic" panose="020B0502020202020204" pitchFamily="34" charset="0"/>
                <a:ea typeface="+mn-ea"/>
                <a:cs typeface="+mn-cs"/>
              </a:rPr>
              <a:t>Notre territoire </a:t>
            </a:r>
          </a:p>
        </p:txBody>
      </p:sp>
      <p:sp>
        <p:nvSpPr>
          <p:cNvPr id="78" name="Rectangle 77"/>
          <p:cNvSpPr/>
          <p:nvPr/>
        </p:nvSpPr>
        <p:spPr>
          <a:xfrm>
            <a:off x="0" y="5250716"/>
            <a:ext cx="6858000" cy="260921"/>
          </a:xfrm>
          <a:prstGeom prst="rect">
            <a:avLst/>
          </a:prstGeom>
          <a:pattFill prst="pct25">
            <a:fgClr>
              <a:srgbClr val="346826"/>
            </a:fgClr>
            <a:bgClr>
              <a:schemeClr val="bg1"/>
            </a:bgClr>
          </a:patt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92086"/>
            <a:endParaRPr lang="fr-FR" sz="1880" dirty="0">
              <a:solidFill>
                <a:prstClr val="white"/>
              </a:solidFill>
              <a:latin typeface="Calibri"/>
            </a:endParaRPr>
          </a:p>
        </p:txBody>
      </p:sp>
      <p:sp>
        <p:nvSpPr>
          <p:cNvPr id="79" name="Titre 16"/>
          <p:cNvSpPr txBox="1">
            <a:spLocks/>
          </p:cNvSpPr>
          <p:nvPr/>
        </p:nvSpPr>
        <p:spPr>
          <a:xfrm>
            <a:off x="415771" y="5220072"/>
            <a:ext cx="3197802" cy="322737"/>
          </a:xfrm>
          <a:prstGeom prst="rect">
            <a:avLst/>
          </a:prstGeom>
          <a:solidFill>
            <a:schemeClr val="bg1"/>
          </a:solidFill>
        </p:spPr>
        <p:txBody>
          <a:bodyPr vert="horz" lIns="19532" tIns="9766" rIns="19532" bIns="976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7658"/>
            <a:r>
              <a:rPr lang="fr-FR" sz="1540" b="1" dirty="0">
                <a:solidFill>
                  <a:prstClr val="black">
                    <a:lumMod val="75000"/>
                    <a:lumOff val="25000"/>
                  </a:prstClr>
                </a:solidFill>
                <a:latin typeface="Century Gothic" panose="020B0502020202020204" pitchFamily="34" charset="0"/>
              </a:rPr>
              <a:t>Nos consommations d’énergie</a:t>
            </a:r>
          </a:p>
        </p:txBody>
      </p:sp>
      <p:pic>
        <p:nvPicPr>
          <p:cNvPr id="2" name="Image 1"/>
          <p:cNvPicPr>
            <a:picLocks noChangeAspect="1"/>
          </p:cNvPicPr>
          <p:nvPr/>
        </p:nvPicPr>
        <p:blipFill rotWithShape="1">
          <a:blip r:embed="rId4" cstate="print">
            <a:extLst>
              <a:ext uri="{28A0092B-C50C-407E-A947-70E740481C1C}">
                <a14:useLocalDpi xmlns:a14="http://schemas.microsoft.com/office/drawing/2010/main" val="0"/>
              </a:ext>
            </a:extLst>
          </a:blip>
          <a:srcRect l="13414" r="15463"/>
          <a:stretch/>
        </p:blipFill>
        <p:spPr>
          <a:xfrm>
            <a:off x="2060848" y="1936660"/>
            <a:ext cx="3312368" cy="2934031"/>
          </a:xfrm>
          <a:prstGeom prst="rect">
            <a:avLst/>
          </a:prstGeom>
        </p:spPr>
      </p:pic>
      <p:pic>
        <p:nvPicPr>
          <p:cNvPr id="24" name="Imag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1168" y="1403648"/>
            <a:ext cx="1872208" cy="845685"/>
          </a:xfrm>
          <a:prstGeom prst="rect">
            <a:avLst/>
          </a:prstGeom>
        </p:spPr>
      </p:pic>
      <p:sp>
        <p:nvSpPr>
          <p:cNvPr id="11" name="ZoneTexte 10"/>
          <p:cNvSpPr txBox="1"/>
          <p:nvPr/>
        </p:nvSpPr>
        <p:spPr>
          <a:xfrm>
            <a:off x="151740" y="1835696"/>
            <a:ext cx="1837100" cy="1384995"/>
          </a:xfrm>
          <a:prstGeom prst="rect">
            <a:avLst/>
          </a:prstGeom>
          <a:solidFill>
            <a:srgbClr val="EEECE1"/>
          </a:solidFill>
          <a:ln>
            <a:solidFill>
              <a:schemeClr val="bg1"/>
            </a:solidFill>
          </a:ln>
        </p:spPr>
        <p:txBody>
          <a:bodyPr wrap="square" rtlCol="0">
            <a:spAutoFit/>
          </a:bodyPr>
          <a:lstStyle/>
          <a:p>
            <a:pPr algn="just">
              <a:lnSpc>
                <a:spcPct val="115000"/>
              </a:lnSpc>
              <a:spcBef>
                <a:spcPts val="600"/>
              </a:spcBef>
              <a:buClr>
                <a:schemeClr val="bg1"/>
              </a:buClr>
            </a:pPr>
            <a:r>
              <a:rPr lang="fr-FR" sz="1200" b="1" dirty="0">
                <a:solidFill>
                  <a:srgbClr val="404040"/>
                </a:solidFill>
                <a:latin typeface="Century Gothic" panose="020B0502020202020204" pitchFamily="34" charset="0"/>
                <a:ea typeface="Calibri"/>
                <a:cs typeface="Times New Roman"/>
              </a:rPr>
              <a:t>72 habitants au km</a:t>
            </a:r>
            <a:r>
              <a:rPr lang="fr-FR" sz="1200" b="1" baseline="30000" dirty="0">
                <a:solidFill>
                  <a:srgbClr val="404040"/>
                </a:solidFill>
                <a:latin typeface="Century Gothic" panose="020B0502020202020204" pitchFamily="34" charset="0"/>
                <a:ea typeface="Calibri"/>
                <a:cs typeface="Times New Roman"/>
              </a:rPr>
              <a:t>2</a:t>
            </a:r>
          </a:p>
          <a:p>
            <a:pPr algn="just">
              <a:lnSpc>
                <a:spcPct val="115000"/>
              </a:lnSpc>
              <a:spcBef>
                <a:spcPts val="600"/>
              </a:spcBef>
              <a:buClr>
                <a:schemeClr val="bg1"/>
              </a:buClr>
            </a:pPr>
            <a:r>
              <a:rPr lang="fr-FR" sz="1200" b="1" dirty="0">
                <a:solidFill>
                  <a:srgbClr val="404040"/>
                </a:solidFill>
                <a:latin typeface="Century Gothic" panose="020B0502020202020204" pitchFamily="34" charset="0"/>
                <a:ea typeface="Calibri"/>
                <a:cs typeface="Times New Roman"/>
              </a:rPr>
              <a:t>44 942 habitants en 2019</a:t>
            </a:r>
          </a:p>
          <a:p>
            <a:pPr algn="just">
              <a:lnSpc>
                <a:spcPct val="115000"/>
              </a:lnSpc>
              <a:spcBef>
                <a:spcPts val="600"/>
              </a:spcBef>
              <a:buClr>
                <a:schemeClr val="bg1"/>
              </a:buClr>
            </a:pPr>
            <a:r>
              <a:rPr lang="fr-FR" sz="1200" b="1" dirty="0">
                <a:solidFill>
                  <a:srgbClr val="404040"/>
                </a:solidFill>
                <a:latin typeface="Century Gothic" panose="020B0502020202020204" pitchFamily="34" charset="0"/>
                <a:ea typeface="Calibri"/>
                <a:cs typeface="Times New Roman"/>
              </a:rPr>
              <a:t>42 communes </a:t>
            </a:r>
          </a:p>
          <a:p>
            <a:pPr algn="just">
              <a:lnSpc>
                <a:spcPct val="115000"/>
              </a:lnSpc>
              <a:spcBef>
                <a:spcPts val="600"/>
              </a:spcBef>
              <a:buClr>
                <a:schemeClr val="bg1"/>
              </a:buClr>
            </a:pPr>
            <a:r>
              <a:rPr lang="fr-FR" sz="1200" b="1" dirty="0">
                <a:solidFill>
                  <a:srgbClr val="404040"/>
                </a:solidFill>
                <a:latin typeface="Century Gothic" panose="020B0502020202020204" pitchFamily="34" charset="0"/>
                <a:ea typeface="Calibri"/>
                <a:cs typeface="Times New Roman"/>
              </a:rPr>
              <a:t>+195 habitants/an</a:t>
            </a:r>
          </a:p>
        </p:txBody>
      </p:sp>
      <p:sp>
        <p:nvSpPr>
          <p:cNvPr id="12" name="ZoneTexte 11"/>
          <p:cNvSpPr txBox="1"/>
          <p:nvPr/>
        </p:nvSpPr>
        <p:spPr>
          <a:xfrm>
            <a:off x="191033" y="3762833"/>
            <a:ext cx="2068319" cy="1396280"/>
          </a:xfrm>
          <a:prstGeom prst="rect">
            <a:avLst/>
          </a:prstGeom>
          <a:solidFill>
            <a:srgbClr val="EEECE1"/>
          </a:solidFill>
          <a:ln>
            <a:solidFill>
              <a:schemeClr val="bg1"/>
            </a:solidFill>
          </a:ln>
        </p:spPr>
        <p:txBody>
          <a:bodyPr wrap="square" rtlCol="0">
            <a:spAutoFit/>
          </a:bodyPr>
          <a:lstStyle/>
          <a:p>
            <a:pPr algn="just">
              <a:lnSpc>
                <a:spcPct val="115000"/>
              </a:lnSpc>
              <a:spcBef>
                <a:spcPts val="600"/>
              </a:spcBef>
              <a:buClr>
                <a:schemeClr val="bg1"/>
              </a:buClr>
            </a:pPr>
            <a:r>
              <a:rPr lang="fr-FR" sz="1100" b="1" dirty="0">
                <a:solidFill>
                  <a:srgbClr val="404040"/>
                </a:solidFill>
                <a:latin typeface="Century Gothic" panose="020B0502020202020204" pitchFamily="34" charset="0"/>
                <a:ea typeface="Calibri"/>
                <a:cs typeface="Times New Roman"/>
              </a:rPr>
              <a:t>A proximité de l’A7</a:t>
            </a:r>
          </a:p>
          <a:p>
            <a:pPr algn="just">
              <a:lnSpc>
                <a:spcPct val="115000"/>
              </a:lnSpc>
              <a:spcBef>
                <a:spcPts val="600"/>
              </a:spcBef>
              <a:buClr>
                <a:schemeClr val="bg1"/>
              </a:buClr>
            </a:pPr>
            <a:r>
              <a:rPr lang="fr-FR" sz="1100" b="1" dirty="0">
                <a:solidFill>
                  <a:srgbClr val="404040"/>
                </a:solidFill>
                <a:latin typeface="Century Gothic" panose="020B0502020202020204" pitchFamily="34" charset="0"/>
                <a:ea typeface="Calibri"/>
                <a:cs typeface="Times New Roman"/>
              </a:rPr>
              <a:t>88% des ménages équipés d’une voiture ou plus</a:t>
            </a:r>
          </a:p>
          <a:p>
            <a:pPr algn="just">
              <a:lnSpc>
                <a:spcPct val="115000"/>
              </a:lnSpc>
              <a:spcBef>
                <a:spcPts val="600"/>
              </a:spcBef>
              <a:buClr>
                <a:schemeClr val="bg1"/>
              </a:buClr>
            </a:pPr>
            <a:r>
              <a:rPr lang="fr-FR" sz="1100" b="1" dirty="0">
                <a:solidFill>
                  <a:srgbClr val="404040"/>
                </a:solidFill>
                <a:latin typeface="Century Gothic" panose="020B0502020202020204" pitchFamily="34" charset="0"/>
                <a:ea typeface="Calibri"/>
                <a:cs typeface="Times New Roman"/>
              </a:rPr>
              <a:t>66% des actifs travaillent hors de leur commune de résidence</a:t>
            </a:r>
          </a:p>
        </p:txBody>
      </p:sp>
      <p:sp>
        <p:nvSpPr>
          <p:cNvPr id="13" name="ZoneTexte 12"/>
          <p:cNvSpPr txBox="1"/>
          <p:nvPr/>
        </p:nvSpPr>
        <p:spPr>
          <a:xfrm>
            <a:off x="132489" y="1475656"/>
            <a:ext cx="1584176" cy="351338"/>
          </a:xfrm>
          <a:prstGeom prst="rect">
            <a:avLst/>
          </a:prstGeom>
          <a:noFill/>
        </p:spPr>
        <p:txBody>
          <a:bodyPr wrap="square" rtlCol="0">
            <a:spAutoFit/>
          </a:bodyPr>
          <a:lstStyle/>
          <a:p>
            <a:pPr algn="just"/>
            <a:r>
              <a:rPr lang="fr-FR" sz="1600" b="1" dirty="0">
                <a:solidFill>
                  <a:srgbClr val="98BF11"/>
                </a:solidFill>
                <a:latin typeface="Century Gothic" panose="020B0502020202020204" pitchFamily="34" charset="0"/>
              </a:rPr>
              <a:t>TERRITOIRE</a:t>
            </a:r>
          </a:p>
        </p:txBody>
      </p:sp>
      <p:sp>
        <p:nvSpPr>
          <p:cNvPr id="14" name="ZoneTexte 13"/>
          <p:cNvSpPr txBox="1"/>
          <p:nvPr/>
        </p:nvSpPr>
        <p:spPr>
          <a:xfrm>
            <a:off x="161896" y="3393899"/>
            <a:ext cx="1584176" cy="351338"/>
          </a:xfrm>
          <a:prstGeom prst="rect">
            <a:avLst/>
          </a:prstGeom>
          <a:noFill/>
        </p:spPr>
        <p:txBody>
          <a:bodyPr wrap="square" rtlCol="0">
            <a:spAutoFit/>
          </a:bodyPr>
          <a:lstStyle/>
          <a:p>
            <a:pPr algn="just"/>
            <a:r>
              <a:rPr lang="fr-FR" sz="1600" b="1" dirty="0">
                <a:solidFill>
                  <a:srgbClr val="98BF11"/>
                </a:solidFill>
                <a:latin typeface="Century Gothic" panose="020B0502020202020204" pitchFamily="34" charset="0"/>
              </a:rPr>
              <a:t>MOBILITE</a:t>
            </a:r>
          </a:p>
        </p:txBody>
      </p:sp>
      <p:sp>
        <p:nvSpPr>
          <p:cNvPr id="17" name="Espace réservé du contenu 2"/>
          <p:cNvSpPr txBox="1">
            <a:spLocks/>
          </p:cNvSpPr>
          <p:nvPr/>
        </p:nvSpPr>
        <p:spPr>
          <a:xfrm>
            <a:off x="191033" y="5633555"/>
            <a:ext cx="6531679" cy="928198"/>
          </a:xfrm>
          <a:prstGeom prst="rect">
            <a:avLst/>
          </a:prstGeom>
          <a:noFill/>
          <a:ln w="22225">
            <a:noFill/>
            <a:prstDash val="sysDot"/>
            <a:round/>
            <a:headEnd/>
            <a:tailEnd/>
          </a:ln>
          <a:extLst>
            <a:ext uri="{909E8E84-426E-40DD-AFC4-6F175D3DCCD1}">
              <a14:hiddenFill xmlns:a14="http://schemas.microsoft.com/office/drawing/2010/main">
                <a:solidFill>
                  <a:srgbClr val="FFFFFF"/>
                </a:solidFill>
              </a14:hiddenFill>
            </a:ext>
          </a:extLst>
        </p:spPr>
        <p:txBody>
          <a:bodyPr rot="0" vert="horz" wrap="square" lIns="0" tIns="2307" rIns="0" bIns="2307" anchor="t" anchorCtr="0" upright="1">
            <a:noAutofit/>
          </a:bodyPr>
          <a:lstStyle>
            <a:defPPr>
              <a:defRPr lang="fr-FR"/>
            </a:defPPr>
            <a:lvl1pPr marL="95250" lvl="0" algn="just">
              <a:lnSpc>
                <a:spcPct val="115000"/>
              </a:lnSpc>
              <a:spcBef>
                <a:spcPts val="1200"/>
              </a:spcBef>
              <a:spcAft>
                <a:spcPts val="0"/>
              </a:spcAft>
              <a:buClr>
                <a:srgbClr val="E8474A"/>
              </a:buClr>
              <a:defRPr sz="4800">
                <a:latin typeface="Century Gothic" panose="020B0502020202020204" pitchFamily="34" charset="0"/>
              </a:defRPr>
            </a:lvl1pPr>
          </a:lstStyle>
          <a:p>
            <a:pPr marL="20345" defTabSz="892086">
              <a:spcBef>
                <a:spcPts val="256"/>
              </a:spcBef>
            </a:pPr>
            <a:r>
              <a:rPr lang="fr-FR" sz="1100" b="1" dirty="0">
                <a:solidFill>
                  <a:prstClr val="black"/>
                </a:solidFill>
              </a:rPr>
              <a:t>Chaque année, 941 GWh d’énergie sont consommés</a:t>
            </a:r>
            <a:r>
              <a:rPr lang="fr-FR" sz="1100" dirty="0">
                <a:solidFill>
                  <a:prstClr val="black"/>
                </a:solidFill>
              </a:rPr>
              <a:t> sur le territoire soit environ 21 MWh / habitant. Cela inclut la consommation de l’ensemble des types d’énergie, dont majoritairement celle de produits pétroliers (44%), d’électricité (28%), de gaz (17%) et de bois (8%) utilisés dans tous les secteurs d’activités : transport, parc résidentiel, agriculture, etc.</a:t>
            </a:r>
          </a:p>
        </p:txBody>
      </p:sp>
      <p:sp>
        <p:nvSpPr>
          <p:cNvPr id="18" name="Espace réservé du contenu 2"/>
          <p:cNvSpPr txBox="1">
            <a:spLocks/>
          </p:cNvSpPr>
          <p:nvPr/>
        </p:nvSpPr>
        <p:spPr>
          <a:xfrm>
            <a:off x="546501" y="6630159"/>
            <a:ext cx="3460742" cy="246097"/>
          </a:xfrm>
          <a:prstGeom prst="rect">
            <a:avLst/>
          </a:prstGeom>
          <a:ln>
            <a:noFill/>
          </a:ln>
        </p:spPr>
        <p:txBody>
          <a:bodyPr vert="horz" lIns="89210" tIns="44605" rIns="89210" bIns="44605" rtlCol="0">
            <a:noAutofit/>
          </a:bodyPr>
          <a:lstStyle>
            <a:lvl1pPr marL="0" indent="0" algn="l" defTabSz="4176431" rtl="0" eaLnBrk="1" latinLnBrk="0" hangingPunct="1">
              <a:spcBef>
                <a:spcPct val="20000"/>
              </a:spcBef>
              <a:spcAft>
                <a:spcPts val="2740"/>
              </a:spcAft>
              <a:buFont typeface="Arial" pitchFamily="34" charset="0"/>
              <a:buNone/>
              <a:defRPr sz="9100" b="1" kern="1200">
                <a:solidFill>
                  <a:schemeClr val="tx1"/>
                </a:solidFill>
                <a:latin typeface="+mn-lt"/>
                <a:ea typeface="+mn-ea"/>
                <a:cs typeface="+mn-cs"/>
              </a:defRPr>
            </a:lvl1pPr>
            <a:lvl2pPr marL="2088215" indent="-835286" algn="l" defTabSz="4176431" rtl="0" eaLnBrk="1" latinLnBrk="0" hangingPunct="1">
              <a:spcBef>
                <a:spcPct val="20000"/>
              </a:spcBef>
              <a:buClr>
                <a:schemeClr val="tx2"/>
              </a:buClr>
              <a:buFont typeface="Arial" pitchFamily="34" charset="0"/>
              <a:buChar char="•"/>
              <a:defRPr sz="9100" kern="1200">
                <a:solidFill>
                  <a:schemeClr val="tx1"/>
                </a:solidFill>
                <a:latin typeface="+mn-lt"/>
                <a:ea typeface="+mn-ea"/>
                <a:cs typeface="+mn-cs"/>
              </a:defRPr>
            </a:lvl2pPr>
            <a:lvl3pPr marL="5220538" indent="-1044108" algn="l" defTabSz="4176431" rtl="0" eaLnBrk="1" latinLnBrk="0" hangingPunct="1">
              <a:spcBef>
                <a:spcPct val="20000"/>
              </a:spcBef>
              <a:buClr>
                <a:schemeClr val="tx2"/>
              </a:buClr>
              <a:buFont typeface="Arial" pitchFamily="34" charset="0"/>
              <a:buChar char="•"/>
              <a:defRPr sz="8200" kern="1200">
                <a:solidFill>
                  <a:schemeClr val="tx1"/>
                </a:solidFill>
                <a:latin typeface="+mn-lt"/>
                <a:ea typeface="+mn-ea"/>
                <a:cs typeface="+mn-cs"/>
              </a:defRPr>
            </a:lvl3pPr>
            <a:lvl4pPr marL="7308753" indent="-1044108" algn="l" defTabSz="4176431" rtl="0" eaLnBrk="1" latinLnBrk="0" hangingPunct="1">
              <a:spcBef>
                <a:spcPct val="20000"/>
              </a:spcBef>
              <a:buClr>
                <a:schemeClr val="tx2"/>
              </a:buClr>
              <a:buFont typeface="Arial" pitchFamily="34" charset="0"/>
              <a:buChar char="•"/>
              <a:defRPr sz="8200" kern="1200">
                <a:solidFill>
                  <a:schemeClr val="tx1"/>
                </a:solidFill>
                <a:latin typeface="+mn-lt"/>
                <a:ea typeface="+mn-ea"/>
                <a:cs typeface="+mn-cs"/>
              </a:defRPr>
            </a:lvl4pPr>
            <a:lvl5pPr marL="9396969" indent="-1044108" algn="l" defTabSz="4176431" rtl="0" eaLnBrk="1" latinLnBrk="0" hangingPunct="1">
              <a:spcBef>
                <a:spcPct val="20000"/>
              </a:spcBef>
              <a:buClr>
                <a:schemeClr val="tx2"/>
              </a:buClr>
              <a:buFont typeface="Arial" pitchFamily="34" charset="0"/>
              <a:buChar char="•"/>
              <a:defRPr sz="8200" kern="1200" baseline="0">
                <a:solidFill>
                  <a:schemeClr val="tx1"/>
                </a:solidFill>
                <a:latin typeface="+mn-lt"/>
                <a:ea typeface="+mn-ea"/>
                <a:cs typeface="+mn-cs"/>
              </a:defRPr>
            </a:lvl5pPr>
            <a:lvl6pPr marL="11485184"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6pPr>
            <a:lvl7pPr marL="13573399"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7pPr>
            <a:lvl8pPr marL="15661615"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8pPr>
            <a:lvl9pPr marL="17749830"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9pPr>
          </a:lstStyle>
          <a:p>
            <a:pPr algn="ctr" defTabSz="892086">
              <a:spcAft>
                <a:spcPts val="585"/>
              </a:spcAft>
            </a:pPr>
            <a:r>
              <a:rPr lang="fr-FR" sz="1100" dirty="0">
                <a:solidFill>
                  <a:srgbClr val="346826"/>
                </a:solidFill>
                <a:latin typeface="Calibri"/>
              </a:rPr>
              <a:t>RÉPARTITION DE LA CONSOMMATION FINALE D’ENERGIE PAR SECTEUR</a:t>
            </a:r>
            <a:r>
              <a:rPr lang="fr-FR" sz="1100" b="0" dirty="0">
                <a:solidFill>
                  <a:srgbClr val="346826"/>
                </a:solidFill>
                <a:latin typeface="Calibri"/>
              </a:rPr>
              <a:t>  EN 2017 </a:t>
            </a:r>
            <a:endParaRPr lang="fr-FR" sz="1100" b="0" baseline="-25000" dirty="0">
              <a:solidFill>
                <a:srgbClr val="346826"/>
              </a:solidFill>
              <a:latin typeface="Calibri"/>
            </a:endParaRPr>
          </a:p>
        </p:txBody>
      </p:sp>
      <p:pic>
        <p:nvPicPr>
          <p:cNvPr id="19" name="Picture 2" descr="Résultat de recherche d'images pour &quot;flèche courbée&quot;"/>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rot="17204696">
            <a:off x="3573162" y="6356909"/>
            <a:ext cx="1399458" cy="1399458"/>
          </a:xfrm>
          <a:prstGeom prst="rect">
            <a:avLst/>
          </a:prstGeom>
          <a:noFill/>
          <a:ln>
            <a:noFill/>
          </a:ln>
        </p:spPr>
      </p:pic>
      <p:sp>
        <p:nvSpPr>
          <p:cNvPr id="20" name="Ellipse 19"/>
          <p:cNvSpPr/>
          <p:nvPr/>
        </p:nvSpPr>
        <p:spPr>
          <a:xfrm>
            <a:off x="4643955" y="6948264"/>
            <a:ext cx="1953397" cy="2016563"/>
          </a:xfrm>
          <a:prstGeom prst="ellipse">
            <a:avLst/>
          </a:prstGeom>
          <a:solidFill>
            <a:srgbClr val="30A9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086"/>
            <a:endParaRPr lang="fr-FR" sz="1752" dirty="0">
              <a:solidFill>
                <a:prstClr val="white"/>
              </a:solidFill>
              <a:latin typeface="Calibri"/>
            </a:endParaRPr>
          </a:p>
        </p:txBody>
      </p:sp>
      <p:sp>
        <p:nvSpPr>
          <p:cNvPr id="3" name="Rectangle 2"/>
          <p:cNvSpPr/>
          <p:nvPr/>
        </p:nvSpPr>
        <p:spPr>
          <a:xfrm>
            <a:off x="4795932" y="7252539"/>
            <a:ext cx="1649441" cy="1351909"/>
          </a:xfrm>
          <a:prstGeom prst="rect">
            <a:avLst/>
          </a:prstGeom>
        </p:spPr>
        <p:txBody>
          <a:bodyPr wrap="square">
            <a:spAutoFit/>
          </a:bodyPr>
          <a:lstStyle/>
          <a:p>
            <a:pPr marL="20345" algn="ctr" defTabSz="892086">
              <a:lnSpc>
                <a:spcPct val="115000"/>
              </a:lnSpc>
              <a:spcBef>
                <a:spcPts val="256"/>
              </a:spcBef>
              <a:buClr>
                <a:srgbClr val="E8474A"/>
              </a:buClr>
            </a:pPr>
            <a:r>
              <a:rPr lang="fr-FR" sz="900" dirty="0">
                <a:solidFill>
                  <a:prstClr val="black"/>
                </a:solidFill>
                <a:latin typeface="Century Gothic" panose="020B0502020202020204" pitchFamily="34" charset="0"/>
              </a:rPr>
              <a:t>Les consommations d'énergie par les habitants, entreprises et collectivités du territoire sont estimées à</a:t>
            </a:r>
          </a:p>
          <a:p>
            <a:pPr marL="20345" algn="ctr" defTabSz="892086">
              <a:lnSpc>
                <a:spcPct val="115000"/>
              </a:lnSpc>
              <a:spcBef>
                <a:spcPts val="256"/>
              </a:spcBef>
              <a:buClr>
                <a:srgbClr val="E8474A"/>
              </a:buClr>
            </a:pPr>
            <a:r>
              <a:rPr lang="fr-FR" sz="1200" b="1" dirty="0">
                <a:solidFill>
                  <a:prstClr val="black"/>
                </a:solidFill>
                <a:latin typeface="Century Gothic" panose="020B0502020202020204" pitchFamily="34" charset="0"/>
              </a:rPr>
              <a:t>99,7 millions d'euros</a:t>
            </a:r>
            <a:r>
              <a:rPr lang="fr-FR" sz="900" dirty="0">
                <a:solidFill>
                  <a:prstClr val="black"/>
                </a:solidFill>
                <a:latin typeface="Century Gothic" panose="020B0502020202020204" pitchFamily="34" charset="0"/>
              </a:rPr>
              <a:t> chaque année. </a:t>
            </a:r>
          </a:p>
        </p:txBody>
      </p:sp>
      <p:sp>
        <p:nvSpPr>
          <p:cNvPr id="22" name="ZoneTexte 21"/>
          <p:cNvSpPr txBox="1"/>
          <p:nvPr/>
        </p:nvSpPr>
        <p:spPr>
          <a:xfrm>
            <a:off x="2348880" y="1521161"/>
            <a:ext cx="1584176" cy="830997"/>
          </a:xfrm>
          <a:prstGeom prst="rect">
            <a:avLst/>
          </a:prstGeom>
          <a:noFill/>
        </p:spPr>
        <p:txBody>
          <a:bodyPr wrap="square" rtlCol="0">
            <a:spAutoFit/>
          </a:bodyPr>
          <a:lstStyle/>
          <a:p>
            <a:pPr algn="just"/>
            <a:r>
              <a:rPr lang="fr-FR" sz="1600" b="1" dirty="0">
                <a:solidFill>
                  <a:srgbClr val="346826"/>
                </a:solidFill>
                <a:latin typeface="Century Gothic" panose="020B0502020202020204" pitchFamily="34" charset="0"/>
              </a:rPr>
              <a:t>PRIVAS CENTRE ARDECHE</a:t>
            </a:r>
          </a:p>
        </p:txBody>
      </p:sp>
      <p:graphicFrame>
        <p:nvGraphicFramePr>
          <p:cNvPr id="6" name="Graphique 5"/>
          <p:cNvGraphicFramePr/>
          <p:nvPr>
            <p:extLst>
              <p:ext uri="{D42A27DB-BD31-4B8C-83A1-F6EECF244321}">
                <p14:modId xmlns:p14="http://schemas.microsoft.com/office/powerpoint/2010/main" val="417063889"/>
              </p:ext>
            </p:extLst>
          </p:nvPr>
        </p:nvGraphicFramePr>
        <p:xfrm>
          <a:off x="237509" y="6992190"/>
          <a:ext cx="3926597" cy="2184231"/>
        </p:xfrm>
        <a:graphic>
          <a:graphicData uri="http://schemas.openxmlformats.org/drawingml/2006/chart">
            <c:chart xmlns:c="http://schemas.openxmlformats.org/drawingml/2006/chart" xmlns:r="http://schemas.openxmlformats.org/officeDocument/2006/relationships" r:id="rId7"/>
          </a:graphicData>
        </a:graphic>
      </p:graphicFrame>
      <p:sp>
        <p:nvSpPr>
          <p:cNvPr id="23" name="ZoneTexte 22"/>
          <p:cNvSpPr txBox="1"/>
          <p:nvPr/>
        </p:nvSpPr>
        <p:spPr>
          <a:xfrm>
            <a:off x="4995956" y="3902307"/>
            <a:ext cx="1781544" cy="853054"/>
          </a:xfrm>
          <a:prstGeom prst="rect">
            <a:avLst/>
          </a:prstGeom>
          <a:solidFill>
            <a:srgbClr val="EEECE1"/>
          </a:solidFill>
          <a:ln>
            <a:solidFill>
              <a:schemeClr val="bg1"/>
            </a:solidFill>
          </a:ln>
        </p:spPr>
        <p:txBody>
          <a:bodyPr wrap="square" rtlCol="0">
            <a:spAutoFit/>
          </a:bodyPr>
          <a:lstStyle/>
          <a:p>
            <a:pPr algn="just">
              <a:lnSpc>
                <a:spcPct val="115000"/>
              </a:lnSpc>
              <a:spcBef>
                <a:spcPts val="600"/>
              </a:spcBef>
              <a:buClr>
                <a:schemeClr val="bg1"/>
              </a:buClr>
            </a:pPr>
            <a:r>
              <a:rPr lang="fr-FR" sz="1100" b="1" dirty="0">
                <a:solidFill>
                  <a:srgbClr val="404040"/>
                </a:solidFill>
                <a:latin typeface="Century Gothic" panose="020B0502020202020204" pitchFamily="34" charset="0"/>
                <a:ea typeface="Calibri"/>
                <a:cs typeface="Times New Roman"/>
              </a:rPr>
              <a:t>Territoire fortement exposé aux incendies, feux de forêts et aux inondations</a:t>
            </a:r>
          </a:p>
        </p:txBody>
      </p:sp>
      <p:sp>
        <p:nvSpPr>
          <p:cNvPr id="25" name="ZoneTexte 24"/>
          <p:cNvSpPr txBox="1"/>
          <p:nvPr/>
        </p:nvSpPr>
        <p:spPr>
          <a:xfrm>
            <a:off x="5255876" y="3511325"/>
            <a:ext cx="1584176" cy="351338"/>
          </a:xfrm>
          <a:prstGeom prst="rect">
            <a:avLst/>
          </a:prstGeom>
          <a:noFill/>
        </p:spPr>
        <p:txBody>
          <a:bodyPr wrap="square" rtlCol="0">
            <a:spAutoFit/>
          </a:bodyPr>
          <a:lstStyle/>
          <a:p>
            <a:pPr algn="just"/>
            <a:r>
              <a:rPr lang="fr-FR" sz="1600" b="1" dirty="0">
                <a:solidFill>
                  <a:srgbClr val="98BF11"/>
                </a:solidFill>
                <a:latin typeface="Century Gothic" panose="020B0502020202020204" pitchFamily="34" charset="0"/>
              </a:rPr>
              <a:t>VULNERABILITE</a:t>
            </a:r>
          </a:p>
        </p:txBody>
      </p:sp>
      <p:sp>
        <p:nvSpPr>
          <p:cNvPr id="4" name="Espace réservé du numéro de diapositive 3">
            <a:extLst>
              <a:ext uri="{FF2B5EF4-FFF2-40B4-BE49-F238E27FC236}">
                <a16:creationId xmlns:a16="http://schemas.microsoft.com/office/drawing/2014/main" id="{1C8516C1-F07C-48A8-B135-7B6B9C791FCD}"/>
              </a:ext>
            </a:extLst>
          </p:cNvPr>
          <p:cNvSpPr>
            <a:spLocks noGrp="1"/>
          </p:cNvSpPr>
          <p:nvPr>
            <p:ph type="sldNum" sz="quarter" idx="12"/>
          </p:nvPr>
        </p:nvSpPr>
        <p:spPr/>
        <p:txBody>
          <a:bodyPr/>
          <a:lstStyle/>
          <a:p>
            <a:fld id="{1E472829-5C7A-45AD-9267-70AC7B316BF4}" type="slidenum">
              <a:rPr lang="fr-FR" smtClean="0"/>
              <a:t>5</a:t>
            </a:fld>
            <a:endParaRPr lang="fr-FR"/>
          </a:p>
        </p:txBody>
      </p:sp>
    </p:spTree>
    <p:extLst>
      <p:ext uri="{BB962C8B-B14F-4D97-AF65-F5344CB8AC3E}">
        <p14:creationId xmlns:p14="http://schemas.microsoft.com/office/powerpoint/2010/main" val="146321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descr="Résultat de recherche d'images pour &quot;deux sevres contour&quot;"/>
          <p:cNvSpPr>
            <a:spLocks noChangeAspect="1" noChangeArrowheads="1"/>
          </p:cNvSpPr>
          <p:nvPr/>
        </p:nvSpPr>
        <p:spPr bwMode="auto">
          <a:xfrm>
            <a:off x="228295" y="-30857"/>
            <a:ext cx="65106" cy="651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9532" tIns="9766" rIns="19532" bIns="9766" numCol="1" anchor="t" anchorCtr="0" compatLnSpc="1">
            <a:prstTxWarp prst="textNoShape">
              <a:avLst/>
            </a:prstTxWarp>
          </a:bodyPr>
          <a:lstStyle/>
          <a:p>
            <a:pPr defTabSz="892086"/>
            <a:endParaRPr lang="fr-FR" sz="1752" dirty="0">
              <a:solidFill>
                <a:prstClr val="black"/>
              </a:solidFill>
              <a:latin typeface="Calibri"/>
            </a:endParaRPr>
          </a:p>
        </p:txBody>
      </p:sp>
      <p:grpSp>
        <p:nvGrpSpPr>
          <p:cNvPr id="42" name="Groupe 41"/>
          <p:cNvGrpSpPr/>
          <p:nvPr/>
        </p:nvGrpSpPr>
        <p:grpSpPr>
          <a:xfrm>
            <a:off x="0" y="96106"/>
            <a:ext cx="6858000" cy="326143"/>
            <a:chOff x="-923823" y="18595950"/>
            <a:chExt cx="32106393" cy="1526870"/>
          </a:xfrm>
        </p:grpSpPr>
        <p:sp>
          <p:nvSpPr>
            <p:cNvPr id="43" name="Rectangle 42"/>
            <p:cNvSpPr/>
            <p:nvPr/>
          </p:nvSpPr>
          <p:spPr>
            <a:xfrm>
              <a:off x="-923823" y="18739413"/>
              <a:ext cx="32106393" cy="1383407"/>
            </a:xfrm>
            <a:prstGeom prst="rect">
              <a:avLst/>
            </a:prstGeom>
            <a:pattFill prst="pct25">
              <a:fgClr>
                <a:srgbClr val="346826"/>
              </a:fgClr>
              <a:bgClr>
                <a:schemeClr val="bg1"/>
              </a:bgClr>
            </a:patt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92086"/>
              <a:endParaRPr lang="fr-FR" sz="1880" dirty="0">
                <a:solidFill>
                  <a:prstClr val="white"/>
                </a:solidFill>
                <a:latin typeface="Calibri"/>
              </a:endParaRPr>
            </a:p>
          </p:txBody>
        </p:sp>
        <p:sp>
          <p:nvSpPr>
            <p:cNvPr id="44" name="Titre 16"/>
            <p:cNvSpPr txBox="1">
              <a:spLocks/>
            </p:cNvSpPr>
            <p:nvPr/>
          </p:nvSpPr>
          <p:spPr>
            <a:xfrm>
              <a:off x="1022650" y="18595950"/>
              <a:ext cx="25336354" cy="1510924"/>
            </a:xfrm>
            <a:prstGeom prst="rect">
              <a:avLst/>
            </a:prstGeom>
            <a:solidFill>
              <a:schemeClr val="bg1"/>
            </a:solidFill>
          </p:spPr>
          <p:txBody>
            <a:bodyPr vert="horz" lIns="19532" tIns="9766" rIns="19532" bIns="976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7658"/>
              <a:r>
                <a:rPr lang="fr-FR" sz="1540" b="1" dirty="0">
                  <a:solidFill>
                    <a:prstClr val="black">
                      <a:lumMod val="75000"/>
                      <a:lumOff val="25000"/>
                    </a:prstClr>
                  </a:solidFill>
                  <a:latin typeface="Century Gothic" panose="020B0502020202020204" pitchFamily="34" charset="0"/>
                </a:rPr>
                <a:t>Nos activités émettent des Gaz à Effet de Serre (GES)…</a:t>
              </a:r>
            </a:p>
          </p:txBody>
        </p:sp>
      </p:grpSp>
      <p:grpSp>
        <p:nvGrpSpPr>
          <p:cNvPr id="11" name="Groupe 10"/>
          <p:cNvGrpSpPr/>
          <p:nvPr/>
        </p:nvGrpSpPr>
        <p:grpSpPr>
          <a:xfrm>
            <a:off x="0" y="4488089"/>
            <a:ext cx="6858000" cy="322737"/>
            <a:chOff x="-913208" y="20674299"/>
            <a:chExt cx="32106394" cy="1510923"/>
          </a:xfrm>
          <a:pattFill prst="pct25">
            <a:fgClr>
              <a:schemeClr val="tx1">
                <a:lumMod val="50000"/>
                <a:lumOff val="50000"/>
              </a:schemeClr>
            </a:fgClr>
            <a:bgClr>
              <a:schemeClr val="bg1"/>
            </a:bgClr>
          </a:pattFill>
        </p:grpSpPr>
        <p:sp>
          <p:nvSpPr>
            <p:cNvPr id="55" name="Rectangle 54"/>
            <p:cNvSpPr/>
            <p:nvPr/>
          </p:nvSpPr>
          <p:spPr>
            <a:xfrm>
              <a:off x="-913208" y="20781469"/>
              <a:ext cx="32106394" cy="1226536"/>
            </a:xfrm>
            <a:prstGeom prst="rect">
              <a:avLst/>
            </a:prstGeom>
            <a:pattFill prst="pct25">
              <a:fgClr>
                <a:srgbClr val="346826"/>
              </a:fgClr>
              <a:bgClr>
                <a:schemeClr val="bg1"/>
              </a:bgClr>
            </a:patt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92086"/>
              <a:endParaRPr lang="fr-FR" sz="1880" dirty="0">
                <a:solidFill>
                  <a:prstClr val="white"/>
                </a:solidFill>
                <a:latin typeface="Calibri"/>
              </a:endParaRPr>
            </a:p>
          </p:txBody>
        </p:sp>
        <p:sp>
          <p:nvSpPr>
            <p:cNvPr id="56" name="Titre 16"/>
            <p:cNvSpPr txBox="1">
              <a:spLocks/>
            </p:cNvSpPr>
            <p:nvPr/>
          </p:nvSpPr>
          <p:spPr>
            <a:xfrm>
              <a:off x="1425428" y="20674299"/>
              <a:ext cx="22906686" cy="1510923"/>
            </a:xfrm>
            <a:prstGeom prst="rect">
              <a:avLst/>
            </a:prstGeom>
            <a:solidFill>
              <a:schemeClr val="bg1"/>
            </a:solidFill>
            <a:effectLst/>
          </p:spPr>
          <p:txBody>
            <a:bodyPr vert="horz" lIns="19532" tIns="9766" rIns="19532" bIns="976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7658"/>
              <a:r>
                <a:rPr lang="fr-FR" sz="1540" b="1" dirty="0">
                  <a:solidFill>
                    <a:prstClr val="black">
                      <a:lumMod val="75000"/>
                      <a:lumOff val="25000"/>
                    </a:prstClr>
                  </a:solidFill>
                  <a:latin typeface="Century Gothic" panose="020B0502020202020204" pitchFamily="34" charset="0"/>
                </a:rPr>
                <a:t>…mais nos sols stockent (une partie) du carbone !</a:t>
              </a:r>
            </a:p>
          </p:txBody>
        </p:sp>
      </p:grpSp>
      <p:sp>
        <p:nvSpPr>
          <p:cNvPr id="13" name="Espace réservé du contenu 2"/>
          <p:cNvSpPr txBox="1">
            <a:spLocks/>
          </p:cNvSpPr>
          <p:nvPr/>
        </p:nvSpPr>
        <p:spPr>
          <a:xfrm>
            <a:off x="287496" y="588301"/>
            <a:ext cx="3603524" cy="784435"/>
          </a:xfrm>
          <a:prstGeom prst="rect">
            <a:avLst/>
          </a:prstGeom>
          <a:ln>
            <a:noFill/>
          </a:ln>
        </p:spPr>
        <p:txBody>
          <a:bodyPr vert="horz" lIns="89210" tIns="44605" rIns="89210" bIns="44605" rtlCol="0">
            <a:noAutofit/>
          </a:bodyPr>
          <a:lstStyle>
            <a:lvl1pPr marL="0" indent="0" algn="l" defTabSz="4176431" rtl="0" eaLnBrk="1" latinLnBrk="0" hangingPunct="1">
              <a:spcBef>
                <a:spcPct val="20000"/>
              </a:spcBef>
              <a:spcAft>
                <a:spcPts val="2740"/>
              </a:spcAft>
              <a:buFont typeface="Arial" pitchFamily="34" charset="0"/>
              <a:buNone/>
              <a:defRPr sz="9100" b="1" kern="1200">
                <a:solidFill>
                  <a:schemeClr val="tx1"/>
                </a:solidFill>
                <a:latin typeface="+mn-lt"/>
                <a:ea typeface="+mn-ea"/>
                <a:cs typeface="+mn-cs"/>
              </a:defRPr>
            </a:lvl1pPr>
            <a:lvl2pPr marL="2088215" indent="-835286" algn="l" defTabSz="4176431" rtl="0" eaLnBrk="1" latinLnBrk="0" hangingPunct="1">
              <a:spcBef>
                <a:spcPct val="20000"/>
              </a:spcBef>
              <a:buClr>
                <a:schemeClr val="tx2"/>
              </a:buClr>
              <a:buFont typeface="Arial" pitchFamily="34" charset="0"/>
              <a:buChar char="•"/>
              <a:defRPr sz="9100" kern="1200">
                <a:solidFill>
                  <a:schemeClr val="tx1"/>
                </a:solidFill>
                <a:latin typeface="+mn-lt"/>
                <a:ea typeface="+mn-ea"/>
                <a:cs typeface="+mn-cs"/>
              </a:defRPr>
            </a:lvl2pPr>
            <a:lvl3pPr marL="5220538" indent="-1044108" algn="l" defTabSz="4176431" rtl="0" eaLnBrk="1" latinLnBrk="0" hangingPunct="1">
              <a:spcBef>
                <a:spcPct val="20000"/>
              </a:spcBef>
              <a:buClr>
                <a:schemeClr val="tx2"/>
              </a:buClr>
              <a:buFont typeface="Arial" pitchFamily="34" charset="0"/>
              <a:buChar char="•"/>
              <a:defRPr sz="8200" kern="1200">
                <a:solidFill>
                  <a:schemeClr val="tx1"/>
                </a:solidFill>
                <a:latin typeface="+mn-lt"/>
                <a:ea typeface="+mn-ea"/>
                <a:cs typeface="+mn-cs"/>
              </a:defRPr>
            </a:lvl3pPr>
            <a:lvl4pPr marL="7308753" indent="-1044108" algn="l" defTabSz="4176431" rtl="0" eaLnBrk="1" latinLnBrk="0" hangingPunct="1">
              <a:spcBef>
                <a:spcPct val="20000"/>
              </a:spcBef>
              <a:buClr>
                <a:schemeClr val="tx2"/>
              </a:buClr>
              <a:buFont typeface="Arial" pitchFamily="34" charset="0"/>
              <a:buChar char="•"/>
              <a:defRPr sz="8200" kern="1200">
                <a:solidFill>
                  <a:schemeClr val="tx1"/>
                </a:solidFill>
                <a:latin typeface="+mn-lt"/>
                <a:ea typeface="+mn-ea"/>
                <a:cs typeface="+mn-cs"/>
              </a:defRPr>
            </a:lvl4pPr>
            <a:lvl5pPr marL="9396969" indent="-1044108" algn="l" defTabSz="4176431" rtl="0" eaLnBrk="1" latinLnBrk="0" hangingPunct="1">
              <a:spcBef>
                <a:spcPct val="20000"/>
              </a:spcBef>
              <a:buClr>
                <a:schemeClr val="tx2"/>
              </a:buClr>
              <a:buFont typeface="Arial" pitchFamily="34" charset="0"/>
              <a:buChar char="•"/>
              <a:defRPr sz="8200" kern="1200" baseline="0">
                <a:solidFill>
                  <a:schemeClr val="tx1"/>
                </a:solidFill>
                <a:latin typeface="+mn-lt"/>
                <a:ea typeface="+mn-ea"/>
                <a:cs typeface="+mn-cs"/>
              </a:defRPr>
            </a:lvl5pPr>
            <a:lvl6pPr marL="11485184"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6pPr>
            <a:lvl7pPr marL="13573399"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7pPr>
            <a:lvl8pPr marL="15661615"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8pPr>
            <a:lvl9pPr marL="17749830"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9pPr>
          </a:lstStyle>
          <a:p>
            <a:pPr algn="just" defTabSz="892086">
              <a:spcAft>
                <a:spcPts val="585"/>
              </a:spcAft>
            </a:pPr>
            <a:r>
              <a:rPr lang="fr-FR" sz="1100" dirty="0">
                <a:solidFill>
                  <a:prstClr val="black"/>
                </a:solidFill>
                <a:latin typeface="Century Gothic" panose="020B0502020202020204" pitchFamily="34" charset="0"/>
              </a:rPr>
              <a:t>Les activités du territoire génèrent l’émission annuelle de </a:t>
            </a:r>
            <a:r>
              <a:rPr lang="fr-FR" sz="1100" dirty="0">
                <a:solidFill>
                  <a:srgbClr val="FAB100"/>
                </a:solidFill>
                <a:latin typeface="Century Gothic" panose="020B0502020202020204" pitchFamily="34" charset="0"/>
              </a:rPr>
              <a:t>293 k. t. éq CO</a:t>
            </a:r>
            <a:r>
              <a:rPr lang="fr-FR" sz="1100" baseline="-25000" dirty="0">
                <a:solidFill>
                  <a:srgbClr val="FAB100"/>
                </a:solidFill>
                <a:latin typeface="Century Gothic" panose="020B0502020202020204" pitchFamily="34" charset="0"/>
              </a:rPr>
              <a:t>2</a:t>
            </a:r>
            <a:r>
              <a:rPr lang="fr-FR" sz="1100" dirty="0">
                <a:solidFill>
                  <a:srgbClr val="FAB100"/>
                </a:solidFill>
                <a:latin typeface="Century Gothic" panose="020B0502020202020204" pitchFamily="34" charset="0"/>
              </a:rPr>
              <a:t> de gaz à effet de serre</a:t>
            </a:r>
            <a:r>
              <a:rPr lang="fr-FR" sz="1100" dirty="0">
                <a:solidFill>
                  <a:srgbClr val="C0504D"/>
                </a:solidFill>
                <a:latin typeface="Century Gothic" panose="020B0502020202020204" pitchFamily="34" charset="0"/>
              </a:rPr>
              <a:t> </a:t>
            </a:r>
            <a:r>
              <a:rPr lang="fr-FR" sz="1100" b="0" dirty="0">
                <a:solidFill>
                  <a:prstClr val="black"/>
                </a:solidFill>
                <a:latin typeface="Century Gothic" panose="020B0502020202020204" pitchFamily="34" charset="0"/>
              </a:rPr>
              <a:t>(GES), soit t. éq CO</a:t>
            </a:r>
            <a:r>
              <a:rPr lang="fr-FR" sz="1100" b="0" baseline="-25000" dirty="0">
                <a:solidFill>
                  <a:prstClr val="black"/>
                </a:solidFill>
                <a:latin typeface="Century Gothic" panose="020B0502020202020204" pitchFamily="34" charset="0"/>
              </a:rPr>
              <a:t>2 </a:t>
            </a:r>
            <a:r>
              <a:rPr lang="fr-FR" sz="1100" b="0" dirty="0">
                <a:solidFill>
                  <a:prstClr val="black"/>
                </a:solidFill>
                <a:latin typeface="Century Gothic" panose="020B0502020202020204" pitchFamily="34" charset="0"/>
              </a:rPr>
              <a:t>par habitant (moyenne France : t. </a:t>
            </a:r>
            <a:r>
              <a:rPr lang="fr-FR" sz="1100" b="0" dirty="0" err="1">
                <a:solidFill>
                  <a:prstClr val="black"/>
                </a:solidFill>
                <a:latin typeface="Century Gothic" panose="020B0502020202020204" pitchFamily="34" charset="0"/>
              </a:rPr>
              <a:t>éq</a:t>
            </a:r>
            <a:r>
              <a:rPr lang="fr-FR" sz="1100" b="0" dirty="0">
                <a:solidFill>
                  <a:prstClr val="black"/>
                </a:solidFill>
                <a:latin typeface="Century Gothic" panose="020B0502020202020204" pitchFamily="34" charset="0"/>
              </a:rPr>
              <a:t> CO</a:t>
            </a:r>
            <a:r>
              <a:rPr lang="fr-FR" sz="1100" b="0" baseline="-25000" dirty="0">
                <a:solidFill>
                  <a:prstClr val="black"/>
                </a:solidFill>
                <a:latin typeface="Century Gothic" panose="020B0502020202020204" pitchFamily="34" charset="0"/>
              </a:rPr>
              <a:t>2</a:t>
            </a:r>
            <a:r>
              <a:rPr lang="fr-FR" sz="1100" b="0" dirty="0">
                <a:solidFill>
                  <a:prstClr val="black"/>
                </a:solidFill>
                <a:latin typeface="Century Gothic" panose="020B0502020202020204" pitchFamily="34" charset="0"/>
              </a:rPr>
              <a:t> / hab. / an).</a:t>
            </a:r>
          </a:p>
        </p:txBody>
      </p:sp>
      <p:grpSp>
        <p:nvGrpSpPr>
          <p:cNvPr id="14" name="Groupe 13"/>
          <p:cNvGrpSpPr/>
          <p:nvPr/>
        </p:nvGrpSpPr>
        <p:grpSpPr>
          <a:xfrm>
            <a:off x="390307" y="1561819"/>
            <a:ext cx="3522800" cy="2522496"/>
            <a:chOff x="810395" y="8514830"/>
            <a:chExt cx="16492329" cy="11809312"/>
          </a:xfrm>
        </p:grpSpPr>
        <p:sp>
          <p:nvSpPr>
            <p:cNvPr id="15" name="Rectangle à coins arrondis 14"/>
            <p:cNvSpPr/>
            <p:nvPr/>
          </p:nvSpPr>
          <p:spPr>
            <a:xfrm>
              <a:off x="810395" y="8514830"/>
              <a:ext cx="16060861" cy="11809312"/>
            </a:xfrm>
            <a:prstGeom prst="roundRect">
              <a:avLst>
                <a:gd name="adj" fmla="val 7892"/>
              </a:avLst>
            </a:prstGeom>
            <a:ln w="107950">
              <a:solidFill>
                <a:srgbClr val="00ADDC"/>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defTabSz="892086"/>
              <a:endParaRPr lang="fr-FR" sz="1752" dirty="0">
                <a:solidFill>
                  <a:prstClr val="black"/>
                </a:solidFill>
                <a:latin typeface="Calibri"/>
              </a:endParaRPr>
            </a:p>
          </p:txBody>
        </p:sp>
        <p:sp>
          <p:nvSpPr>
            <p:cNvPr id="16" name="Espace réservé du contenu 2"/>
            <p:cNvSpPr txBox="1">
              <a:spLocks/>
            </p:cNvSpPr>
            <p:nvPr/>
          </p:nvSpPr>
          <p:spPr>
            <a:xfrm>
              <a:off x="1100924" y="8692025"/>
              <a:ext cx="16201800" cy="1152128"/>
            </a:xfrm>
            <a:prstGeom prst="rect">
              <a:avLst/>
            </a:prstGeom>
            <a:ln>
              <a:noFill/>
            </a:ln>
          </p:spPr>
          <p:txBody>
            <a:bodyPr vert="horz" lIns="89210" tIns="44605" rIns="89210" bIns="44605" rtlCol="0">
              <a:noAutofit/>
            </a:bodyPr>
            <a:lstStyle>
              <a:lvl1pPr marL="0" indent="0" algn="l" defTabSz="4176431" rtl="0" eaLnBrk="1" latinLnBrk="0" hangingPunct="1">
                <a:spcBef>
                  <a:spcPct val="20000"/>
                </a:spcBef>
                <a:spcAft>
                  <a:spcPts val="2740"/>
                </a:spcAft>
                <a:buFont typeface="Arial" pitchFamily="34" charset="0"/>
                <a:buNone/>
                <a:defRPr sz="9100" b="1" kern="1200">
                  <a:solidFill>
                    <a:schemeClr val="tx1"/>
                  </a:solidFill>
                  <a:latin typeface="+mn-lt"/>
                  <a:ea typeface="+mn-ea"/>
                  <a:cs typeface="+mn-cs"/>
                </a:defRPr>
              </a:lvl1pPr>
              <a:lvl2pPr marL="2088215" indent="-835286" algn="l" defTabSz="4176431" rtl="0" eaLnBrk="1" latinLnBrk="0" hangingPunct="1">
                <a:spcBef>
                  <a:spcPct val="20000"/>
                </a:spcBef>
                <a:buClr>
                  <a:schemeClr val="tx2"/>
                </a:buClr>
                <a:buFont typeface="Arial" pitchFamily="34" charset="0"/>
                <a:buChar char="•"/>
                <a:defRPr sz="9100" kern="1200">
                  <a:solidFill>
                    <a:schemeClr val="tx1"/>
                  </a:solidFill>
                  <a:latin typeface="+mn-lt"/>
                  <a:ea typeface="+mn-ea"/>
                  <a:cs typeface="+mn-cs"/>
                </a:defRPr>
              </a:lvl2pPr>
              <a:lvl3pPr marL="5220538" indent="-1044108" algn="l" defTabSz="4176431" rtl="0" eaLnBrk="1" latinLnBrk="0" hangingPunct="1">
                <a:spcBef>
                  <a:spcPct val="20000"/>
                </a:spcBef>
                <a:buClr>
                  <a:schemeClr val="tx2"/>
                </a:buClr>
                <a:buFont typeface="Arial" pitchFamily="34" charset="0"/>
                <a:buChar char="•"/>
                <a:defRPr sz="8200" kern="1200">
                  <a:solidFill>
                    <a:schemeClr val="tx1"/>
                  </a:solidFill>
                  <a:latin typeface="+mn-lt"/>
                  <a:ea typeface="+mn-ea"/>
                  <a:cs typeface="+mn-cs"/>
                </a:defRPr>
              </a:lvl3pPr>
              <a:lvl4pPr marL="7308753" indent="-1044108" algn="l" defTabSz="4176431" rtl="0" eaLnBrk="1" latinLnBrk="0" hangingPunct="1">
                <a:spcBef>
                  <a:spcPct val="20000"/>
                </a:spcBef>
                <a:buClr>
                  <a:schemeClr val="tx2"/>
                </a:buClr>
                <a:buFont typeface="Arial" pitchFamily="34" charset="0"/>
                <a:buChar char="•"/>
                <a:defRPr sz="8200" kern="1200">
                  <a:solidFill>
                    <a:schemeClr val="tx1"/>
                  </a:solidFill>
                  <a:latin typeface="+mn-lt"/>
                  <a:ea typeface="+mn-ea"/>
                  <a:cs typeface="+mn-cs"/>
                </a:defRPr>
              </a:lvl4pPr>
              <a:lvl5pPr marL="9396969" indent="-1044108" algn="l" defTabSz="4176431" rtl="0" eaLnBrk="1" latinLnBrk="0" hangingPunct="1">
                <a:spcBef>
                  <a:spcPct val="20000"/>
                </a:spcBef>
                <a:buClr>
                  <a:schemeClr val="tx2"/>
                </a:buClr>
                <a:buFont typeface="Arial" pitchFamily="34" charset="0"/>
                <a:buChar char="•"/>
                <a:defRPr sz="8200" kern="1200" baseline="0">
                  <a:solidFill>
                    <a:schemeClr val="tx1"/>
                  </a:solidFill>
                  <a:latin typeface="+mn-lt"/>
                  <a:ea typeface="+mn-ea"/>
                  <a:cs typeface="+mn-cs"/>
                </a:defRPr>
              </a:lvl5pPr>
              <a:lvl6pPr marL="11485184"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6pPr>
              <a:lvl7pPr marL="13573399"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7pPr>
              <a:lvl8pPr marL="15661615"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8pPr>
              <a:lvl9pPr marL="17749830"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9pPr>
            </a:lstStyle>
            <a:p>
              <a:pPr algn="ctr" defTabSz="892086">
                <a:spcAft>
                  <a:spcPts val="585"/>
                </a:spcAft>
              </a:pPr>
              <a:r>
                <a:rPr lang="fr-FR" sz="1025" dirty="0">
                  <a:solidFill>
                    <a:srgbClr val="346826"/>
                  </a:solidFill>
                  <a:latin typeface="Calibri"/>
                </a:rPr>
                <a:t>ÉMISSIONS DE GES PAR SECTEUR</a:t>
              </a:r>
              <a:r>
                <a:rPr lang="fr-FR" sz="1025" b="0" dirty="0">
                  <a:solidFill>
                    <a:srgbClr val="346826"/>
                  </a:solidFill>
                  <a:latin typeface="Calibri"/>
                </a:rPr>
                <a:t>, EN % t. </a:t>
              </a:r>
              <a:r>
                <a:rPr lang="fr-FR" sz="1025" b="0" dirty="0" err="1">
                  <a:solidFill>
                    <a:srgbClr val="346826"/>
                  </a:solidFill>
                  <a:latin typeface="Calibri"/>
                </a:rPr>
                <a:t>éq</a:t>
              </a:r>
              <a:r>
                <a:rPr lang="fr-FR" sz="1025" b="0" dirty="0">
                  <a:solidFill>
                    <a:srgbClr val="346826"/>
                  </a:solidFill>
                  <a:latin typeface="Calibri"/>
                </a:rPr>
                <a:t> CO</a:t>
              </a:r>
              <a:r>
                <a:rPr lang="fr-FR" sz="1025" b="0" baseline="-25000" dirty="0">
                  <a:solidFill>
                    <a:srgbClr val="346826"/>
                  </a:solidFill>
                  <a:latin typeface="Calibri"/>
                </a:rPr>
                <a:t>2</a:t>
              </a:r>
            </a:p>
          </p:txBody>
        </p:sp>
      </p:grpSp>
      <p:sp>
        <p:nvSpPr>
          <p:cNvPr id="17" name="Rectangle 16"/>
          <p:cNvSpPr/>
          <p:nvPr/>
        </p:nvSpPr>
        <p:spPr>
          <a:xfrm>
            <a:off x="4130383" y="2630272"/>
            <a:ext cx="2394961" cy="1277273"/>
          </a:xfrm>
          <a:prstGeom prst="rect">
            <a:avLst/>
          </a:prstGeom>
        </p:spPr>
        <p:txBody>
          <a:bodyPr wrap="square">
            <a:spAutoFit/>
          </a:bodyPr>
          <a:lstStyle/>
          <a:p>
            <a:pPr algn="just" defTabSz="892086"/>
            <a:r>
              <a:rPr lang="fr-FR" sz="1100" b="1" dirty="0">
                <a:solidFill>
                  <a:prstClr val="black"/>
                </a:solidFill>
                <a:latin typeface="Century Gothic" panose="020B0502020202020204" pitchFamily="34" charset="0"/>
              </a:rPr>
              <a:t>Le transport, l’agriculture et le secteur résidentiel </a:t>
            </a:r>
            <a:r>
              <a:rPr lang="fr-FR" sz="1100" dirty="0">
                <a:solidFill>
                  <a:prstClr val="black"/>
                </a:solidFill>
                <a:latin typeface="Century Gothic" panose="020B0502020202020204" pitchFamily="34" charset="0"/>
              </a:rPr>
              <a:t>sont les trois postes les plus émetteurs de GES de Privas Centre Ardèche. A eux seuls, ces trois secteurs sont responsables de </a:t>
            </a:r>
            <a:r>
              <a:rPr lang="fr-FR" sz="1100" b="1" dirty="0">
                <a:solidFill>
                  <a:prstClr val="black"/>
                </a:solidFill>
                <a:latin typeface="Century Gothic" panose="020B0502020202020204" pitchFamily="34" charset="0"/>
              </a:rPr>
              <a:t>70% </a:t>
            </a:r>
            <a:r>
              <a:rPr lang="fr-FR" sz="1100" dirty="0">
                <a:solidFill>
                  <a:prstClr val="black"/>
                </a:solidFill>
                <a:latin typeface="Century Gothic" panose="020B0502020202020204" pitchFamily="34" charset="0"/>
              </a:rPr>
              <a:t>des émissions territoriales.  </a:t>
            </a:r>
          </a:p>
        </p:txBody>
      </p:sp>
      <p:sp>
        <p:nvSpPr>
          <p:cNvPr id="18" name="Espace réservé du contenu 2"/>
          <p:cNvSpPr txBox="1">
            <a:spLocks/>
          </p:cNvSpPr>
          <p:nvPr/>
        </p:nvSpPr>
        <p:spPr>
          <a:xfrm>
            <a:off x="4124621" y="663736"/>
            <a:ext cx="2422250" cy="1676016"/>
          </a:xfrm>
          <a:prstGeom prst="rect">
            <a:avLst/>
          </a:prstGeom>
          <a:solidFill>
            <a:srgbClr val="C0D575"/>
          </a:solidFill>
          <a:ln>
            <a:noFill/>
          </a:ln>
          <a:effectLst/>
        </p:spPr>
        <p:txBody>
          <a:bodyPr vert="horz" lIns="89210" tIns="44605" rIns="89210" bIns="44605" rtlCol="0">
            <a:noAutofit/>
          </a:bodyPr>
          <a:lstStyle>
            <a:lvl1pPr marL="0" indent="0" algn="l" defTabSz="4176431" rtl="0" eaLnBrk="1" latinLnBrk="0" hangingPunct="1">
              <a:spcBef>
                <a:spcPct val="20000"/>
              </a:spcBef>
              <a:spcAft>
                <a:spcPts val="2740"/>
              </a:spcAft>
              <a:buFont typeface="Arial" pitchFamily="34" charset="0"/>
              <a:buNone/>
              <a:defRPr sz="9100" b="1" kern="1200">
                <a:solidFill>
                  <a:schemeClr val="tx1"/>
                </a:solidFill>
                <a:latin typeface="+mn-lt"/>
                <a:ea typeface="+mn-ea"/>
                <a:cs typeface="+mn-cs"/>
              </a:defRPr>
            </a:lvl1pPr>
            <a:lvl2pPr marL="2088215" indent="-835286" algn="l" defTabSz="4176431" rtl="0" eaLnBrk="1" latinLnBrk="0" hangingPunct="1">
              <a:spcBef>
                <a:spcPct val="20000"/>
              </a:spcBef>
              <a:buClr>
                <a:schemeClr val="tx2"/>
              </a:buClr>
              <a:buFont typeface="Arial" pitchFamily="34" charset="0"/>
              <a:buChar char="•"/>
              <a:defRPr sz="9100" kern="1200">
                <a:solidFill>
                  <a:schemeClr val="tx1"/>
                </a:solidFill>
                <a:latin typeface="+mn-lt"/>
                <a:ea typeface="+mn-ea"/>
                <a:cs typeface="+mn-cs"/>
              </a:defRPr>
            </a:lvl2pPr>
            <a:lvl3pPr marL="5220538" indent="-1044108" algn="l" defTabSz="4176431" rtl="0" eaLnBrk="1" latinLnBrk="0" hangingPunct="1">
              <a:spcBef>
                <a:spcPct val="20000"/>
              </a:spcBef>
              <a:buClr>
                <a:schemeClr val="tx2"/>
              </a:buClr>
              <a:buFont typeface="Arial" pitchFamily="34" charset="0"/>
              <a:buChar char="•"/>
              <a:defRPr sz="8200" kern="1200">
                <a:solidFill>
                  <a:schemeClr val="tx1"/>
                </a:solidFill>
                <a:latin typeface="+mn-lt"/>
                <a:ea typeface="+mn-ea"/>
                <a:cs typeface="+mn-cs"/>
              </a:defRPr>
            </a:lvl3pPr>
            <a:lvl4pPr marL="7308753" indent="-1044108" algn="l" defTabSz="4176431" rtl="0" eaLnBrk="1" latinLnBrk="0" hangingPunct="1">
              <a:spcBef>
                <a:spcPct val="20000"/>
              </a:spcBef>
              <a:buClr>
                <a:schemeClr val="tx2"/>
              </a:buClr>
              <a:buFont typeface="Arial" pitchFamily="34" charset="0"/>
              <a:buChar char="•"/>
              <a:defRPr sz="8200" kern="1200">
                <a:solidFill>
                  <a:schemeClr val="tx1"/>
                </a:solidFill>
                <a:latin typeface="+mn-lt"/>
                <a:ea typeface="+mn-ea"/>
                <a:cs typeface="+mn-cs"/>
              </a:defRPr>
            </a:lvl4pPr>
            <a:lvl5pPr marL="9396969" indent="-1044108" algn="l" defTabSz="4176431" rtl="0" eaLnBrk="1" latinLnBrk="0" hangingPunct="1">
              <a:spcBef>
                <a:spcPct val="20000"/>
              </a:spcBef>
              <a:buClr>
                <a:schemeClr val="tx2"/>
              </a:buClr>
              <a:buFont typeface="Arial" pitchFamily="34" charset="0"/>
              <a:buChar char="•"/>
              <a:defRPr sz="8200" kern="1200" baseline="0">
                <a:solidFill>
                  <a:schemeClr val="tx1"/>
                </a:solidFill>
                <a:latin typeface="+mn-lt"/>
                <a:ea typeface="+mn-ea"/>
                <a:cs typeface="+mn-cs"/>
              </a:defRPr>
            </a:lvl5pPr>
            <a:lvl6pPr marL="11485184"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6pPr>
            <a:lvl7pPr marL="13573399"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7pPr>
            <a:lvl8pPr marL="15661615"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8pPr>
            <a:lvl9pPr marL="17749830"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9pPr>
          </a:lstStyle>
          <a:p>
            <a:pPr indent="493376" algn="just" defTabSz="892086">
              <a:spcAft>
                <a:spcPts val="585"/>
              </a:spcAft>
            </a:pPr>
            <a:endParaRPr lang="fr-FR" sz="1068" b="0" dirty="0">
              <a:solidFill>
                <a:prstClr val="black"/>
              </a:solidFill>
              <a:latin typeface="Century Gothic" panose="020B0502020202020204" pitchFamily="34" charset="0"/>
            </a:endParaRPr>
          </a:p>
        </p:txBody>
      </p:sp>
      <p:sp>
        <p:nvSpPr>
          <p:cNvPr id="19" name="Rectangle 18"/>
          <p:cNvSpPr/>
          <p:nvPr/>
        </p:nvSpPr>
        <p:spPr>
          <a:xfrm>
            <a:off x="4174462" y="659805"/>
            <a:ext cx="2268457" cy="1679947"/>
          </a:xfrm>
          <a:prstGeom prst="rect">
            <a:avLst/>
          </a:prstGeom>
          <a:solidFill>
            <a:srgbClr val="C0D575"/>
          </a:solidFill>
        </p:spPr>
        <p:txBody>
          <a:bodyPr wrap="square">
            <a:spAutoFit/>
          </a:bodyPr>
          <a:lstStyle/>
          <a:p>
            <a:pPr algn="just" defTabSz="892086"/>
            <a:r>
              <a:rPr lang="fr-FR" sz="1100" b="1" dirty="0">
                <a:solidFill>
                  <a:prstClr val="white"/>
                </a:solidFill>
                <a:latin typeface="Century Gothic" panose="020B0502020202020204" pitchFamily="34" charset="0"/>
              </a:rPr>
              <a:t>Que sont les gaz à effet de serre ?</a:t>
            </a:r>
          </a:p>
          <a:p>
            <a:pPr algn="just" defTabSz="892086">
              <a:spcBef>
                <a:spcPts val="513"/>
              </a:spcBef>
            </a:pPr>
            <a:r>
              <a:rPr lang="fr-FR" sz="1100" dirty="0">
                <a:solidFill>
                  <a:prstClr val="white"/>
                </a:solidFill>
                <a:latin typeface="Century Gothic" panose="020B0502020202020204" pitchFamily="34" charset="0"/>
              </a:rPr>
              <a:t>Ces gaz, dont le dioxyde de carbone (CO</a:t>
            </a:r>
            <a:r>
              <a:rPr lang="fr-FR" sz="1100" baseline="-25000" dirty="0">
                <a:solidFill>
                  <a:prstClr val="white"/>
                </a:solidFill>
                <a:latin typeface="Century Gothic" panose="020B0502020202020204" pitchFamily="34" charset="0"/>
              </a:rPr>
              <a:t>2</a:t>
            </a:r>
            <a:r>
              <a:rPr lang="fr-FR" sz="1100" dirty="0">
                <a:solidFill>
                  <a:prstClr val="white"/>
                </a:solidFill>
                <a:latin typeface="Century Gothic" panose="020B0502020202020204" pitchFamily="34" charset="0"/>
              </a:rPr>
              <a:t>) est le plus connu, sont la principale cause du dérèglement climatique. L’unité de mesure utilisée est la « tonne équivalent CO</a:t>
            </a:r>
            <a:r>
              <a:rPr lang="fr-FR" sz="1100" baseline="-25000" dirty="0">
                <a:solidFill>
                  <a:prstClr val="white"/>
                </a:solidFill>
                <a:latin typeface="Century Gothic" panose="020B0502020202020204" pitchFamily="34" charset="0"/>
              </a:rPr>
              <a:t>2</a:t>
            </a:r>
            <a:r>
              <a:rPr lang="fr-FR" sz="1100" dirty="0">
                <a:solidFill>
                  <a:prstClr val="white"/>
                </a:solidFill>
                <a:latin typeface="Century Gothic" panose="020B0502020202020204" pitchFamily="34" charset="0"/>
              </a:rPr>
              <a:t> » (t. éq. CO</a:t>
            </a:r>
            <a:r>
              <a:rPr lang="fr-FR" sz="1100" baseline="-25000" dirty="0">
                <a:solidFill>
                  <a:prstClr val="white"/>
                </a:solidFill>
                <a:latin typeface="Century Gothic" panose="020B0502020202020204" pitchFamily="34" charset="0"/>
              </a:rPr>
              <a:t>2</a:t>
            </a:r>
            <a:r>
              <a:rPr lang="fr-FR" sz="1100" dirty="0">
                <a:solidFill>
                  <a:prstClr val="white"/>
                </a:solidFill>
                <a:latin typeface="Century Gothic" panose="020B0502020202020204" pitchFamily="34" charset="0"/>
              </a:rPr>
              <a:t>).</a:t>
            </a:r>
          </a:p>
        </p:txBody>
      </p:sp>
      <p:pic>
        <p:nvPicPr>
          <p:cNvPr id="20" name="Picture 2" descr="Résultat de recherche d'images pour &quot;picto question&quot;"/>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rot="20667445">
            <a:off x="6416186" y="547372"/>
            <a:ext cx="365322" cy="370193"/>
          </a:xfrm>
          <a:prstGeom prst="rect">
            <a:avLst/>
          </a:prstGeom>
          <a:noFill/>
          <a:effectLst/>
          <a:extLst>
            <a:ext uri="{909E8E84-426E-40DD-AFC4-6F175D3DCCD1}">
              <a14:hiddenFill xmlns:a14="http://schemas.microsoft.com/office/drawing/2010/main">
                <a:solidFill>
                  <a:srgbClr val="FFFFFF"/>
                </a:solidFill>
              </a14:hiddenFill>
            </a:ext>
          </a:extLst>
        </p:spPr>
      </p:pic>
      <p:sp>
        <p:nvSpPr>
          <p:cNvPr id="21" name="Virage 20"/>
          <p:cNvSpPr/>
          <p:nvPr/>
        </p:nvSpPr>
        <p:spPr>
          <a:xfrm rot="19209577" flipV="1">
            <a:off x="2912408" y="3004424"/>
            <a:ext cx="1121996" cy="773435"/>
          </a:xfrm>
          <a:prstGeom prst="bentArrow">
            <a:avLst>
              <a:gd name="adj1" fmla="val 4440"/>
              <a:gd name="adj2" fmla="val 7464"/>
              <a:gd name="adj3" fmla="val 25000"/>
              <a:gd name="adj4" fmla="val 75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086"/>
            <a:endParaRPr lang="fr-FR" sz="1752" dirty="0">
              <a:solidFill>
                <a:prstClr val="black"/>
              </a:solidFill>
              <a:latin typeface="Calibri"/>
            </a:endParaRPr>
          </a:p>
        </p:txBody>
      </p:sp>
      <p:graphicFrame>
        <p:nvGraphicFramePr>
          <p:cNvPr id="5" name="Graphique 4"/>
          <p:cNvGraphicFramePr/>
          <p:nvPr>
            <p:extLst>
              <p:ext uri="{D42A27DB-BD31-4B8C-83A1-F6EECF244321}">
                <p14:modId xmlns:p14="http://schemas.microsoft.com/office/powerpoint/2010/main" val="3009613774"/>
              </p:ext>
            </p:extLst>
          </p:nvPr>
        </p:nvGraphicFramePr>
        <p:xfrm>
          <a:off x="313590" y="1723204"/>
          <a:ext cx="3656312" cy="2437541"/>
        </p:xfrm>
        <a:graphic>
          <a:graphicData uri="http://schemas.openxmlformats.org/drawingml/2006/chart">
            <c:chart xmlns:c="http://schemas.openxmlformats.org/drawingml/2006/chart" xmlns:r="http://schemas.openxmlformats.org/officeDocument/2006/relationships" r:id="rId4"/>
          </a:graphicData>
        </a:graphic>
      </p:graphicFrame>
      <p:sp>
        <p:nvSpPr>
          <p:cNvPr id="28" name="Rectangle 27"/>
          <p:cNvSpPr/>
          <p:nvPr/>
        </p:nvSpPr>
        <p:spPr>
          <a:xfrm>
            <a:off x="297464" y="4909970"/>
            <a:ext cx="6227880" cy="913563"/>
          </a:xfrm>
          <a:prstGeom prst="rect">
            <a:avLst/>
          </a:prstGeom>
          <a:ln>
            <a:noFill/>
          </a:ln>
        </p:spPr>
        <p:txBody>
          <a:bodyPr vert="horz" lIns="89210" tIns="44605" rIns="89210" bIns="44605" rtlCol="0">
            <a:noAutofit/>
          </a:bodyPr>
          <a:lstStyle/>
          <a:p>
            <a:pPr algn="just" defTabSz="892086">
              <a:spcBef>
                <a:spcPct val="20000"/>
              </a:spcBef>
              <a:spcAft>
                <a:spcPts val="585"/>
              </a:spcAft>
            </a:pPr>
            <a:r>
              <a:rPr lang="fr-FR" sz="1100" dirty="0">
                <a:solidFill>
                  <a:prstClr val="black"/>
                </a:solidFill>
                <a:latin typeface="Century Gothic" panose="020B0502020202020204" pitchFamily="34" charset="0"/>
              </a:rPr>
              <a:t>Le stockage carbone, aussi appelé « </a:t>
            </a:r>
            <a:r>
              <a:rPr lang="fr-FR" sz="1100" b="1" dirty="0">
                <a:solidFill>
                  <a:prstClr val="black"/>
                </a:solidFill>
                <a:latin typeface="Century Gothic" panose="020B0502020202020204" pitchFamily="34" charset="0"/>
              </a:rPr>
              <a:t>séquestration du carbone</a:t>
            </a:r>
            <a:r>
              <a:rPr lang="fr-FR" sz="1100" dirty="0">
                <a:solidFill>
                  <a:prstClr val="black"/>
                </a:solidFill>
                <a:latin typeface="Century Gothic" panose="020B0502020202020204" pitchFamily="34" charset="0"/>
              </a:rPr>
              <a:t> », correspond à la capacité des réservoirs naturels (forêts, haies, sols) à absorber le dioxyde de carbone   (CO</a:t>
            </a:r>
            <a:r>
              <a:rPr lang="fr-FR" sz="1100" baseline="-25000" dirty="0">
                <a:solidFill>
                  <a:prstClr val="black"/>
                </a:solidFill>
                <a:latin typeface="Century Gothic" panose="020B0502020202020204" pitchFamily="34" charset="0"/>
              </a:rPr>
              <a:t>2</a:t>
            </a:r>
            <a:r>
              <a:rPr lang="fr-FR" sz="1100" dirty="0">
                <a:solidFill>
                  <a:prstClr val="black"/>
                </a:solidFill>
                <a:latin typeface="Century Gothic" panose="020B0502020202020204" pitchFamily="34" charset="0"/>
              </a:rPr>
              <a:t>) présent dans l’air. En sens inverse, certains changements de nature des sols (transformation d’un hectare agricole en surface bétonnée par exemple) entraîne la libération de carbone dans l’atmosphère.</a:t>
            </a:r>
          </a:p>
        </p:txBody>
      </p:sp>
      <p:sp>
        <p:nvSpPr>
          <p:cNvPr id="29" name="Rectangle 28"/>
          <p:cNvSpPr/>
          <p:nvPr/>
        </p:nvSpPr>
        <p:spPr>
          <a:xfrm>
            <a:off x="642469" y="8600932"/>
            <a:ext cx="5522835" cy="435564"/>
          </a:xfrm>
          <a:prstGeom prst="rect">
            <a:avLst/>
          </a:prstGeom>
          <a:solidFill>
            <a:srgbClr val="FAB100"/>
          </a:solidFill>
          <a:ln>
            <a:noFill/>
          </a:ln>
          <a:effectLst/>
        </p:spPr>
        <p:txBody>
          <a:bodyPr vert="horz" lIns="89210" tIns="44605" rIns="89210" bIns="44605" rtlCol="0">
            <a:noAutofit/>
          </a:bodyPr>
          <a:lstStyle/>
          <a:p>
            <a:pPr algn="ctr" defTabSz="892086">
              <a:spcBef>
                <a:spcPct val="20000"/>
              </a:spcBef>
              <a:spcAft>
                <a:spcPts val="585"/>
              </a:spcAft>
            </a:pPr>
            <a:r>
              <a:rPr lang="fr-FR" sz="1000" dirty="0">
                <a:solidFill>
                  <a:prstClr val="white"/>
                </a:solidFill>
                <a:latin typeface="Century Gothic" panose="020B0502020202020204" pitchFamily="34" charset="0"/>
              </a:rPr>
              <a:t>Au total, </a:t>
            </a:r>
            <a:r>
              <a:rPr lang="fr-FR" sz="1000" b="1" dirty="0">
                <a:solidFill>
                  <a:srgbClr val="C00000"/>
                </a:solidFill>
                <a:latin typeface="Century Gothic" panose="020B0502020202020204" pitchFamily="34" charset="0"/>
              </a:rPr>
              <a:t>56,6 %</a:t>
            </a:r>
            <a:r>
              <a:rPr lang="fr-FR" sz="1000" b="1" dirty="0">
                <a:solidFill>
                  <a:prstClr val="white"/>
                </a:solidFill>
                <a:latin typeface="Century Gothic" panose="020B0502020202020204" pitchFamily="34" charset="0"/>
              </a:rPr>
              <a:t> des émissions </a:t>
            </a:r>
            <a:r>
              <a:rPr lang="fr-FR" sz="1000" dirty="0">
                <a:solidFill>
                  <a:prstClr val="white"/>
                </a:solidFill>
                <a:latin typeface="Century Gothic" panose="020B0502020202020204" pitchFamily="34" charset="0"/>
              </a:rPr>
              <a:t>de gaz à effet de serre du territoire sont captées par les sols et espaces naturels. Le stockage carbone pourrait être renforcé sur le territoire. </a:t>
            </a:r>
          </a:p>
        </p:txBody>
      </p:sp>
      <p:pic>
        <p:nvPicPr>
          <p:cNvPr id="30"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962" t="14462" r="4098" b="3745"/>
          <a:stretch/>
        </p:blipFill>
        <p:spPr bwMode="auto">
          <a:xfrm>
            <a:off x="669681" y="7187625"/>
            <a:ext cx="959119" cy="651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Flèche vers le bas 30"/>
          <p:cNvSpPr/>
          <p:nvPr/>
        </p:nvSpPr>
        <p:spPr>
          <a:xfrm>
            <a:off x="4781984" y="6674310"/>
            <a:ext cx="243001" cy="364572"/>
          </a:xfrm>
          <a:prstGeom prst="downArrow">
            <a:avLst/>
          </a:prstGeom>
          <a:solidFill>
            <a:schemeClr val="accent3">
              <a:lumMod val="7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92086"/>
            <a:endParaRPr lang="fr-FR" sz="1752" dirty="0">
              <a:solidFill>
                <a:prstClr val="white"/>
              </a:solidFill>
              <a:latin typeface="Calibri"/>
            </a:endParaRPr>
          </a:p>
        </p:txBody>
      </p:sp>
      <p:sp>
        <p:nvSpPr>
          <p:cNvPr id="32" name="Rectangle 31"/>
          <p:cNvSpPr/>
          <p:nvPr/>
        </p:nvSpPr>
        <p:spPr>
          <a:xfrm>
            <a:off x="405662" y="5810561"/>
            <a:ext cx="2521596" cy="913563"/>
          </a:xfrm>
          <a:prstGeom prst="rect">
            <a:avLst/>
          </a:prstGeom>
          <a:ln>
            <a:noFill/>
          </a:ln>
        </p:spPr>
        <p:txBody>
          <a:bodyPr vert="horz" lIns="89210" tIns="44605" rIns="89210" bIns="44605" rtlCol="0">
            <a:noAutofit/>
          </a:bodyPr>
          <a:lstStyle/>
          <a:p>
            <a:pPr algn="just" defTabSz="892086">
              <a:spcBef>
                <a:spcPct val="20000"/>
              </a:spcBef>
              <a:spcAft>
                <a:spcPts val="585"/>
              </a:spcAft>
            </a:pPr>
            <a:r>
              <a:rPr lang="fr-FR" sz="1100" dirty="0">
                <a:solidFill>
                  <a:srgbClr val="FAB100"/>
                </a:solidFill>
                <a:latin typeface="Century Gothic" panose="020B0502020202020204" pitchFamily="34" charset="0"/>
              </a:rPr>
              <a:t>Le changement d’usage des sols est majoritairement responsable de l’émission de</a:t>
            </a:r>
          </a:p>
          <a:p>
            <a:pPr algn="ctr" defTabSz="892086">
              <a:spcBef>
                <a:spcPct val="20000"/>
              </a:spcBef>
              <a:spcAft>
                <a:spcPts val="585"/>
              </a:spcAft>
            </a:pPr>
            <a:r>
              <a:rPr lang="fr-FR" sz="1100" b="1" dirty="0">
                <a:solidFill>
                  <a:srgbClr val="FAB100"/>
                </a:solidFill>
                <a:latin typeface="Century Gothic" panose="020B0502020202020204" pitchFamily="34" charset="0"/>
              </a:rPr>
              <a:t>1,1 k. t. éq. CO</a:t>
            </a:r>
            <a:r>
              <a:rPr lang="fr-FR" sz="1100" b="1" baseline="-25000" dirty="0">
                <a:solidFill>
                  <a:srgbClr val="FAB100"/>
                </a:solidFill>
                <a:latin typeface="Century Gothic" panose="020B0502020202020204" pitchFamily="34" charset="0"/>
              </a:rPr>
              <a:t>2</a:t>
            </a:r>
            <a:r>
              <a:rPr lang="fr-FR" sz="1100" b="1" dirty="0">
                <a:solidFill>
                  <a:srgbClr val="FAB100"/>
                </a:solidFill>
                <a:latin typeface="Century Gothic" panose="020B0502020202020204" pitchFamily="34" charset="0"/>
              </a:rPr>
              <a:t>/an </a:t>
            </a:r>
          </a:p>
        </p:txBody>
      </p:sp>
      <p:cxnSp>
        <p:nvCxnSpPr>
          <p:cNvPr id="33" name="Connecteur droit 32"/>
          <p:cNvCxnSpPr/>
          <p:nvPr/>
        </p:nvCxnSpPr>
        <p:spPr>
          <a:xfrm>
            <a:off x="3068277" y="5823533"/>
            <a:ext cx="291242" cy="2344497"/>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3725184" y="5797589"/>
            <a:ext cx="2810242" cy="913563"/>
          </a:xfrm>
          <a:prstGeom prst="rect">
            <a:avLst/>
          </a:prstGeom>
          <a:ln>
            <a:noFill/>
          </a:ln>
        </p:spPr>
        <p:txBody>
          <a:bodyPr vert="horz" lIns="89210" tIns="44605" rIns="89210" bIns="44605" rtlCol="0">
            <a:noAutofit/>
          </a:bodyPr>
          <a:lstStyle/>
          <a:p>
            <a:pPr algn="just" defTabSz="892086">
              <a:spcBef>
                <a:spcPct val="20000"/>
              </a:spcBef>
              <a:spcAft>
                <a:spcPts val="585"/>
              </a:spcAft>
            </a:pPr>
            <a:r>
              <a:rPr lang="fr-FR" sz="1100" dirty="0">
                <a:solidFill>
                  <a:srgbClr val="9BBB59">
                    <a:lumMod val="75000"/>
                  </a:srgbClr>
                </a:solidFill>
                <a:latin typeface="Century Gothic" panose="020B0502020202020204" pitchFamily="34" charset="0"/>
              </a:rPr>
              <a:t>Les espaces naturels de la CAPCA (forêts, haies, etc.) permettent chaque année de stocker près de </a:t>
            </a:r>
          </a:p>
          <a:p>
            <a:pPr algn="ctr" defTabSz="892086">
              <a:spcBef>
                <a:spcPct val="20000"/>
              </a:spcBef>
              <a:spcAft>
                <a:spcPts val="585"/>
              </a:spcAft>
            </a:pPr>
            <a:r>
              <a:rPr lang="fr-FR" sz="1100" b="1" dirty="0">
                <a:solidFill>
                  <a:srgbClr val="9BBB59">
                    <a:lumMod val="75000"/>
                  </a:srgbClr>
                </a:solidFill>
                <a:latin typeface="Century Gothic" panose="020B0502020202020204" pitchFamily="34" charset="0"/>
              </a:rPr>
              <a:t>166,8 k. t. </a:t>
            </a:r>
            <a:r>
              <a:rPr lang="fr-FR" sz="1100" b="1" dirty="0" err="1">
                <a:solidFill>
                  <a:srgbClr val="9BBB59">
                    <a:lumMod val="75000"/>
                  </a:srgbClr>
                </a:solidFill>
                <a:latin typeface="Century Gothic" panose="020B0502020202020204" pitchFamily="34" charset="0"/>
              </a:rPr>
              <a:t>éq</a:t>
            </a:r>
            <a:r>
              <a:rPr lang="fr-FR" sz="1100" b="1" dirty="0">
                <a:solidFill>
                  <a:srgbClr val="9BBB59">
                    <a:lumMod val="75000"/>
                  </a:srgbClr>
                </a:solidFill>
                <a:latin typeface="Century Gothic" panose="020B0502020202020204" pitchFamily="34" charset="0"/>
              </a:rPr>
              <a:t>. CO</a:t>
            </a:r>
            <a:r>
              <a:rPr lang="fr-FR" sz="1100" b="1" baseline="-25000" dirty="0">
                <a:solidFill>
                  <a:srgbClr val="9BBB59">
                    <a:lumMod val="75000"/>
                  </a:srgbClr>
                </a:solidFill>
                <a:latin typeface="Century Gothic" panose="020B0502020202020204" pitchFamily="34" charset="0"/>
              </a:rPr>
              <a:t>2</a:t>
            </a:r>
            <a:r>
              <a:rPr lang="fr-FR" sz="1100" b="1" dirty="0">
                <a:solidFill>
                  <a:srgbClr val="9BBB59">
                    <a:lumMod val="75000"/>
                  </a:srgbClr>
                </a:solidFill>
                <a:latin typeface="Century Gothic" panose="020B0502020202020204" pitchFamily="34" charset="0"/>
              </a:rPr>
              <a:t>/an </a:t>
            </a:r>
          </a:p>
        </p:txBody>
      </p:sp>
      <p:pic>
        <p:nvPicPr>
          <p:cNvPr id="3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1141" y="7085142"/>
            <a:ext cx="721306" cy="65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2857" y="7207320"/>
            <a:ext cx="540229" cy="509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descr="Image associée"/>
          <p:cNvPicPr>
            <a:picLocks noChangeAspect="1" noChangeArrowheads="1"/>
          </p:cNvPicPr>
          <p:nvPr/>
        </p:nvPicPr>
        <p:blipFill rotWithShape="1">
          <a:blip r:embed="rId8">
            <a:extLst>
              <a:ext uri="{28A0092B-C50C-407E-A947-70E740481C1C}">
                <a14:useLocalDpi xmlns:a14="http://schemas.microsoft.com/office/drawing/2010/main" val="0"/>
              </a:ext>
            </a:extLst>
          </a:blip>
          <a:srcRect l="35594" t="35290" b="29477"/>
          <a:stretch/>
        </p:blipFill>
        <p:spPr bwMode="auto">
          <a:xfrm>
            <a:off x="5392093" y="7237171"/>
            <a:ext cx="1025486" cy="560989"/>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p:cNvSpPr txBox="1"/>
          <p:nvPr/>
        </p:nvSpPr>
        <p:spPr>
          <a:xfrm>
            <a:off x="1091902" y="7853467"/>
            <a:ext cx="1264022" cy="795924"/>
          </a:xfrm>
          <a:prstGeom prst="rect">
            <a:avLst/>
          </a:prstGeom>
          <a:noFill/>
        </p:spPr>
        <p:txBody>
          <a:bodyPr wrap="square" rtlCol="0">
            <a:spAutoFit/>
          </a:bodyPr>
          <a:lstStyle/>
          <a:p>
            <a:pPr algn="ctr" defTabSz="892086"/>
            <a:r>
              <a:rPr lang="fr-FR" sz="940" b="1" dirty="0">
                <a:solidFill>
                  <a:prstClr val="black">
                    <a:lumMod val="50000"/>
                    <a:lumOff val="50000"/>
                  </a:prstClr>
                </a:solidFill>
                <a:latin typeface="Century Gothic" panose="020B0502020202020204" pitchFamily="34" charset="0"/>
              </a:rPr>
              <a:t>dont artificialisation</a:t>
            </a:r>
          </a:p>
          <a:p>
            <a:pPr algn="ctr" defTabSz="892086"/>
            <a:r>
              <a:rPr lang="fr-FR" sz="940" b="1" dirty="0">
                <a:solidFill>
                  <a:prstClr val="black">
                    <a:lumMod val="50000"/>
                    <a:lumOff val="50000"/>
                  </a:prstClr>
                </a:solidFill>
                <a:latin typeface="Century Gothic" panose="020B0502020202020204" pitchFamily="34" charset="0"/>
              </a:rPr>
              <a:t>1,1 </a:t>
            </a:r>
            <a:r>
              <a:rPr lang="fr-FR" sz="940" b="1" dirty="0" err="1">
                <a:solidFill>
                  <a:prstClr val="white">
                    <a:lumMod val="50000"/>
                  </a:prstClr>
                </a:solidFill>
                <a:latin typeface="Century Gothic" panose="020B0502020202020204" pitchFamily="34" charset="0"/>
              </a:rPr>
              <a:t>kt</a:t>
            </a:r>
            <a:r>
              <a:rPr lang="fr-FR" sz="940" b="1" dirty="0">
                <a:solidFill>
                  <a:prstClr val="white">
                    <a:lumMod val="50000"/>
                  </a:prstClr>
                </a:solidFill>
                <a:latin typeface="Century Gothic" panose="020B0502020202020204" pitchFamily="34" charset="0"/>
              </a:rPr>
              <a:t>. </a:t>
            </a:r>
            <a:r>
              <a:rPr lang="fr-FR" sz="940" b="1" dirty="0" err="1">
                <a:solidFill>
                  <a:prstClr val="white">
                    <a:lumMod val="50000"/>
                  </a:prstClr>
                </a:solidFill>
                <a:latin typeface="Century Gothic" panose="020B0502020202020204" pitchFamily="34" charset="0"/>
              </a:rPr>
              <a:t>éq</a:t>
            </a:r>
            <a:r>
              <a:rPr lang="fr-FR" sz="940" b="1" dirty="0">
                <a:solidFill>
                  <a:prstClr val="white">
                    <a:lumMod val="50000"/>
                  </a:prstClr>
                </a:solidFill>
                <a:latin typeface="Century Gothic" panose="020B0502020202020204" pitchFamily="34" charset="0"/>
              </a:rPr>
              <a:t>. CO</a:t>
            </a:r>
            <a:r>
              <a:rPr lang="fr-FR" sz="940" b="1" baseline="-25000" dirty="0">
                <a:solidFill>
                  <a:prstClr val="white">
                    <a:lumMod val="50000"/>
                  </a:prstClr>
                </a:solidFill>
                <a:latin typeface="Century Gothic" panose="020B0502020202020204" pitchFamily="34" charset="0"/>
              </a:rPr>
              <a:t>2</a:t>
            </a:r>
            <a:r>
              <a:rPr lang="fr-FR" sz="940" b="1" dirty="0">
                <a:solidFill>
                  <a:prstClr val="white">
                    <a:lumMod val="50000"/>
                  </a:prstClr>
                </a:solidFill>
                <a:latin typeface="Century Gothic" panose="020B0502020202020204" pitchFamily="34" charset="0"/>
              </a:rPr>
              <a:t>/an</a:t>
            </a:r>
            <a:r>
              <a:rPr lang="fr-FR" sz="940" b="1" dirty="0">
                <a:solidFill>
                  <a:prstClr val="black">
                    <a:lumMod val="50000"/>
                    <a:lumOff val="50000"/>
                  </a:prstClr>
                </a:solidFill>
                <a:latin typeface="Century Gothic" panose="020B0502020202020204" pitchFamily="34" charset="0"/>
              </a:rPr>
              <a:t> </a:t>
            </a:r>
          </a:p>
          <a:p>
            <a:pPr defTabSz="892086"/>
            <a:endParaRPr lang="fr-FR" sz="1752" dirty="0">
              <a:solidFill>
                <a:prstClr val="black"/>
              </a:solidFill>
              <a:latin typeface="Calibri"/>
            </a:endParaRPr>
          </a:p>
        </p:txBody>
      </p:sp>
      <p:sp>
        <p:nvSpPr>
          <p:cNvPr id="39" name="ZoneTexte 38"/>
          <p:cNvSpPr txBox="1"/>
          <p:nvPr/>
        </p:nvSpPr>
        <p:spPr>
          <a:xfrm>
            <a:off x="3382306" y="7827891"/>
            <a:ext cx="1078636" cy="795924"/>
          </a:xfrm>
          <a:prstGeom prst="rect">
            <a:avLst/>
          </a:prstGeom>
          <a:noFill/>
        </p:spPr>
        <p:txBody>
          <a:bodyPr wrap="square" rtlCol="0">
            <a:spAutoFit/>
          </a:bodyPr>
          <a:lstStyle/>
          <a:p>
            <a:pPr algn="ctr" defTabSz="892086"/>
            <a:r>
              <a:rPr lang="fr-FR" sz="940" b="1" dirty="0">
                <a:solidFill>
                  <a:prstClr val="black">
                    <a:lumMod val="50000"/>
                    <a:lumOff val="50000"/>
                  </a:prstClr>
                </a:solidFill>
                <a:latin typeface="Century Gothic" panose="020B0502020202020204" pitchFamily="34" charset="0"/>
              </a:rPr>
              <a:t>dont forêts</a:t>
            </a:r>
          </a:p>
          <a:p>
            <a:pPr algn="ctr" defTabSz="892086"/>
            <a:r>
              <a:rPr lang="fr-FR" sz="940" b="1" dirty="0">
                <a:solidFill>
                  <a:prstClr val="black">
                    <a:lumMod val="50000"/>
                    <a:lumOff val="50000"/>
                  </a:prstClr>
                </a:solidFill>
                <a:latin typeface="Century Gothic" panose="020B0502020202020204" pitchFamily="34" charset="0"/>
              </a:rPr>
              <a:t>165,6</a:t>
            </a:r>
          </a:p>
          <a:p>
            <a:pPr algn="ctr" defTabSz="892086"/>
            <a:r>
              <a:rPr lang="fr-FR" sz="940" b="1" dirty="0">
                <a:solidFill>
                  <a:prstClr val="black">
                    <a:lumMod val="50000"/>
                    <a:lumOff val="50000"/>
                  </a:prstClr>
                </a:solidFill>
                <a:latin typeface="Century Gothic" panose="020B0502020202020204" pitchFamily="34" charset="0"/>
              </a:rPr>
              <a:t> ktéqCO2/an </a:t>
            </a:r>
          </a:p>
          <a:p>
            <a:pPr algn="ctr" defTabSz="892086"/>
            <a:endParaRPr lang="fr-FR" sz="1752" dirty="0">
              <a:solidFill>
                <a:prstClr val="black"/>
              </a:solidFill>
              <a:latin typeface="Calibri"/>
            </a:endParaRPr>
          </a:p>
        </p:txBody>
      </p:sp>
      <p:sp>
        <p:nvSpPr>
          <p:cNvPr id="40" name="ZoneTexte 39"/>
          <p:cNvSpPr txBox="1"/>
          <p:nvPr/>
        </p:nvSpPr>
        <p:spPr>
          <a:xfrm>
            <a:off x="4372369" y="7827891"/>
            <a:ext cx="1055620" cy="940579"/>
          </a:xfrm>
          <a:prstGeom prst="rect">
            <a:avLst/>
          </a:prstGeom>
          <a:noFill/>
        </p:spPr>
        <p:txBody>
          <a:bodyPr wrap="square" rtlCol="0">
            <a:spAutoFit/>
          </a:bodyPr>
          <a:lstStyle/>
          <a:p>
            <a:pPr algn="ctr" defTabSz="892086"/>
            <a:r>
              <a:rPr lang="fr-FR" sz="940" b="1" dirty="0">
                <a:solidFill>
                  <a:prstClr val="black">
                    <a:lumMod val="50000"/>
                    <a:lumOff val="50000"/>
                  </a:prstClr>
                </a:solidFill>
                <a:latin typeface="Century Gothic" panose="020B0502020202020204" pitchFamily="34" charset="0"/>
              </a:rPr>
              <a:t>dont produits bois</a:t>
            </a:r>
          </a:p>
          <a:p>
            <a:pPr algn="ctr" defTabSz="892086"/>
            <a:r>
              <a:rPr lang="fr-FR" sz="940" b="1" dirty="0">
                <a:solidFill>
                  <a:prstClr val="black">
                    <a:lumMod val="50000"/>
                    <a:lumOff val="50000"/>
                  </a:prstClr>
                </a:solidFill>
                <a:latin typeface="Century Gothic" panose="020B0502020202020204" pitchFamily="34" charset="0"/>
              </a:rPr>
              <a:t>1,1 ktéqCO2/an </a:t>
            </a:r>
          </a:p>
          <a:p>
            <a:pPr algn="ctr" defTabSz="892086"/>
            <a:endParaRPr lang="fr-FR" sz="1752" dirty="0">
              <a:solidFill>
                <a:prstClr val="black"/>
              </a:solidFill>
              <a:latin typeface="Calibri"/>
            </a:endParaRPr>
          </a:p>
        </p:txBody>
      </p:sp>
      <p:sp>
        <p:nvSpPr>
          <p:cNvPr id="41" name="ZoneTexte 40"/>
          <p:cNvSpPr txBox="1"/>
          <p:nvPr/>
        </p:nvSpPr>
        <p:spPr>
          <a:xfrm>
            <a:off x="5333330" y="7832366"/>
            <a:ext cx="1264022" cy="795924"/>
          </a:xfrm>
          <a:prstGeom prst="rect">
            <a:avLst/>
          </a:prstGeom>
          <a:noFill/>
        </p:spPr>
        <p:txBody>
          <a:bodyPr wrap="square" rtlCol="0">
            <a:spAutoFit/>
          </a:bodyPr>
          <a:lstStyle/>
          <a:p>
            <a:pPr algn="ctr" defTabSz="892086"/>
            <a:r>
              <a:rPr lang="fr-FR" sz="940" b="1" dirty="0">
                <a:solidFill>
                  <a:prstClr val="black">
                    <a:lumMod val="50000"/>
                    <a:lumOff val="50000"/>
                  </a:prstClr>
                </a:solidFill>
                <a:latin typeface="Century Gothic" panose="020B0502020202020204" pitchFamily="34" charset="0"/>
              </a:rPr>
              <a:t>dont espaces végétalisés</a:t>
            </a:r>
          </a:p>
          <a:p>
            <a:pPr algn="ctr" defTabSz="892086"/>
            <a:r>
              <a:rPr lang="fr-FR" sz="940" b="1" dirty="0">
                <a:solidFill>
                  <a:prstClr val="black">
                    <a:lumMod val="50000"/>
                    <a:lumOff val="50000"/>
                  </a:prstClr>
                </a:solidFill>
                <a:latin typeface="Century Gothic" panose="020B0502020202020204" pitchFamily="34" charset="0"/>
              </a:rPr>
              <a:t>0,1 ktéqCO2/an </a:t>
            </a:r>
          </a:p>
          <a:p>
            <a:pPr algn="ctr" defTabSz="892086"/>
            <a:endParaRPr lang="fr-FR" sz="1752" dirty="0">
              <a:solidFill>
                <a:prstClr val="black"/>
              </a:solidFill>
              <a:latin typeface="Calibri"/>
            </a:endParaRPr>
          </a:p>
        </p:txBody>
      </p:sp>
      <p:sp>
        <p:nvSpPr>
          <p:cNvPr id="45" name="Flèche vers le bas 44"/>
          <p:cNvSpPr/>
          <p:nvPr/>
        </p:nvSpPr>
        <p:spPr>
          <a:xfrm>
            <a:off x="5834260" y="6674310"/>
            <a:ext cx="243001" cy="364572"/>
          </a:xfrm>
          <a:prstGeom prst="downArrow">
            <a:avLst/>
          </a:prstGeom>
          <a:solidFill>
            <a:schemeClr val="accent3">
              <a:lumMod val="7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92086"/>
            <a:endParaRPr lang="fr-FR" sz="1752" dirty="0">
              <a:solidFill>
                <a:prstClr val="white"/>
              </a:solidFill>
              <a:latin typeface="Calibri"/>
            </a:endParaRPr>
          </a:p>
        </p:txBody>
      </p:sp>
      <p:sp>
        <p:nvSpPr>
          <p:cNvPr id="46" name="Flèche vers le bas 45"/>
          <p:cNvSpPr/>
          <p:nvPr/>
        </p:nvSpPr>
        <p:spPr>
          <a:xfrm>
            <a:off x="3797595" y="6674310"/>
            <a:ext cx="243001" cy="364572"/>
          </a:xfrm>
          <a:prstGeom prst="downArrow">
            <a:avLst/>
          </a:prstGeom>
          <a:solidFill>
            <a:schemeClr val="accent3">
              <a:lumMod val="7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92086"/>
            <a:endParaRPr lang="fr-FR" sz="1752" dirty="0">
              <a:solidFill>
                <a:prstClr val="white"/>
              </a:solidFill>
              <a:latin typeface="Calibri"/>
            </a:endParaRPr>
          </a:p>
        </p:txBody>
      </p:sp>
      <p:sp>
        <p:nvSpPr>
          <p:cNvPr id="47" name="Flèche vers le bas 46"/>
          <p:cNvSpPr/>
          <p:nvPr/>
        </p:nvSpPr>
        <p:spPr>
          <a:xfrm rot="10800000">
            <a:off x="1624040" y="6763305"/>
            <a:ext cx="219601" cy="320101"/>
          </a:xfrm>
          <a:prstGeom prst="downArrow">
            <a:avLst>
              <a:gd name="adj1" fmla="val 50000"/>
              <a:gd name="adj2" fmla="val 58536"/>
            </a:avLst>
          </a:prstGeom>
          <a:solidFill>
            <a:srgbClr val="DA4A4A"/>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92086"/>
            <a:endParaRPr lang="fr-FR" sz="1752" dirty="0">
              <a:solidFill>
                <a:srgbClr val="FAB100"/>
              </a:solidFill>
              <a:latin typeface="Calibri"/>
            </a:endParaRPr>
          </a:p>
        </p:txBody>
      </p:sp>
      <p:pic>
        <p:nvPicPr>
          <p:cNvPr id="48"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83778" y="7092280"/>
            <a:ext cx="572216" cy="704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a:extLst>
              <a:ext uri="{FF2B5EF4-FFF2-40B4-BE49-F238E27FC236}">
                <a16:creationId xmlns:a16="http://schemas.microsoft.com/office/drawing/2014/main" id="{98C2A5DF-31E1-4122-B8EA-ECF4A64D09DF}"/>
              </a:ext>
            </a:extLst>
          </p:cNvPr>
          <p:cNvSpPr>
            <a:spLocks noGrp="1"/>
          </p:cNvSpPr>
          <p:nvPr>
            <p:ph type="sldNum" sz="quarter" idx="12"/>
          </p:nvPr>
        </p:nvSpPr>
        <p:spPr/>
        <p:txBody>
          <a:bodyPr/>
          <a:lstStyle/>
          <a:p>
            <a:fld id="{E737692A-3B4F-434F-BA9B-7B8049059E67}" type="slidenum">
              <a:rPr lang="fr-FR" smtClean="0"/>
              <a:t>6</a:t>
            </a:fld>
            <a:endParaRPr lang="fr-FR" dirty="0"/>
          </a:p>
        </p:txBody>
      </p:sp>
    </p:spTree>
    <p:extLst>
      <p:ext uri="{BB962C8B-B14F-4D97-AF65-F5344CB8AC3E}">
        <p14:creationId xmlns:p14="http://schemas.microsoft.com/office/powerpoint/2010/main" val="321846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AutoShape 5" descr="Résultat de recherche d'images pour &quot;deux sevres contour&quot;"/>
          <p:cNvSpPr>
            <a:spLocks noChangeAspect="1" noChangeArrowheads="1"/>
          </p:cNvSpPr>
          <p:nvPr/>
        </p:nvSpPr>
        <p:spPr bwMode="auto">
          <a:xfrm>
            <a:off x="228295" y="-30857"/>
            <a:ext cx="65106" cy="651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9532" tIns="9766" rIns="19532" bIns="9766" numCol="1" anchor="t" anchorCtr="0" compatLnSpc="1">
            <a:prstTxWarp prst="textNoShape">
              <a:avLst/>
            </a:prstTxWarp>
          </a:bodyPr>
          <a:lstStyle/>
          <a:p>
            <a:pPr defTabSz="892086"/>
            <a:endParaRPr lang="fr-FR" sz="1752" dirty="0">
              <a:solidFill>
                <a:prstClr val="black"/>
              </a:solidFill>
              <a:latin typeface="Calibri"/>
            </a:endParaRPr>
          </a:p>
        </p:txBody>
      </p:sp>
      <p:sp>
        <p:nvSpPr>
          <p:cNvPr id="77" name="Rectangle 76"/>
          <p:cNvSpPr/>
          <p:nvPr/>
        </p:nvSpPr>
        <p:spPr>
          <a:xfrm>
            <a:off x="0" y="126752"/>
            <a:ext cx="6858000" cy="275442"/>
          </a:xfrm>
          <a:prstGeom prst="rect">
            <a:avLst/>
          </a:prstGeom>
          <a:pattFill prst="pct25">
            <a:fgClr>
              <a:srgbClr val="346826"/>
            </a:fgClr>
            <a:bgClr>
              <a:schemeClr val="bg1"/>
            </a:bgClr>
          </a:patt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92086"/>
            <a:endParaRPr lang="fr-FR" sz="1880" dirty="0">
              <a:solidFill>
                <a:prstClr val="white"/>
              </a:solidFill>
              <a:latin typeface="Calibri"/>
            </a:endParaRPr>
          </a:p>
        </p:txBody>
      </p:sp>
      <p:sp>
        <p:nvSpPr>
          <p:cNvPr id="83" name="Titre 16"/>
          <p:cNvSpPr txBox="1">
            <a:spLocks/>
          </p:cNvSpPr>
          <p:nvPr/>
        </p:nvSpPr>
        <p:spPr>
          <a:xfrm>
            <a:off x="415770" y="96107"/>
            <a:ext cx="5591797" cy="306087"/>
          </a:xfrm>
          <a:prstGeom prst="rect">
            <a:avLst/>
          </a:prstGeom>
          <a:solidFill>
            <a:schemeClr val="bg1"/>
          </a:solidFill>
        </p:spPr>
        <p:txBody>
          <a:bodyPr vert="horz" lIns="19532" tIns="9766" rIns="19532" bIns="976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7658"/>
            <a:r>
              <a:rPr lang="fr-FR" sz="1540" b="1" dirty="0">
                <a:solidFill>
                  <a:prstClr val="black">
                    <a:lumMod val="75000"/>
                    <a:lumOff val="25000"/>
                  </a:prstClr>
                </a:solidFill>
                <a:latin typeface="Century Gothic" panose="020B0502020202020204" pitchFamily="34" charset="0"/>
              </a:rPr>
              <a:t>Notre territoire produit des </a:t>
            </a:r>
            <a:r>
              <a:rPr lang="fr-FR" sz="1540" b="1" cap="all" dirty="0">
                <a:solidFill>
                  <a:prstClr val="black">
                    <a:lumMod val="75000"/>
                    <a:lumOff val="25000"/>
                  </a:prstClr>
                </a:solidFill>
                <a:latin typeface="Century Gothic" panose="020B0502020202020204" pitchFamily="34" charset="0"/>
              </a:rPr>
              <a:t>é</a:t>
            </a:r>
            <a:r>
              <a:rPr lang="fr-FR" sz="1540" b="1" dirty="0">
                <a:solidFill>
                  <a:prstClr val="black">
                    <a:lumMod val="75000"/>
                    <a:lumOff val="25000"/>
                  </a:prstClr>
                </a:solidFill>
                <a:latin typeface="Century Gothic" panose="020B0502020202020204" pitchFamily="34" charset="0"/>
              </a:rPr>
              <a:t>nergies Renouvelables (EnR)</a:t>
            </a:r>
          </a:p>
        </p:txBody>
      </p:sp>
      <p:grpSp>
        <p:nvGrpSpPr>
          <p:cNvPr id="84" name="Groupe 83"/>
          <p:cNvGrpSpPr/>
          <p:nvPr/>
        </p:nvGrpSpPr>
        <p:grpSpPr>
          <a:xfrm>
            <a:off x="0" y="4499992"/>
            <a:ext cx="6858000" cy="322737"/>
            <a:chOff x="-923823" y="18257492"/>
            <a:chExt cx="32106393" cy="1510924"/>
          </a:xfrm>
        </p:grpSpPr>
        <p:sp>
          <p:nvSpPr>
            <p:cNvPr id="85" name="Rectangle 84"/>
            <p:cNvSpPr/>
            <p:nvPr/>
          </p:nvSpPr>
          <p:spPr>
            <a:xfrm>
              <a:off x="-923823" y="18400959"/>
              <a:ext cx="32106393" cy="1067989"/>
            </a:xfrm>
            <a:prstGeom prst="rect">
              <a:avLst/>
            </a:prstGeom>
            <a:pattFill prst="pct25">
              <a:fgClr>
                <a:srgbClr val="346826"/>
              </a:fgClr>
              <a:bgClr>
                <a:schemeClr val="bg1"/>
              </a:bgClr>
            </a:patt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92086"/>
              <a:endParaRPr lang="fr-FR" sz="1880" dirty="0">
                <a:solidFill>
                  <a:prstClr val="white"/>
                </a:solidFill>
                <a:latin typeface="Calibri"/>
              </a:endParaRPr>
            </a:p>
          </p:txBody>
        </p:sp>
        <p:sp>
          <p:nvSpPr>
            <p:cNvPr id="86" name="Titre 16"/>
            <p:cNvSpPr txBox="1">
              <a:spLocks/>
            </p:cNvSpPr>
            <p:nvPr/>
          </p:nvSpPr>
          <p:spPr>
            <a:xfrm>
              <a:off x="1022649" y="18257492"/>
              <a:ext cx="26178539" cy="1510924"/>
            </a:xfrm>
            <a:prstGeom prst="rect">
              <a:avLst/>
            </a:prstGeom>
            <a:solidFill>
              <a:schemeClr val="bg1"/>
            </a:solidFill>
          </p:spPr>
          <p:txBody>
            <a:bodyPr vert="horz" lIns="19532" tIns="9766" rIns="19532" bIns="976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7658"/>
              <a:r>
                <a:rPr lang="fr-FR" sz="1540" b="1" dirty="0">
                  <a:solidFill>
                    <a:prstClr val="black">
                      <a:lumMod val="75000"/>
                      <a:lumOff val="25000"/>
                    </a:prstClr>
                  </a:solidFill>
                  <a:latin typeface="Century Gothic" panose="020B0502020202020204" pitchFamily="34" charset="0"/>
                </a:rPr>
                <a:t>Et présente un fort potentiel de développement des EnR</a:t>
              </a:r>
            </a:p>
          </p:txBody>
        </p:sp>
      </p:grpSp>
      <p:sp>
        <p:nvSpPr>
          <p:cNvPr id="10" name="Rectangle 9"/>
          <p:cNvSpPr/>
          <p:nvPr/>
        </p:nvSpPr>
        <p:spPr>
          <a:xfrm>
            <a:off x="1068647" y="3274156"/>
            <a:ext cx="1114047" cy="1039751"/>
          </a:xfrm>
          <a:prstGeom prst="rect">
            <a:avLst/>
          </a:prstGeom>
          <a:solidFill>
            <a:srgbClr val="C0D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84" dirty="0"/>
          </a:p>
        </p:txBody>
      </p:sp>
      <p:sp>
        <p:nvSpPr>
          <p:cNvPr id="11" name="Espace réservé du contenu 2"/>
          <p:cNvSpPr txBox="1">
            <a:spLocks/>
          </p:cNvSpPr>
          <p:nvPr/>
        </p:nvSpPr>
        <p:spPr>
          <a:xfrm>
            <a:off x="369050" y="760548"/>
            <a:ext cx="2552975" cy="1017921"/>
          </a:xfrm>
          <a:prstGeom prst="rect">
            <a:avLst/>
          </a:prstGeom>
          <a:ln>
            <a:solidFill>
              <a:schemeClr val="bg1"/>
            </a:solidFill>
          </a:ln>
        </p:spPr>
        <p:txBody>
          <a:bodyPr vert="horz" lIns="89210" tIns="44605" rIns="89210" bIns="44605" rtlCol="0">
            <a:noAutofit/>
          </a:bodyPr>
          <a:lstStyle>
            <a:lvl1pPr marL="0" indent="0" algn="l" defTabSz="4176431" rtl="0" eaLnBrk="1" latinLnBrk="0" hangingPunct="1">
              <a:spcBef>
                <a:spcPct val="20000"/>
              </a:spcBef>
              <a:spcAft>
                <a:spcPts val="2740"/>
              </a:spcAft>
              <a:buFont typeface="Arial" pitchFamily="34" charset="0"/>
              <a:buNone/>
              <a:defRPr sz="9100" b="1" kern="1200">
                <a:solidFill>
                  <a:schemeClr val="tx1"/>
                </a:solidFill>
                <a:latin typeface="+mn-lt"/>
                <a:ea typeface="+mn-ea"/>
                <a:cs typeface="+mn-cs"/>
              </a:defRPr>
            </a:lvl1pPr>
            <a:lvl2pPr marL="2088215" indent="-835286" algn="l" defTabSz="4176431" rtl="0" eaLnBrk="1" latinLnBrk="0" hangingPunct="1">
              <a:spcBef>
                <a:spcPct val="20000"/>
              </a:spcBef>
              <a:buClr>
                <a:schemeClr val="tx2"/>
              </a:buClr>
              <a:buFont typeface="Arial" pitchFamily="34" charset="0"/>
              <a:buChar char="•"/>
              <a:defRPr sz="9100" kern="1200">
                <a:solidFill>
                  <a:schemeClr val="tx1"/>
                </a:solidFill>
                <a:latin typeface="+mn-lt"/>
                <a:ea typeface="+mn-ea"/>
                <a:cs typeface="+mn-cs"/>
              </a:defRPr>
            </a:lvl2pPr>
            <a:lvl3pPr marL="5220538" indent="-1044108" algn="l" defTabSz="4176431" rtl="0" eaLnBrk="1" latinLnBrk="0" hangingPunct="1">
              <a:spcBef>
                <a:spcPct val="20000"/>
              </a:spcBef>
              <a:buClr>
                <a:schemeClr val="tx2"/>
              </a:buClr>
              <a:buFont typeface="Arial" pitchFamily="34" charset="0"/>
              <a:buChar char="•"/>
              <a:defRPr sz="8200" kern="1200">
                <a:solidFill>
                  <a:schemeClr val="tx1"/>
                </a:solidFill>
                <a:latin typeface="+mn-lt"/>
                <a:ea typeface="+mn-ea"/>
                <a:cs typeface="+mn-cs"/>
              </a:defRPr>
            </a:lvl3pPr>
            <a:lvl4pPr marL="7308753" indent="-1044108" algn="l" defTabSz="4176431" rtl="0" eaLnBrk="1" latinLnBrk="0" hangingPunct="1">
              <a:spcBef>
                <a:spcPct val="20000"/>
              </a:spcBef>
              <a:buClr>
                <a:schemeClr val="tx2"/>
              </a:buClr>
              <a:buFont typeface="Arial" pitchFamily="34" charset="0"/>
              <a:buChar char="•"/>
              <a:defRPr sz="8200" kern="1200">
                <a:solidFill>
                  <a:schemeClr val="tx1"/>
                </a:solidFill>
                <a:latin typeface="+mn-lt"/>
                <a:ea typeface="+mn-ea"/>
                <a:cs typeface="+mn-cs"/>
              </a:defRPr>
            </a:lvl4pPr>
            <a:lvl5pPr marL="9396969" indent="-1044108" algn="l" defTabSz="4176431" rtl="0" eaLnBrk="1" latinLnBrk="0" hangingPunct="1">
              <a:spcBef>
                <a:spcPct val="20000"/>
              </a:spcBef>
              <a:buClr>
                <a:schemeClr val="tx2"/>
              </a:buClr>
              <a:buFont typeface="Arial" pitchFamily="34" charset="0"/>
              <a:buChar char="•"/>
              <a:defRPr sz="8200" kern="1200" baseline="0">
                <a:solidFill>
                  <a:schemeClr val="tx1"/>
                </a:solidFill>
                <a:latin typeface="+mn-lt"/>
                <a:ea typeface="+mn-ea"/>
                <a:cs typeface="+mn-cs"/>
              </a:defRPr>
            </a:lvl5pPr>
            <a:lvl6pPr marL="11485184"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6pPr>
            <a:lvl7pPr marL="13573399"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7pPr>
            <a:lvl8pPr marL="15661615"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8pPr>
            <a:lvl9pPr marL="17749830"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9pPr>
          </a:lstStyle>
          <a:p>
            <a:pPr algn="just"/>
            <a:r>
              <a:rPr lang="fr-FR" sz="1200" dirty="0">
                <a:solidFill>
                  <a:srgbClr val="FAB100"/>
                </a:solidFill>
                <a:latin typeface="Century Gothic" panose="020B0502020202020204" pitchFamily="34" charset="0"/>
              </a:rPr>
              <a:t>91,8% des consommations</a:t>
            </a:r>
            <a:r>
              <a:rPr lang="fr-FR" sz="1200" b="0" dirty="0">
                <a:solidFill>
                  <a:srgbClr val="FAB100"/>
                </a:solidFill>
                <a:latin typeface="Century Gothic" panose="020B0502020202020204" pitchFamily="34" charset="0"/>
              </a:rPr>
              <a:t> </a:t>
            </a:r>
            <a:r>
              <a:rPr lang="fr-FR" sz="1200" dirty="0">
                <a:solidFill>
                  <a:srgbClr val="FAB100"/>
                </a:solidFill>
                <a:latin typeface="Century Gothic" panose="020B0502020202020204" pitchFamily="34" charset="0"/>
              </a:rPr>
              <a:t>du territoire </a:t>
            </a:r>
            <a:r>
              <a:rPr lang="fr-FR" sz="1200" b="0" dirty="0">
                <a:latin typeface="Century Gothic" panose="020B0502020202020204" pitchFamily="34" charset="0"/>
              </a:rPr>
              <a:t>sont couvertes par des énergies renouvelables ce qui représente la production de </a:t>
            </a:r>
            <a:r>
              <a:rPr lang="fr-FR" sz="1200" dirty="0">
                <a:solidFill>
                  <a:srgbClr val="FAB100"/>
                </a:solidFill>
                <a:latin typeface="Century Gothic" panose="020B0502020202020204" pitchFamily="34" charset="0"/>
              </a:rPr>
              <a:t>864 </a:t>
            </a:r>
            <a:r>
              <a:rPr lang="fr-FR" sz="1200" dirty="0" err="1">
                <a:solidFill>
                  <a:srgbClr val="FAB100"/>
                </a:solidFill>
                <a:latin typeface="Century Gothic" panose="020B0502020202020204" pitchFamily="34" charset="0"/>
              </a:rPr>
              <a:t>GWh</a:t>
            </a:r>
            <a:r>
              <a:rPr lang="fr-FR" sz="1200" b="0" dirty="0">
                <a:latin typeface="Century Gothic" panose="020B0502020202020204" pitchFamily="34" charset="0"/>
              </a:rPr>
              <a:t> chaque année. </a:t>
            </a:r>
          </a:p>
          <a:p>
            <a:pPr algn="just"/>
            <a:endParaRPr lang="fr-FR" sz="1068" b="0" dirty="0">
              <a:latin typeface="Century Gothic" panose="020B0502020202020204" pitchFamily="34" charset="0"/>
            </a:endParaRPr>
          </a:p>
        </p:txBody>
      </p:sp>
      <p:sp>
        <p:nvSpPr>
          <p:cNvPr id="12" name="Rectangle 11"/>
          <p:cNvSpPr/>
          <p:nvPr/>
        </p:nvSpPr>
        <p:spPr>
          <a:xfrm>
            <a:off x="3301320" y="3143839"/>
            <a:ext cx="939602" cy="236988"/>
          </a:xfrm>
          <a:prstGeom prst="rect">
            <a:avLst/>
          </a:prstGeom>
        </p:spPr>
        <p:txBody>
          <a:bodyPr wrap="square">
            <a:spAutoFit/>
          </a:bodyPr>
          <a:lstStyle/>
          <a:p>
            <a:pPr algn="ctr">
              <a:spcBef>
                <a:spcPct val="20000"/>
              </a:spcBef>
              <a:spcAft>
                <a:spcPts val="585"/>
              </a:spcAft>
            </a:pPr>
            <a:r>
              <a:rPr lang="fr-FR" sz="940" b="1" dirty="0">
                <a:latin typeface="Century Gothic" panose="020B0502020202020204" pitchFamily="34" charset="0"/>
              </a:rPr>
              <a:t>Eolien</a:t>
            </a:r>
          </a:p>
        </p:txBody>
      </p:sp>
      <p:sp>
        <p:nvSpPr>
          <p:cNvPr id="13" name="Rectangle 12"/>
          <p:cNvSpPr/>
          <p:nvPr/>
        </p:nvSpPr>
        <p:spPr>
          <a:xfrm>
            <a:off x="2464939" y="3961448"/>
            <a:ext cx="762120" cy="352491"/>
          </a:xfrm>
          <a:prstGeom prst="rect">
            <a:avLst/>
          </a:prstGeom>
          <a:solidFill>
            <a:srgbClr val="C0D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84" dirty="0"/>
          </a:p>
        </p:txBody>
      </p:sp>
      <p:sp>
        <p:nvSpPr>
          <p:cNvPr id="14" name="Rectangle 13"/>
          <p:cNvSpPr/>
          <p:nvPr/>
        </p:nvSpPr>
        <p:spPr>
          <a:xfrm>
            <a:off x="5651102" y="3184821"/>
            <a:ext cx="372218" cy="250068"/>
          </a:xfrm>
          <a:prstGeom prst="rect">
            <a:avLst/>
          </a:prstGeom>
        </p:spPr>
        <p:txBody>
          <a:bodyPr wrap="none">
            <a:spAutoFit/>
          </a:bodyPr>
          <a:lstStyle/>
          <a:p>
            <a:pPr algn="ctr">
              <a:spcBef>
                <a:spcPct val="20000"/>
              </a:spcBef>
              <a:spcAft>
                <a:spcPts val="585"/>
              </a:spcAft>
            </a:pPr>
            <a:r>
              <a:rPr lang="fr-FR" sz="1025" b="1" dirty="0">
                <a:latin typeface="Century Gothic" panose="020B0502020202020204" pitchFamily="34" charset="0"/>
              </a:rPr>
              <a:t>1%</a:t>
            </a:r>
          </a:p>
        </p:txBody>
      </p:sp>
      <p:sp>
        <p:nvSpPr>
          <p:cNvPr id="15" name="Rectangle 14"/>
          <p:cNvSpPr/>
          <p:nvPr/>
        </p:nvSpPr>
        <p:spPr>
          <a:xfrm>
            <a:off x="1441033" y="2628450"/>
            <a:ext cx="445956" cy="250068"/>
          </a:xfrm>
          <a:prstGeom prst="rect">
            <a:avLst/>
          </a:prstGeom>
        </p:spPr>
        <p:txBody>
          <a:bodyPr wrap="none">
            <a:spAutoFit/>
          </a:bodyPr>
          <a:lstStyle/>
          <a:p>
            <a:pPr algn="ctr">
              <a:spcBef>
                <a:spcPct val="20000"/>
              </a:spcBef>
              <a:spcAft>
                <a:spcPts val="585"/>
              </a:spcAft>
            </a:pPr>
            <a:r>
              <a:rPr lang="fr-FR" sz="1025" b="1" dirty="0">
                <a:latin typeface="Century Gothic" panose="020B0502020202020204" pitchFamily="34" charset="0"/>
              </a:rPr>
              <a:t>83%</a:t>
            </a:r>
          </a:p>
        </p:txBody>
      </p:sp>
      <p:sp>
        <p:nvSpPr>
          <p:cNvPr id="16" name="Rectangle 15"/>
          <p:cNvSpPr/>
          <p:nvPr/>
        </p:nvSpPr>
        <p:spPr>
          <a:xfrm>
            <a:off x="3585011" y="2918038"/>
            <a:ext cx="372218" cy="250068"/>
          </a:xfrm>
          <a:prstGeom prst="rect">
            <a:avLst/>
          </a:prstGeom>
        </p:spPr>
        <p:txBody>
          <a:bodyPr wrap="none">
            <a:spAutoFit/>
          </a:bodyPr>
          <a:lstStyle/>
          <a:p>
            <a:pPr algn="ctr">
              <a:spcBef>
                <a:spcPct val="20000"/>
              </a:spcBef>
              <a:spcAft>
                <a:spcPts val="585"/>
              </a:spcAft>
            </a:pPr>
            <a:r>
              <a:rPr lang="fr-FR" sz="1025" b="1" dirty="0">
                <a:latin typeface="Century Gothic" panose="020B0502020202020204" pitchFamily="34" charset="0"/>
              </a:rPr>
              <a:t>4%</a:t>
            </a:r>
          </a:p>
        </p:txBody>
      </p:sp>
      <p:sp>
        <p:nvSpPr>
          <p:cNvPr id="17" name="Rectangle 16"/>
          <p:cNvSpPr/>
          <p:nvPr/>
        </p:nvSpPr>
        <p:spPr>
          <a:xfrm>
            <a:off x="1026026" y="2827088"/>
            <a:ext cx="1238135" cy="236988"/>
          </a:xfrm>
          <a:prstGeom prst="rect">
            <a:avLst/>
          </a:prstGeom>
        </p:spPr>
        <p:txBody>
          <a:bodyPr wrap="square">
            <a:spAutoFit/>
          </a:bodyPr>
          <a:lstStyle/>
          <a:p>
            <a:pPr algn="ctr">
              <a:spcBef>
                <a:spcPct val="20000"/>
              </a:spcBef>
              <a:spcAft>
                <a:spcPts val="585"/>
              </a:spcAft>
            </a:pPr>
            <a:r>
              <a:rPr lang="fr-FR" sz="940" dirty="0">
                <a:latin typeface="Century Gothic" panose="020B0502020202020204" pitchFamily="34" charset="0"/>
              </a:rPr>
              <a:t>Hydroélectricité</a:t>
            </a:r>
          </a:p>
        </p:txBody>
      </p:sp>
      <p:sp>
        <p:nvSpPr>
          <p:cNvPr id="18" name="Rectangle 17"/>
          <p:cNvSpPr/>
          <p:nvPr/>
        </p:nvSpPr>
        <p:spPr>
          <a:xfrm>
            <a:off x="5225310" y="3361841"/>
            <a:ext cx="1249834" cy="381643"/>
          </a:xfrm>
          <a:prstGeom prst="rect">
            <a:avLst/>
          </a:prstGeom>
        </p:spPr>
        <p:txBody>
          <a:bodyPr wrap="square">
            <a:spAutoFit/>
          </a:bodyPr>
          <a:lstStyle/>
          <a:p>
            <a:pPr algn="ctr">
              <a:spcBef>
                <a:spcPct val="20000"/>
              </a:spcBef>
              <a:spcAft>
                <a:spcPts val="585"/>
              </a:spcAft>
            </a:pPr>
            <a:r>
              <a:rPr lang="fr-FR" sz="940" b="1" dirty="0">
                <a:latin typeface="Century Gothic" panose="020B0502020202020204" pitchFamily="34" charset="0"/>
              </a:rPr>
              <a:t>Solaire photovoltaïque</a:t>
            </a:r>
          </a:p>
        </p:txBody>
      </p:sp>
      <p:sp>
        <p:nvSpPr>
          <p:cNvPr id="19" name="Rectangle 18"/>
          <p:cNvSpPr/>
          <p:nvPr/>
        </p:nvSpPr>
        <p:spPr>
          <a:xfrm>
            <a:off x="4321413" y="3202287"/>
            <a:ext cx="1051803" cy="381643"/>
          </a:xfrm>
          <a:prstGeom prst="rect">
            <a:avLst/>
          </a:prstGeom>
        </p:spPr>
        <p:txBody>
          <a:bodyPr wrap="square">
            <a:spAutoFit/>
          </a:bodyPr>
          <a:lstStyle/>
          <a:p>
            <a:pPr algn="ctr">
              <a:spcBef>
                <a:spcPct val="20000"/>
              </a:spcBef>
              <a:spcAft>
                <a:spcPts val="585"/>
              </a:spcAft>
            </a:pPr>
            <a:r>
              <a:rPr lang="fr-FR" sz="940" b="1" dirty="0" err="1">
                <a:latin typeface="Century Gothic" panose="020B0502020202020204" pitchFamily="34" charset="0"/>
              </a:rPr>
              <a:t>EnR</a:t>
            </a:r>
            <a:r>
              <a:rPr lang="fr-FR" sz="940" b="1" dirty="0">
                <a:latin typeface="Century Gothic" panose="020B0502020202020204" pitchFamily="34" charset="0"/>
              </a:rPr>
              <a:t> thermiques</a:t>
            </a:r>
          </a:p>
        </p:txBody>
      </p:sp>
      <p:pic>
        <p:nvPicPr>
          <p:cNvPr id="20" name="Picture 13"/>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551808" y="3478002"/>
            <a:ext cx="630516" cy="440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272604" y="4325983"/>
            <a:ext cx="6327405" cy="9766"/>
          </a:xfrm>
          <a:prstGeom prst="rect">
            <a:avLst/>
          </a:prstGeom>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84" dirty="0"/>
          </a:p>
        </p:txBody>
      </p:sp>
      <p:pic>
        <p:nvPicPr>
          <p:cNvPr id="22" name="Picture 11"/>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509921" y="3662981"/>
            <a:ext cx="615175" cy="553198"/>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3509306" y="4074168"/>
            <a:ext cx="623437" cy="240358"/>
          </a:xfrm>
          <a:prstGeom prst="rect">
            <a:avLst/>
          </a:prstGeom>
          <a:solidFill>
            <a:srgbClr val="C0D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84" dirty="0"/>
          </a:p>
        </p:txBody>
      </p:sp>
      <p:sp>
        <p:nvSpPr>
          <p:cNvPr id="24" name="Rectangle 23"/>
          <p:cNvSpPr/>
          <p:nvPr/>
        </p:nvSpPr>
        <p:spPr>
          <a:xfrm>
            <a:off x="4509120" y="4109363"/>
            <a:ext cx="623437" cy="204255"/>
          </a:xfrm>
          <a:prstGeom prst="rect">
            <a:avLst/>
          </a:prstGeom>
          <a:solidFill>
            <a:srgbClr val="C0D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84" dirty="0"/>
          </a:p>
        </p:txBody>
      </p:sp>
      <p:sp>
        <p:nvSpPr>
          <p:cNvPr id="25" name="Rectangle 24"/>
          <p:cNvSpPr/>
          <p:nvPr/>
        </p:nvSpPr>
        <p:spPr>
          <a:xfrm>
            <a:off x="5541867" y="4220042"/>
            <a:ext cx="623437" cy="93576"/>
          </a:xfrm>
          <a:prstGeom prst="rect">
            <a:avLst/>
          </a:prstGeom>
          <a:solidFill>
            <a:srgbClr val="C0D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84" dirty="0"/>
          </a:p>
        </p:txBody>
      </p:sp>
      <p:sp>
        <p:nvSpPr>
          <p:cNvPr id="26" name="Rectangle 25"/>
          <p:cNvSpPr/>
          <p:nvPr/>
        </p:nvSpPr>
        <p:spPr>
          <a:xfrm>
            <a:off x="2631944" y="2909672"/>
            <a:ext cx="372218" cy="250068"/>
          </a:xfrm>
          <a:prstGeom prst="rect">
            <a:avLst/>
          </a:prstGeom>
        </p:spPr>
        <p:txBody>
          <a:bodyPr wrap="none">
            <a:spAutoFit/>
          </a:bodyPr>
          <a:lstStyle/>
          <a:p>
            <a:pPr algn="ctr">
              <a:spcBef>
                <a:spcPct val="20000"/>
              </a:spcBef>
              <a:spcAft>
                <a:spcPts val="585"/>
              </a:spcAft>
            </a:pPr>
            <a:r>
              <a:rPr lang="fr-FR" sz="1025" b="1" dirty="0">
                <a:latin typeface="Century Gothic" panose="020B0502020202020204" pitchFamily="34" charset="0"/>
              </a:rPr>
              <a:t>9%</a:t>
            </a:r>
          </a:p>
        </p:txBody>
      </p:sp>
      <p:sp>
        <p:nvSpPr>
          <p:cNvPr id="27" name="Rectangle 26"/>
          <p:cNvSpPr/>
          <p:nvPr/>
        </p:nvSpPr>
        <p:spPr>
          <a:xfrm>
            <a:off x="2329995" y="3099991"/>
            <a:ext cx="995904" cy="236988"/>
          </a:xfrm>
          <a:prstGeom prst="rect">
            <a:avLst/>
          </a:prstGeom>
        </p:spPr>
        <p:txBody>
          <a:bodyPr wrap="square">
            <a:spAutoFit/>
          </a:bodyPr>
          <a:lstStyle/>
          <a:p>
            <a:pPr algn="ctr">
              <a:spcBef>
                <a:spcPct val="20000"/>
              </a:spcBef>
              <a:spcAft>
                <a:spcPts val="585"/>
              </a:spcAft>
            </a:pPr>
            <a:r>
              <a:rPr lang="fr-FR" sz="940" dirty="0">
                <a:latin typeface="Century Gothic" panose="020B0502020202020204" pitchFamily="34" charset="0"/>
              </a:rPr>
              <a:t>Bois énergie</a:t>
            </a:r>
          </a:p>
        </p:txBody>
      </p:sp>
      <p:sp>
        <p:nvSpPr>
          <p:cNvPr id="28" name="Rectangle 27"/>
          <p:cNvSpPr/>
          <p:nvPr/>
        </p:nvSpPr>
        <p:spPr>
          <a:xfrm>
            <a:off x="4653136" y="3025788"/>
            <a:ext cx="372218" cy="250068"/>
          </a:xfrm>
          <a:prstGeom prst="rect">
            <a:avLst/>
          </a:prstGeom>
        </p:spPr>
        <p:txBody>
          <a:bodyPr wrap="none">
            <a:spAutoFit/>
          </a:bodyPr>
          <a:lstStyle/>
          <a:p>
            <a:pPr algn="ctr">
              <a:spcBef>
                <a:spcPct val="20000"/>
              </a:spcBef>
              <a:spcAft>
                <a:spcPts val="585"/>
              </a:spcAft>
            </a:pPr>
            <a:r>
              <a:rPr lang="fr-FR" sz="1025" b="1" dirty="0">
                <a:latin typeface="Century Gothic" panose="020B0502020202020204" pitchFamily="34" charset="0"/>
              </a:rPr>
              <a:t>2%</a:t>
            </a:r>
          </a:p>
        </p:txBody>
      </p:sp>
      <p:sp>
        <p:nvSpPr>
          <p:cNvPr id="29" name="Espace réservé du contenu 2"/>
          <p:cNvSpPr txBox="1">
            <a:spLocks/>
          </p:cNvSpPr>
          <p:nvPr/>
        </p:nvSpPr>
        <p:spPr>
          <a:xfrm>
            <a:off x="3066676" y="790127"/>
            <a:ext cx="3480503" cy="1326147"/>
          </a:xfrm>
          <a:prstGeom prst="rect">
            <a:avLst/>
          </a:prstGeom>
          <a:solidFill>
            <a:srgbClr val="30A9E0"/>
          </a:solidFill>
          <a:ln>
            <a:noFill/>
          </a:ln>
          <a:effectLst/>
        </p:spPr>
        <p:txBody>
          <a:bodyPr vert="horz" lIns="89210" tIns="44605" rIns="89210" bIns="44605" rtlCol="0">
            <a:noAutofit/>
          </a:bodyPr>
          <a:lstStyle>
            <a:lvl1pPr marL="0" indent="0" algn="l" defTabSz="4176431" rtl="0" eaLnBrk="1" latinLnBrk="0" hangingPunct="1">
              <a:spcBef>
                <a:spcPct val="20000"/>
              </a:spcBef>
              <a:spcAft>
                <a:spcPts val="2740"/>
              </a:spcAft>
              <a:buFont typeface="Arial" pitchFamily="34" charset="0"/>
              <a:buNone/>
              <a:defRPr sz="9100" b="1" kern="1200">
                <a:solidFill>
                  <a:schemeClr val="tx1"/>
                </a:solidFill>
                <a:latin typeface="+mn-lt"/>
                <a:ea typeface="+mn-ea"/>
                <a:cs typeface="+mn-cs"/>
              </a:defRPr>
            </a:lvl1pPr>
            <a:lvl2pPr marL="2088215" indent="-835286" algn="l" defTabSz="4176431" rtl="0" eaLnBrk="1" latinLnBrk="0" hangingPunct="1">
              <a:spcBef>
                <a:spcPct val="20000"/>
              </a:spcBef>
              <a:buClr>
                <a:schemeClr val="tx2"/>
              </a:buClr>
              <a:buFont typeface="Arial" pitchFamily="34" charset="0"/>
              <a:buChar char="•"/>
              <a:defRPr sz="9100" kern="1200">
                <a:solidFill>
                  <a:schemeClr val="tx1"/>
                </a:solidFill>
                <a:latin typeface="+mn-lt"/>
                <a:ea typeface="+mn-ea"/>
                <a:cs typeface="+mn-cs"/>
              </a:defRPr>
            </a:lvl2pPr>
            <a:lvl3pPr marL="5220538" indent="-1044108" algn="l" defTabSz="4176431" rtl="0" eaLnBrk="1" latinLnBrk="0" hangingPunct="1">
              <a:spcBef>
                <a:spcPct val="20000"/>
              </a:spcBef>
              <a:buClr>
                <a:schemeClr val="tx2"/>
              </a:buClr>
              <a:buFont typeface="Arial" pitchFamily="34" charset="0"/>
              <a:buChar char="•"/>
              <a:defRPr sz="8200" kern="1200">
                <a:solidFill>
                  <a:schemeClr val="tx1"/>
                </a:solidFill>
                <a:latin typeface="+mn-lt"/>
                <a:ea typeface="+mn-ea"/>
                <a:cs typeface="+mn-cs"/>
              </a:defRPr>
            </a:lvl3pPr>
            <a:lvl4pPr marL="7308753" indent="-1044108" algn="l" defTabSz="4176431" rtl="0" eaLnBrk="1" latinLnBrk="0" hangingPunct="1">
              <a:spcBef>
                <a:spcPct val="20000"/>
              </a:spcBef>
              <a:buClr>
                <a:schemeClr val="tx2"/>
              </a:buClr>
              <a:buFont typeface="Arial" pitchFamily="34" charset="0"/>
              <a:buChar char="•"/>
              <a:defRPr sz="8200" kern="1200">
                <a:solidFill>
                  <a:schemeClr val="tx1"/>
                </a:solidFill>
                <a:latin typeface="+mn-lt"/>
                <a:ea typeface="+mn-ea"/>
                <a:cs typeface="+mn-cs"/>
              </a:defRPr>
            </a:lvl4pPr>
            <a:lvl5pPr marL="9396969" indent="-1044108" algn="l" defTabSz="4176431" rtl="0" eaLnBrk="1" latinLnBrk="0" hangingPunct="1">
              <a:spcBef>
                <a:spcPct val="20000"/>
              </a:spcBef>
              <a:buClr>
                <a:schemeClr val="tx2"/>
              </a:buClr>
              <a:buFont typeface="Arial" pitchFamily="34" charset="0"/>
              <a:buChar char="•"/>
              <a:defRPr sz="8200" kern="1200" baseline="0">
                <a:solidFill>
                  <a:schemeClr val="tx1"/>
                </a:solidFill>
                <a:latin typeface="+mn-lt"/>
                <a:ea typeface="+mn-ea"/>
                <a:cs typeface="+mn-cs"/>
              </a:defRPr>
            </a:lvl5pPr>
            <a:lvl6pPr marL="11485184"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6pPr>
            <a:lvl7pPr marL="13573399"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7pPr>
            <a:lvl8pPr marL="15661615"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8pPr>
            <a:lvl9pPr marL="17749830"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9pPr>
          </a:lstStyle>
          <a:p>
            <a:pPr indent="493376" algn="just"/>
            <a:endParaRPr lang="fr-FR" sz="1068" b="0" dirty="0">
              <a:latin typeface="Century Gothic" panose="020B0502020202020204" pitchFamily="34" charset="0"/>
            </a:endParaRPr>
          </a:p>
        </p:txBody>
      </p:sp>
      <p:pic>
        <p:nvPicPr>
          <p:cNvPr id="30" name="Picture 2" descr="Résultat de recherche d'images pour &quot;picto question&quot;"/>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rot="20667445">
            <a:off x="5936576" y="461408"/>
            <a:ext cx="431162" cy="436911"/>
          </a:xfrm>
          <a:prstGeom prst="rect">
            <a:avLst/>
          </a:prstGeom>
          <a:noFill/>
          <a:effectLst/>
        </p:spPr>
      </p:pic>
      <p:pic>
        <p:nvPicPr>
          <p:cNvPr id="33" name="Picture 12"/>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626640" y="3633181"/>
            <a:ext cx="425209" cy="46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Espace réservé du contenu 2"/>
          <p:cNvSpPr txBox="1">
            <a:spLocks/>
          </p:cNvSpPr>
          <p:nvPr/>
        </p:nvSpPr>
        <p:spPr>
          <a:xfrm>
            <a:off x="887847" y="2315835"/>
            <a:ext cx="5441770" cy="455965"/>
          </a:xfrm>
          <a:prstGeom prst="rect">
            <a:avLst/>
          </a:prstGeom>
          <a:ln>
            <a:noFill/>
          </a:ln>
        </p:spPr>
        <p:txBody>
          <a:bodyPr vert="horz" lIns="89210" tIns="44605" rIns="89210" bIns="44605" rtlCol="0">
            <a:noAutofit/>
          </a:bodyPr>
          <a:lstStyle>
            <a:lvl1pPr marL="0" indent="0" algn="l" defTabSz="4176431" rtl="0" eaLnBrk="1" latinLnBrk="0" hangingPunct="1">
              <a:spcBef>
                <a:spcPct val="20000"/>
              </a:spcBef>
              <a:spcAft>
                <a:spcPts val="2740"/>
              </a:spcAft>
              <a:buFont typeface="Arial" pitchFamily="34" charset="0"/>
              <a:buNone/>
              <a:defRPr sz="9100" b="1" kern="1200">
                <a:solidFill>
                  <a:schemeClr val="tx1"/>
                </a:solidFill>
                <a:latin typeface="+mn-lt"/>
                <a:ea typeface="+mn-ea"/>
                <a:cs typeface="+mn-cs"/>
              </a:defRPr>
            </a:lvl1pPr>
            <a:lvl2pPr marL="2088215" indent="-835286" algn="l" defTabSz="4176431" rtl="0" eaLnBrk="1" latinLnBrk="0" hangingPunct="1">
              <a:spcBef>
                <a:spcPct val="20000"/>
              </a:spcBef>
              <a:buClr>
                <a:schemeClr val="tx2"/>
              </a:buClr>
              <a:buFont typeface="Arial" pitchFamily="34" charset="0"/>
              <a:buChar char="•"/>
              <a:defRPr sz="9100" kern="1200">
                <a:solidFill>
                  <a:schemeClr val="tx1"/>
                </a:solidFill>
                <a:latin typeface="+mn-lt"/>
                <a:ea typeface="+mn-ea"/>
                <a:cs typeface="+mn-cs"/>
              </a:defRPr>
            </a:lvl2pPr>
            <a:lvl3pPr marL="5220538" indent="-1044108" algn="l" defTabSz="4176431" rtl="0" eaLnBrk="1" latinLnBrk="0" hangingPunct="1">
              <a:spcBef>
                <a:spcPct val="20000"/>
              </a:spcBef>
              <a:buClr>
                <a:schemeClr val="tx2"/>
              </a:buClr>
              <a:buFont typeface="Arial" pitchFamily="34" charset="0"/>
              <a:buChar char="•"/>
              <a:defRPr sz="8200" kern="1200">
                <a:solidFill>
                  <a:schemeClr val="tx1"/>
                </a:solidFill>
                <a:latin typeface="+mn-lt"/>
                <a:ea typeface="+mn-ea"/>
                <a:cs typeface="+mn-cs"/>
              </a:defRPr>
            </a:lvl3pPr>
            <a:lvl4pPr marL="7308753" indent="-1044108" algn="l" defTabSz="4176431" rtl="0" eaLnBrk="1" latinLnBrk="0" hangingPunct="1">
              <a:spcBef>
                <a:spcPct val="20000"/>
              </a:spcBef>
              <a:buClr>
                <a:schemeClr val="tx2"/>
              </a:buClr>
              <a:buFont typeface="Arial" pitchFamily="34" charset="0"/>
              <a:buChar char="•"/>
              <a:defRPr sz="8200" kern="1200">
                <a:solidFill>
                  <a:schemeClr val="tx1"/>
                </a:solidFill>
                <a:latin typeface="+mn-lt"/>
                <a:ea typeface="+mn-ea"/>
                <a:cs typeface="+mn-cs"/>
              </a:defRPr>
            </a:lvl4pPr>
            <a:lvl5pPr marL="9396969" indent="-1044108" algn="l" defTabSz="4176431" rtl="0" eaLnBrk="1" latinLnBrk="0" hangingPunct="1">
              <a:spcBef>
                <a:spcPct val="20000"/>
              </a:spcBef>
              <a:buClr>
                <a:schemeClr val="tx2"/>
              </a:buClr>
              <a:buFont typeface="Arial" pitchFamily="34" charset="0"/>
              <a:buChar char="•"/>
              <a:defRPr sz="8200" kern="1200" baseline="0">
                <a:solidFill>
                  <a:schemeClr val="tx1"/>
                </a:solidFill>
                <a:latin typeface="+mn-lt"/>
                <a:ea typeface="+mn-ea"/>
                <a:cs typeface="+mn-cs"/>
              </a:defRPr>
            </a:lvl5pPr>
            <a:lvl6pPr marL="11485184"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6pPr>
            <a:lvl7pPr marL="13573399"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7pPr>
            <a:lvl8pPr marL="15661615"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8pPr>
            <a:lvl9pPr marL="17749830"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9pPr>
          </a:lstStyle>
          <a:p>
            <a:pPr algn="ctr"/>
            <a:r>
              <a:rPr lang="fr-FR" sz="1025" dirty="0">
                <a:solidFill>
                  <a:srgbClr val="346826"/>
                </a:solidFill>
                <a:latin typeface="Century Gothic" panose="020B0502020202020204" pitchFamily="34" charset="0"/>
              </a:rPr>
              <a:t>RÉPARTITION DES 864 GWH D'ÉNERGIE RENOUVELABLE CONSOMMÉS SUR LE TERRITOIRE</a:t>
            </a:r>
            <a:r>
              <a:rPr lang="fr-FR" sz="1025" b="0" dirty="0">
                <a:solidFill>
                  <a:srgbClr val="346826"/>
                </a:solidFill>
                <a:latin typeface="Century Gothic" panose="020B0502020202020204" pitchFamily="34" charset="0"/>
              </a:rPr>
              <a:t>, EN 2016</a:t>
            </a:r>
          </a:p>
        </p:txBody>
      </p:sp>
      <p:sp>
        <p:nvSpPr>
          <p:cNvPr id="35" name="Rectangle 34"/>
          <p:cNvSpPr/>
          <p:nvPr/>
        </p:nvSpPr>
        <p:spPr>
          <a:xfrm>
            <a:off x="3148840" y="822049"/>
            <a:ext cx="3316174" cy="1242712"/>
          </a:xfrm>
          <a:prstGeom prst="rect">
            <a:avLst/>
          </a:prstGeom>
        </p:spPr>
        <p:txBody>
          <a:bodyPr wrap="square">
            <a:spAutoFit/>
          </a:bodyPr>
          <a:lstStyle/>
          <a:p>
            <a:pPr algn="just"/>
            <a:r>
              <a:rPr lang="fr-FR" sz="1068" b="1" dirty="0">
                <a:solidFill>
                  <a:schemeClr val="bg1"/>
                </a:solidFill>
                <a:latin typeface="Century Gothic" panose="020B0502020202020204" pitchFamily="34" charset="0"/>
              </a:rPr>
              <a:t>Les énergies renouvelables </a:t>
            </a:r>
            <a:r>
              <a:rPr lang="fr-FR" sz="1068" dirty="0">
                <a:solidFill>
                  <a:schemeClr val="bg1"/>
                </a:solidFill>
                <a:latin typeface="Century Gothic" panose="020B0502020202020204" pitchFamily="34" charset="0"/>
              </a:rPr>
              <a:t>sont produites à partir de sources que la nature renouvelle en permanence, comme le soleil, le vent ou la biomasse (bois notamment). Elles permettent de réduire les émissions de GES, et de produire de l’activité locale non </a:t>
            </a:r>
            <a:r>
              <a:rPr lang="fr-FR" sz="1068" dirty="0" err="1">
                <a:solidFill>
                  <a:schemeClr val="bg1"/>
                </a:solidFill>
                <a:latin typeface="Century Gothic" panose="020B0502020202020204" pitchFamily="34" charset="0"/>
              </a:rPr>
              <a:t>délocalisable</a:t>
            </a:r>
            <a:r>
              <a:rPr lang="fr-FR" sz="1068" dirty="0">
                <a:solidFill>
                  <a:schemeClr val="bg1"/>
                </a:solidFill>
                <a:latin typeface="Century Gothic" panose="020B0502020202020204" pitchFamily="34" charset="0"/>
              </a:rPr>
              <a:t>, donc de l’emploi.</a:t>
            </a:r>
          </a:p>
        </p:txBody>
      </p:sp>
      <p:sp>
        <p:nvSpPr>
          <p:cNvPr id="38" name="Espace réservé du contenu 2"/>
          <p:cNvSpPr txBox="1">
            <a:spLocks/>
          </p:cNvSpPr>
          <p:nvPr/>
        </p:nvSpPr>
        <p:spPr>
          <a:xfrm>
            <a:off x="338129" y="4882580"/>
            <a:ext cx="6181742" cy="446028"/>
          </a:xfrm>
          <a:prstGeom prst="rect">
            <a:avLst/>
          </a:prstGeom>
          <a:ln>
            <a:noFill/>
          </a:ln>
        </p:spPr>
        <p:txBody>
          <a:bodyPr vert="horz" lIns="89210" tIns="44605" rIns="89210" bIns="44605" rtlCol="0">
            <a:noAutofit/>
          </a:bodyPr>
          <a:lstStyle>
            <a:defPPr>
              <a:defRPr lang="fr-FR"/>
            </a:defPPr>
            <a:lvl1pPr indent="0" algn="just">
              <a:spcBef>
                <a:spcPct val="20000"/>
              </a:spcBef>
              <a:spcAft>
                <a:spcPts val="2740"/>
              </a:spcAft>
              <a:buFont typeface="Arial" pitchFamily="34" charset="0"/>
              <a:buNone/>
              <a:defRPr sz="5000" b="0">
                <a:latin typeface="Century Gothic" panose="020B0502020202020204" pitchFamily="34" charset="0"/>
              </a:defRPr>
            </a:lvl1pPr>
            <a:lvl2pPr indent="-835286">
              <a:spcBef>
                <a:spcPct val="20000"/>
              </a:spcBef>
              <a:buClr>
                <a:schemeClr val="tx2"/>
              </a:buClr>
              <a:buFont typeface="Arial" pitchFamily="34" charset="0"/>
              <a:buChar char="•"/>
              <a:defRPr sz="9100"/>
            </a:lvl2pPr>
            <a:lvl3pPr marL="5220538" indent="-1044108">
              <a:spcBef>
                <a:spcPct val="20000"/>
              </a:spcBef>
              <a:buClr>
                <a:schemeClr val="tx2"/>
              </a:buClr>
              <a:buFont typeface="Arial" pitchFamily="34" charset="0"/>
              <a:buChar char="•"/>
            </a:lvl3pPr>
            <a:lvl4pPr marL="7308753" indent="-1044108">
              <a:spcBef>
                <a:spcPct val="20000"/>
              </a:spcBef>
              <a:buClr>
                <a:schemeClr val="tx2"/>
              </a:buClr>
              <a:buFont typeface="Arial" pitchFamily="34" charset="0"/>
              <a:buChar char="•"/>
            </a:lvl4pPr>
            <a:lvl5pPr marL="9396969" indent="-1044108">
              <a:spcBef>
                <a:spcPct val="20000"/>
              </a:spcBef>
              <a:buClr>
                <a:schemeClr val="tx2"/>
              </a:buClr>
              <a:buFont typeface="Arial" pitchFamily="34" charset="0"/>
              <a:buChar char="•"/>
              <a:defRPr baseline="0"/>
            </a:lvl5pPr>
            <a:lvl6pPr marL="11485184" indent="-1044108">
              <a:spcBef>
                <a:spcPct val="20000"/>
              </a:spcBef>
              <a:buClr>
                <a:schemeClr val="tx2"/>
              </a:buClr>
              <a:buFont typeface="Arial" pitchFamily="34" charset="0"/>
              <a:buChar char="•"/>
              <a:defRPr sz="7300"/>
            </a:lvl6pPr>
            <a:lvl7pPr marL="13573399" indent="-1044108">
              <a:spcBef>
                <a:spcPct val="20000"/>
              </a:spcBef>
              <a:buClr>
                <a:schemeClr val="tx2"/>
              </a:buClr>
              <a:buFont typeface="Arial" pitchFamily="34" charset="0"/>
              <a:buChar char="•"/>
              <a:defRPr sz="7300"/>
            </a:lvl7pPr>
            <a:lvl8pPr marL="15661615" indent="-1044108">
              <a:spcBef>
                <a:spcPct val="20000"/>
              </a:spcBef>
              <a:buClr>
                <a:schemeClr val="tx2"/>
              </a:buClr>
              <a:buFont typeface="Arial" pitchFamily="34" charset="0"/>
              <a:buChar char="•"/>
              <a:defRPr sz="7300"/>
            </a:lvl8pPr>
            <a:lvl9pPr marL="17749830" indent="-1044108">
              <a:spcBef>
                <a:spcPct val="20000"/>
              </a:spcBef>
              <a:buClr>
                <a:schemeClr val="tx2"/>
              </a:buClr>
              <a:buFont typeface="Arial" pitchFamily="34" charset="0"/>
              <a:buChar char="•"/>
              <a:defRPr sz="7300"/>
            </a:lvl9pPr>
          </a:lstStyle>
          <a:p>
            <a:r>
              <a:rPr lang="fr-FR" sz="1068" dirty="0"/>
              <a:t>Dans le cadre du PCAET une étude du </a:t>
            </a:r>
            <a:r>
              <a:rPr lang="fr-FR" sz="1068" b="1" dirty="0"/>
              <a:t>potentiel</a:t>
            </a:r>
            <a:r>
              <a:rPr lang="fr-FR" sz="1068" dirty="0"/>
              <a:t> réglementaire de production maximale d’énergie renouvelable est réalisée. Ce potentiel théorique, est ici mis en comparaison avec un potentiel plausible (scénario tendanciel), tenant compte des dynamiques et actions déjà engagées. La production totale selon ce scénario permettrait de couvrir 123% des consommations d’énergie finale du territoire. Ce scénario prévoit également la création de près de 3 000 emplois (fabrication, installation et maintenance des équipements).</a:t>
            </a:r>
          </a:p>
        </p:txBody>
      </p:sp>
      <p:sp>
        <p:nvSpPr>
          <p:cNvPr id="53" name="ZoneTexte 52"/>
          <p:cNvSpPr txBox="1"/>
          <p:nvPr/>
        </p:nvSpPr>
        <p:spPr>
          <a:xfrm>
            <a:off x="4770209" y="6440023"/>
            <a:ext cx="1865490" cy="1394228"/>
          </a:xfrm>
          <a:prstGeom prst="rect">
            <a:avLst/>
          </a:prstGeom>
          <a:solidFill>
            <a:srgbClr val="30A9E0"/>
          </a:solidFill>
        </p:spPr>
        <p:txBody>
          <a:bodyPr wrap="square" rtlCol="0">
            <a:spAutoFit/>
          </a:bodyPr>
          <a:lstStyle/>
          <a:p>
            <a:pPr algn="just">
              <a:spcBef>
                <a:spcPts val="64"/>
              </a:spcBef>
              <a:defRPr/>
            </a:pPr>
            <a:r>
              <a:rPr lang="fr-FR" sz="940" b="1" dirty="0">
                <a:solidFill>
                  <a:schemeClr val="bg1"/>
                </a:solidFill>
                <a:latin typeface="Century Gothic" panose="020B0502020202020204" pitchFamily="34" charset="0"/>
                <a:ea typeface="Calibri"/>
                <a:cs typeface="Times New Roman"/>
              </a:rPr>
              <a:t>L’étude du potentiel réglementaire de production maximale d’</a:t>
            </a:r>
            <a:r>
              <a:rPr lang="fr-FR" sz="940" b="1" dirty="0" err="1">
                <a:solidFill>
                  <a:schemeClr val="bg1"/>
                </a:solidFill>
                <a:latin typeface="Century Gothic" panose="020B0502020202020204" pitchFamily="34" charset="0"/>
                <a:ea typeface="Calibri"/>
                <a:cs typeface="Times New Roman"/>
              </a:rPr>
              <a:t>EnR</a:t>
            </a:r>
            <a:r>
              <a:rPr lang="fr-FR" sz="940" b="1" dirty="0">
                <a:solidFill>
                  <a:schemeClr val="bg1"/>
                </a:solidFill>
                <a:latin typeface="Century Gothic" panose="020B0502020202020204" pitchFamily="34" charset="0"/>
                <a:ea typeface="Calibri"/>
                <a:cs typeface="Times New Roman"/>
              </a:rPr>
              <a:t> ne se substitue pas aux études de faisabilité ciblées </a:t>
            </a:r>
            <a:r>
              <a:rPr lang="fr-FR" sz="940" dirty="0">
                <a:solidFill>
                  <a:schemeClr val="bg1"/>
                </a:solidFill>
                <a:latin typeface="Century Gothic" panose="020B0502020202020204" pitchFamily="34" charset="0"/>
                <a:ea typeface="Calibri"/>
                <a:cs typeface="Times New Roman"/>
              </a:rPr>
              <a:t>qu’il convient de réaliser avant le développement d’un projet </a:t>
            </a:r>
            <a:r>
              <a:rPr lang="fr-FR" sz="940" dirty="0" err="1">
                <a:solidFill>
                  <a:schemeClr val="bg1"/>
                </a:solidFill>
                <a:latin typeface="Century Gothic" panose="020B0502020202020204" pitchFamily="34" charset="0"/>
                <a:ea typeface="Calibri"/>
                <a:cs typeface="Times New Roman"/>
              </a:rPr>
              <a:t>EnR</a:t>
            </a:r>
            <a:r>
              <a:rPr lang="fr-FR" sz="940" dirty="0">
                <a:solidFill>
                  <a:schemeClr val="bg1"/>
                </a:solidFill>
                <a:latin typeface="Century Gothic" panose="020B0502020202020204" pitchFamily="34" charset="0"/>
                <a:ea typeface="Calibri"/>
                <a:cs typeface="Times New Roman"/>
              </a:rPr>
              <a:t>, pour concrètement juger de sa pertinence.</a:t>
            </a:r>
            <a:endParaRPr lang="fr-FR" sz="940" dirty="0">
              <a:solidFill>
                <a:schemeClr val="bg1"/>
              </a:solidFill>
              <a:latin typeface="Century Gothic" panose="020B0502020202020204" pitchFamily="34" charset="0"/>
            </a:endParaRPr>
          </a:p>
        </p:txBody>
      </p:sp>
      <p:pic>
        <p:nvPicPr>
          <p:cNvPr id="56" name="Picture 2" descr="Résultat de recherche d'images pour &quot;picto question&quot;"/>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rot="20667445">
            <a:off x="5847802" y="6076652"/>
            <a:ext cx="431162" cy="436911"/>
          </a:xfrm>
          <a:prstGeom prst="rect">
            <a:avLst/>
          </a:prstGeom>
          <a:noFill/>
          <a:effec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339" y="6160127"/>
            <a:ext cx="4332805" cy="280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 descr="Les éoliennes Icon gratuit"/>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596173" y="3532471"/>
            <a:ext cx="449702" cy="483268"/>
          </a:xfrm>
          <a:prstGeom prst="rect">
            <a:avLst/>
          </a:prstGeom>
          <a:noFill/>
          <a:extLst>
            <a:ext uri="{909E8E84-426E-40DD-AFC4-6F175D3DCCD1}">
              <a14:hiddenFill xmlns:a14="http://schemas.microsoft.com/office/drawing/2010/main">
                <a:solidFill>
                  <a:srgbClr val="FFFFFF"/>
                </a:solidFill>
              </a14:hiddenFill>
            </a:ext>
          </a:extLst>
        </p:spPr>
      </p:pic>
      <p:pic>
        <p:nvPicPr>
          <p:cNvPr id="59" name="Image 58">
            <a:extLst>
              <a:ext uri="{FF2B5EF4-FFF2-40B4-BE49-F238E27FC236}">
                <a16:creationId xmlns:a16="http://schemas.microsoft.com/office/drawing/2014/main" id="{DC778142-62AB-4B9F-9916-5BA84CB246BF}"/>
              </a:ext>
            </a:extLst>
          </p:cNvPr>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93629" y="3067609"/>
            <a:ext cx="465588" cy="405329"/>
          </a:xfrm>
          <a:prstGeom prst="ellipse">
            <a:avLst/>
          </a:prstGeom>
          <a:solidFill>
            <a:schemeClr val="bg1"/>
          </a:solidFill>
        </p:spPr>
      </p:pic>
      <p:sp>
        <p:nvSpPr>
          <p:cNvPr id="2" name="Espace réservé du numéro de diapositive 1">
            <a:extLst>
              <a:ext uri="{FF2B5EF4-FFF2-40B4-BE49-F238E27FC236}">
                <a16:creationId xmlns:a16="http://schemas.microsoft.com/office/drawing/2014/main" id="{78840FDD-7E6A-4E8A-877A-630D9A966CB6}"/>
              </a:ext>
            </a:extLst>
          </p:cNvPr>
          <p:cNvSpPr>
            <a:spLocks noGrp="1"/>
          </p:cNvSpPr>
          <p:nvPr>
            <p:ph type="sldNum" sz="quarter" idx="12"/>
          </p:nvPr>
        </p:nvSpPr>
        <p:spPr/>
        <p:txBody>
          <a:bodyPr/>
          <a:lstStyle/>
          <a:p>
            <a:fld id="{E737692A-3B4F-434F-BA9B-7B8049059E67}" type="slidenum">
              <a:rPr lang="fr-FR" smtClean="0"/>
              <a:t>7</a:t>
            </a:fld>
            <a:endParaRPr lang="fr-FR" dirty="0"/>
          </a:p>
        </p:txBody>
      </p:sp>
    </p:spTree>
    <p:extLst>
      <p:ext uri="{BB962C8B-B14F-4D97-AF65-F5344CB8AC3E}">
        <p14:creationId xmlns:p14="http://schemas.microsoft.com/office/powerpoint/2010/main" val="1969923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utoShape 5" descr="Résultat de recherche d'images pour &quot;deux sevres contour&quot;"/>
          <p:cNvSpPr>
            <a:spLocks noChangeAspect="1" noChangeArrowheads="1"/>
          </p:cNvSpPr>
          <p:nvPr/>
        </p:nvSpPr>
        <p:spPr bwMode="auto">
          <a:xfrm>
            <a:off x="228295" y="-30857"/>
            <a:ext cx="65106" cy="651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9532" tIns="9766" rIns="19532" bIns="9766" numCol="1" anchor="t" anchorCtr="0" compatLnSpc="1">
            <a:prstTxWarp prst="textNoShape">
              <a:avLst/>
            </a:prstTxWarp>
          </a:bodyPr>
          <a:lstStyle/>
          <a:p>
            <a:pPr defTabSz="892086"/>
            <a:endParaRPr lang="fr-FR" sz="1752" dirty="0">
              <a:solidFill>
                <a:prstClr val="black"/>
              </a:solidFill>
              <a:latin typeface="Calibri"/>
            </a:endParaRPr>
          </a:p>
        </p:txBody>
      </p:sp>
      <p:grpSp>
        <p:nvGrpSpPr>
          <p:cNvPr id="30" name="Groupe 29"/>
          <p:cNvGrpSpPr/>
          <p:nvPr/>
        </p:nvGrpSpPr>
        <p:grpSpPr>
          <a:xfrm>
            <a:off x="0" y="107504"/>
            <a:ext cx="6858000" cy="322737"/>
            <a:chOff x="-923823" y="18649306"/>
            <a:chExt cx="32106393" cy="1510924"/>
          </a:xfrm>
        </p:grpSpPr>
        <p:sp>
          <p:nvSpPr>
            <p:cNvPr id="31" name="Rectangle 30"/>
            <p:cNvSpPr/>
            <p:nvPr/>
          </p:nvSpPr>
          <p:spPr>
            <a:xfrm>
              <a:off x="-923823" y="18739413"/>
              <a:ext cx="32106393" cy="1193765"/>
            </a:xfrm>
            <a:prstGeom prst="rect">
              <a:avLst/>
            </a:prstGeom>
            <a:pattFill prst="pct25">
              <a:fgClr>
                <a:srgbClr val="346826"/>
              </a:fgClr>
              <a:bgClr>
                <a:schemeClr val="bg1"/>
              </a:bgClr>
            </a:patt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92086"/>
              <a:endParaRPr lang="fr-FR" sz="1880" dirty="0">
                <a:solidFill>
                  <a:prstClr val="white"/>
                </a:solidFill>
                <a:latin typeface="Calibri"/>
              </a:endParaRPr>
            </a:p>
          </p:txBody>
        </p:sp>
        <p:sp>
          <p:nvSpPr>
            <p:cNvPr id="32" name="Titre 16"/>
            <p:cNvSpPr txBox="1">
              <a:spLocks/>
            </p:cNvSpPr>
            <p:nvPr/>
          </p:nvSpPr>
          <p:spPr>
            <a:xfrm>
              <a:off x="296426" y="18649306"/>
              <a:ext cx="15114836" cy="1510924"/>
            </a:xfrm>
            <a:prstGeom prst="rect">
              <a:avLst/>
            </a:prstGeom>
            <a:solidFill>
              <a:schemeClr val="bg1"/>
            </a:solidFill>
          </p:spPr>
          <p:txBody>
            <a:bodyPr vert="horz" lIns="19532" tIns="9766" rIns="19532" bIns="976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7658"/>
              <a:r>
                <a:rPr lang="fr-FR" sz="1538" b="1" dirty="0">
                  <a:solidFill>
                    <a:prstClr val="black">
                      <a:lumMod val="75000"/>
                      <a:lumOff val="25000"/>
                    </a:prstClr>
                  </a:solidFill>
                  <a:latin typeface="Century Gothic" panose="020B0502020202020204" pitchFamily="34" charset="0"/>
                </a:rPr>
                <a:t>La qualité de l’air sur le territoire</a:t>
              </a:r>
            </a:p>
          </p:txBody>
        </p:sp>
      </p:grpSp>
      <p:grpSp>
        <p:nvGrpSpPr>
          <p:cNvPr id="33" name="Groupe 32"/>
          <p:cNvGrpSpPr/>
          <p:nvPr/>
        </p:nvGrpSpPr>
        <p:grpSpPr>
          <a:xfrm>
            <a:off x="0" y="5220072"/>
            <a:ext cx="6957392" cy="322737"/>
            <a:chOff x="-10611" y="17070744"/>
            <a:chExt cx="30279976" cy="1510924"/>
          </a:xfrm>
        </p:grpSpPr>
        <p:sp>
          <p:nvSpPr>
            <p:cNvPr id="39" name="Rectangle 38"/>
            <p:cNvSpPr/>
            <p:nvPr/>
          </p:nvSpPr>
          <p:spPr>
            <a:xfrm>
              <a:off x="-10611" y="17214206"/>
              <a:ext cx="30279976" cy="1224000"/>
            </a:xfrm>
            <a:prstGeom prst="rect">
              <a:avLst/>
            </a:prstGeom>
            <a:pattFill prst="pct25">
              <a:fgClr>
                <a:srgbClr val="346826"/>
              </a:fgClr>
              <a:bgClr>
                <a:schemeClr val="bg1"/>
              </a:bgClr>
            </a:patt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92086"/>
              <a:endParaRPr lang="fr-FR" sz="1880" dirty="0">
                <a:solidFill>
                  <a:prstClr val="white"/>
                </a:solidFill>
                <a:latin typeface="Calibri"/>
              </a:endParaRPr>
            </a:p>
          </p:txBody>
        </p:sp>
        <p:sp>
          <p:nvSpPr>
            <p:cNvPr id="40" name="Titre 16"/>
            <p:cNvSpPr txBox="1">
              <a:spLocks/>
            </p:cNvSpPr>
            <p:nvPr/>
          </p:nvSpPr>
          <p:spPr>
            <a:xfrm>
              <a:off x="1022651" y="17070744"/>
              <a:ext cx="22819694" cy="1510924"/>
            </a:xfrm>
            <a:prstGeom prst="rect">
              <a:avLst/>
            </a:prstGeom>
            <a:solidFill>
              <a:schemeClr val="bg1"/>
            </a:solidFill>
          </p:spPr>
          <p:txBody>
            <a:bodyPr vert="horz" lIns="19532" tIns="9766" rIns="19532" bIns="976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7658"/>
              <a:r>
                <a:rPr lang="fr-FR" sz="1538" b="1" dirty="0">
                  <a:solidFill>
                    <a:prstClr val="black">
                      <a:lumMod val="75000"/>
                      <a:lumOff val="25000"/>
                    </a:prstClr>
                  </a:solidFill>
                  <a:latin typeface="Century Gothic" panose="020B0502020202020204" pitchFamily="34" charset="0"/>
                </a:rPr>
                <a:t>Des changements climatiques déjà perceptibles</a:t>
              </a:r>
            </a:p>
          </p:txBody>
        </p:sp>
      </p:grpSp>
      <p:grpSp>
        <p:nvGrpSpPr>
          <p:cNvPr id="11" name="Groupe 10"/>
          <p:cNvGrpSpPr/>
          <p:nvPr/>
        </p:nvGrpSpPr>
        <p:grpSpPr>
          <a:xfrm>
            <a:off x="460729" y="832486"/>
            <a:ext cx="2177504" cy="2581271"/>
            <a:chOff x="14771597" y="3531704"/>
            <a:chExt cx="10968948" cy="11020450"/>
          </a:xfrm>
          <a:solidFill>
            <a:srgbClr val="30A9E0"/>
          </a:solidFill>
        </p:grpSpPr>
        <p:sp>
          <p:nvSpPr>
            <p:cNvPr id="12" name="Espace réservé du contenu 2"/>
            <p:cNvSpPr txBox="1">
              <a:spLocks/>
            </p:cNvSpPr>
            <p:nvPr/>
          </p:nvSpPr>
          <p:spPr>
            <a:xfrm>
              <a:off x="14771597" y="3531704"/>
              <a:ext cx="10968948" cy="11020450"/>
            </a:xfrm>
            <a:prstGeom prst="rect">
              <a:avLst/>
            </a:prstGeom>
            <a:grpFill/>
            <a:ln>
              <a:noFill/>
            </a:ln>
            <a:effectLst/>
          </p:spPr>
          <p:txBody>
            <a:bodyPr vert="horz" lIns="89210" tIns="44605" rIns="89210" bIns="44605" rtlCol="0">
              <a:noAutofit/>
            </a:bodyPr>
            <a:lstStyle>
              <a:lvl1pPr marL="0" indent="0" algn="l" defTabSz="4176431" rtl="0" eaLnBrk="1" latinLnBrk="0" hangingPunct="1">
                <a:spcBef>
                  <a:spcPct val="20000"/>
                </a:spcBef>
                <a:spcAft>
                  <a:spcPts val="2740"/>
                </a:spcAft>
                <a:buFont typeface="Arial" pitchFamily="34" charset="0"/>
                <a:buNone/>
                <a:defRPr sz="9100" b="1" kern="1200">
                  <a:solidFill>
                    <a:schemeClr val="tx1"/>
                  </a:solidFill>
                  <a:latin typeface="+mn-lt"/>
                  <a:ea typeface="+mn-ea"/>
                  <a:cs typeface="+mn-cs"/>
                </a:defRPr>
              </a:lvl1pPr>
              <a:lvl2pPr marL="2088215" indent="-835286" algn="l" defTabSz="4176431" rtl="0" eaLnBrk="1" latinLnBrk="0" hangingPunct="1">
                <a:spcBef>
                  <a:spcPct val="20000"/>
                </a:spcBef>
                <a:buClr>
                  <a:schemeClr val="tx2"/>
                </a:buClr>
                <a:buFont typeface="Arial" pitchFamily="34" charset="0"/>
                <a:buChar char="•"/>
                <a:defRPr sz="9100" kern="1200">
                  <a:solidFill>
                    <a:schemeClr val="tx1"/>
                  </a:solidFill>
                  <a:latin typeface="+mn-lt"/>
                  <a:ea typeface="+mn-ea"/>
                  <a:cs typeface="+mn-cs"/>
                </a:defRPr>
              </a:lvl2pPr>
              <a:lvl3pPr marL="5220538" indent="-1044108" algn="l" defTabSz="4176431" rtl="0" eaLnBrk="1" latinLnBrk="0" hangingPunct="1">
                <a:spcBef>
                  <a:spcPct val="20000"/>
                </a:spcBef>
                <a:buClr>
                  <a:schemeClr val="tx2"/>
                </a:buClr>
                <a:buFont typeface="Arial" pitchFamily="34" charset="0"/>
                <a:buChar char="•"/>
                <a:defRPr sz="8200" kern="1200">
                  <a:solidFill>
                    <a:schemeClr val="tx1"/>
                  </a:solidFill>
                  <a:latin typeface="+mn-lt"/>
                  <a:ea typeface="+mn-ea"/>
                  <a:cs typeface="+mn-cs"/>
                </a:defRPr>
              </a:lvl3pPr>
              <a:lvl4pPr marL="7308753" indent="-1044108" algn="l" defTabSz="4176431" rtl="0" eaLnBrk="1" latinLnBrk="0" hangingPunct="1">
                <a:spcBef>
                  <a:spcPct val="20000"/>
                </a:spcBef>
                <a:buClr>
                  <a:schemeClr val="tx2"/>
                </a:buClr>
                <a:buFont typeface="Arial" pitchFamily="34" charset="0"/>
                <a:buChar char="•"/>
                <a:defRPr sz="8200" kern="1200">
                  <a:solidFill>
                    <a:schemeClr val="tx1"/>
                  </a:solidFill>
                  <a:latin typeface="+mn-lt"/>
                  <a:ea typeface="+mn-ea"/>
                  <a:cs typeface="+mn-cs"/>
                </a:defRPr>
              </a:lvl4pPr>
              <a:lvl5pPr marL="9396969" indent="-1044108" algn="l" defTabSz="4176431" rtl="0" eaLnBrk="1" latinLnBrk="0" hangingPunct="1">
                <a:spcBef>
                  <a:spcPct val="20000"/>
                </a:spcBef>
                <a:buClr>
                  <a:schemeClr val="tx2"/>
                </a:buClr>
                <a:buFont typeface="Arial" pitchFamily="34" charset="0"/>
                <a:buChar char="•"/>
                <a:defRPr sz="8200" kern="1200" baseline="0">
                  <a:solidFill>
                    <a:schemeClr val="tx1"/>
                  </a:solidFill>
                  <a:latin typeface="+mn-lt"/>
                  <a:ea typeface="+mn-ea"/>
                  <a:cs typeface="+mn-cs"/>
                </a:defRPr>
              </a:lvl5pPr>
              <a:lvl6pPr marL="11485184"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6pPr>
              <a:lvl7pPr marL="13573399"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7pPr>
              <a:lvl8pPr marL="15661615"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8pPr>
              <a:lvl9pPr marL="17749830"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9pPr>
            </a:lstStyle>
            <a:p>
              <a:pPr indent="493376" algn="just"/>
              <a:endParaRPr lang="fr-FR" sz="1068" b="0" dirty="0">
                <a:latin typeface="Century Gothic" panose="020B0502020202020204" pitchFamily="34" charset="0"/>
              </a:endParaRPr>
            </a:p>
          </p:txBody>
        </p:sp>
        <p:sp>
          <p:nvSpPr>
            <p:cNvPr id="13" name="Rectangle 12"/>
            <p:cNvSpPr/>
            <p:nvPr/>
          </p:nvSpPr>
          <p:spPr>
            <a:xfrm>
              <a:off x="15304971" y="3770218"/>
              <a:ext cx="9915225" cy="10217036"/>
            </a:xfrm>
            <a:prstGeom prst="rect">
              <a:avLst/>
            </a:prstGeom>
            <a:grpFill/>
            <a:ln>
              <a:noFill/>
            </a:ln>
          </p:spPr>
          <p:txBody>
            <a:bodyPr wrap="square">
              <a:spAutoFit/>
            </a:bodyPr>
            <a:lstStyle/>
            <a:p>
              <a:r>
                <a:rPr lang="fr-FR" sz="1068" b="1" dirty="0">
                  <a:solidFill>
                    <a:schemeClr val="bg1"/>
                  </a:solidFill>
                  <a:latin typeface="Century Gothic" panose="020B0502020202020204" pitchFamily="34" charset="0"/>
                </a:rPr>
                <a:t>Les polluants atmosphériques </a:t>
              </a:r>
            </a:p>
            <a:p>
              <a:pPr algn="just"/>
              <a:r>
                <a:rPr lang="fr-FR" sz="1068" dirty="0">
                  <a:solidFill>
                    <a:schemeClr val="bg1"/>
                  </a:solidFill>
                  <a:latin typeface="Century Gothic" panose="020B0502020202020204" pitchFamily="34" charset="0"/>
                </a:rPr>
                <a:t>proviennent des activités humaines (résidentiel, industrie, agriculture) et parfois de phénomènes naturels. Nuisibles à la santé humaine et à l’environnement au-delà de certains seuils, il en existe de différentes sortes dont les plus connues sont certainement les « particules fines ».</a:t>
              </a:r>
            </a:p>
          </p:txBody>
        </p:sp>
      </p:grpSp>
      <p:pic>
        <p:nvPicPr>
          <p:cNvPr id="14" name="Picture 2" descr="Résultat de recherche d'images pour &quot;picto question&quot;"/>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rot="20667445">
            <a:off x="2115832" y="628593"/>
            <a:ext cx="431162" cy="43691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Espace réservé du contenu 2"/>
          <p:cNvSpPr txBox="1">
            <a:spLocks/>
          </p:cNvSpPr>
          <p:nvPr/>
        </p:nvSpPr>
        <p:spPr>
          <a:xfrm>
            <a:off x="2775576" y="493339"/>
            <a:ext cx="3794287" cy="402584"/>
          </a:xfrm>
          <a:prstGeom prst="rect">
            <a:avLst/>
          </a:prstGeom>
          <a:ln>
            <a:noFill/>
          </a:ln>
        </p:spPr>
        <p:txBody>
          <a:bodyPr vert="horz" lIns="89210" tIns="44605" rIns="89210" bIns="44605" rtlCol="0">
            <a:noAutofit/>
          </a:bodyPr>
          <a:lstStyle>
            <a:lvl1pPr marL="0" indent="0" algn="l" defTabSz="4176431" rtl="0" eaLnBrk="1" latinLnBrk="0" hangingPunct="1">
              <a:spcBef>
                <a:spcPct val="20000"/>
              </a:spcBef>
              <a:spcAft>
                <a:spcPts val="2740"/>
              </a:spcAft>
              <a:buFont typeface="Arial" pitchFamily="34" charset="0"/>
              <a:buNone/>
              <a:defRPr sz="9100" b="1" kern="1200">
                <a:solidFill>
                  <a:schemeClr val="tx1"/>
                </a:solidFill>
                <a:latin typeface="+mn-lt"/>
                <a:ea typeface="+mn-ea"/>
                <a:cs typeface="+mn-cs"/>
              </a:defRPr>
            </a:lvl1pPr>
            <a:lvl2pPr marL="2088215" indent="-835286" algn="l" defTabSz="4176431" rtl="0" eaLnBrk="1" latinLnBrk="0" hangingPunct="1">
              <a:spcBef>
                <a:spcPct val="20000"/>
              </a:spcBef>
              <a:buClr>
                <a:schemeClr val="tx2"/>
              </a:buClr>
              <a:buFont typeface="Arial" pitchFamily="34" charset="0"/>
              <a:buChar char="•"/>
              <a:defRPr sz="9100" kern="1200">
                <a:solidFill>
                  <a:schemeClr val="tx1"/>
                </a:solidFill>
                <a:latin typeface="+mn-lt"/>
                <a:ea typeface="+mn-ea"/>
                <a:cs typeface="+mn-cs"/>
              </a:defRPr>
            </a:lvl2pPr>
            <a:lvl3pPr marL="5220538" indent="-1044108" algn="l" defTabSz="4176431" rtl="0" eaLnBrk="1" latinLnBrk="0" hangingPunct="1">
              <a:spcBef>
                <a:spcPct val="20000"/>
              </a:spcBef>
              <a:buClr>
                <a:schemeClr val="tx2"/>
              </a:buClr>
              <a:buFont typeface="Arial" pitchFamily="34" charset="0"/>
              <a:buChar char="•"/>
              <a:defRPr sz="8200" kern="1200">
                <a:solidFill>
                  <a:schemeClr val="tx1"/>
                </a:solidFill>
                <a:latin typeface="+mn-lt"/>
                <a:ea typeface="+mn-ea"/>
                <a:cs typeface="+mn-cs"/>
              </a:defRPr>
            </a:lvl3pPr>
            <a:lvl4pPr marL="7308753" indent="-1044108" algn="l" defTabSz="4176431" rtl="0" eaLnBrk="1" latinLnBrk="0" hangingPunct="1">
              <a:spcBef>
                <a:spcPct val="20000"/>
              </a:spcBef>
              <a:buClr>
                <a:schemeClr val="tx2"/>
              </a:buClr>
              <a:buFont typeface="Arial" pitchFamily="34" charset="0"/>
              <a:buChar char="•"/>
              <a:defRPr sz="8200" kern="1200">
                <a:solidFill>
                  <a:schemeClr val="tx1"/>
                </a:solidFill>
                <a:latin typeface="+mn-lt"/>
                <a:ea typeface="+mn-ea"/>
                <a:cs typeface="+mn-cs"/>
              </a:defRPr>
            </a:lvl4pPr>
            <a:lvl5pPr marL="9396969" indent="-1044108" algn="l" defTabSz="4176431" rtl="0" eaLnBrk="1" latinLnBrk="0" hangingPunct="1">
              <a:spcBef>
                <a:spcPct val="20000"/>
              </a:spcBef>
              <a:buClr>
                <a:schemeClr val="tx2"/>
              </a:buClr>
              <a:buFont typeface="Arial" pitchFamily="34" charset="0"/>
              <a:buChar char="•"/>
              <a:defRPr sz="8200" kern="1200" baseline="0">
                <a:solidFill>
                  <a:schemeClr val="tx1"/>
                </a:solidFill>
                <a:latin typeface="+mn-lt"/>
                <a:ea typeface="+mn-ea"/>
                <a:cs typeface="+mn-cs"/>
              </a:defRPr>
            </a:lvl5pPr>
            <a:lvl6pPr marL="11485184"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6pPr>
            <a:lvl7pPr marL="13573399"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7pPr>
            <a:lvl8pPr marL="15661615"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8pPr>
            <a:lvl9pPr marL="17749830" indent="-1044108" algn="l" defTabSz="4176431" rtl="0" eaLnBrk="1" latinLnBrk="0" hangingPunct="1">
              <a:spcBef>
                <a:spcPct val="20000"/>
              </a:spcBef>
              <a:buClr>
                <a:schemeClr val="tx2"/>
              </a:buClr>
              <a:buFont typeface="Arial" pitchFamily="34" charset="0"/>
              <a:buChar char="•"/>
              <a:defRPr sz="7300" kern="1200">
                <a:solidFill>
                  <a:schemeClr val="tx1"/>
                </a:solidFill>
                <a:latin typeface="+mn-lt"/>
                <a:ea typeface="+mn-ea"/>
                <a:cs typeface="+mn-cs"/>
              </a:defRPr>
            </a:lvl9pPr>
          </a:lstStyle>
          <a:p>
            <a:pPr algn="ctr"/>
            <a:r>
              <a:rPr lang="fr-FR" sz="1025" dirty="0">
                <a:solidFill>
                  <a:srgbClr val="FAB100"/>
                </a:solidFill>
                <a:latin typeface="Century Gothic" panose="020B0502020202020204" pitchFamily="34" charset="0"/>
              </a:rPr>
              <a:t>Répartition et émissions de polluants par secteur</a:t>
            </a:r>
            <a:endParaRPr lang="fr-FR" sz="1025" b="0" baseline="-25000" dirty="0">
              <a:solidFill>
                <a:srgbClr val="FAB100"/>
              </a:solidFill>
              <a:latin typeface="Century Gothic" panose="020B0502020202020204" pitchFamily="34" charset="0"/>
            </a:endParaRPr>
          </a:p>
        </p:txBody>
      </p:sp>
      <p:sp>
        <p:nvSpPr>
          <p:cNvPr id="16" name="ZoneTexte 15"/>
          <p:cNvSpPr txBox="1"/>
          <p:nvPr/>
        </p:nvSpPr>
        <p:spPr>
          <a:xfrm rot="16200000">
            <a:off x="5490701" y="1773641"/>
            <a:ext cx="1750716" cy="302903"/>
          </a:xfrm>
          <a:prstGeom prst="rect">
            <a:avLst/>
          </a:prstGeom>
          <a:noFill/>
        </p:spPr>
        <p:txBody>
          <a:bodyPr wrap="square" rtlCol="0">
            <a:spAutoFit/>
          </a:bodyPr>
          <a:lstStyle/>
          <a:p>
            <a:r>
              <a:rPr lang="fr-FR" sz="684" i="1" dirty="0">
                <a:solidFill>
                  <a:schemeClr val="tx1">
                    <a:lumMod val="50000"/>
                    <a:lumOff val="50000"/>
                  </a:schemeClr>
                </a:solidFill>
                <a:latin typeface="Century Gothic" panose="020B0502020202020204" pitchFamily="34" charset="0"/>
              </a:rPr>
              <a:t>Rapport ATMO Nouvelle-Aquitaine 2014</a:t>
            </a:r>
          </a:p>
        </p:txBody>
      </p:sp>
      <p:pic>
        <p:nvPicPr>
          <p:cNvPr id="41" name="Image 40" descr="https://static.thenounproject.com/png/789278-200.png"/>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38713" y="4607516"/>
            <a:ext cx="279656" cy="275692"/>
          </a:xfrm>
          <a:prstGeom prst="rect">
            <a:avLst/>
          </a:prstGeom>
          <a:noFill/>
          <a:ln>
            <a:noFill/>
          </a:ln>
        </p:spPr>
      </p:pic>
      <p:pic>
        <p:nvPicPr>
          <p:cNvPr id="43" name="Image 42" descr="https://static.thenounproject.com/png/1012048-200.png"/>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31958" y="4133896"/>
            <a:ext cx="307622" cy="303261"/>
          </a:xfrm>
          <a:prstGeom prst="rect">
            <a:avLst/>
          </a:prstGeom>
          <a:noFill/>
          <a:ln>
            <a:noFill/>
          </a:ln>
        </p:spPr>
      </p:pic>
      <p:pic>
        <p:nvPicPr>
          <p:cNvPr id="44" name="Image 43"/>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59645" y="3611595"/>
            <a:ext cx="457634" cy="457634"/>
          </a:xfrm>
          <a:prstGeom prst="rect">
            <a:avLst/>
          </a:prstGeom>
        </p:spPr>
      </p:pic>
      <p:sp>
        <p:nvSpPr>
          <p:cNvPr id="46" name="Rectangle 45"/>
          <p:cNvSpPr/>
          <p:nvPr/>
        </p:nvSpPr>
        <p:spPr>
          <a:xfrm>
            <a:off x="338853" y="3707904"/>
            <a:ext cx="5668714" cy="1538108"/>
          </a:xfrm>
          <a:prstGeom prst="rect">
            <a:avLst/>
          </a:prstGeom>
          <a:ln>
            <a:solidFill>
              <a:schemeClr val="bg1"/>
            </a:solidFill>
          </a:ln>
        </p:spPr>
        <p:txBody>
          <a:bodyPr vert="horz" lIns="89210" tIns="44605" rIns="89210" bIns="44605" rtlCol="0">
            <a:noAutofit/>
          </a:bodyPr>
          <a:lstStyle/>
          <a:p>
            <a:pPr algn="just">
              <a:spcBef>
                <a:spcPct val="20000"/>
              </a:spcBef>
              <a:spcAft>
                <a:spcPts val="585"/>
              </a:spcAft>
            </a:pPr>
            <a:r>
              <a:rPr lang="fr-FR" sz="1153" dirty="0">
                <a:latin typeface="Century Gothic" panose="020B0502020202020204" pitchFamily="34" charset="0"/>
                <a:sym typeface="Wingdings" panose="05000000000000000000" pitchFamily="2" charset="2"/>
              </a:rPr>
              <a:t>Les secteurs à enjeux en termes de qualité de l’air du territoire sont l’agriculture, les bâtiments (résidentiel et tertiaire) et les transports routiers.</a:t>
            </a:r>
          </a:p>
          <a:p>
            <a:pPr algn="just">
              <a:spcBef>
                <a:spcPct val="20000"/>
              </a:spcBef>
              <a:spcAft>
                <a:spcPts val="585"/>
              </a:spcAft>
            </a:pPr>
            <a:r>
              <a:rPr lang="fr-FR" sz="1068" dirty="0">
                <a:latin typeface="Century Gothic" panose="020B0502020202020204" pitchFamily="34" charset="0"/>
              </a:rPr>
              <a:t>Les </a:t>
            </a:r>
            <a:r>
              <a:rPr lang="fr-FR" sz="1068" b="1" dirty="0">
                <a:latin typeface="Century Gothic" panose="020B0502020202020204" pitchFamily="34" charset="0"/>
              </a:rPr>
              <a:t>conséquences de la pollution de l’air sont sanitaires </a:t>
            </a:r>
            <a:r>
              <a:rPr lang="fr-FR" sz="1068" dirty="0">
                <a:latin typeface="Century Gothic" panose="020B0502020202020204" pitchFamily="34" charset="0"/>
              </a:rPr>
              <a:t>(air intérieur et extérieur), </a:t>
            </a:r>
            <a:r>
              <a:rPr lang="fr-FR" sz="1068" b="1" dirty="0">
                <a:latin typeface="Century Gothic" panose="020B0502020202020204" pitchFamily="34" charset="0"/>
              </a:rPr>
              <a:t>économiques</a:t>
            </a:r>
            <a:r>
              <a:rPr lang="fr-FR" sz="1068" dirty="0">
                <a:latin typeface="Century Gothic" panose="020B0502020202020204" pitchFamily="34" charset="0"/>
              </a:rPr>
              <a:t> (impact sur les cultures), </a:t>
            </a:r>
            <a:r>
              <a:rPr lang="fr-FR" sz="1068" b="1" dirty="0">
                <a:latin typeface="Century Gothic" panose="020B0502020202020204" pitchFamily="34" charset="0"/>
              </a:rPr>
              <a:t>environnementales</a:t>
            </a:r>
            <a:r>
              <a:rPr lang="fr-FR" sz="1068" dirty="0">
                <a:latin typeface="Century Gothic" panose="020B0502020202020204" pitchFamily="34" charset="0"/>
              </a:rPr>
              <a:t> (écosystèmes sensibles) et </a:t>
            </a:r>
            <a:r>
              <a:rPr lang="fr-FR" sz="1068" b="1" dirty="0">
                <a:latin typeface="Century Gothic" panose="020B0502020202020204" pitchFamily="34" charset="0"/>
              </a:rPr>
              <a:t>patrimoniales </a:t>
            </a:r>
            <a:r>
              <a:rPr lang="fr-FR" sz="1068" dirty="0">
                <a:latin typeface="Century Gothic" panose="020B0502020202020204" pitchFamily="34" charset="0"/>
              </a:rPr>
              <a:t>(dégradation des bâtiments, image touristique). Il existe donc des marges de manœuvre afin d’atteindre des objectifs de qualité de l’air encore plus ambitieux, tels que ceux de l’Organisation Mondiale de la Santé (OMS).</a:t>
            </a:r>
          </a:p>
        </p:txBody>
      </p:sp>
      <p:pic>
        <p:nvPicPr>
          <p:cNvPr id="102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589"/>
          <a:stretch/>
        </p:blipFill>
        <p:spPr bwMode="auto">
          <a:xfrm>
            <a:off x="2717383" y="795157"/>
            <a:ext cx="4001889" cy="275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6"/>
          <p:cNvSpPr/>
          <p:nvPr/>
        </p:nvSpPr>
        <p:spPr>
          <a:xfrm>
            <a:off x="346049" y="5704899"/>
            <a:ext cx="6180295" cy="955333"/>
          </a:xfrm>
          <a:prstGeom prst="rect">
            <a:avLst/>
          </a:prstGeom>
          <a:ln>
            <a:solidFill>
              <a:schemeClr val="bg1"/>
            </a:solidFill>
          </a:ln>
        </p:spPr>
        <p:txBody>
          <a:bodyPr vert="horz" lIns="89210" tIns="44605" rIns="89210" bIns="44605" rtlCol="0">
            <a:noAutofit/>
          </a:bodyPr>
          <a:lstStyle/>
          <a:p>
            <a:pPr algn="just">
              <a:spcBef>
                <a:spcPct val="20000"/>
              </a:spcBef>
              <a:spcAft>
                <a:spcPts val="585"/>
              </a:spcAft>
            </a:pPr>
            <a:r>
              <a:rPr lang="fr-FR" sz="1025" dirty="0">
                <a:latin typeface="Century Gothic" panose="020B0502020202020204" pitchFamily="34" charset="0"/>
              </a:rPr>
              <a:t>Aujourd’hui il apparaît que les changements climatiques sont déjà observables sur le territoire (</a:t>
            </a:r>
            <a:r>
              <a:rPr lang="fr-FR" sz="1025" i="1" dirty="0">
                <a:latin typeface="Century Gothic" panose="020B0502020202020204" pitchFamily="34" charset="0"/>
              </a:rPr>
              <a:t>+1,8°C depuis 1960 relevée à la station d’Aubenas, diminution des jours de gel augmentation de l’exposition aux risques naturels, incendies, inondations</a:t>
            </a:r>
            <a:r>
              <a:rPr lang="fr-FR" sz="1025" dirty="0">
                <a:latin typeface="Century Gothic" panose="020B0502020202020204" pitchFamily="34" charset="0"/>
              </a:rPr>
              <a:t>), et posent un nouveau défi.</a:t>
            </a:r>
          </a:p>
          <a:p>
            <a:pPr algn="just">
              <a:spcBef>
                <a:spcPct val="20000"/>
              </a:spcBef>
              <a:spcAft>
                <a:spcPts val="585"/>
              </a:spcAft>
            </a:pPr>
            <a:r>
              <a:rPr lang="fr-FR" sz="1025" b="1" dirty="0">
                <a:solidFill>
                  <a:srgbClr val="FAB100"/>
                </a:solidFill>
                <a:latin typeface="Century Gothic" panose="020B0502020202020204" pitchFamily="34" charset="0"/>
              </a:rPr>
              <a:t>Au delà de la réduction des facteurs anthropiques, l'ensemble des acteurs (habitants, entreprises, collectivités…) devront également s'adapter aux principaux changements à venir.</a:t>
            </a:r>
          </a:p>
        </p:txBody>
      </p:sp>
      <p:sp>
        <p:nvSpPr>
          <p:cNvPr id="48" name="Rectangle 47"/>
          <p:cNvSpPr/>
          <p:nvPr/>
        </p:nvSpPr>
        <p:spPr>
          <a:xfrm>
            <a:off x="3015170" y="7020272"/>
            <a:ext cx="1349934" cy="592171"/>
          </a:xfrm>
          <a:prstGeom prst="rect">
            <a:avLst/>
          </a:prstGeom>
          <a:ln>
            <a:noFill/>
          </a:ln>
        </p:spPr>
        <p:txBody>
          <a:bodyPr vert="horz" lIns="89210" tIns="44605" rIns="89210" bIns="44605" rtlCol="0">
            <a:noAutofit/>
          </a:bodyPr>
          <a:lstStyle/>
          <a:p>
            <a:pPr algn="just">
              <a:spcBef>
                <a:spcPts val="128"/>
              </a:spcBef>
              <a:spcAft>
                <a:spcPts val="384"/>
              </a:spcAft>
            </a:pPr>
            <a:r>
              <a:rPr lang="fr-FR" sz="1175" b="1" dirty="0">
                <a:solidFill>
                  <a:schemeClr val="tx1">
                    <a:lumMod val="75000"/>
                    <a:lumOff val="25000"/>
                  </a:schemeClr>
                </a:solidFill>
                <a:latin typeface="Century Gothic" panose="020B0502020202020204" pitchFamily="34" charset="0"/>
              </a:rPr>
              <a:t>INCENDIES</a:t>
            </a:r>
          </a:p>
        </p:txBody>
      </p:sp>
      <p:sp>
        <p:nvSpPr>
          <p:cNvPr id="49" name="Rectangle 48"/>
          <p:cNvSpPr/>
          <p:nvPr/>
        </p:nvSpPr>
        <p:spPr>
          <a:xfrm>
            <a:off x="4859440" y="6853842"/>
            <a:ext cx="1657839" cy="592171"/>
          </a:xfrm>
          <a:prstGeom prst="rect">
            <a:avLst/>
          </a:prstGeom>
          <a:ln>
            <a:noFill/>
          </a:ln>
        </p:spPr>
        <p:txBody>
          <a:bodyPr vert="horz" lIns="89210" tIns="44605" rIns="89210" bIns="44605" rtlCol="0" anchor="ctr">
            <a:noAutofit/>
          </a:bodyPr>
          <a:lstStyle/>
          <a:p>
            <a:pPr algn="just">
              <a:spcBef>
                <a:spcPts val="128"/>
              </a:spcBef>
              <a:spcAft>
                <a:spcPts val="384"/>
              </a:spcAft>
            </a:pPr>
            <a:r>
              <a:rPr lang="fr-FR" sz="1175" b="1" dirty="0">
                <a:solidFill>
                  <a:schemeClr val="tx1">
                    <a:lumMod val="75000"/>
                    <a:lumOff val="25000"/>
                  </a:schemeClr>
                </a:solidFill>
                <a:latin typeface="Century Gothic" panose="020B0502020202020204" pitchFamily="34" charset="0"/>
              </a:rPr>
              <a:t>VARIATION DU DÉBIT DES COURS D’EAU</a:t>
            </a:r>
          </a:p>
        </p:txBody>
      </p:sp>
      <p:sp>
        <p:nvSpPr>
          <p:cNvPr id="50" name="Rectangle 49"/>
          <p:cNvSpPr/>
          <p:nvPr/>
        </p:nvSpPr>
        <p:spPr>
          <a:xfrm>
            <a:off x="935742" y="6964902"/>
            <a:ext cx="1228415" cy="592171"/>
          </a:xfrm>
          <a:prstGeom prst="rect">
            <a:avLst/>
          </a:prstGeom>
          <a:ln>
            <a:noFill/>
          </a:ln>
        </p:spPr>
        <p:txBody>
          <a:bodyPr vert="horz" lIns="89210" tIns="44605" rIns="89210" bIns="44605" rtlCol="0" anchor="ctr">
            <a:noAutofit/>
          </a:bodyPr>
          <a:lstStyle/>
          <a:p>
            <a:pPr>
              <a:spcBef>
                <a:spcPts val="128"/>
              </a:spcBef>
              <a:spcAft>
                <a:spcPts val="384"/>
              </a:spcAft>
            </a:pPr>
            <a:r>
              <a:rPr lang="fr-FR" sz="1175" b="1" dirty="0">
                <a:solidFill>
                  <a:schemeClr val="tx1">
                    <a:lumMod val="75000"/>
                    <a:lumOff val="25000"/>
                  </a:schemeClr>
                </a:solidFill>
                <a:latin typeface="Century Gothic" panose="020B0502020202020204" pitchFamily="34" charset="0"/>
              </a:rPr>
              <a:t>CANICULES</a:t>
            </a:r>
          </a:p>
          <a:p>
            <a:pPr>
              <a:spcBef>
                <a:spcPts val="128"/>
              </a:spcBef>
              <a:spcAft>
                <a:spcPts val="384"/>
              </a:spcAft>
            </a:pPr>
            <a:r>
              <a:rPr lang="fr-FR" sz="1175" b="1" dirty="0">
                <a:solidFill>
                  <a:schemeClr val="tx1">
                    <a:lumMod val="75000"/>
                    <a:lumOff val="25000"/>
                  </a:schemeClr>
                </a:solidFill>
                <a:latin typeface="Century Gothic" panose="020B0502020202020204" pitchFamily="34" charset="0"/>
              </a:rPr>
              <a:t>SÉCHERESSES</a:t>
            </a:r>
          </a:p>
          <a:p>
            <a:pPr>
              <a:spcBef>
                <a:spcPts val="128"/>
              </a:spcBef>
              <a:spcAft>
                <a:spcPts val="384"/>
              </a:spcAft>
            </a:pPr>
            <a:endParaRPr lang="fr-FR" sz="1175" b="1" dirty="0">
              <a:solidFill>
                <a:schemeClr val="tx1">
                  <a:lumMod val="75000"/>
                  <a:lumOff val="25000"/>
                </a:schemeClr>
              </a:solidFill>
              <a:latin typeface="Century Gothic" panose="020B0502020202020204" pitchFamily="34" charset="0"/>
            </a:endParaRPr>
          </a:p>
        </p:txBody>
      </p:sp>
      <p:sp>
        <p:nvSpPr>
          <p:cNvPr id="51" name="Flèche vers le bas 50"/>
          <p:cNvSpPr/>
          <p:nvPr/>
        </p:nvSpPr>
        <p:spPr>
          <a:xfrm>
            <a:off x="3305951" y="7429914"/>
            <a:ext cx="123049" cy="346036"/>
          </a:xfrm>
          <a:prstGeom prst="downArrow">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84" dirty="0"/>
          </a:p>
        </p:txBody>
      </p:sp>
      <p:sp>
        <p:nvSpPr>
          <p:cNvPr id="52" name="Flèche vers le bas 51"/>
          <p:cNvSpPr/>
          <p:nvPr/>
        </p:nvSpPr>
        <p:spPr>
          <a:xfrm>
            <a:off x="5497527" y="7432441"/>
            <a:ext cx="123049" cy="346036"/>
          </a:xfrm>
          <a:prstGeom prst="downArrow">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84" dirty="0"/>
          </a:p>
        </p:txBody>
      </p:sp>
      <p:sp>
        <p:nvSpPr>
          <p:cNvPr id="53" name="Rectangle 52"/>
          <p:cNvSpPr/>
          <p:nvPr/>
        </p:nvSpPr>
        <p:spPr>
          <a:xfrm>
            <a:off x="360707" y="7797727"/>
            <a:ext cx="2083904" cy="878729"/>
          </a:xfrm>
          <a:prstGeom prst="rect">
            <a:avLst/>
          </a:prstGeom>
          <a:ln>
            <a:noFill/>
          </a:ln>
        </p:spPr>
        <p:txBody>
          <a:bodyPr vert="horz" lIns="89210" tIns="44605" rIns="89210" bIns="44605" rtlCol="0">
            <a:noAutofit/>
          </a:bodyPr>
          <a:lstStyle/>
          <a:p>
            <a:pPr algn="just">
              <a:spcBef>
                <a:spcPct val="20000"/>
              </a:spcBef>
              <a:spcAft>
                <a:spcPts val="585"/>
              </a:spcAft>
            </a:pPr>
            <a:r>
              <a:rPr lang="fr-FR" sz="1068" dirty="0">
                <a:latin typeface="Century Gothic" panose="020B0502020202020204" pitchFamily="34" charset="0"/>
              </a:rPr>
              <a:t>Des impacts forts sur les </a:t>
            </a:r>
            <a:r>
              <a:rPr lang="fr-FR" sz="1068" b="1" dirty="0">
                <a:latin typeface="Century Gothic" panose="020B0502020202020204" pitchFamily="34" charset="0"/>
              </a:rPr>
              <a:t>exploitations agricoles</a:t>
            </a:r>
            <a:r>
              <a:rPr lang="fr-FR" sz="1068" dirty="0">
                <a:latin typeface="Century Gothic" panose="020B0502020202020204" pitchFamily="34" charset="0"/>
              </a:rPr>
              <a:t>, et sur les </a:t>
            </a:r>
            <a:r>
              <a:rPr lang="fr-FR" sz="1068" b="1" dirty="0">
                <a:latin typeface="Century Gothic" panose="020B0502020202020204" pitchFamily="34" charset="0"/>
              </a:rPr>
              <a:t>populations</a:t>
            </a:r>
            <a:r>
              <a:rPr lang="fr-FR" sz="1068" dirty="0">
                <a:latin typeface="Century Gothic" panose="020B0502020202020204" pitchFamily="34" charset="0"/>
              </a:rPr>
              <a:t> (notamment personnes fragiles), voire le bâti (gonflement des argiles)</a:t>
            </a:r>
            <a:endParaRPr lang="fr-FR" sz="1025" b="1" i="1" dirty="0">
              <a:solidFill>
                <a:srgbClr val="BF9000"/>
              </a:solidFill>
              <a:latin typeface="Century Gothic" panose="020B0502020202020204" pitchFamily="34" charset="0"/>
            </a:endParaRPr>
          </a:p>
        </p:txBody>
      </p:sp>
      <p:sp>
        <p:nvSpPr>
          <p:cNvPr id="54" name="Rectangle 53"/>
          <p:cNvSpPr/>
          <p:nvPr/>
        </p:nvSpPr>
        <p:spPr>
          <a:xfrm>
            <a:off x="4429078" y="7771959"/>
            <a:ext cx="2097266" cy="801824"/>
          </a:xfrm>
          <a:prstGeom prst="rect">
            <a:avLst/>
          </a:prstGeom>
          <a:ln>
            <a:noFill/>
          </a:ln>
        </p:spPr>
        <p:txBody>
          <a:bodyPr vert="horz" lIns="89210" tIns="44605" rIns="89210" bIns="44605" rtlCol="0">
            <a:noAutofit/>
          </a:bodyPr>
          <a:lstStyle/>
          <a:p>
            <a:pPr algn="just">
              <a:spcBef>
                <a:spcPct val="20000"/>
              </a:spcBef>
              <a:spcAft>
                <a:spcPts val="585"/>
              </a:spcAft>
            </a:pPr>
            <a:r>
              <a:rPr lang="fr-FR" sz="1068" dirty="0">
                <a:latin typeface="Century Gothic" panose="020B0502020202020204" pitchFamily="34" charset="0"/>
              </a:rPr>
              <a:t>Augmentation des pressions </a:t>
            </a:r>
            <a:r>
              <a:rPr lang="fr-FR" sz="1068" b="1" dirty="0">
                <a:latin typeface="Century Gothic" panose="020B0502020202020204" pitchFamily="34" charset="0"/>
              </a:rPr>
              <a:t>sur les prélèvements de la ressource en eau</a:t>
            </a:r>
            <a:r>
              <a:rPr lang="fr-FR" sz="1068" dirty="0">
                <a:latin typeface="Century Gothic" panose="020B0502020202020204" pitchFamily="34" charset="0"/>
              </a:rPr>
              <a:t> : ménages, agriculture, industrie, fonctionnement des écosystèmes</a:t>
            </a:r>
            <a:endParaRPr lang="fr-FR" sz="1025" i="1" dirty="0">
              <a:solidFill>
                <a:srgbClr val="BF9000"/>
              </a:solidFill>
              <a:latin typeface="Century Gothic" panose="020B0502020202020204" pitchFamily="34" charset="0"/>
            </a:endParaRPr>
          </a:p>
        </p:txBody>
      </p:sp>
      <p:pic>
        <p:nvPicPr>
          <p:cNvPr id="55" name="Image 54">
            <a:extLst>
              <a:ext uri="{FF2B5EF4-FFF2-40B4-BE49-F238E27FC236}">
                <a16:creationId xmlns:a16="http://schemas.microsoft.com/office/drawing/2014/main" id="{DC778142-62AB-4B9F-9916-5BA84CB246BF}"/>
              </a:ext>
            </a:extLst>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77287" y="6941762"/>
            <a:ext cx="465588" cy="405329"/>
          </a:xfrm>
          <a:prstGeom prst="ellipse">
            <a:avLst/>
          </a:prstGeom>
        </p:spPr>
      </p:pic>
      <p:pic>
        <p:nvPicPr>
          <p:cNvPr id="56" name="Image 55"/>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7734" y="6958875"/>
            <a:ext cx="443103" cy="443103"/>
          </a:xfrm>
          <a:prstGeom prst="rect">
            <a:avLst/>
          </a:prstGeom>
        </p:spPr>
      </p:pic>
      <p:sp>
        <p:nvSpPr>
          <p:cNvPr id="57" name="Flèche vers le bas 56"/>
          <p:cNvSpPr/>
          <p:nvPr/>
        </p:nvSpPr>
        <p:spPr>
          <a:xfrm>
            <a:off x="1260268" y="7432441"/>
            <a:ext cx="123049" cy="346036"/>
          </a:xfrm>
          <a:prstGeom prst="downArrow">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84" dirty="0"/>
          </a:p>
        </p:txBody>
      </p:sp>
      <p:sp>
        <p:nvSpPr>
          <p:cNvPr id="59" name="Rectangle 58"/>
          <p:cNvSpPr/>
          <p:nvPr/>
        </p:nvSpPr>
        <p:spPr>
          <a:xfrm>
            <a:off x="2535429" y="7783387"/>
            <a:ext cx="1829675" cy="801824"/>
          </a:xfrm>
          <a:prstGeom prst="rect">
            <a:avLst/>
          </a:prstGeom>
          <a:ln>
            <a:solidFill>
              <a:schemeClr val="bg1"/>
            </a:solidFill>
          </a:ln>
        </p:spPr>
        <p:txBody>
          <a:bodyPr vert="horz" lIns="89210" tIns="44605" rIns="89210" bIns="44605" rtlCol="0">
            <a:noAutofit/>
          </a:bodyPr>
          <a:lst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a:lstStyle>
          <a:p>
            <a:pPr algn="just">
              <a:spcBef>
                <a:spcPct val="20000"/>
              </a:spcBef>
              <a:spcAft>
                <a:spcPts val="585"/>
              </a:spcAft>
            </a:pPr>
            <a:r>
              <a:rPr lang="fr-FR" sz="1068" dirty="0">
                <a:latin typeface="Century Gothic" panose="020B0502020202020204" pitchFamily="34" charset="0"/>
              </a:rPr>
              <a:t>Des impacts sur les espaces naturels, la biodiversité, </a:t>
            </a:r>
            <a:r>
              <a:rPr lang="fr-FR" sz="1068" b="1" dirty="0">
                <a:latin typeface="Century Gothic" panose="020B0502020202020204" pitchFamily="34" charset="0"/>
              </a:rPr>
              <a:t>la sécurité des personnes et la qualité de l’air.</a:t>
            </a:r>
            <a:endParaRPr lang="fr-FR" sz="1025" b="1" i="1" dirty="0">
              <a:solidFill>
                <a:srgbClr val="BF9000"/>
              </a:solidFill>
              <a:latin typeface="Century Gothic" panose="020B0502020202020204" pitchFamily="34" charset="0"/>
            </a:endParaRPr>
          </a:p>
        </p:txBody>
      </p:sp>
      <p:sp>
        <p:nvSpPr>
          <p:cNvPr id="3" name="Rectangle 2"/>
          <p:cNvSpPr/>
          <p:nvPr/>
        </p:nvSpPr>
        <p:spPr>
          <a:xfrm>
            <a:off x="2290846" y="6724296"/>
            <a:ext cx="465588" cy="769441"/>
          </a:xfrm>
          <a:prstGeom prst="rect">
            <a:avLst/>
          </a:prstGeom>
        </p:spPr>
        <p:txBody>
          <a:bodyPr wrap="square">
            <a:spAutoFit/>
          </a:bodyPr>
          <a:lstStyle/>
          <a:p>
            <a:r>
              <a:rPr lang="fr-FR" sz="4400" dirty="0">
                <a:solidFill>
                  <a:srgbClr val="76943B"/>
                </a:solidFill>
              </a:rPr>
              <a:t>♨</a:t>
            </a:r>
          </a:p>
        </p:txBody>
      </p:sp>
      <p:sp>
        <p:nvSpPr>
          <p:cNvPr id="2" name="Espace réservé du numéro de diapositive 1">
            <a:extLst>
              <a:ext uri="{FF2B5EF4-FFF2-40B4-BE49-F238E27FC236}">
                <a16:creationId xmlns:a16="http://schemas.microsoft.com/office/drawing/2014/main" id="{8D1F8296-06F3-4ADA-BB62-48706707E422}"/>
              </a:ext>
            </a:extLst>
          </p:cNvPr>
          <p:cNvSpPr>
            <a:spLocks noGrp="1"/>
          </p:cNvSpPr>
          <p:nvPr>
            <p:ph type="sldNum" sz="quarter" idx="12"/>
          </p:nvPr>
        </p:nvSpPr>
        <p:spPr/>
        <p:txBody>
          <a:bodyPr/>
          <a:lstStyle/>
          <a:p>
            <a:fld id="{E737692A-3B4F-434F-BA9B-7B8049059E67}" type="slidenum">
              <a:rPr lang="fr-FR" smtClean="0"/>
              <a:t>8</a:t>
            </a:fld>
            <a:endParaRPr lang="fr-FR" dirty="0"/>
          </a:p>
        </p:txBody>
      </p:sp>
    </p:spTree>
    <p:extLst>
      <p:ext uri="{BB962C8B-B14F-4D97-AF65-F5344CB8AC3E}">
        <p14:creationId xmlns:p14="http://schemas.microsoft.com/office/powerpoint/2010/main" val="2922055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p:cNvPicPr>
            <a:picLocks noChangeAspect="1"/>
          </p:cNvPicPr>
          <p:nvPr/>
        </p:nvPicPr>
        <p:blipFill rotWithShape="1">
          <a:blip r:embed="rId4" cstate="print">
            <a:extLst>
              <a:ext uri="{28A0092B-C50C-407E-A947-70E740481C1C}">
                <a14:useLocalDpi xmlns:a14="http://schemas.microsoft.com/office/drawing/2010/main" val="0"/>
              </a:ext>
            </a:extLst>
          </a:blip>
          <a:srcRect l="46587" b="38184"/>
          <a:stretch/>
        </p:blipFill>
        <p:spPr>
          <a:xfrm>
            <a:off x="4871870" y="7420945"/>
            <a:ext cx="1985119" cy="1723056"/>
          </a:xfrm>
          <a:prstGeom prst="rect">
            <a:avLst/>
          </a:prstGeom>
        </p:spPr>
      </p:pic>
      <p:sp>
        <p:nvSpPr>
          <p:cNvPr id="50" name="Shape 89"/>
          <p:cNvSpPr/>
          <p:nvPr>
            <p:custDataLst>
              <p:tags r:id="rId1"/>
            </p:custDataLst>
          </p:nvPr>
        </p:nvSpPr>
        <p:spPr>
          <a:xfrm rot="10800000">
            <a:off x="0" y="251521"/>
            <a:ext cx="6480000" cy="612000"/>
          </a:xfrm>
          <a:prstGeom prst="snipRoundRect">
            <a:avLst>
              <a:gd name="adj1" fmla="val 50000"/>
              <a:gd name="adj2" fmla="val 0"/>
            </a:avLst>
          </a:prstGeom>
          <a:solidFill>
            <a:srgbClr val="30A9E0"/>
          </a:solidFill>
          <a:ln>
            <a:noFill/>
          </a:ln>
        </p:spPr>
        <p:txBody>
          <a:bodyPr lIns="91425" tIns="45700" rIns="91425" bIns="45700" anchor="t" anchorCtr="0">
            <a:noAutofit/>
          </a:bodyPr>
          <a:lstStyle/>
          <a:p>
            <a:endParaRPr kern="0" dirty="0">
              <a:solidFill>
                <a:srgbClr val="E3655B"/>
              </a:solidFill>
              <a:latin typeface="Cambria" pitchFamily="18" charset="0"/>
              <a:cs typeface="Arial"/>
              <a:sym typeface="Arial"/>
            </a:endParaRPr>
          </a:p>
        </p:txBody>
      </p:sp>
      <p:sp>
        <p:nvSpPr>
          <p:cNvPr id="51" name="ZoneTexte 50"/>
          <p:cNvSpPr txBox="1"/>
          <p:nvPr/>
        </p:nvSpPr>
        <p:spPr>
          <a:xfrm>
            <a:off x="762270" y="373617"/>
            <a:ext cx="4854354" cy="338554"/>
          </a:xfrm>
          <a:prstGeom prst="rect">
            <a:avLst/>
          </a:prstGeom>
          <a:noFill/>
        </p:spPr>
        <p:txBody>
          <a:bodyPr wrap="square" rtlCol="0">
            <a:spAutoFit/>
          </a:bodyPr>
          <a:lstStyle/>
          <a:p>
            <a:pPr algn="just"/>
            <a:r>
              <a:rPr lang="fr-FR" sz="1600" b="1" dirty="0">
                <a:solidFill>
                  <a:schemeClr val="bg1"/>
                </a:solidFill>
                <a:latin typeface="Century Gothic" panose="020B0502020202020204" pitchFamily="34" charset="0"/>
              </a:rPr>
              <a:t>NOTRE STRATEGIE</a:t>
            </a:r>
          </a:p>
        </p:txBody>
      </p:sp>
      <p:sp>
        <p:nvSpPr>
          <p:cNvPr id="52" name="Rectangle 51"/>
          <p:cNvSpPr/>
          <p:nvPr/>
        </p:nvSpPr>
        <p:spPr>
          <a:xfrm rot="5400000">
            <a:off x="1503840" y="47151"/>
            <a:ext cx="45719" cy="135632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94573" y="1835696"/>
            <a:ext cx="1029104" cy="1015663"/>
          </a:xfrm>
          <a:prstGeom prst="rect">
            <a:avLst/>
          </a:prstGeom>
          <a:noFill/>
        </p:spPr>
        <p:txBody>
          <a:bodyPr wrap="square" rtlCol="0">
            <a:spAutoFit/>
          </a:bodyPr>
          <a:lstStyle/>
          <a:p>
            <a:r>
              <a:rPr lang="fr-FR" sz="6000" b="1" dirty="0">
                <a:solidFill>
                  <a:srgbClr val="98BF11"/>
                </a:solidFill>
                <a:latin typeface="Century Gothic" panose="020B0502020202020204" pitchFamily="34" charset="0"/>
              </a:rPr>
              <a:t>1</a:t>
            </a:r>
          </a:p>
        </p:txBody>
      </p:sp>
      <p:sp>
        <p:nvSpPr>
          <p:cNvPr id="85" name="ZoneTexte 84"/>
          <p:cNvSpPr txBox="1"/>
          <p:nvPr/>
        </p:nvSpPr>
        <p:spPr>
          <a:xfrm>
            <a:off x="435545" y="3074284"/>
            <a:ext cx="965718" cy="1015663"/>
          </a:xfrm>
          <a:prstGeom prst="rect">
            <a:avLst/>
          </a:prstGeom>
          <a:noFill/>
        </p:spPr>
        <p:txBody>
          <a:bodyPr wrap="square" rtlCol="0">
            <a:spAutoFit/>
          </a:bodyPr>
          <a:lstStyle/>
          <a:p>
            <a:r>
              <a:rPr lang="fr-FR" sz="6000" b="1" dirty="0">
                <a:solidFill>
                  <a:srgbClr val="FAB100"/>
                </a:solidFill>
                <a:latin typeface="Century Gothic" panose="020B0502020202020204" pitchFamily="34" charset="0"/>
              </a:rPr>
              <a:t>2</a:t>
            </a:r>
          </a:p>
        </p:txBody>
      </p:sp>
      <p:sp>
        <p:nvSpPr>
          <p:cNvPr id="88" name="Rectangle 87"/>
          <p:cNvSpPr/>
          <p:nvPr/>
        </p:nvSpPr>
        <p:spPr>
          <a:xfrm rot="5400000">
            <a:off x="1361214" y="1972370"/>
            <a:ext cx="72008" cy="183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Rectangle 88"/>
          <p:cNvSpPr/>
          <p:nvPr/>
        </p:nvSpPr>
        <p:spPr>
          <a:xfrm rot="5400000">
            <a:off x="1361214" y="3159920"/>
            <a:ext cx="72008" cy="183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ZoneTexte 92"/>
          <p:cNvSpPr txBox="1"/>
          <p:nvPr/>
        </p:nvSpPr>
        <p:spPr>
          <a:xfrm>
            <a:off x="1032883" y="5806694"/>
            <a:ext cx="5742572" cy="338554"/>
          </a:xfrm>
          <a:prstGeom prst="rect">
            <a:avLst/>
          </a:prstGeom>
          <a:noFill/>
        </p:spPr>
        <p:txBody>
          <a:bodyPr wrap="square" rtlCol="0">
            <a:spAutoFit/>
          </a:bodyPr>
          <a:lstStyle/>
          <a:p>
            <a:pPr algn="just"/>
            <a:r>
              <a:rPr lang="fr-FR" sz="1600" b="1" dirty="0">
                <a:solidFill>
                  <a:srgbClr val="404040"/>
                </a:solidFill>
                <a:latin typeface="Century Gothic" panose="020B0502020202020204" pitchFamily="34" charset="0"/>
              </a:rPr>
              <a:t>VIVRE, CULTIVER ET ENTREPRENDRE DURABLEMENT</a:t>
            </a:r>
          </a:p>
        </p:txBody>
      </p:sp>
      <p:sp>
        <p:nvSpPr>
          <p:cNvPr id="28" name="ZoneTexte 27"/>
          <p:cNvSpPr txBox="1"/>
          <p:nvPr/>
        </p:nvSpPr>
        <p:spPr>
          <a:xfrm>
            <a:off x="413131" y="4294526"/>
            <a:ext cx="1010546" cy="1015663"/>
          </a:xfrm>
          <a:prstGeom prst="rect">
            <a:avLst/>
          </a:prstGeom>
          <a:noFill/>
        </p:spPr>
        <p:txBody>
          <a:bodyPr wrap="square" rtlCol="0">
            <a:spAutoFit/>
          </a:bodyPr>
          <a:lstStyle/>
          <a:p>
            <a:r>
              <a:rPr lang="fr-FR" sz="6000" b="1" dirty="0">
                <a:solidFill>
                  <a:srgbClr val="346826"/>
                </a:solidFill>
                <a:latin typeface="Century Gothic" panose="020B0502020202020204" pitchFamily="34" charset="0"/>
              </a:rPr>
              <a:t>3</a:t>
            </a:r>
          </a:p>
        </p:txBody>
      </p:sp>
      <p:sp>
        <p:nvSpPr>
          <p:cNvPr id="29" name="ZoneTexte 28"/>
          <p:cNvSpPr txBox="1"/>
          <p:nvPr/>
        </p:nvSpPr>
        <p:spPr>
          <a:xfrm>
            <a:off x="450331" y="5382197"/>
            <a:ext cx="1010546" cy="1015663"/>
          </a:xfrm>
          <a:prstGeom prst="rect">
            <a:avLst/>
          </a:prstGeom>
          <a:noFill/>
        </p:spPr>
        <p:txBody>
          <a:bodyPr wrap="square" rtlCol="0">
            <a:spAutoFit/>
          </a:bodyPr>
          <a:lstStyle/>
          <a:p>
            <a:r>
              <a:rPr lang="fr-FR" sz="6000" b="1" dirty="0">
                <a:solidFill>
                  <a:schemeClr val="accent5">
                    <a:lumMod val="40000"/>
                    <a:lumOff val="60000"/>
                  </a:schemeClr>
                </a:solidFill>
                <a:latin typeface="Century Gothic" panose="020B0502020202020204" pitchFamily="34" charset="0"/>
              </a:rPr>
              <a:t>4</a:t>
            </a:r>
          </a:p>
        </p:txBody>
      </p:sp>
      <p:sp>
        <p:nvSpPr>
          <p:cNvPr id="30" name="Rectangle 29"/>
          <p:cNvSpPr/>
          <p:nvPr/>
        </p:nvSpPr>
        <p:spPr>
          <a:xfrm rot="5400000">
            <a:off x="1332327" y="4349208"/>
            <a:ext cx="72008" cy="183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rot="5400000">
            <a:off x="1361214" y="5405054"/>
            <a:ext cx="72008" cy="183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264898" y="971600"/>
            <a:ext cx="6215102" cy="938719"/>
          </a:xfrm>
          <a:prstGeom prst="rect">
            <a:avLst/>
          </a:prstGeom>
          <a:noFill/>
        </p:spPr>
        <p:txBody>
          <a:bodyPr wrap="square" rtlCol="0">
            <a:spAutoFit/>
          </a:bodyPr>
          <a:lstStyle/>
          <a:p>
            <a:pPr algn="just"/>
            <a:r>
              <a:rPr lang="fr-FR" sz="1100" dirty="0">
                <a:latin typeface="Century Gothic" panose="020B0502020202020204" pitchFamily="34" charset="0"/>
              </a:rPr>
              <a:t>La stratégie du Plan Climat Air Energie Territorial de la communauté d’agglomération Privas Centre Ardèche a été définie sur la base du diagnostic et de plusieurs temps </a:t>
            </a:r>
            <a:r>
              <a:rPr lang="fr-FR" sz="1100" b="1" dirty="0">
                <a:latin typeface="Century Gothic" panose="020B0502020202020204" pitchFamily="34" charset="0"/>
              </a:rPr>
              <a:t>de co-construction avec les acteurs locaux, </a:t>
            </a:r>
            <a:r>
              <a:rPr lang="fr-FR" sz="1100" dirty="0">
                <a:latin typeface="Century Gothic" panose="020B0502020202020204" pitchFamily="34" charset="0"/>
              </a:rPr>
              <a:t>notamment dans le cadre de la candidature TEPOS. Afin de répondre aux </a:t>
            </a:r>
            <a:r>
              <a:rPr lang="fr-FR" sz="1100" b="1" dirty="0">
                <a:latin typeface="Century Gothic" panose="020B0502020202020204" pitchFamily="34" charset="0"/>
              </a:rPr>
              <a:t>enjeux du territoire aujourd’hui et demain</a:t>
            </a:r>
            <a:r>
              <a:rPr lang="fr-FR" sz="1100" dirty="0">
                <a:latin typeface="Century Gothic" panose="020B0502020202020204" pitchFamily="34" charset="0"/>
              </a:rPr>
              <a:t>, celle-ci s’articule autour de 4 grandes orientations stratégiques :</a:t>
            </a:r>
          </a:p>
        </p:txBody>
      </p:sp>
      <p:sp>
        <p:nvSpPr>
          <p:cNvPr id="24" name="ZoneTexte 23"/>
          <p:cNvSpPr txBox="1"/>
          <p:nvPr/>
        </p:nvSpPr>
        <p:spPr>
          <a:xfrm>
            <a:off x="996768" y="3358422"/>
            <a:ext cx="5742572" cy="584775"/>
          </a:xfrm>
          <a:prstGeom prst="rect">
            <a:avLst/>
          </a:prstGeom>
          <a:noFill/>
        </p:spPr>
        <p:txBody>
          <a:bodyPr wrap="square" rtlCol="0">
            <a:spAutoFit/>
          </a:bodyPr>
          <a:lstStyle/>
          <a:p>
            <a:pPr algn="just"/>
            <a:r>
              <a:rPr lang="fr-FR" sz="1600" b="1" dirty="0">
                <a:solidFill>
                  <a:srgbClr val="404040"/>
                </a:solidFill>
                <a:latin typeface="Century Gothic" panose="020B0502020202020204" pitchFamily="34" charset="0"/>
              </a:rPr>
              <a:t>UTILISER NOS RESSOURCES RENOUVELABLES POUR PRODUIRE NOTRE ENERGIE</a:t>
            </a:r>
          </a:p>
        </p:txBody>
      </p:sp>
      <p:sp>
        <p:nvSpPr>
          <p:cNvPr id="25" name="ZoneTexte 24"/>
          <p:cNvSpPr txBox="1"/>
          <p:nvPr/>
        </p:nvSpPr>
        <p:spPr>
          <a:xfrm>
            <a:off x="1070804" y="4726331"/>
            <a:ext cx="5742572" cy="338554"/>
          </a:xfrm>
          <a:prstGeom prst="rect">
            <a:avLst/>
          </a:prstGeom>
          <a:noFill/>
        </p:spPr>
        <p:txBody>
          <a:bodyPr wrap="square" rtlCol="0">
            <a:spAutoFit/>
          </a:bodyPr>
          <a:lstStyle/>
          <a:p>
            <a:pPr algn="just"/>
            <a:r>
              <a:rPr lang="fr-FR" sz="1600" b="1" dirty="0">
                <a:solidFill>
                  <a:srgbClr val="404040"/>
                </a:solidFill>
                <a:latin typeface="Century Gothic" panose="020B0502020202020204" pitchFamily="34" charset="0"/>
              </a:rPr>
              <a:t>SE DEPLACER AUTREMENT SUR NOTRE TERRITOIRE</a:t>
            </a:r>
          </a:p>
        </p:txBody>
      </p:sp>
      <p:sp>
        <p:nvSpPr>
          <p:cNvPr id="26" name="ZoneTexte 25"/>
          <p:cNvSpPr txBox="1"/>
          <p:nvPr/>
        </p:nvSpPr>
        <p:spPr>
          <a:xfrm>
            <a:off x="1070804" y="2134286"/>
            <a:ext cx="5238516" cy="584775"/>
          </a:xfrm>
          <a:prstGeom prst="rect">
            <a:avLst/>
          </a:prstGeom>
          <a:noFill/>
        </p:spPr>
        <p:txBody>
          <a:bodyPr wrap="square" rtlCol="0">
            <a:spAutoFit/>
          </a:bodyPr>
          <a:lstStyle/>
          <a:p>
            <a:pPr algn="just"/>
            <a:r>
              <a:rPr lang="fr-FR" sz="1600" b="1" dirty="0">
                <a:solidFill>
                  <a:srgbClr val="404040"/>
                </a:solidFill>
                <a:latin typeface="Century Gothic" panose="020B0502020202020204" pitchFamily="34" charset="0"/>
              </a:rPr>
              <a:t>SE LOGER ET TRAVAILLER DANS DES BATIMENTS SAINS ET ECONOMIES</a:t>
            </a:r>
          </a:p>
        </p:txBody>
      </p:sp>
      <p:pic>
        <p:nvPicPr>
          <p:cNvPr id="27" name="Image 26"/>
          <p:cNvPicPr>
            <a:picLocks noChangeAspect="1"/>
          </p:cNvPicPr>
          <p:nvPr/>
        </p:nvPicPr>
        <p:blipFill rotWithShape="1">
          <a:blip r:embed="rId5" cstate="print">
            <a:extLst>
              <a:ext uri="{28A0092B-C50C-407E-A947-70E740481C1C}">
                <a14:useLocalDpi xmlns:a14="http://schemas.microsoft.com/office/drawing/2010/main" val="0"/>
              </a:ext>
            </a:extLst>
          </a:blip>
          <a:srcRect r="67683" b="38184"/>
          <a:stretch/>
        </p:blipFill>
        <p:spPr>
          <a:xfrm rot="16200000">
            <a:off x="261002" y="7681946"/>
            <a:ext cx="1201053" cy="1723056"/>
          </a:xfrm>
          <a:prstGeom prst="rect">
            <a:avLst/>
          </a:prstGeom>
        </p:spPr>
      </p:pic>
      <p:sp>
        <p:nvSpPr>
          <p:cNvPr id="4" name="ZoneTexte 3"/>
          <p:cNvSpPr txBox="1"/>
          <p:nvPr/>
        </p:nvSpPr>
        <p:spPr>
          <a:xfrm>
            <a:off x="815405" y="7921007"/>
            <a:ext cx="4748084" cy="769441"/>
          </a:xfrm>
          <a:prstGeom prst="rect">
            <a:avLst/>
          </a:prstGeom>
          <a:noFill/>
          <a:ln>
            <a:noFill/>
          </a:ln>
        </p:spPr>
        <p:txBody>
          <a:bodyPr wrap="square" rtlCol="0">
            <a:spAutoFit/>
          </a:bodyPr>
          <a:lstStyle/>
          <a:p>
            <a:pPr algn="ctr"/>
            <a:r>
              <a:rPr lang="fr-FR" sz="1100" i="1" dirty="0">
                <a:latin typeface="Century Gothic" panose="020B0502020202020204" pitchFamily="34" charset="0"/>
              </a:rPr>
              <a:t>Chacune de ces orientations stratégiques a été déclinée en objectifs opérationnels</a:t>
            </a:r>
            <a:r>
              <a:rPr lang="fr-FR" sz="1100" b="1" i="1" dirty="0">
                <a:solidFill>
                  <a:srgbClr val="FF0000"/>
                </a:solidFill>
                <a:latin typeface="Century Gothic" panose="020B0502020202020204" pitchFamily="34" charset="0"/>
              </a:rPr>
              <a:t> </a:t>
            </a:r>
            <a:r>
              <a:rPr lang="fr-FR" sz="1100" i="1" dirty="0">
                <a:latin typeface="Century Gothic" panose="020B0502020202020204" pitchFamily="34" charset="0"/>
              </a:rPr>
              <a:t>et s’est vue associer un scénario énergétique chiffré (de réduction des consommations ou de production d’énergies renouvelables). </a:t>
            </a:r>
          </a:p>
        </p:txBody>
      </p:sp>
      <p:sp>
        <p:nvSpPr>
          <p:cNvPr id="2" name="Espace réservé du numéro de diapositive 1">
            <a:extLst>
              <a:ext uri="{FF2B5EF4-FFF2-40B4-BE49-F238E27FC236}">
                <a16:creationId xmlns:a16="http://schemas.microsoft.com/office/drawing/2014/main" id="{7D77AE8F-91ED-470B-B735-8BFBEA729272}"/>
              </a:ext>
            </a:extLst>
          </p:cNvPr>
          <p:cNvSpPr>
            <a:spLocks noGrp="1"/>
          </p:cNvSpPr>
          <p:nvPr>
            <p:ph type="sldNum" sz="quarter" idx="12"/>
          </p:nvPr>
        </p:nvSpPr>
        <p:spPr/>
        <p:txBody>
          <a:bodyPr/>
          <a:lstStyle/>
          <a:p>
            <a:fld id="{1E472829-5C7A-45AD-9267-70AC7B316BF4}" type="slidenum">
              <a:rPr lang="fr-FR" smtClean="0"/>
              <a:t>9</a:t>
            </a:fld>
            <a:endParaRPr lang="fr-FR"/>
          </a:p>
        </p:txBody>
      </p:sp>
    </p:spTree>
    <p:extLst>
      <p:ext uri="{BB962C8B-B14F-4D97-AF65-F5344CB8AC3E}">
        <p14:creationId xmlns:p14="http://schemas.microsoft.com/office/powerpoint/2010/main" val="21821935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6"/>
</p:tagLst>
</file>

<file path=ppt/tags/tag11.xml><?xml version="1.0" encoding="utf-8"?>
<p:tagLst xmlns:a="http://schemas.openxmlformats.org/drawingml/2006/main" xmlns:r="http://schemas.openxmlformats.org/officeDocument/2006/relationships" xmlns:p="http://schemas.openxmlformats.org/presentationml/2006/main">
  <p:tag name="NUM" val="17"/>
</p:tagLst>
</file>

<file path=ppt/tags/tag12.xml><?xml version="1.0" encoding="utf-8"?>
<p:tagLst xmlns:a="http://schemas.openxmlformats.org/drawingml/2006/main" xmlns:r="http://schemas.openxmlformats.org/officeDocument/2006/relationships" xmlns:p="http://schemas.openxmlformats.org/presentationml/2006/main">
  <p:tag name="NUM" val="18"/>
</p:tagLst>
</file>

<file path=ppt/tags/tag13.xml><?xml version="1.0" encoding="utf-8"?>
<p:tagLst xmlns:a="http://schemas.openxmlformats.org/drawingml/2006/main" xmlns:r="http://schemas.openxmlformats.org/officeDocument/2006/relationships" xmlns:p="http://schemas.openxmlformats.org/presentationml/2006/main">
  <p:tag name="NUM" val="19"/>
</p:tagLst>
</file>

<file path=ppt/tags/tag14.xml><?xml version="1.0" encoding="utf-8"?>
<p:tagLst xmlns:a="http://schemas.openxmlformats.org/drawingml/2006/main" xmlns:r="http://schemas.openxmlformats.org/officeDocument/2006/relationships" xmlns:p="http://schemas.openxmlformats.org/presentationml/2006/main">
  <p:tag name="NUM" val="28"/>
</p:tagLst>
</file>

<file path=ppt/tags/tag15.xml><?xml version="1.0" encoding="utf-8"?>
<p:tagLst xmlns:a="http://schemas.openxmlformats.org/drawingml/2006/main" xmlns:r="http://schemas.openxmlformats.org/officeDocument/2006/relationships" xmlns:p="http://schemas.openxmlformats.org/presentationml/2006/main">
  <p:tag name="NUM" val="32"/>
</p:tagLst>
</file>

<file path=ppt/tags/tag16.xml><?xml version="1.0" encoding="utf-8"?>
<p:tagLst xmlns:a="http://schemas.openxmlformats.org/drawingml/2006/main" xmlns:r="http://schemas.openxmlformats.org/officeDocument/2006/relationships" xmlns:p="http://schemas.openxmlformats.org/presentationml/2006/main">
  <p:tag name="NUM" val="33"/>
</p:tagLst>
</file>

<file path=ppt/tags/tag17.xml><?xml version="1.0" encoding="utf-8"?>
<p:tagLst xmlns:a="http://schemas.openxmlformats.org/drawingml/2006/main" xmlns:r="http://schemas.openxmlformats.org/officeDocument/2006/relationships" xmlns:p="http://schemas.openxmlformats.org/presentationml/2006/main">
  <p:tag name="NUM" val="34"/>
</p:tagLst>
</file>

<file path=ppt/tags/tag18.xml><?xml version="1.0" encoding="utf-8"?>
<p:tagLst xmlns:a="http://schemas.openxmlformats.org/drawingml/2006/main" xmlns:r="http://schemas.openxmlformats.org/officeDocument/2006/relationships" xmlns:p="http://schemas.openxmlformats.org/presentationml/2006/main">
  <p:tag name="NUM" val="36"/>
</p:tagLst>
</file>

<file path=ppt/tags/tag19.xml><?xml version="1.0" encoding="utf-8"?>
<p:tagLst xmlns:a="http://schemas.openxmlformats.org/drawingml/2006/main" xmlns:r="http://schemas.openxmlformats.org/officeDocument/2006/relationships" xmlns:p="http://schemas.openxmlformats.org/presentationml/2006/main">
  <p:tag name="NUM" val="40"/>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6"/>
</p:tagLst>
</file>

<file path=ppt/tags/tag21.xml><?xml version="1.0" encoding="utf-8"?>
<p:tagLst xmlns:a="http://schemas.openxmlformats.org/drawingml/2006/main" xmlns:r="http://schemas.openxmlformats.org/officeDocument/2006/relationships" xmlns:p="http://schemas.openxmlformats.org/presentationml/2006/main">
  <p:tag name="NUM" val="17"/>
</p:tagLst>
</file>

<file path=ppt/tags/tag22.xml><?xml version="1.0" encoding="utf-8"?>
<p:tagLst xmlns:a="http://schemas.openxmlformats.org/drawingml/2006/main" xmlns:r="http://schemas.openxmlformats.org/officeDocument/2006/relationships" xmlns:p="http://schemas.openxmlformats.org/presentationml/2006/main">
  <p:tag name="NUM" val="18"/>
</p:tagLst>
</file>

<file path=ppt/tags/tag23.xml><?xml version="1.0" encoding="utf-8"?>
<p:tagLst xmlns:a="http://schemas.openxmlformats.org/drawingml/2006/main" xmlns:r="http://schemas.openxmlformats.org/officeDocument/2006/relationships" xmlns:p="http://schemas.openxmlformats.org/presentationml/2006/main">
  <p:tag name="NUM" val="40"/>
</p:tagLst>
</file>

<file path=ppt/tags/tag24.xml><?xml version="1.0" encoding="utf-8"?>
<p:tagLst xmlns:a="http://schemas.openxmlformats.org/drawingml/2006/main" xmlns:r="http://schemas.openxmlformats.org/officeDocument/2006/relationships" xmlns:p="http://schemas.openxmlformats.org/presentationml/2006/main">
  <p:tag name="NUM" val="11"/>
</p:tagLst>
</file>

<file path=ppt/tags/tag25.xml><?xml version="1.0" encoding="utf-8"?>
<p:tagLst xmlns:a="http://schemas.openxmlformats.org/drawingml/2006/main" xmlns:r="http://schemas.openxmlformats.org/officeDocument/2006/relationships" xmlns:p="http://schemas.openxmlformats.org/presentationml/2006/main">
  <p:tag name="NUM" val="36"/>
</p:tagLst>
</file>

<file path=ppt/tags/tag26.xml><?xml version="1.0" encoding="utf-8"?>
<p:tagLst xmlns:a="http://schemas.openxmlformats.org/drawingml/2006/main" xmlns:r="http://schemas.openxmlformats.org/officeDocument/2006/relationships" xmlns:p="http://schemas.openxmlformats.org/presentationml/2006/main">
  <p:tag name="NUM" val="28"/>
</p:tagLst>
</file>

<file path=ppt/tags/tag27.xml><?xml version="1.0" encoding="utf-8"?>
<p:tagLst xmlns:a="http://schemas.openxmlformats.org/drawingml/2006/main" xmlns:r="http://schemas.openxmlformats.org/officeDocument/2006/relationships" xmlns:p="http://schemas.openxmlformats.org/presentationml/2006/main">
  <p:tag name="NUM" val="16"/>
</p:tagLst>
</file>

<file path=ppt/tags/tag28.xml><?xml version="1.0" encoding="utf-8"?>
<p:tagLst xmlns:a="http://schemas.openxmlformats.org/drawingml/2006/main" xmlns:r="http://schemas.openxmlformats.org/officeDocument/2006/relationships" xmlns:p="http://schemas.openxmlformats.org/presentationml/2006/main">
  <p:tag name="NUM" val="17"/>
</p:tagLst>
</file>

<file path=ppt/tags/tag29.xml><?xml version="1.0" encoding="utf-8"?>
<p:tagLst xmlns:a="http://schemas.openxmlformats.org/drawingml/2006/main" xmlns:r="http://schemas.openxmlformats.org/officeDocument/2006/relationships" xmlns:p="http://schemas.openxmlformats.org/presentationml/2006/main">
  <p:tag name="NUM" val="18"/>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5"/>
</p:tagLst>
</file>

<file path=ppt/tags/tag31.xml><?xml version="1.0" encoding="utf-8"?>
<p:tagLst xmlns:a="http://schemas.openxmlformats.org/drawingml/2006/main" xmlns:r="http://schemas.openxmlformats.org/officeDocument/2006/relationships" xmlns:p="http://schemas.openxmlformats.org/presentationml/2006/main">
  <p:tag name="NUM" val="16"/>
</p:tagLst>
</file>

<file path=ppt/tags/tag32.xml><?xml version="1.0" encoding="utf-8"?>
<p:tagLst xmlns:a="http://schemas.openxmlformats.org/drawingml/2006/main" xmlns:r="http://schemas.openxmlformats.org/officeDocument/2006/relationships" xmlns:p="http://schemas.openxmlformats.org/presentationml/2006/main">
  <p:tag name="NUM" val="17"/>
</p:tagLst>
</file>

<file path=ppt/tags/tag33.xml><?xml version="1.0" encoding="utf-8"?>
<p:tagLst xmlns:a="http://schemas.openxmlformats.org/drawingml/2006/main" xmlns:r="http://schemas.openxmlformats.org/officeDocument/2006/relationships" xmlns:p="http://schemas.openxmlformats.org/presentationml/2006/main">
  <p:tag name="NUM" val="18"/>
</p:tagLst>
</file>

<file path=ppt/tags/tag34.xml><?xml version="1.0" encoding="utf-8"?>
<p:tagLst xmlns:a="http://schemas.openxmlformats.org/drawingml/2006/main" xmlns:r="http://schemas.openxmlformats.org/officeDocument/2006/relationships" xmlns:p="http://schemas.openxmlformats.org/presentationml/2006/main">
  <p:tag name="NUM" val="15"/>
</p:tagLst>
</file>

<file path=ppt/tags/tag35.xml><?xml version="1.0" encoding="utf-8"?>
<p:tagLst xmlns:a="http://schemas.openxmlformats.org/drawingml/2006/main" xmlns:r="http://schemas.openxmlformats.org/officeDocument/2006/relationships" xmlns:p="http://schemas.openxmlformats.org/presentationml/2006/main">
  <p:tag name="NUM" val="16"/>
</p:tagLst>
</file>

<file path=ppt/tags/tag36.xml><?xml version="1.0" encoding="utf-8"?>
<p:tagLst xmlns:a="http://schemas.openxmlformats.org/drawingml/2006/main" xmlns:r="http://schemas.openxmlformats.org/officeDocument/2006/relationships" xmlns:p="http://schemas.openxmlformats.org/presentationml/2006/main">
  <p:tag name="NUM" val="17"/>
</p:tagLst>
</file>

<file path=ppt/tags/tag37.xml><?xml version="1.0" encoding="utf-8"?>
<p:tagLst xmlns:a="http://schemas.openxmlformats.org/drawingml/2006/main" xmlns:r="http://schemas.openxmlformats.org/officeDocument/2006/relationships" xmlns:p="http://schemas.openxmlformats.org/presentationml/2006/main">
  <p:tag name="NUM" val="18"/>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5"/>
</p:tagLst>
</file>

<file path=ppt/tags/tag41.xml><?xml version="1.0" encoding="utf-8"?>
<p:tagLst xmlns:a="http://schemas.openxmlformats.org/drawingml/2006/main" xmlns:r="http://schemas.openxmlformats.org/officeDocument/2006/relationships" xmlns:p="http://schemas.openxmlformats.org/presentationml/2006/main">
  <p:tag name="NUM" val="16"/>
</p:tagLst>
</file>

<file path=ppt/tags/tag42.xml><?xml version="1.0" encoding="utf-8"?>
<p:tagLst xmlns:a="http://schemas.openxmlformats.org/drawingml/2006/main" xmlns:r="http://schemas.openxmlformats.org/officeDocument/2006/relationships" xmlns:p="http://schemas.openxmlformats.org/presentationml/2006/main">
  <p:tag name="NUM" val="17"/>
</p:tagLst>
</file>

<file path=ppt/tags/tag43.xml><?xml version="1.0" encoding="utf-8"?>
<p:tagLst xmlns:a="http://schemas.openxmlformats.org/drawingml/2006/main" xmlns:r="http://schemas.openxmlformats.org/officeDocument/2006/relationships" xmlns:p="http://schemas.openxmlformats.org/presentationml/2006/main">
  <p:tag name="NUM" val="18"/>
</p:tagLst>
</file>

<file path=ppt/tags/tag44.xml><?xml version="1.0" encoding="utf-8"?>
<p:tagLst xmlns:a="http://schemas.openxmlformats.org/drawingml/2006/main" xmlns:r="http://schemas.openxmlformats.org/officeDocument/2006/relationships" xmlns:p="http://schemas.openxmlformats.org/presentationml/2006/main">
  <p:tag name="NUM" val="19"/>
</p:tagLst>
</file>

<file path=ppt/tags/tag45.xml><?xml version="1.0" encoding="utf-8"?>
<p:tagLst xmlns:a="http://schemas.openxmlformats.org/drawingml/2006/main" xmlns:r="http://schemas.openxmlformats.org/officeDocument/2006/relationships" xmlns:p="http://schemas.openxmlformats.org/presentationml/2006/main">
  <p:tag name="NUM" val="28"/>
</p:tagLst>
</file>

<file path=ppt/tags/tag46.xml><?xml version="1.0" encoding="utf-8"?>
<p:tagLst xmlns:a="http://schemas.openxmlformats.org/drawingml/2006/main" xmlns:r="http://schemas.openxmlformats.org/officeDocument/2006/relationships" xmlns:p="http://schemas.openxmlformats.org/presentationml/2006/main">
  <p:tag name="NUM" val="32"/>
</p:tagLst>
</file>

<file path=ppt/tags/tag47.xml><?xml version="1.0" encoding="utf-8"?>
<p:tagLst xmlns:a="http://schemas.openxmlformats.org/drawingml/2006/main" xmlns:r="http://schemas.openxmlformats.org/officeDocument/2006/relationships" xmlns:p="http://schemas.openxmlformats.org/presentationml/2006/main">
  <p:tag name="NUM" val="33"/>
</p:tagLst>
</file>

<file path=ppt/tags/tag48.xml><?xml version="1.0" encoding="utf-8"?>
<p:tagLst xmlns:a="http://schemas.openxmlformats.org/drawingml/2006/main" xmlns:r="http://schemas.openxmlformats.org/officeDocument/2006/relationships" xmlns:p="http://schemas.openxmlformats.org/presentationml/2006/main">
  <p:tag name="NUM" val="34"/>
</p:tagLst>
</file>

<file path=ppt/tags/tag49.xml><?xml version="1.0" encoding="utf-8"?>
<p:tagLst xmlns:a="http://schemas.openxmlformats.org/drawingml/2006/main" xmlns:r="http://schemas.openxmlformats.org/officeDocument/2006/relationships" xmlns:p="http://schemas.openxmlformats.org/presentationml/2006/main">
  <p:tag name="NUM" val="36"/>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40"/>
</p:tagLst>
</file>

<file path=ppt/tags/tag51.xml><?xml version="1.0" encoding="utf-8"?>
<p:tagLst xmlns:a="http://schemas.openxmlformats.org/drawingml/2006/main" xmlns:r="http://schemas.openxmlformats.org/officeDocument/2006/relationships" xmlns:p="http://schemas.openxmlformats.org/presentationml/2006/main">
  <p:tag name="NUM" val="16"/>
</p:tagLst>
</file>

<file path=ppt/tags/tag52.xml><?xml version="1.0" encoding="utf-8"?>
<p:tagLst xmlns:a="http://schemas.openxmlformats.org/drawingml/2006/main" xmlns:r="http://schemas.openxmlformats.org/officeDocument/2006/relationships" xmlns:p="http://schemas.openxmlformats.org/presentationml/2006/main">
  <p:tag name="NUM" val="17"/>
</p:tagLst>
</file>

<file path=ppt/tags/tag53.xml><?xml version="1.0" encoding="utf-8"?>
<p:tagLst xmlns:a="http://schemas.openxmlformats.org/drawingml/2006/main" xmlns:r="http://schemas.openxmlformats.org/officeDocument/2006/relationships" xmlns:p="http://schemas.openxmlformats.org/presentationml/2006/main">
  <p:tag name="NUM" val="18"/>
</p:tagLst>
</file>

<file path=ppt/tags/tag54.xml><?xml version="1.0" encoding="utf-8"?>
<p:tagLst xmlns:a="http://schemas.openxmlformats.org/drawingml/2006/main" xmlns:r="http://schemas.openxmlformats.org/officeDocument/2006/relationships" xmlns:p="http://schemas.openxmlformats.org/presentationml/2006/main">
  <p:tag name="NUM" val="40"/>
</p:tagLst>
</file>

<file path=ppt/tags/tag55.xml><?xml version="1.0" encoding="utf-8"?>
<p:tagLst xmlns:a="http://schemas.openxmlformats.org/drawingml/2006/main" xmlns:r="http://schemas.openxmlformats.org/officeDocument/2006/relationships" xmlns:p="http://schemas.openxmlformats.org/presentationml/2006/main">
  <p:tag name="NUM" val="11"/>
</p:tagLst>
</file>

<file path=ppt/tags/tag56.xml><?xml version="1.0" encoding="utf-8"?>
<p:tagLst xmlns:a="http://schemas.openxmlformats.org/drawingml/2006/main" xmlns:r="http://schemas.openxmlformats.org/officeDocument/2006/relationships" xmlns:p="http://schemas.openxmlformats.org/presentationml/2006/main">
  <p:tag name="NUM" val="36"/>
</p:tagLst>
</file>

<file path=ppt/tags/tag57.xml><?xml version="1.0" encoding="utf-8"?>
<p:tagLst xmlns:a="http://schemas.openxmlformats.org/drawingml/2006/main" xmlns:r="http://schemas.openxmlformats.org/officeDocument/2006/relationships" xmlns:p="http://schemas.openxmlformats.org/presentationml/2006/main">
  <p:tag name="NUM" val="28"/>
</p:tagLst>
</file>

<file path=ppt/tags/tag58.xml><?xml version="1.0" encoding="utf-8"?>
<p:tagLst xmlns:a="http://schemas.openxmlformats.org/drawingml/2006/main" xmlns:r="http://schemas.openxmlformats.org/officeDocument/2006/relationships" xmlns:p="http://schemas.openxmlformats.org/presentationml/2006/main">
  <p:tag name="NUM" val="16"/>
</p:tagLst>
</file>

<file path=ppt/tags/tag59.xml><?xml version="1.0" encoding="utf-8"?>
<p:tagLst xmlns:a="http://schemas.openxmlformats.org/drawingml/2006/main" xmlns:r="http://schemas.openxmlformats.org/officeDocument/2006/relationships" xmlns:p="http://schemas.openxmlformats.org/presentationml/2006/main">
  <p:tag name="NUM" val="17"/>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8"/>
</p:tagLst>
</file>

<file path=ppt/tags/tag61.xml><?xml version="1.0" encoding="utf-8"?>
<p:tagLst xmlns:a="http://schemas.openxmlformats.org/drawingml/2006/main" xmlns:r="http://schemas.openxmlformats.org/officeDocument/2006/relationships" xmlns:p="http://schemas.openxmlformats.org/presentationml/2006/main">
  <p:tag name="NUM" val="15"/>
</p:tagLst>
</file>

<file path=ppt/tags/tag62.xml><?xml version="1.0" encoding="utf-8"?>
<p:tagLst xmlns:a="http://schemas.openxmlformats.org/drawingml/2006/main" xmlns:r="http://schemas.openxmlformats.org/officeDocument/2006/relationships" xmlns:p="http://schemas.openxmlformats.org/presentationml/2006/main">
  <p:tag name="NUM" val="16"/>
</p:tagLst>
</file>

<file path=ppt/tags/tag63.xml><?xml version="1.0" encoding="utf-8"?>
<p:tagLst xmlns:a="http://schemas.openxmlformats.org/drawingml/2006/main" xmlns:r="http://schemas.openxmlformats.org/officeDocument/2006/relationships" xmlns:p="http://schemas.openxmlformats.org/presentationml/2006/main">
  <p:tag name="NUM" val="17"/>
</p:tagLst>
</file>

<file path=ppt/tags/tag64.xml><?xml version="1.0" encoding="utf-8"?>
<p:tagLst xmlns:a="http://schemas.openxmlformats.org/drawingml/2006/main" xmlns:r="http://schemas.openxmlformats.org/officeDocument/2006/relationships" xmlns:p="http://schemas.openxmlformats.org/presentationml/2006/main">
  <p:tag name="NUM" val="18"/>
</p:tagLst>
</file>

<file path=ppt/tags/tag65.xml><?xml version="1.0" encoding="utf-8"?>
<p:tagLst xmlns:a="http://schemas.openxmlformats.org/drawingml/2006/main" xmlns:r="http://schemas.openxmlformats.org/officeDocument/2006/relationships" xmlns:p="http://schemas.openxmlformats.org/presentationml/2006/main">
  <p:tag name="NUM" val="15"/>
</p:tagLst>
</file>

<file path=ppt/tags/tag66.xml><?xml version="1.0" encoding="utf-8"?>
<p:tagLst xmlns:a="http://schemas.openxmlformats.org/drawingml/2006/main" xmlns:r="http://schemas.openxmlformats.org/officeDocument/2006/relationships" xmlns:p="http://schemas.openxmlformats.org/presentationml/2006/main">
  <p:tag name="NUM" val="16"/>
</p:tagLst>
</file>

<file path=ppt/tags/tag67.xml><?xml version="1.0" encoding="utf-8"?>
<p:tagLst xmlns:a="http://schemas.openxmlformats.org/drawingml/2006/main" xmlns:r="http://schemas.openxmlformats.org/officeDocument/2006/relationships" xmlns:p="http://schemas.openxmlformats.org/presentationml/2006/main">
  <p:tag name="NUM" val="17"/>
</p:tagLst>
</file>

<file path=ppt/tags/tag68.xml><?xml version="1.0" encoding="utf-8"?>
<p:tagLst xmlns:a="http://schemas.openxmlformats.org/drawingml/2006/main" xmlns:r="http://schemas.openxmlformats.org/officeDocument/2006/relationships" xmlns:p="http://schemas.openxmlformats.org/presentationml/2006/main">
  <p:tag name="NUM" val="18"/>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11"/>
</p:tagLst>
</file>

<file path=ppt/tags/tag9.xml><?xml version="1.0" encoding="utf-8"?>
<p:tagLst xmlns:a="http://schemas.openxmlformats.org/drawingml/2006/main" xmlns:r="http://schemas.openxmlformats.org/officeDocument/2006/relationships" xmlns:p="http://schemas.openxmlformats.org/presentationml/2006/main">
  <p:tag name="NUM" val="1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8613</TotalTime>
  <Words>4617</Words>
  <Application>Microsoft Office PowerPoint</Application>
  <PresentationFormat>Affichage à l'écran (4:3)</PresentationFormat>
  <Paragraphs>411</Paragraphs>
  <Slides>24</Slides>
  <Notes>11</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24</vt:i4>
      </vt:variant>
    </vt:vector>
  </HeadingPairs>
  <TitlesOfParts>
    <vt:vector size="30" baseType="lpstr">
      <vt:lpstr>Arial</vt:lpstr>
      <vt:lpstr>Calibri</vt:lpstr>
      <vt:lpstr>Cambria</vt:lpstr>
      <vt:lpstr>Century Gothic</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Camille Baud</dc:creator>
  <cp:lastModifiedBy>Laetitia PELLEREY</cp:lastModifiedBy>
  <cp:revision>381</cp:revision>
  <cp:lastPrinted>2019-02-07T09:20:13Z</cp:lastPrinted>
  <dcterms:created xsi:type="dcterms:W3CDTF">2019-01-04T13:14:03Z</dcterms:created>
  <dcterms:modified xsi:type="dcterms:W3CDTF">2020-01-23T08:13:07Z</dcterms:modified>
</cp:coreProperties>
</file>