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(MS)" panose="020F0502020204030204" pitchFamily="34" charset="0"/>
      <p:regular r:id="rId14"/>
    </p:embeddedFont>
    <p:embeddedFont>
      <p:font typeface="Calibri (MS) Bold" panose="020F0702030404030204" pitchFamily="34" charset="0"/>
      <p:regular r:id="rId15"/>
      <p:bold r:id="rId16"/>
    </p:embeddedFont>
  </p:embeddedFontLst>
  <p:defaultTextStyle>
    <a:defPPr>
      <a:defRPr lang="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94614" autoAdjust="0"/>
  </p:normalViewPr>
  <p:slideViewPr>
    <p:cSldViewPr>
      <p:cViewPr varScale="1">
        <p:scale>
          <a:sx n="75" d="100"/>
          <a:sy n="75" d="100"/>
        </p:scale>
        <p:origin x="62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960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CA9E958F-B9B5-59CD-BF4D-DBD9E5B854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 dirty="0"/>
              <a:t>Ihr Name Ihre Institution </a:t>
            </a:r>
          </a:p>
          <a:p>
            <a:r>
              <a:rPr lang="de-DE" dirty="0" err="1"/>
              <a:t>Gattefossé</a:t>
            </a:r>
            <a:r>
              <a:rPr lang="de-DE" dirty="0"/>
              <a:t> Poster Prize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5BCEA94-2A4B-A82C-DD6C-D731093515E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88F57-3373-0043-BF9E-54EEFEC00E72}" type="datetimeFigureOut">
              <a:rPr lang="de-DE" smtClean="0"/>
              <a:t>04.09.23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7B5BC33-D4A0-EB13-8A9D-17C40ABBB5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BEEA842-D060-5B37-D405-2809E9B39D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F9B45-91BC-DD4F-8AF3-8100898039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81695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E7764-EE05-5B4F-92BB-2D00564486DD}" type="datetimeFigureOut">
              <a:rPr lang="de-DE" smtClean="0"/>
              <a:t>04.09.23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55024-E877-4948-B8CB-CD14319485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9055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55024-E877-4948-B8CB-CD143194858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843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367304"/>
            <a:chOff x="0" y="0"/>
            <a:chExt cx="4816593" cy="27304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30483"/>
            </a:xfrm>
            <a:custGeom>
              <a:avLst/>
              <a:gdLst/>
              <a:ahLst/>
              <a:cxnLst/>
              <a:rect l="l" t="t" r="r" b="b"/>
              <a:pathLst>
                <a:path w="4816592" h="2730483">
                  <a:moveTo>
                    <a:pt x="0" y="0"/>
                  </a:moveTo>
                  <a:lnTo>
                    <a:pt x="4816592" y="0"/>
                  </a:lnTo>
                  <a:lnTo>
                    <a:pt x="4816592" y="2730483"/>
                  </a:lnTo>
                  <a:lnTo>
                    <a:pt x="0" y="2730483"/>
                  </a:lnTo>
                  <a:lnTo>
                    <a:pt x="0" y="0"/>
                  </a:lnTo>
                </a:path>
              </a:pathLst>
            </a:custGeom>
            <a:solidFill>
              <a:srgbClr val="A359A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8737279"/>
            <a:ext cx="4599964" cy="1232480"/>
          </a:xfrm>
          <a:custGeom>
            <a:avLst/>
            <a:gdLst/>
            <a:ahLst/>
            <a:cxnLst/>
            <a:rect l="l" t="t" r="r" b="b"/>
            <a:pathLst>
              <a:path w="4599964" h="1232480">
                <a:moveTo>
                  <a:pt x="0" y="0"/>
                </a:moveTo>
                <a:lnTo>
                  <a:pt x="4599964" y="0"/>
                </a:lnTo>
                <a:lnTo>
                  <a:pt x="4599964" y="1232480"/>
                </a:lnTo>
                <a:lnTo>
                  <a:pt x="0" y="12324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047476" y="7034054"/>
            <a:ext cx="4403558" cy="2935705"/>
          </a:xfrm>
          <a:custGeom>
            <a:avLst/>
            <a:gdLst/>
            <a:ahLst/>
            <a:cxnLst/>
            <a:rect l="l" t="t" r="r" b="b"/>
            <a:pathLst>
              <a:path w="4403558" h="2935705">
                <a:moveTo>
                  <a:pt x="0" y="0"/>
                </a:moveTo>
                <a:lnTo>
                  <a:pt x="4403558" y="0"/>
                </a:lnTo>
                <a:lnTo>
                  <a:pt x="4403558" y="2935705"/>
                </a:lnTo>
                <a:lnTo>
                  <a:pt x="0" y="29357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66800" y="874395"/>
            <a:ext cx="15971520" cy="6606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de" sz="6000" dirty="0">
                <a:solidFill>
                  <a:srgbClr val="FFFFFF"/>
                </a:solidFill>
                <a:latin typeface="Calibri (MS)"/>
              </a:rPr>
              <a:t>Einleitung KONTEXT</a:t>
            </a:r>
          </a:p>
          <a:p>
            <a:pPr algn="l">
              <a:lnSpc>
                <a:spcPts val="2940"/>
              </a:lnSpc>
            </a:pPr>
            <a:endParaRPr lang="de" sz="6000" dirty="0">
              <a:solidFill>
                <a:srgbClr val="FFFFFF"/>
              </a:solidFill>
              <a:latin typeface="Calibri (MS)"/>
            </a:endParaRPr>
          </a:p>
          <a:p>
            <a:pPr marL="579115" lvl="1" indent="-289558" algn="l">
              <a:lnSpc>
                <a:spcPts val="4479"/>
              </a:lnSpc>
              <a:buFont typeface="Arial"/>
              <a:buChar char="•"/>
            </a:pPr>
            <a:r>
              <a:rPr lang="de" sz="3199" dirty="0">
                <a:solidFill>
                  <a:srgbClr val="FFFFFF"/>
                </a:solidFill>
                <a:latin typeface="Calibri (MS)"/>
              </a:rPr>
              <a:t>Erzählen Sie uns etwas über Sie und das Aromatherapie-Team – Fotos sind hilfreich – welche Qualifikationen. Geben Sie einen Überblick über das klinische Umfeld, in dem Aromatherapie angeboten wird, z. B. in einer Demenz-Pflegestation mit 20 Bewohnern</a:t>
            </a:r>
          </a:p>
          <a:p>
            <a:pPr marL="579115" lvl="1" indent="-289558" algn="l">
              <a:lnSpc>
                <a:spcPts val="4479"/>
              </a:lnSpc>
              <a:buFont typeface="Arial"/>
              <a:buChar char="•"/>
            </a:pPr>
            <a:r>
              <a:rPr lang="de" sz="3199" dirty="0">
                <a:solidFill>
                  <a:srgbClr val="FFFFFF"/>
                </a:solidFill>
                <a:latin typeface="Calibri (MS)"/>
              </a:rPr>
              <a:t>Etwas Geschichte – wann wurde die Aromatherapie zum ersten Mal angeboten und wie wird sie finanziert?</a:t>
            </a:r>
          </a:p>
          <a:p>
            <a:pPr marL="579115" lvl="1" indent="-289558" algn="l">
              <a:lnSpc>
                <a:spcPts val="4479"/>
              </a:lnSpc>
              <a:buFont typeface="Arial"/>
              <a:buChar char="•"/>
            </a:pPr>
            <a:r>
              <a:rPr lang="de" sz="3199" dirty="0">
                <a:solidFill>
                  <a:srgbClr val="FFFFFF"/>
                </a:solidFill>
                <a:latin typeface="Calibri (MS)"/>
              </a:rPr>
              <a:t>Auf dieser Folie geht es darum, den Rahmen für Ihr Thema zu schaffen</a:t>
            </a:r>
          </a:p>
          <a:p>
            <a:pPr marL="579115" lvl="1" indent="-289558" algn="l">
              <a:lnSpc>
                <a:spcPts val="4479"/>
              </a:lnSpc>
              <a:buFont typeface="Arial"/>
              <a:buChar char="•"/>
            </a:pPr>
            <a:r>
              <a:rPr lang="de" sz="3199" dirty="0">
                <a:solidFill>
                  <a:srgbClr val="FFFFFF"/>
                </a:solidFill>
                <a:latin typeface="Calibri (MS)"/>
              </a:rPr>
              <a:t>Praktische Tipps: Verwenden Sie nicht viel Text, stellen Sie sicher, dass die Bilder klar sind. Der Hintergrund und das Logo bleibt Ihnen überlassen – dies ist die Schriftgröße 21 Calibri – gehen Sie nicht kleiner als 18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367304"/>
            <a:chOff x="0" y="0"/>
            <a:chExt cx="4816593" cy="27304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30483"/>
            </a:xfrm>
            <a:custGeom>
              <a:avLst/>
              <a:gdLst/>
              <a:ahLst/>
              <a:cxnLst/>
              <a:rect l="l" t="t" r="r" b="b"/>
              <a:pathLst>
                <a:path w="4816592" h="2730483">
                  <a:moveTo>
                    <a:pt x="0" y="0"/>
                  </a:moveTo>
                  <a:lnTo>
                    <a:pt x="4816592" y="0"/>
                  </a:lnTo>
                  <a:lnTo>
                    <a:pt x="4816592" y="2730483"/>
                  </a:lnTo>
                  <a:lnTo>
                    <a:pt x="0" y="2730483"/>
                  </a:lnTo>
                  <a:lnTo>
                    <a:pt x="0" y="0"/>
                  </a:lnTo>
                </a:path>
              </a:pathLst>
            </a:custGeom>
            <a:solidFill>
              <a:srgbClr val="A359A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66800" y="874395"/>
            <a:ext cx="15971520" cy="8556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60"/>
              </a:lnSpc>
            </a:pPr>
            <a:r>
              <a:rPr lang="de" sz="6000" dirty="0">
                <a:solidFill>
                  <a:srgbClr val="FFFFFF"/>
                </a:solidFill>
                <a:latin typeface="Calibri (MS)"/>
              </a:rPr>
              <a:t>Aroma-Team BESCHREIBUNG</a:t>
            </a:r>
          </a:p>
          <a:p>
            <a:pPr algn="l">
              <a:lnSpc>
                <a:spcPts val="4512"/>
              </a:lnSpc>
            </a:pPr>
            <a:endParaRPr lang="de" sz="6000" dirty="0">
              <a:solidFill>
                <a:srgbClr val="FFFFFF"/>
              </a:solidFill>
              <a:latin typeface="Calibri (MS)"/>
            </a:endParaRPr>
          </a:p>
          <a:p>
            <a:pPr marL="579120" lvl="1" indent="-289560" algn="l">
              <a:lnSpc>
                <a:spcPts val="4512"/>
              </a:lnSpc>
              <a:buFont typeface="Arial"/>
              <a:buChar char="•"/>
            </a:pPr>
            <a:r>
              <a:rPr lang="de" sz="3200" dirty="0">
                <a:solidFill>
                  <a:srgbClr val="FFFFFF"/>
                </a:solidFill>
                <a:latin typeface="Calibri (MS)"/>
              </a:rPr>
              <a:t>Erzählen Sie uns alles über den Service – was wird den Patienten angeboten – wie greifen sie auf den Service zu, wer gibt ihn wie oft?</a:t>
            </a:r>
          </a:p>
          <a:p>
            <a:pPr marL="579120" lvl="1" indent="-289560" algn="l">
              <a:lnSpc>
                <a:spcPts val="4512"/>
              </a:lnSpc>
              <a:buFont typeface="Arial"/>
              <a:buChar char="•"/>
            </a:pPr>
            <a:r>
              <a:rPr lang="de" sz="3200" dirty="0">
                <a:solidFill>
                  <a:srgbClr val="FFFFFF"/>
                </a:solidFill>
                <a:latin typeface="Calibri (MS)"/>
              </a:rPr>
              <a:t>Zum Beispiel: Der Aromatherapeut kommt 3 x pro Woche für 2 Stunden am Tag. Die Überweisung der Patienten erfolgt durch das Pflegepersonal. Bei den Behandlungen handelt es sich im Allgemeinen um </a:t>
            </a:r>
            <a:r>
              <a:rPr lang="de" sz="3200" dirty="0" err="1">
                <a:solidFill>
                  <a:srgbClr val="FFFFFF"/>
                </a:solidFill>
                <a:latin typeface="Calibri (MS)"/>
              </a:rPr>
              <a:t>Aromasticks</a:t>
            </a:r>
            <a:r>
              <a:rPr lang="de" sz="3200" dirty="0">
                <a:solidFill>
                  <a:srgbClr val="FFFFFF"/>
                </a:solidFill>
                <a:latin typeface="Calibri (MS)"/>
              </a:rPr>
              <a:t>, Fußmassagen oder Diffuser-Mischungen, es können Kompressen hinzugefügt werden. Zwischen den Besuchen führen die Krankenschwestern auch die vom Aromatherapeuten verordneten Aromatherapie-Behandlungen durch. Alle zwei Wochen präsentieren die Aromatherapeuten eine kurze Fallbesprechung und Schulung</a:t>
            </a:r>
          </a:p>
          <a:p>
            <a:pPr marL="579120" lvl="1" indent="-289560" algn="l">
              <a:lnSpc>
                <a:spcPts val="4512"/>
              </a:lnSpc>
              <a:buFont typeface="Arial"/>
              <a:buChar char="•"/>
            </a:pPr>
            <a:r>
              <a:rPr lang="de" sz="3200" dirty="0">
                <a:solidFill>
                  <a:srgbClr val="FFFFFF"/>
                </a:solidFill>
                <a:latin typeface="Calibri (MS)"/>
              </a:rPr>
              <a:t>Die Behandlungen finden im Patientenzimmer oder in einem Privatklinikzimmer mit höhenverstellbarer Massageliege statt</a:t>
            </a:r>
          </a:p>
          <a:p>
            <a:pPr marL="579120" lvl="1" indent="-289560" algn="l">
              <a:lnSpc>
                <a:spcPts val="4512"/>
              </a:lnSpc>
              <a:buFont typeface="Arial"/>
              <a:buChar char="•"/>
            </a:pPr>
            <a:r>
              <a:rPr lang="de" sz="3200" dirty="0">
                <a:solidFill>
                  <a:srgbClr val="FFFFFF"/>
                </a:solidFill>
                <a:latin typeface="Calibri (MS)"/>
              </a:rPr>
              <a:t>Spenden an die Einheit werden für den Kauf von Ölen, Ausrüstung und Reisekosten des Aromatherapeuten verwendet</a:t>
            </a:r>
          </a:p>
        </p:txBody>
      </p:sp>
      <p:sp>
        <p:nvSpPr>
          <p:cNvPr id="6" name="Freeform 6"/>
          <p:cNvSpPr/>
          <p:nvPr/>
        </p:nvSpPr>
        <p:spPr>
          <a:xfrm>
            <a:off x="12954000" y="495300"/>
            <a:ext cx="4599964" cy="1232480"/>
          </a:xfrm>
          <a:custGeom>
            <a:avLst/>
            <a:gdLst/>
            <a:ahLst/>
            <a:cxnLst/>
            <a:rect l="l" t="t" r="r" b="b"/>
            <a:pathLst>
              <a:path w="4599964" h="1232480">
                <a:moveTo>
                  <a:pt x="0" y="0"/>
                </a:moveTo>
                <a:lnTo>
                  <a:pt x="4599964" y="0"/>
                </a:lnTo>
                <a:lnTo>
                  <a:pt x="4599964" y="1232480"/>
                </a:lnTo>
                <a:lnTo>
                  <a:pt x="0" y="12324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367304"/>
            <a:chOff x="0" y="0"/>
            <a:chExt cx="4816593" cy="27304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30483"/>
            </a:xfrm>
            <a:custGeom>
              <a:avLst/>
              <a:gdLst/>
              <a:ahLst/>
              <a:cxnLst/>
              <a:rect l="l" t="t" r="r" b="b"/>
              <a:pathLst>
                <a:path w="4816592" h="2730483">
                  <a:moveTo>
                    <a:pt x="0" y="0"/>
                  </a:moveTo>
                  <a:lnTo>
                    <a:pt x="4816592" y="0"/>
                  </a:lnTo>
                  <a:lnTo>
                    <a:pt x="4816592" y="2730483"/>
                  </a:lnTo>
                  <a:lnTo>
                    <a:pt x="0" y="2730483"/>
                  </a:lnTo>
                  <a:lnTo>
                    <a:pt x="0" y="0"/>
                  </a:lnTo>
                </a:path>
              </a:pathLst>
            </a:custGeom>
            <a:solidFill>
              <a:srgbClr val="A359A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66800" y="874395"/>
            <a:ext cx="15971520" cy="7402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60"/>
              </a:lnSpc>
            </a:pPr>
            <a:r>
              <a:rPr lang="de" sz="6000" dirty="0">
                <a:solidFill>
                  <a:srgbClr val="FFFFFF"/>
                </a:solidFill>
                <a:latin typeface="Calibri (MS)"/>
              </a:rPr>
              <a:t>Aromatherapie-MATERIALIEN</a:t>
            </a:r>
          </a:p>
          <a:p>
            <a:pPr algn="l">
              <a:lnSpc>
                <a:spcPts val="4512"/>
              </a:lnSpc>
            </a:pPr>
            <a:endParaRPr lang="de" sz="6000" dirty="0">
              <a:solidFill>
                <a:srgbClr val="FFFFFF"/>
              </a:solidFill>
              <a:latin typeface="Calibri (MS)"/>
            </a:endParaRPr>
          </a:p>
          <a:p>
            <a:pPr marL="579120" lvl="1" indent="-289560" algn="l">
              <a:lnSpc>
                <a:spcPts val="4512"/>
              </a:lnSpc>
              <a:buFont typeface="Arial"/>
              <a:buChar char="•"/>
            </a:pPr>
            <a:r>
              <a:rPr lang="de" sz="3200" dirty="0">
                <a:solidFill>
                  <a:srgbClr val="FFFFFF"/>
                </a:solidFill>
                <a:latin typeface="Calibri (MS)"/>
              </a:rPr>
              <a:t>Hier beschreiben Sie, was verwendet wird – welche ätherischen Öle, wie verwendet, wie gelagert, welchen hochwertigen Inhaltsstoffe, welche Trägeröle</a:t>
            </a:r>
          </a:p>
          <a:p>
            <a:pPr marL="579120" lvl="1" indent="-289560" algn="l">
              <a:lnSpc>
                <a:spcPts val="4512"/>
              </a:lnSpc>
              <a:buFont typeface="Arial"/>
              <a:buChar char="•"/>
            </a:pPr>
            <a:r>
              <a:rPr lang="de" sz="3200" dirty="0">
                <a:solidFill>
                  <a:srgbClr val="FFFFFF"/>
                </a:solidFill>
                <a:latin typeface="Calibri (MS)"/>
              </a:rPr>
              <a:t>Beispielsweise empfiehlt der Aromatherapeut die ätherischen Öle und diese werden / über die Apothekenabteilung  / direkt beim vereinbarten Lieferanten / gekauft (es ist in Ordnung, uns Marken mitzuteilen)</a:t>
            </a:r>
          </a:p>
          <a:p>
            <a:pPr marL="579120" lvl="1" indent="-289560" algn="l">
              <a:lnSpc>
                <a:spcPts val="4512"/>
              </a:lnSpc>
              <a:buFont typeface="Arial"/>
              <a:buChar char="•"/>
            </a:pPr>
            <a:r>
              <a:rPr lang="de" sz="3200" dirty="0">
                <a:solidFill>
                  <a:srgbClr val="FFFFFF"/>
                </a:solidFill>
                <a:latin typeface="Calibri (MS)"/>
              </a:rPr>
              <a:t>Chargennummer, Ausrüstungsdatum, GCMS und Lieferant werden in einem Qualitätskontrollregister gespeichert</a:t>
            </a:r>
          </a:p>
          <a:p>
            <a:pPr marL="579120" lvl="1" indent="-289560" algn="l">
              <a:lnSpc>
                <a:spcPts val="4512"/>
              </a:lnSpc>
              <a:buFont typeface="Arial"/>
              <a:buChar char="•"/>
            </a:pPr>
            <a:r>
              <a:rPr lang="de" sz="3200" dirty="0">
                <a:solidFill>
                  <a:srgbClr val="FFFFFF"/>
                </a:solidFill>
                <a:latin typeface="Calibri (MS)"/>
              </a:rPr>
              <a:t>Stellen Sie sicher, dass Sie uns die Öle mit botanischen Namen, Pflanzenteilen, Extraktionsmethode und verwendeten Qualitätsmaßstäben, Dosierung und Anwendungsart mitteilen</a:t>
            </a:r>
          </a:p>
        </p:txBody>
      </p:sp>
      <p:sp>
        <p:nvSpPr>
          <p:cNvPr id="6" name="Freeform 6"/>
          <p:cNvSpPr/>
          <p:nvPr/>
        </p:nvSpPr>
        <p:spPr>
          <a:xfrm>
            <a:off x="1028700" y="8737279"/>
            <a:ext cx="4599964" cy="1232480"/>
          </a:xfrm>
          <a:custGeom>
            <a:avLst/>
            <a:gdLst/>
            <a:ahLst/>
            <a:cxnLst/>
            <a:rect l="l" t="t" r="r" b="b"/>
            <a:pathLst>
              <a:path w="4599964" h="1232480">
                <a:moveTo>
                  <a:pt x="0" y="0"/>
                </a:moveTo>
                <a:lnTo>
                  <a:pt x="4599964" y="0"/>
                </a:lnTo>
                <a:lnTo>
                  <a:pt x="4599964" y="1232480"/>
                </a:lnTo>
                <a:lnTo>
                  <a:pt x="0" y="12324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367304"/>
            <a:chOff x="0" y="0"/>
            <a:chExt cx="4816593" cy="27304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30483"/>
            </a:xfrm>
            <a:custGeom>
              <a:avLst/>
              <a:gdLst/>
              <a:ahLst/>
              <a:cxnLst/>
              <a:rect l="l" t="t" r="r" b="b"/>
              <a:pathLst>
                <a:path w="4816592" h="2730483">
                  <a:moveTo>
                    <a:pt x="0" y="0"/>
                  </a:moveTo>
                  <a:lnTo>
                    <a:pt x="4816592" y="0"/>
                  </a:lnTo>
                  <a:lnTo>
                    <a:pt x="4816592" y="2730483"/>
                  </a:lnTo>
                  <a:lnTo>
                    <a:pt x="0" y="2730483"/>
                  </a:lnTo>
                  <a:lnTo>
                    <a:pt x="0" y="0"/>
                  </a:lnTo>
                </a:path>
              </a:pathLst>
            </a:custGeom>
            <a:solidFill>
              <a:srgbClr val="A359A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252731" y="1484105"/>
            <a:ext cx="16006569" cy="2325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60"/>
              </a:lnSpc>
            </a:pPr>
            <a:r>
              <a:rPr lang="de" sz="6000" dirty="0">
                <a:solidFill>
                  <a:srgbClr val="FFFFFF"/>
                </a:solidFill>
                <a:latin typeface="Calibri (MS)"/>
              </a:rPr>
              <a:t>Aromatherapie-Methoden</a:t>
            </a:r>
          </a:p>
          <a:p>
            <a:pPr>
              <a:lnSpc>
                <a:spcPts val="4512"/>
              </a:lnSpc>
            </a:pPr>
            <a:r>
              <a:rPr lang="de" sz="3200" dirty="0">
                <a:solidFill>
                  <a:srgbClr val="FFFFFF"/>
                </a:solidFill>
                <a:latin typeface="Calibri (MS)"/>
              </a:rPr>
              <a:t>Hier erzählen Sie uns im Detail von Ihrer Leistung. Zur Erläuterung kann eine Tabelle hilfreich sein – z. B. Anzahl der Patienten bzw. Empfänger, Anzahl der Behandlungen, Kosten</a:t>
            </a:r>
          </a:p>
        </p:txBody>
      </p:sp>
      <p:graphicFrame>
        <p:nvGraphicFramePr>
          <p:cNvPr id="6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854208"/>
              </p:ext>
            </p:extLst>
          </p:nvPr>
        </p:nvGraphicFramePr>
        <p:xfrm>
          <a:off x="1252731" y="3879042"/>
          <a:ext cx="15697199" cy="6062662"/>
        </p:xfrm>
        <a:graphic>
          <a:graphicData uri="http://schemas.openxmlformats.org/drawingml/2006/table">
            <a:tbl>
              <a:tblPr/>
              <a:tblGrid>
                <a:gridCol w="3089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9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2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5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898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6339">
                <a:tc>
                  <a:txBody>
                    <a:bodyPr/>
                    <a:lstStyle/>
                    <a:p>
                      <a:pPr algn="l">
                        <a:lnSpc>
                          <a:spcPts val="3839"/>
                        </a:lnSpc>
                        <a:defRPr/>
                      </a:pPr>
                      <a:r>
                        <a:rPr lang="de" sz="3199" spc="-127">
                          <a:solidFill>
                            <a:srgbClr val="000000"/>
                          </a:solidFill>
                          <a:latin typeface="Calibri (MS)"/>
                        </a:rPr>
                        <a:t>Jahr 2022</a:t>
                      </a:r>
                      <a:endParaRPr lang="en-US" sz="1100"/>
                    </a:p>
                  </a:txBody>
                  <a:tcPr marL="16004" marR="16004" marT="16004" marB="16004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839"/>
                        </a:lnSpc>
                        <a:defRPr/>
                      </a:pPr>
                      <a:r>
                        <a:rPr lang="de" sz="3199" spc="-127">
                          <a:solidFill>
                            <a:srgbClr val="000000"/>
                          </a:solidFill>
                          <a:latin typeface="Calibri (MS)"/>
                        </a:rPr>
                        <a:t># Behandlungen</a:t>
                      </a:r>
                      <a:endParaRPr lang="en-US" sz="1100"/>
                    </a:p>
                  </a:txBody>
                  <a:tcPr marL="16004" marR="16004" marT="16004" marB="16004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839"/>
                        </a:lnSpc>
                        <a:defRPr/>
                      </a:pPr>
                      <a:r>
                        <a:rPr lang="de" sz="3199" spc="-127" dirty="0">
                          <a:solidFill>
                            <a:srgbClr val="000000"/>
                          </a:solidFill>
                          <a:latin typeface="Calibri (MS)"/>
                        </a:rPr>
                        <a:t>Beschwerdebild</a:t>
                      </a:r>
                      <a:endParaRPr lang="en-US" sz="1100" dirty="0"/>
                    </a:p>
                  </a:txBody>
                  <a:tcPr marL="16004" marR="16004" marT="16004" marB="16004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839"/>
                        </a:lnSpc>
                        <a:defRPr/>
                      </a:pPr>
                      <a:r>
                        <a:rPr lang="de" sz="3199" spc="-127" dirty="0">
                          <a:solidFill>
                            <a:srgbClr val="000000"/>
                          </a:solidFill>
                          <a:latin typeface="Calibri (MS)"/>
                        </a:rPr>
                        <a:t>Beschwerdebild</a:t>
                      </a:r>
                      <a:endParaRPr lang="en-US" sz="1100" dirty="0"/>
                    </a:p>
                  </a:txBody>
                  <a:tcPr marL="16004" marR="16004" marT="16004" marB="16004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839"/>
                        </a:lnSpc>
                        <a:defRPr/>
                      </a:pPr>
                      <a:r>
                        <a:rPr lang="de" sz="3199" spc="-127" dirty="0">
                          <a:solidFill>
                            <a:srgbClr val="000000"/>
                          </a:solidFill>
                          <a:latin typeface="Calibri (MS)"/>
                        </a:rPr>
                        <a:t>Beschwerdebild</a:t>
                      </a:r>
                      <a:endParaRPr lang="en-US" sz="1100" dirty="0"/>
                    </a:p>
                  </a:txBody>
                  <a:tcPr marL="16004" marR="16004" marT="16004" marB="16004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339">
                <a:tc>
                  <a:txBody>
                    <a:bodyPr/>
                    <a:lstStyle/>
                    <a:p>
                      <a:pPr algn="l">
                        <a:lnSpc>
                          <a:spcPts val="3839"/>
                        </a:lnSpc>
                        <a:defRPr/>
                      </a:pPr>
                      <a:r>
                        <a:rPr lang="de" sz="3199" spc="-127">
                          <a:solidFill>
                            <a:srgbClr val="000000"/>
                          </a:solidFill>
                          <a:latin typeface="Calibri (MS)"/>
                        </a:rPr>
                        <a:t> </a:t>
                      </a:r>
                      <a:endParaRPr lang="en-US" sz="1100"/>
                    </a:p>
                  </a:txBody>
                  <a:tcPr marL="16004" marR="16004" marT="16004" marB="16004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39"/>
                        </a:lnSpc>
                        <a:defRPr/>
                      </a:pPr>
                      <a:r>
                        <a:rPr lang="de" sz="3199" spc="-127" dirty="0">
                          <a:solidFill>
                            <a:srgbClr val="000000"/>
                          </a:solidFill>
                          <a:latin typeface="Calibri (MS)"/>
                        </a:rPr>
                        <a:t>120</a:t>
                      </a:r>
                      <a:endParaRPr lang="en-US" sz="1100" dirty="0"/>
                    </a:p>
                  </a:txBody>
                  <a:tcPr marL="16004" marR="16004" marT="16004" marB="16004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839"/>
                        </a:lnSpc>
                        <a:defRPr/>
                      </a:pPr>
                      <a:r>
                        <a:rPr lang="de" sz="3199" b="1" spc="-127" dirty="0">
                          <a:solidFill>
                            <a:srgbClr val="000000"/>
                          </a:solidFill>
                          <a:latin typeface="Calibri (MS)"/>
                        </a:rPr>
                        <a:t>Ermüdung</a:t>
                      </a:r>
                      <a:endParaRPr lang="en-US" sz="1100" b="1" dirty="0"/>
                    </a:p>
                  </a:txBody>
                  <a:tcPr marL="16004" marR="16004" marT="16004" marB="16004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839"/>
                        </a:lnSpc>
                        <a:defRPr/>
                      </a:pPr>
                      <a:r>
                        <a:rPr lang="de" sz="3199" b="1" spc="-127" dirty="0">
                          <a:solidFill>
                            <a:srgbClr val="000000"/>
                          </a:solidFill>
                          <a:latin typeface="Calibri (MS)"/>
                        </a:rPr>
                        <a:t>Angst</a:t>
                      </a:r>
                      <a:endParaRPr lang="en-US" sz="1100" b="1" dirty="0"/>
                    </a:p>
                  </a:txBody>
                  <a:tcPr marL="16004" marR="16004" marT="16004" marB="16004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839"/>
                        </a:lnSpc>
                        <a:defRPr/>
                      </a:pPr>
                      <a:r>
                        <a:rPr lang="de" sz="3199" b="1" spc="-127" dirty="0">
                          <a:solidFill>
                            <a:srgbClr val="000000"/>
                          </a:solidFill>
                          <a:latin typeface="Calibri (MS)"/>
                        </a:rPr>
                        <a:t>Schmerzlinderung</a:t>
                      </a:r>
                      <a:endParaRPr lang="en-US" sz="1100" b="1" dirty="0"/>
                    </a:p>
                  </a:txBody>
                  <a:tcPr marL="16004" marR="16004" marT="16004" marB="16004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6339">
                <a:tc>
                  <a:txBody>
                    <a:bodyPr/>
                    <a:lstStyle/>
                    <a:p>
                      <a:pPr algn="l">
                        <a:lnSpc>
                          <a:spcPts val="3839"/>
                        </a:lnSpc>
                        <a:defRPr/>
                      </a:pPr>
                      <a:r>
                        <a:rPr lang="de" sz="3199" spc="-127">
                          <a:solidFill>
                            <a:srgbClr val="000000"/>
                          </a:solidFill>
                          <a:latin typeface="Calibri (MS)"/>
                        </a:rPr>
                        <a:t> </a:t>
                      </a:r>
                      <a:endParaRPr lang="en-US" sz="1100"/>
                    </a:p>
                  </a:txBody>
                  <a:tcPr marL="16004" marR="16004" marT="16004" marB="16004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839"/>
                        </a:lnSpc>
                        <a:defRPr/>
                      </a:pPr>
                      <a:r>
                        <a:rPr lang="de" sz="3199" spc="-127" dirty="0">
                          <a:solidFill>
                            <a:srgbClr val="000000"/>
                          </a:solidFill>
                          <a:latin typeface="Calibri (MS)"/>
                        </a:rPr>
                        <a:t> </a:t>
                      </a:r>
                      <a:endParaRPr lang="en-US" sz="1100" dirty="0"/>
                    </a:p>
                  </a:txBody>
                  <a:tcPr marL="16004" marR="16004" marT="16004" marB="16004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839"/>
                        </a:lnSpc>
                        <a:defRPr/>
                      </a:pPr>
                      <a:r>
                        <a:rPr lang="de" sz="3199" spc="-127">
                          <a:solidFill>
                            <a:srgbClr val="000000"/>
                          </a:solidFill>
                          <a:latin typeface="Calibri (MS)"/>
                        </a:rPr>
                        <a:t>65 (9 Personen)</a:t>
                      </a:r>
                      <a:endParaRPr lang="en-US" sz="1100"/>
                    </a:p>
                  </a:txBody>
                  <a:tcPr marL="16004" marR="16004" marT="16004" marB="16004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839"/>
                        </a:lnSpc>
                        <a:defRPr/>
                      </a:pPr>
                      <a:r>
                        <a:rPr lang="de" sz="3199" spc="-127">
                          <a:solidFill>
                            <a:srgbClr val="000000"/>
                          </a:solidFill>
                          <a:latin typeface="Calibri (MS)"/>
                        </a:rPr>
                        <a:t>42 (12 Personen)</a:t>
                      </a:r>
                      <a:endParaRPr lang="en-US" sz="1100"/>
                    </a:p>
                  </a:txBody>
                  <a:tcPr marL="16004" marR="16004" marT="16004" marB="16004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839"/>
                        </a:lnSpc>
                        <a:defRPr/>
                      </a:pPr>
                      <a:r>
                        <a:rPr lang="de" sz="3199" spc="-127">
                          <a:solidFill>
                            <a:srgbClr val="000000"/>
                          </a:solidFill>
                          <a:latin typeface="Calibri (MS)"/>
                        </a:rPr>
                        <a:t>13 (6 Personen)</a:t>
                      </a:r>
                      <a:endParaRPr lang="en-US" sz="1100"/>
                    </a:p>
                  </a:txBody>
                  <a:tcPr marL="16004" marR="16004" marT="16004" marB="16004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2496">
                <a:tc>
                  <a:txBody>
                    <a:bodyPr/>
                    <a:lstStyle/>
                    <a:p>
                      <a:pPr algn="l">
                        <a:lnSpc>
                          <a:spcPts val="3839"/>
                        </a:lnSpc>
                        <a:defRPr/>
                      </a:pPr>
                      <a:r>
                        <a:rPr lang="de-DE" sz="3199" spc="-127" dirty="0">
                          <a:solidFill>
                            <a:srgbClr val="000000"/>
                          </a:solidFill>
                          <a:latin typeface="Calibri (MS)"/>
                        </a:rPr>
                        <a:t>A</a:t>
                      </a:r>
                      <a:r>
                        <a:rPr lang="de" sz="3199" spc="-127" dirty="0" err="1">
                          <a:solidFill>
                            <a:srgbClr val="000000"/>
                          </a:solidFill>
                          <a:latin typeface="Calibri (MS)"/>
                        </a:rPr>
                        <a:t>ngewandte</a:t>
                      </a:r>
                      <a:r>
                        <a:rPr lang="de" sz="3199" spc="-127" dirty="0">
                          <a:solidFill>
                            <a:srgbClr val="000000"/>
                          </a:solidFill>
                          <a:latin typeface="Calibri (MS)"/>
                        </a:rPr>
                        <a:t> Öle</a:t>
                      </a:r>
                      <a:endParaRPr lang="en-US" sz="1100" dirty="0"/>
                    </a:p>
                  </a:txBody>
                  <a:tcPr marL="16004" marR="16004" marT="16004" marB="16004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839"/>
                        </a:lnSpc>
                        <a:defRPr/>
                      </a:pPr>
                      <a:r>
                        <a:rPr lang="de" sz="3199" spc="-127" dirty="0">
                          <a:solidFill>
                            <a:srgbClr val="000000"/>
                          </a:solidFill>
                          <a:latin typeface="Calibri (MS)"/>
                        </a:rPr>
                        <a:t> </a:t>
                      </a:r>
                      <a:endParaRPr lang="en-US" sz="1100" dirty="0"/>
                    </a:p>
                  </a:txBody>
                  <a:tcPr marL="16004" marR="16004" marT="16004" marB="16004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839"/>
                        </a:lnSpc>
                        <a:defRPr/>
                      </a:pPr>
                      <a:r>
                        <a:rPr lang="de" sz="3199" spc="-127" dirty="0">
                          <a:solidFill>
                            <a:srgbClr val="000000"/>
                          </a:solidFill>
                          <a:latin typeface="Calibri (MS)"/>
                        </a:rPr>
                        <a:t>Orange süß, Zitronen-Myrte</a:t>
                      </a:r>
                      <a:endParaRPr lang="en-US" sz="1100" dirty="0"/>
                    </a:p>
                  </a:txBody>
                  <a:tcPr marL="16004" marR="16004" marT="16004" marB="16004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839"/>
                        </a:lnSpc>
                        <a:defRPr/>
                      </a:pPr>
                      <a:r>
                        <a:rPr lang="de" sz="3199" spc="-127" dirty="0">
                          <a:solidFill>
                            <a:srgbClr val="000000"/>
                          </a:solidFill>
                          <a:latin typeface="Calibri (MS)"/>
                        </a:rPr>
                        <a:t>Bergamotte, Weihrauch</a:t>
                      </a:r>
                      <a:endParaRPr lang="en-US" sz="1100" dirty="0"/>
                    </a:p>
                  </a:txBody>
                  <a:tcPr marL="16004" marR="16004" marT="16004" marB="16004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839"/>
                        </a:lnSpc>
                        <a:defRPr/>
                      </a:pPr>
                      <a:r>
                        <a:rPr lang="de" sz="3199" spc="-127" dirty="0">
                          <a:solidFill>
                            <a:srgbClr val="000000"/>
                          </a:solidFill>
                          <a:latin typeface="Calibri (MS)"/>
                        </a:rPr>
                        <a:t>Manuka, Alpenlavendel</a:t>
                      </a:r>
                      <a:endParaRPr lang="en-US" sz="1100" dirty="0"/>
                    </a:p>
                  </a:txBody>
                  <a:tcPr marL="16004" marR="16004" marT="16004" marB="16004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58653">
                <a:tc>
                  <a:txBody>
                    <a:bodyPr/>
                    <a:lstStyle/>
                    <a:p>
                      <a:pPr algn="l">
                        <a:lnSpc>
                          <a:spcPts val="3839"/>
                        </a:lnSpc>
                        <a:defRPr/>
                      </a:pPr>
                      <a:r>
                        <a:rPr lang="de" sz="3199" spc="-127" dirty="0">
                          <a:solidFill>
                            <a:srgbClr val="000000"/>
                          </a:solidFill>
                          <a:latin typeface="Calibri (MS)"/>
                        </a:rPr>
                        <a:t>Anwendungsart</a:t>
                      </a:r>
                      <a:endParaRPr lang="en-US" sz="1100" dirty="0"/>
                    </a:p>
                  </a:txBody>
                  <a:tcPr marL="16004" marR="16004" marT="16004" marB="16004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839"/>
                        </a:lnSpc>
                        <a:defRPr/>
                      </a:pPr>
                      <a:r>
                        <a:rPr lang="de" sz="3199" spc="-127">
                          <a:solidFill>
                            <a:srgbClr val="000000"/>
                          </a:solidFill>
                          <a:latin typeface="Calibri (MS)"/>
                        </a:rPr>
                        <a:t> </a:t>
                      </a:r>
                      <a:endParaRPr lang="en-US" sz="1100"/>
                    </a:p>
                  </a:txBody>
                  <a:tcPr marL="16004" marR="16004" marT="16004" marB="16004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839"/>
                        </a:lnSpc>
                        <a:defRPr/>
                      </a:pPr>
                      <a:r>
                        <a:rPr lang="de" sz="3199" spc="-127" dirty="0" err="1">
                          <a:solidFill>
                            <a:srgbClr val="000000"/>
                          </a:solidFill>
                          <a:latin typeface="Calibri (MS)"/>
                        </a:rPr>
                        <a:t>Aromastick</a:t>
                      </a:r>
                      <a:r>
                        <a:rPr lang="de" sz="3199" spc="-127" dirty="0">
                          <a:solidFill>
                            <a:srgbClr val="000000"/>
                          </a:solidFill>
                          <a:latin typeface="Calibri (MS)"/>
                        </a:rPr>
                        <a:t>, Dampfinhalation</a:t>
                      </a:r>
                      <a:endParaRPr lang="en-US" sz="1100" dirty="0"/>
                    </a:p>
                  </a:txBody>
                  <a:tcPr marL="16004" marR="16004" marT="16004" marB="16004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839"/>
                        </a:lnSpc>
                        <a:defRPr/>
                      </a:pPr>
                      <a:r>
                        <a:rPr lang="de" sz="3199" spc="-127" dirty="0" err="1">
                          <a:solidFill>
                            <a:srgbClr val="000000"/>
                          </a:solidFill>
                          <a:latin typeface="Calibri (MS)"/>
                        </a:rPr>
                        <a:t>Aromastick</a:t>
                      </a:r>
                      <a:endParaRPr lang="en-US" sz="1100" dirty="0"/>
                    </a:p>
                  </a:txBody>
                  <a:tcPr marL="16004" marR="16004" marT="16004" marB="16004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839"/>
                        </a:lnSpc>
                        <a:defRPr/>
                      </a:pPr>
                      <a:r>
                        <a:rPr lang="de" sz="3199" spc="-127" dirty="0">
                          <a:solidFill>
                            <a:srgbClr val="000000"/>
                          </a:solidFill>
                          <a:latin typeface="Calibri (MS)"/>
                        </a:rPr>
                        <a:t>Massage, Kompresse, Wärmepackung</a:t>
                      </a:r>
                      <a:endParaRPr lang="en-US" sz="1100" dirty="0"/>
                    </a:p>
                  </a:txBody>
                  <a:tcPr marL="16004" marR="16004" marT="16004" marB="16004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72496">
                <a:tc>
                  <a:txBody>
                    <a:bodyPr/>
                    <a:lstStyle/>
                    <a:p>
                      <a:pPr algn="l">
                        <a:lnSpc>
                          <a:spcPts val="3839"/>
                        </a:lnSpc>
                        <a:defRPr/>
                      </a:pPr>
                      <a:r>
                        <a:rPr lang="de" sz="3199" spc="-127">
                          <a:solidFill>
                            <a:srgbClr val="000000"/>
                          </a:solidFill>
                          <a:latin typeface="Calibri (MS)"/>
                        </a:rPr>
                        <a:t>Anzahl der Behandlungen</a:t>
                      </a:r>
                      <a:endParaRPr lang="en-US" sz="1100"/>
                    </a:p>
                  </a:txBody>
                  <a:tcPr marL="16004" marR="16004" marT="16004" marB="16004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839"/>
                        </a:lnSpc>
                        <a:defRPr/>
                      </a:pPr>
                      <a:r>
                        <a:rPr lang="de" sz="3199" spc="-127">
                          <a:solidFill>
                            <a:srgbClr val="000000"/>
                          </a:solidFill>
                          <a:latin typeface="Calibri (MS)"/>
                        </a:rPr>
                        <a:t> </a:t>
                      </a:r>
                      <a:endParaRPr lang="en-US" sz="1100"/>
                    </a:p>
                  </a:txBody>
                  <a:tcPr marL="16004" marR="16004" marT="16004" marB="16004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839"/>
                        </a:lnSpc>
                        <a:defRPr/>
                      </a:pPr>
                      <a:r>
                        <a:rPr lang="de" sz="3199" spc="-127" dirty="0">
                          <a:solidFill>
                            <a:srgbClr val="000000"/>
                          </a:solidFill>
                          <a:latin typeface="Calibri (MS)"/>
                        </a:rPr>
                        <a:t>Durchschnitt 2,7 (Bereich 1-7)</a:t>
                      </a:r>
                      <a:endParaRPr lang="en-US" sz="1100" dirty="0"/>
                    </a:p>
                  </a:txBody>
                  <a:tcPr marL="16004" marR="16004" marT="16004" marB="16004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839"/>
                        </a:lnSpc>
                        <a:defRPr/>
                      </a:pPr>
                      <a:r>
                        <a:rPr lang="de" sz="3199" spc="-127" dirty="0">
                          <a:solidFill>
                            <a:srgbClr val="000000"/>
                          </a:solidFill>
                          <a:latin typeface="Calibri (MS)"/>
                        </a:rPr>
                        <a:t>Durchschnittlich 4,4 (Bereich 3–8)</a:t>
                      </a:r>
                      <a:endParaRPr lang="en-US" sz="1100" dirty="0"/>
                    </a:p>
                  </a:txBody>
                  <a:tcPr marL="16004" marR="16004" marT="16004" marB="16004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839"/>
                        </a:lnSpc>
                        <a:defRPr/>
                      </a:pPr>
                      <a:r>
                        <a:rPr lang="de" sz="3199" spc="-127" dirty="0">
                          <a:solidFill>
                            <a:srgbClr val="000000"/>
                          </a:solidFill>
                          <a:latin typeface="Calibri (MS)"/>
                        </a:rPr>
                        <a:t>Durchschnittlich 2</a:t>
                      </a:r>
                      <a:endParaRPr lang="en-US" sz="1100" dirty="0"/>
                    </a:p>
                  </a:txBody>
                  <a:tcPr marL="16004" marR="16004" marT="16004" marB="16004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Freeform 7"/>
          <p:cNvSpPr/>
          <p:nvPr/>
        </p:nvSpPr>
        <p:spPr>
          <a:xfrm>
            <a:off x="6956033" y="247338"/>
            <a:ext cx="4599964" cy="1232480"/>
          </a:xfrm>
          <a:custGeom>
            <a:avLst/>
            <a:gdLst/>
            <a:ahLst/>
            <a:cxnLst/>
            <a:rect l="l" t="t" r="r" b="b"/>
            <a:pathLst>
              <a:path w="4599964" h="1232480">
                <a:moveTo>
                  <a:pt x="0" y="0"/>
                </a:moveTo>
                <a:lnTo>
                  <a:pt x="4599965" y="0"/>
                </a:lnTo>
                <a:lnTo>
                  <a:pt x="4599965" y="1232480"/>
                </a:lnTo>
                <a:lnTo>
                  <a:pt x="0" y="12324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367304"/>
            <a:chOff x="0" y="0"/>
            <a:chExt cx="4816593" cy="27304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30483"/>
            </a:xfrm>
            <a:custGeom>
              <a:avLst/>
              <a:gdLst/>
              <a:ahLst/>
              <a:cxnLst/>
              <a:rect l="l" t="t" r="r" b="b"/>
              <a:pathLst>
                <a:path w="4816592" h="2730483">
                  <a:moveTo>
                    <a:pt x="0" y="0"/>
                  </a:moveTo>
                  <a:lnTo>
                    <a:pt x="4816592" y="0"/>
                  </a:lnTo>
                  <a:lnTo>
                    <a:pt x="4816592" y="2730483"/>
                  </a:lnTo>
                  <a:lnTo>
                    <a:pt x="0" y="2730483"/>
                  </a:lnTo>
                  <a:lnTo>
                    <a:pt x="0" y="0"/>
                  </a:lnTo>
                </a:path>
              </a:pathLst>
            </a:custGeom>
            <a:solidFill>
              <a:srgbClr val="A359A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66799" y="874395"/>
            <a:ext cx="16471249" cy="74180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460"/>
              </a:lnSpc>
            </a:pPr>
            <a:r>
              <a:rPr lang="de" sz="6000" dirty="0">
                <a:solidFill>
                  <a:srgbClr val="FFFFFF"/>
                </a:solidFill>
                <a:latin typeface="Calibri (MS)"/>
              </a:rPr>
              <a:t>Patientenergebnisse VORTEILE</a:t>
            </a:r>
          </a:p>
          <a:p>
            <a:pPr algn="l">
              <a:lnSpc>
                <a:spcPts val="4512"/>
              </a:lnSpc>
            </a:pPr>
            <a:endParaRPr lang="de" sz="6000" dirty="0">
              <a:solidFill>
                <a:srgbClr val="FFFFFF"/>
              </a:solidFill>
              <a:latin typeface="Calibri (MS)"/>
            </a:endParaRPr>
          </a:p>
          <a:p>
            <a:pPr marL="579120" lvl="1" indent="-289560" algn="l">
              <a:lnSpc>
                <a:spcPts val="3200"/>
              </a:lnSpc>
              <a:buFont typeface="Arial"/>
              <a:buChar char="•"/>
            </a:pPr>
            <a:r>
              <a:rPr lang="de" sz="3200" dirty="0">
                <a:solidFill>
                  <a:srgbClr val="FFFFFF"/>
                </a:solidFill>
                <a:latin typeface="Calibri (MS)"/>
              </a:rPr>
              <a:t>Sagen Sie uns, wie Sie Ihre Aromatherapie-Behandlungen und den Service (falls zutreffend) bewertet haben</a:t>
            </a:r>
          </a:p>
          <a:p>
            <a:pPr marL="579120" lvl="1" indent="-289560" algn="l">
              <a:lnSpc>
                <a:spcPts val="3200"/>
              </a:lnSpc>
              <a:buFont typeface="Arial"/>
              <a:buChar char="•"/>
            </a:pPr>
            <a:r>
              <a:rPr lang="de" sz="3200" dirty="0">
                <a:solidFill>
                  <a:srgbClr val="FFFFFF"/>
                </a:solidFill>
                <a:latin typeface="Calibri (MS)"/>
              </a:rPr>
              <a:t>Beispielsweise bewerteten die Patienten vor und nach jeder Behandlung anhand der Smiley-Skala, wie sie sich fühlten</a:t>
            </a:r>
          </a:p>
          <a:p>
            <a:pPr marL="579120" lvl="1" indent="-289560" algn="l">
              <a:lnSpc>
                <a:spcPts val="3200"/>
              </a:lnSpc>
              <a:buFont typeface="Arial"/>
              <a:buChar char="•"/>
            </a:pPr>
            <a:r>
              <a:rPr lang="de" sz="3200" dirty="0">
                <a:solidFill>
                  <a:srgbClr val="FFFFFF"/>
                </a:solidFill>
                <a:latin typeface="Calibri (MS)"/>
              </a:rPr>
              <a:t>Von den 350 im letzten Jahr durchgeführten Interventionen berichteten 99 % über eine Verbesserung der Stimmung, und von diesen stiegen 50 % um zwei oder mehr Punkte in der Tabelle</a:t>
            </a:r>
          </a:p>
          <a:p>
            <a:pPr marL="579120" lvl="1" indent="-289560" algn="l">
              <a:lnSpc>
                <a:spcPts val="3200"/>
              </a:lnSpc>
              <a:buFont typeface="Arial"/>
              <a:buChar char="•"/>
            </a:pPr>
            <a:r>
              <a:rPr lang="de" sz="3200" dirty="0">
                <a:solidFill>
                  <a:srgbClr val="FFFFFF"/>
                </a:solidFill>
                <a:latin typeface="Calibri (MS)"/>
              </a:rPr>
              <a:t>Eine Durchsicht von 40 Patientennotizen ergab, dass an den Behandlungstagen über verbesserten Schlaf berichtet wurde</a:t>
            </a:r>
          </a:p>
          <a:p>
            <a:pPr marL="579120" lvl="1" indent="-289560" algn="l">
              <a:lnSpc>
                <a:spcPts val="3200"/>
              </a:lnSpc>
              <a:buFont typeface="Arial"/>
              <a:buChar char="•"/>
            </a:pPr>
            <a:r>
              <a:rPr lang="de" sz="3200" dirty="0">
                <a:solidFill>
                  <a:srgbClr val="FFFFFF"/>
                </a:solidFill>
                <a:latin typeface="Calibri (MS)"/>
              </a:rPr>
              <a:t>Patienten und Familienangehörige wurden außerdem gebeten, den Aromatherapie-Service im Rahmen eines Service-Feedback-Prozesses mindestens einmal während ihres Aufenthalts anhand dieser einfachen 3-Stufen-Skala zu bewerten. In den letzten sechs Monaten wurden 30 Familienangehörige und 25 Patienten behandelt. 80 % bewerten Grün, 15 % Gelb, 5 % Rot. Die gelben und roten Kommentare beziehen sich darauf, dass wir nicht ständig verfügbar sind.</a:t>
            </a:r>
          </a:p>
        </p:txBody>
      </p:sp>
      <p:sp>
        <p:nvSpPr>
          <p:cNvPr id="6" name="Freeform 6"/>
          <p:cNvSpPr/>
          <p:nvPr/>
        </p:nvSpPr>
        <p:spPr>
          <a:xfrm>
            <a:off x="1028700" y="8737279"/>
            <a:ext cx="4599964" cy="1232480"/>
          </a:xfrm>
          <a:custGeom>
            <a:avLst/>
            <a:gdLst/>
            <a:ahLst/>
            <a:cxnLst/>
            <a:rect l="l" t="t" r="r" b="b"/>
            <a:pathLst>
              <a:path w="4599964" h="1232480">
                <a:moveTo>
                  <a:pt x="0" y="0"/>
                </a:moveTo>
                <a:lnTo>
                  <a:pt x="4599964" y="0"/>
                </a:lnTo>
                <a:lnTo>
                  <a:pt x="4599964" y="1232480"/>
                </a:lnTo>
                <a:lnTo>
                  <a:pt x="0" y="12324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871298" y="2662936"/>
            <a:ext cx="1333500" cy="1232480"/>
          </a:xfrm>
          <a:custGeom>
            <a:avLst/>
            <a:gdLst/>
            <a:ahLst/>
            <a:cxnLst/>
            <a:rect l="l" t="t" r="r" b="b"/>
            <a:pathLst>
              <a:path w="1670446" h="1503402">
                <a:moveTo>
                  <a:pt x="0" y="0"/>
                </a:moveTo>
                <a:lnTo>
                  <a:pt x="1670447" y="0"/>
                </a:lnTo>
                <a:lnTo>
                  <a:pt x="1670447" y="1503401"/>
                </a:lnTo>
                <a:lnTo>
                  <a:pt x="0" y="15034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980166" y="1067804"/>
            <a:ext cx="3086100" cy="1354801"/>
          </a:xfrm>
          <a:custGeom>
            <a:avLst/>
            <a:gdLst/>
            <a:ahLst/>
            <a:cxnLst/>
            <a:rect l="l" t="t" r="r" b="b"/>
            <a:pathLst>
              <a:path w="3880865" h="1780347">
                <a:moveTo>
                  <a:pt x="0" y="0"/>
                </a:moveTo>
                <a:lnTo>
                  <a:pt x="3880865" y="0"/>
                </a:lnTo>
                <a:lnTo>
                  <a:pt x="3880865" y="1780347"/>
                </a:lnTo>
                <a:lnTo>
                  <a:pt x="0" y="17803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133410" y="349633"/>
            <a:ext cx="2779612" cy="521177"/>
          </a:xfrm>
          <a:custGeom>
            <a:avLst/>
            <a:gdLst/>
            <a:ahLst/>
            <a:cxnLst/>
            <a:rect l="l" t="t" r="r" b="b"/>
            <a:pathLst>
              <a:path w="2779612" h="521177">
                <a:moveTo>
                  <a:pt x="0" y="0"/>
                </a:moveTo>
                <a:lnTo>
                  <a:pt x="2779612" y="0"/>
                </a:lnTo>
                <a:lnTo>
                  <a:pt x="2779612" y="521177"/>
                </a:lnTo>
                <a:lnTo>
                  <a:pt x="0" y="5211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367304"/>
            <a:chOff x="0" y="0"/>
            <a:chExt cx="4816593" cy="27304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30483"/>
            </a:xfrm>
            <a:custGeom>
              <a:avLst/>
              <a:gdLst/>
              <a:ahLst/>
              <a:cxnLst/>
              <a:rect l="l" t="t" r="r" b="b"/>
              <a:pathLst>
                <a:path w="4816592" h="2730483">
                  <a:moveTo>
                    <a:pt x="0" y="0"/>
                  </a:moveTo>
                  <a:lnTo>
                    <a:pt x="4816592" y="0"/>
                  </a:lnTo>
                  <a:lnTo>
                    <a:pt x="4816592" y="2730483"/>
                  </a:lnTo>
                  <a:lnTo>
                    <a:pt x="0" y="2730483"/>
                  </a:lnTo>
                  <a:lnTo>
                    <a:pt x="0" y="0"/>
                  </a:lnTo>
                </a:path>
              </a:pathLst>
            </a:custGeom>
            <a:solidFill>
              <a:srgbClr val="A359A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8737279"/>
            <a:ext cx="4599964" cy="1232480"/>
          </a:xfrm>
          <a:custGeom>
            <a:avLst/>
            <a:gdLst/>
            <a:ahLst/>
            <a:cxnLst/>
            <a:rect l="l" t="t" r="r" b="b"/>
            <a:pathLst>
              <a:path w="4599964" h="1232480">
                <a:moveTo>
                  <a:pt x="0" y="0"/>
                </a:moveTo>
                <a:lnTo>
                  <a:pt x="4599964" y="0"/>
                </a:lnTo>
                <a:lnTo>
                  <a:pt x="4599964" y="1232480"/>
                </a:lnTo>
                <a:lnTo>
                  <a:pt x="0" y="12324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66800" y="874395"/>
            <a:ext cx="16192500" cy="7402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60"/>
              </a:lnSpc>
            </a:pPr>
            <a:r>
              <a:rPr lang="de" sz="6000" dirty="0">
                <a:solidFill>
                  <a:srgbClr val="FFFFFF"/>
                </a:solidFill>
                <a:latin typeface="Calibri (MS)"/>
              </a:rPr>
              <a:t>Fazit </a:t>
            </a:r>
            <a:r>
              <a:rPr lang="de" sz="6000" dirty="0">
                <a:solidFill>
                  <a:srgbClr val="FFFFFF"/>
                </a:solidFill>
                <a:latin typeface="Calibri (MS) Bold"/>
              </a:rPr>
              <a:t>Highlights</a:t>
            </a:r>
          </a:p>
          <a:p>
            <a:pPr algn="l">
              <a:lnSpc>
                <a:spcPts val="4512"/>
              </a:lnSpc>
            </a:pPr>
            <a:endParaRPr lang="de" sz="6000" dirty="0">
              <a:solidFill>
                <a:srgbClr val="FFFFFF"/>
              </a:solidFill>
              <a:latin typeface="Calibri (MS) Bold"/>
            </a:endParaRPr>
          </a:p>
          <a:p>
            <a:pPr marL="579120" lvl="1" indent="-289560" algn="l">
              <a:lnSpc>
                <a:spcPts val="4512"/>
              </a:lnSpc>
              <a:buFont typeface="Arial"/>
              <a:buChar char="•"/>
            </a:pPr>
            <a:r>
              <a:rPr lang="de" sz="3200" dirty="0">
                <a:solidFill>
                  <a:srgbClr val="FFFFFF"/>
                </a:solidFill>
                <a:latin typeface="Calibri (MS)"/>
              </a:rPr>
              <a:t>Auf dieser letzten Folie geht es darum, die wichtigsten Punkte Ihrer Aromatherapie-Dienstleistung wirklich hervorzuheben – was Sie auszeichnet – verwenden Sie Fotos (mit entsprechender Genehmigung).</a:t>
            </a:r>
          </a:p>
          <a:p>
            <a:pPr marL="579120" lvl="1" indent="-289560" algn="l">
              <a:lnSpc>
                <a:spcPts val="4512"/>
              </a:lnSpc>
              <a:buFont typeface="Arial"/>
              <a:buChar char="•"/>
            </a:pPr>
            <a:r>
              <a:rPr lang="de" sz="3200" dirty="0">
                <a:solidFill>
                  <a:srgbClr val="FFFFFF"/>
                </a:solidFill>
                <a:latin typeface="Calibri (MS)"/>
              </a:rPr>
              <a:t>Zum Beispiel: Die Abteilung bietet den Mitarbeitern wöchentlich eine 10-minütige Aromatherapie-Handmassage und einen </a:t>
            </a:r>
            <a:r>
              <a:rPr lang="de" sz="3200" dirty="0" err="1">
                <a:solidFill>
                  <a:srgbClr val="FFFFFF"/>
                </a:solidFill>
                <a:latin typeface="Calibri (MS)"/>
              </a:rPr>
              <a:t>AromaStick</a:t>
            </a:r>
            <a:r>
              <a:rPr lang="de" sz="3200" dirty="0">
                <a:solidFill>
                  <a:srgbClr val="FFFFFF"/>
                </a:solidFill>
                <a:latin typeface="Calibri (MS)"/>
              </a:rPr>
              <a:t> zum Mitnehmen an, um bei Schlaf und Stress zu helfen</a:t>
            </a:r>
          </a:p>
          <a:p>
            <a:pPr marL="579120" lvl="1" indent="-289560" algn="l">
              <a:lnSpc>
                <a:spcPts val="4512"/>
              </a:lnSpc>
              <a:buFont typeface="Arial"/>
              <a:buChar char="•"/>
            </a:pPr>
            <a:r>
              <a:rPr lang="de" sz="3200" dirty="0">
                <a:solidFill>
                  <a:srgbClr val="FFFFFF"/>
                </a:solidFill>
                <a:latin typeface="Calibri (MS)"/>
              </a:rPr>
              <a:t>In den letzten 12 Monaten ist die Krankheitsquote der Mitarbeiter um 20 % gesunken, die Arbeitszufriedenheit am Arbeitsplatz ist um 15 % gestiegen. Die Mitarbeiter gaben an, sich wertgeschätzt zu fühlen, ihr </a:t>
            </a:r>
            <a:r>
              <a:rPr lang="de" sz="3200" dirty="0" err="1">
                <a:solidFill>
                  <a:srgbClr val="FFFFFF"/>
                </a:solidFill>
                <a:latin typeface="Calibri (MS)"/>
              </a:rPr>
              <a:t>Lieblingsöl</a:t>
            </a:r>
            <a:r>
              <a:rPr lang="de" sz="3200" dirty="0">
                <a:solidFill>
                  <a:srgbClr val="FFFFFF"/>
                </a:solidFill>
                <a:latin typeface="Calibri (MS)"/>
              </a:rPr>
              <a:t> sei Süßorange</a:t>
            </a:r>
          </a:p>
          <a:p>
            <a:pPr marL="579120" lvl="1" indent="-289560" algn="l">
              <a:lnSpc>
                <a:spcPts val="4512"/>
              </a:lnSpc>
              <a:buFont typeface="Arial"/>
              <a:buChar char="•"/>
            </a:pPr>
            <a:r>
              <a:rPr lang="de" sz="3200" dirty="0">
                <a:solidFill>
                  <a:srgbClr val="FFFFFF"/>
                </a:solidFill>
                <a:latin typeface="Calibri (MS)"/>
              </a:rPr>
              <a:t>Fügen Sie alle Referenzen hinzu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221E166F3AE9A40AF4D48753CA4E3D7" ma:contentTypeVersion="15" ma:contentTypeDescription="Ein neues Dokument erstellen." ma:contentTypeScope="" ma:versionID="876d32ae018ec9eae4ffbc396d00d927">
  <xsd:schema xmlns:xsd="http://www.w3.org/2001/XMLSchema" xmlns:xs="http://www.w3.org/2001/XMLSchema" xmlns:p="http://schemas.microsoft.com/office/2006/metadata/properties" xmlns:ns2="61ee5a51-9d81-4b07-bdcd-cda502f06534" xmlns:ns3="1671a635-2b09-40e0-8a68-78552065d3ab" targetNamespace="http://schemas.microsoft.com/office/2006/metadata/properties" ma:root="true" ma:fieldsID="e2cf8d4e28be183738c760c8181efb99" ns2:_="" ns3:_="">
    <xsd:import namespace="61ee5a51-9d81-4b07-bdcd-cda502f06534"/>
    <xsd:import namespace="1671a635-2b09-40e0-8a68-78552065d3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ee5a51-9d81-4b07-bdcd-cda502f065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ildmarkierungen" ma:readOnly="false" ma:fieldId="{5cf76f15-5ced-4ddc-b409-7134ff3c332f}" ma:taxonomyMulti="true" ma:sspId="8e7d854e-b2c8-4c76-a206-2b477e63a5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71a635-2b09-40e0-8a68-78552065d3ab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b14a49de-9872-49ea-845a-ed592ff4523c}" ma:internalName="TaxCatchAll" ma:showField="CatchAllData" ma:web="1671a635-2b09-40e0-8a68-78552065d3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ACA8A1-6F55-4595-B2D5-4B23EF346984}"/>
</file>

<file path=customXml/itemProps2.xml><?xml version="1.0" encoding="utf-8"?>
<ds:datastoreItem xmlns:ds="http://schemas.openxmlformats.org/officeDocument/2006/customXml" ds:itemID="{10549F66-A679-4562-9EEE-439B41A1DD8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697</Words>
  <Application>Microsoft Macintosh PowerPoint</Application>
  <PresentationFormat>Benutzerdefiniert</PresentationFormat>
  <Paragraphs>64</Paragraphs>
  <Slides>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 (MS) Bold</vt:lpstr>
      <vt:lpstr>Calibri</vt:lpstr>
      <vt:lpstr>Calibri (MS)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Gattefossé Poster Prize slides (EN)</dc:title>
  <cp:lastModifiedBy>Mathias Falkenstein</cp:lastModifiedBy>
  <cp:revision>3</cp:revision>
  <cp:lastPrinted>2023-09-04T18:48:24Z</cp:lastPrinted>
  <dcterms:created xsi:type="dcterms:W3CDTF">2006-08-16T00:00:00Z</dcterms:created>
  <dcterms:modified xsi:type="dcterms:W3CDTF">2023-09-04T18:48:33Z</dcterms:modified>
  <dc:identifier>DAFtRc3_o4Y</dc:identifier>
</cp:coreProperties>
</file>