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80" r:id="rId2"/>
    <p:sldId id="313" r:id="rId3"/>
    <p:sldId id="256" r:id="rId4"/>
    <p:sldId id="260" r:id="rId5"/>
    <p:sldId id="291" r:id="rId6"/>
    <p:sldId id="261" r:id="rId7"/>
    <p:sldId id="292" r:id="rId8"/>
    <p:sldId id="264" r:id="rId9"/>
    <p:sldId id="293" r:id="rId10"/>
    <p:sldId id="265" r:id="rId11"/>
    <p:sldId id="266" r:id="rId12"/>
    <p:sldId id="294" r:id="rId13"/>
    <p:sldId id="286" r:id="rId14"/>
    <p:sldId id="295" r:id="rId15"/>
    <p:sldId id="287" r:id="rId16"/>
    <p:sldId id="296" r:id="rId17"/>
    <p:sldId id="288" r:id="rId18"/>
    <p:sldId id="297" r:id="rId19"/>
    <p:sldId id="289" r:id="rId20"/>
    <p:sldId id="298" r:id="rId21"/>
    <p:sldId id="290" r:id="rId22"/>
    <p:sldId id="299" r:id="rId23"/>
    <p:sldId id="270" r:id="rId24"/>
    <p:sldId id="300" r:id="rId25"/>
    <p:sldId id="271" r:id="rId26"/>
    <p:sldId id="301" r:id="rId27"/>
    <p:sldId id="272" r:id="rId28"/>
    <p:sldId id="302" r:id="rId29"/>
    <p:sldId id="273" r:id="rId30"/>
    <p:sldId id="303" r:id="rId31"/>
    <p:sldId id="274" r:id="rId32"/>
    <p:sldId id="304" r:id="rId33"/>
    <p:sldId id="275" r:id="rId34"/>
    <p:sldId id="305" r:id="rId35"/>
    <p:sldId id="276" r:id="rId36"/>
    <p:sldId id="306" r:id="rId37"/>
    <p:sldId id="277" r:id="rId38"/>
    <p:sldId id="278" r:id="rId39"/>
    <p:sldId id="307" r:id="rId40"/>
    <p:sldId id="279" r:id="rId41"/>
    <p:sldId id="308" r:id="rId42"/>
    <p:sldId id="281" r:id="rId43"/>
    <p:sldId id="282" r:id="rId44"/>
    <p:sldId id="309" r:id="rId45"/>
    <p:sldId id="283" r:id="rId46"/>
    <p:sldId id="310" r:id="rId47"/>
    <p:sldId id="284" r:id="rId48"/>
    <p:sldId id="311" r:id="rId49"/>
    <p:sldId id="285" r:id="rId50"/>
    <p:sldId id="312" r:id="rId51"/>
  </p:sldIdLst>
  <p:sldSz cx="9144000" cy="6858000" type="screen4x3"/>
  <p:notesSz cx="9623425" cy="6888163"/>
  <p:defaultTextStyle>
    <a:defPPr>
      <a:defRPr lang="de-DE"/>
    </a:defPPr>
    <a:lvl1pPr algn="l" rtl="0" fontAlgn="base">
      <a:spcBef>
        <a:spcPct val="0"/>
      </a:spcBef>
      <a:spcAft>
        <a:spcPct val="0"/>
      </a:spcAft>
      <a:defRPr sz="4400" kern="1200">
        <a:solidFill>
          <a:schemeClr val="tx1"/>
        </a:solidFill>
        <a:latin typeface="Arial" charset="0"/>
        <a:ea typeface="+mn-ea"/>
        <a:cs typeface="+mn-cs"/>
      </a:defRPr>
    </a:lvl1pPr>
    <a:lvl2pPr marL="457200" algn="l" rtl="0" fontAlgn="base">
      <a:spcBef>
        <a:spcPct val="0"/>
      </a:spcBef>
      <a:spcAft>
        <a:spcPct val="0"/>
      </a:spcAft>
      <a:defRPr sz="4400" kern="1200">
        <a:solidFill>
          <a:schemeClr val="tx1"/>
        </a:solidFill>
        <a:latin typeface="Arial" charset="0"/>
        <a:ea typeface="+mn-ea"/>
        <a:cs typeface="+mn-cs"/>
      </a:defRPr>
    </a:lvl2pPr>
    <a:lvl3pPr marL="914400" algn="l" rtl="0" fontAlgn="base">
      <a:spcBef>
        <a:spcPct val="0"/>
      </a:spcBef>
      <a:spcAft>
        <a:spcPct val="0"/>
      </a:spcAft>
      <a:defRPr sz="4400" kern="1200">
        <a:solidFill>
          <a:schemeClr val="tx1"/>
        </a:solidFill>
        <a:latin typeface="Arial" charset="0"/>
        <a:ea typeface="+mn-ea"/>
        <a:cs typeface="+mn-cs"/>
      </a:defRPr>
    </a:lvl3pPr>
    <a:lvl4pPr marL="1371600" algn="l" rtl="0" fontAlgn="base">
      <a:spcBef>
        <a:spcPct val="0"/>
      </a:spcBef>
      <a:spcAft>
        <a:spcPct val="0"/>
      </a:spcAft>
      <a:defRPr sz="4400" kern="1200">
        <a:solidFill>
          <a:schemeClr val="tx1"/>
        </a:solidFill>
        <a:latin typeface="Arial" charset="0"/>
        <a:ea typeface="+mn-ea"/>
        <a:cs typeface="+mn-cs"/>
      </a:defRPr>
    </a:lvl4pPr>
    <a:lvl5pPr marL="1828800" algn="l" rtl="0" fontAlgn="base">
      <a:spcBef>
        <a:spcPct val="0"/>
      </a:spcBef>
      <a:spcAft>
        <a:spcPct val="0"/>
      </a:spcAft>
      <a:defRPr sz="4400" kern="1200">
        <a:solidFill>
          <a:schemeClr val="tx1"/>
        </a:solidFill>
        <a:latin typeface="Arial" charset="0"/>
        <a:ea typeface="+mn-ea"/>
        <a:cs typeface="+mn-cs"/>
      </a:defRPr>
    </a:lvl5pPr>
    <a:lvl6pPr marL="2286000" algn="l" defTabSz="914400" rtl="0" eaLnBrk="1" latinLnBrk="0" hangingPunct="1">
      <a:defRPr sz="4400" kern="1200">
        <a:solidFill>
          <a:schemeClr val="tx1"/>
        </a:solidFill>
        <a:latin typeface="Arial" charset="0"/>
        <a:ea typeface="+mn-ea"/>
        <a:cs typeface="+mn-cs"/>
      </a:defRPr>
    </a:lvl6pPr>
    <a:lvl7pPr marL="2743200" algn="l" defTabSz="914400" rtl="0" eaLnBrk="1" latinLnBrk="0" hangingPunct="1">
      <a:defRPr sz="4400" kern="1200">
        <a:solidFill>
          <a:schemeClr val="tx1"/>
        </a:solidFill>
        <a:latin typeface="Arial" charset="0"/>
        <a:ea typeface="+mn-ea"/>
        <a:cs typeface="+mn-cs"/>
      </a:defRPr>
    </a:lvl7pPr>
    <a:lvl8pPr marL="3200400" algn="l" defTabSz="914400" rtl="0" eaLnBrk="1" latinLnBrk="0" hangingPunct="1">
      <a:defRPr sz="4400" kern="1200">
        <a:solidFill>
          <a:schemeClr val="tx1"/>
        </a:solidFill>
        <a:latin typeface="Arial" charset="0"/>
        <a:ea typeface="+mn-ea"/>
        <a:cs typeface="+mn-cs"/>
      </a:defRPr>
    </a:lvl8pPr>
    <a:lvl9pPr marL="3657600" algn="l" defTabSz="914400" rtl="0" eaLnBrk="1" latinLnBrk="0" hangingPunct="1">
      <a:defRPr sz="4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86">
          <p15:clr>
            <a:srgbClr val="A4A3A4"/>
          </p15:clr>
        </p15:guide>
        <p15:guide id="2" orient="horz" pos="4175">
          <p15:clr>
            <a:srgbClr val="A4A3A4"/>
          </p15:clr>
        </p15:guide>
        <p15:guide id="3" orient="horz" pos="1276">
          <p15:clr>
            <a:srgbClr val="A4A3A4"/>
          </p15:clr>
        </p15:guide>
        <p15:guide id="4" orient="horz" pos="769">
          <p15:clr>
            <a:srgbClr val="A4A3A4"/>
          </p15:clr>
        </p15:guide>
        <p15:guide id="5" orient="horz" pos="219">
          <p15:clr>
            <a:srgbClr val="A4A3A4"/>
          </p15:clr>
        </p15:guide>
        <p15:guide id="6" pos="5602">
          <p15:clr>
            <a:srgbClr val="A4A3A4"/>
          </p15:clr>
        </p15:guide>
        <p15:guide id="7" pos="155">
          <p15:clr>
            <a:srgbClr val="A4A3A4"/>
          </p15:clr>
        </p15:guide>
        <p15:guide id="8" pos="1968">
          <p15:clr>
            <a:srgbClr val="A4A3A4"/>
          </p15:clr>
        </p15:guide>
        <p15:guide id="9" pos="3842">
          <p15:clr>
            <a:srgbClr val="A4A3A4"/>
          </p15:clr>
        </p15:guide>
      </p15:sldGuideLst>
    </p:ext>
    <p:ext uri="{2D200454-40CA-4A62-9FC3-DE9A4176ACB9}">
      <p15:notesGuideLst xmlns:p15="http://schemas.microsoft.com/office/powerpoint/2012/main">
        <p15:guide id="1" orient="horz" pos="2170">
          <p15:clr>
            <a:srgbClr val="A4A3A4"/>
          </p15:clr>
        </p15:guide>
        <p15:guide id="2" pos="303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99FF"/>
    <a:srgbClr val="FF0000"/>
    <a:srgbClr val="0000FF"/>
    <a:srgbClr val="F8F8F8"/>
    <a:srgbClr val="3399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0769B-EE15-4BBA-9B29-7F84B33C1D3B}" v="5993" dt="2019-07-07T14:33:01.83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69" autoAdjust="0"/>
    <p:restoredTop sz="94667" autoAdjust="0"/>
  </p:normalViewPr>
  <p:slideViewPr>
    <p:cSldViewPr snapToGrid="0" showGuides="1">
      <p:cViewPr varScale="1">
        <p:scale>
          <a:sx n="114" d="100"/>
          <a:sy n="114" d="100"/>
        </p:scale>
        <p:origin x="270" y="102"/>
      </p:cViewPr>
      <p:guideLst>
        <p:guide orient="horz" pos="1886"/>
        <p:guide orient="horz" pos="4175"/>
        <p:guide orient="horz" pos="1276"/>
        <p:guide orient="horz" pos="769"/>
        <p:guide orient="horz" pos="219"/>
        <p:guide pos="5602"/>
        <p:guide pos="155"/>
        <p:guide pos="1968"/>
        <p:guide pos="384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9" d="100"/>
          <a:sy n="59" d="100"/>
        </p:scale>
        <p:origin x="-1122" y="-84"/>
      </p:cViewPr>
      <p:guideLst>
        <p:guide orient="horz" pos="2170"/>
        <p:guide pos="303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4170363" cy="3444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defRPr sz="1200"/>
            </a:lvl1pPr>
          </a:lstStyle>
          <a:p>
            <a:endParaRPr lang="de-DE"/>
          </a:p>
        </p:txBody>
      </p:sp>
      <p:sp>
        <p:nvSpPr>
          <p:cNvPr id="54275" name="Rectangle 3"/>
          <p:cNvSpPr>
            <a:spLocks noGrp="1" noChangeArrowheads="1"/>
          </p:cNvSpPr>
          <p:nvPr>
            <p:ph type="dt" sz="quarter" idx="1"/>
          </p:nvPr>
        </p:nvSpPr>
        <p:spPr bwMode="auto">
          <a:xfrm>
            <a:off x="5451475" y="0"/>
            <a:ext cx="4170363" cy="3444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a:lvl1pPr>
          </a:lstStyle>
          <a:p>
            <a:endParaRPr lang="de-DE"/>
          </a:p>
        </p:txBody>
      </p:sp>
      <p:sp>
        <p:nvSpPr>
          <p:cNvPr id="54276" name="Rectangle 4"/>
          <p:cNvSpPr>
            <a:spLocks noGrp="1" noChangeArrowheads="1"/>
          </p:cNvSpPr>
          <p:nvPr>
            <p:ph type="ftr" sz="quarter" idx="2"/>
          </p:nvPr>
        </p:nvSpPr>
        <p:spPr bwMode="auto">
          <a:xfrm>
            <a:off x="0" y="6542088"/>
            <a:ext cx="4170363" cy="344487"/>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1200"/>
            </a:lvl1pPr>
          </a:lstStyle>
          <a:p>
            <a:endParaRPr lang="de-DE"/>
          </a:p>
        </p:txBody>
      </p:sp>
      <p:sp>
        <p:nvSpPr>
          <p:cNvPr id="54277" name="Rectangle 5"/>
          <p:cNvSpPr>
            <a:spLocks noGrp="1" noChangeArrowheads="1"/>
          </p:cNvSpPr>
          <p:nvPr>
            <p:ph type="sldNum" sz="quarter" idx="3"/>
          </p:nvPr>
        </p:nvSpPr>
        <p:spPr bwMode="auto">
          <a:xfrm>
            <a:off x="5451475" y="6542088"/>
            <a:ext cx="4170363" cy="344487"/>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a:lvl1pPr>
          </a:lstStyle>
          <a:p>
            <a:fld id="{83D7307F-9585-49EE-86CE-D7CF4785BB3A}" type="slidenum">
              <a:rPr lang="de-DE"/>
              <a:pPr/>
              <a:t>‹Nr.›</a:t>
            </a:fld>
            <a:endParaRPr lang="de-DE"/>
          </a:p>
        </p:txBody>
      </p:sp>
    </p:spTree>
    <p:extLst>
      <p:ext uri="{BB962C8B-B14F-4D97-AF65-F5344CB8AC3E}">
        <p14:creationId xmlns:p14="http://schemas.microsoft.com/office/powerpoint/2010/main" val="1055485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4170363" cy="3444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defRPr sz="1200"/>
            </a:lvl1pPr>
          </a:lstStyle>
          <a:p>
            <a:endParaRPr lang="de-DE"/>
          </a:p>
        </p:txBody>
      </p:sp>
      <p:sp>
        <p:nvSpPr>
          <p:cNvPr id="49155" name="Rectangle 3"/>
          <p:cNvSpPr>
            <a:spLocks noGrp="1" noChangeArrowheads="1"/>
          </p:cNvSpPr>
          <p:nvPr>
            <p:ph type="dt" idx="1"/>
          </p:nvPr>
        </p:nvSpPr>
        <p:spPr bwMode="auto">
          <a:xfrm>
            <a:off x="5451475" y="0"/>
            <a:ext cx="4170363" cy="3444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a:lvl1pPr>
          </a:lstStyle>
          <a:p>
            <a:endParaRPr lang="de-DE"/>
          </a:p>
        </p:txBody>
      </p:sp>
      <p:sp>
        <p:nvSpPr>
          <p:cNvPr id="49156" name="Rectangle 4"/>
          <p:cNvSpPr>
            <a:spLocks noGrp="1" noRot="1" noChangeAspect="1" noChangeArrowheads="1" noTextEdit="1"/>
          </p:cNvSpPr>
          <p:nvPr>
            <p:ph type="sldImg" idx="2"/>
          </p:nvPr>
        </p:nvSpPr>
        <p:spPr bwMode="auto">
          <a:xfrm>
            <a:off x="3089275" y="515938"/>
            <a:ext cx="3446463" cy="2584450"/>
          </a:xfrm>
          <a:prstGeom prst="rect">
            <a:avLst/>
          </a:prstGeom>
          <a:noFill/>
          <a:ln w="9525">
            <a:solidFill>
              <a:srgbClr val="000000"/>
            </a:solidFill>
            <a:miter lim="800000"/>
            <a:headEnd/>
            <a:tailEnd/>
          </a:ln>
          <a:effectLst/>
        </p:spPr>
      </p:sp>
      <p:sp>
        <p:nvSpPr>
          <p:cNvPr id="49157" name="Rectangle 5"/>
          <p:cNvSpPr>
            <a:spLocks noGrp="1" noChangeArrowheads="1"/>
          </p:cNvSpPr>
          <p:nvPr>
            <p:ph type="body" sz="quarter" idx="3"/>
          </p:nvPr>
        </p:nvSpPr>
        <p:spPr bwMode="auto">
          <a:xfrm>
            <a:off x="962025" y="3271838"/>
            <a:ext cx="7699375" cy="3100387"/>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9158" name="Rectangle 6"/>
          <p:cNvSpPr>
            <a:spLocks noGrp="1" noChangeArrowheads="1"/>
          </p:cNvSpPr>
          <p:nvPr>
            <p:ph type="ftr" sz="quarter" idx="4"/>
          </p:nvPr>
        </p:nvSpPr>
        <p:spPr bwMode="auto">
          <a:xfrm>
            <a:off x="0" y="6542088"/>
            <a:ext cx="4170363" cy="344487"/>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1200"/>
            </a:lvl1pPr>
          </a:lstStyle>
          <a:p>
            <a:endParaRPr lang="de-DE"/>
          </a:p>
        </p:txBody>
      </p:sp>
      <p:sp>
        <p:nvSpPr>
          <p:cNvPr id="49159" name="Rectangle 7"/>
          <p:cNvSpPr>
            <a:spLocks noGrp="1" noChangeArrowheads="1"/>
          </p:cNvSpPr>
          <p:nvPr>
            <p:ph type="sldNum" sz="quarter" idx="5"/>
          </p:nvPr>
        </p:nvSpPr>
        <p:spPr bwMode="auto">
          <a:xfrm>
            <a:off x="5451475" y="6542088"/>
            <a:ext cx="4170363" cy="344487"/>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a:lvl1pPr>
          </a:lstStyle>
          <a:p>
            <a:fld id="{5CD1D46E-7D1B-4E88-A839-12401685CF64}" type="slidenum">
              <a:rPr lang="de-DE"/>
              <a:pPr/>
              <a:t>‹Nr.›</a:t>
            </a:fld>
            <a:endParaRPr lang="de-DE"/>
          </a:p>
        </p:txBody>
      </p:sp>
    </p:spTree>
    <p:extLst>
      <p:ext uri="{BB962C8B-B14F-4D97-AF65-F5344CB8AC3E}">
        <p14:creationId xmlns:p14="http://schemas.microsoft.com/office/powerpoint/2010/main" val="39493167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DE970-F787-4641-B28A-9C9AC4C20B90}" type="slidenum">
              <a:rPr lang="de-DE"/>
              <a:pPr/>
              <a:t>3</a:t>
            </a:fld>
            <a:endParaRPr lang="de-DE"/>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27422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BFC95-07B4-4CFA-8E9C-3441C6C861ED}" type="slidenum">
              <a:rPr lang="de-DE"/>
              <a:pPr/>
              <a:t>11</a:t>
            </a:fld>
            <a:endParaRPr lang="de-DE"/>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26661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BFC95-07B4-4CFA-8E9C-3441C6C861ED}" type="slidenum">
              <a:rPr lang="de-DE"/>
              <a:pPr/>
              <a:t>12</a:t>
            </a:fld>
            <a:endParaRPr lang="de-DE"/>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77732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6AE3CB3-6ECE-42D7-9778-CAF0F84D4BCE}" type="slidenum">
              <a:rPr lang="de-DE"/>
              <a:pPr/>
              <a:t>‹Nr.›</a:t>
            </a:fld>
            <a:endParaRPr lang="de-DE"/>
          </a:p>
        </p:txBody>
      </p:sp>
    </p:spTree>
  </p:cSld>
  <p:clrMapOvr>
    <a:masterClrMapping/>
  </p:clrMapOvr>
  <p:transition spd="slow" advClick="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1F89A14-4F24-46A1-BA00-21A6712B7BBC}" type="slidenum">
              <a:rPr lang="de-DE"/>
              <a:pPr/>
              <a:t>‹Nr.›</a:t>
            </a:fld>
            <a:endParaRPr lang="de-DE"/>
          </a:p>
        </p:txBody>
      </p:sp>
    </p:spTree>
  </p:cSld>
  <p:clrMapOvr>
    <a:masterClrMapping/>
  </p:clrMapOvr>
  <p:transition spd="slow" advClick="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946FD562-246C-453B-8C64-D80D59E15D03}" type="slidenum">
              <a:rPr lang="de-DE"/>
              <a:pPr/>
              <a:t>‹Nr.›</a:t>
            </a:fld>
            <a:endParaRPr lang="de-DE"/>
          </a:p>
        </p:txBody>
      </p:sp>
    </p:spTree>
  </p:cSld>
  <p:clrMapOvr>
    <a:masterClrMapping/>
  </p:clrMapOvr>
  <p:transition spd="slow" advClick="0">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Datumsplatzhalter 2"/>
          <p:cNvSpPr>
            <a:spLocks noGrp="1"/>
          </p:cNvSpPr>
          <p:nvPr>
            <p:ph type="dt" sz="half" idx="10"/>
          </p:nvPr>
        </p:nvSpPr>
        <p:spPr>
          <a:xfrm>
            <a:off x="457200" y="6245225"/>
            <a:ext cx="2133600" cy="476250"/>
          </a:xfrm>
        </p:spPr>
        <p:txBody>
          <a:bodyPr/>
          <a:lstStyle>
            <a:lvl1pPr>
              <a:defRPr/>
            </a:lvl1pPr>
          </a:lstStyle>
          <a:p>
            <a:endParaRPr lang="de-DE"/>
          </a:p>
        </p:txBody>
      </p:sp>
      <p:sp>
        <p:nvSpPr>
          <p:cNvPr id="4" name="Fußzeilenplatzhalter 3"/>
          <p:cNvSpPr>
            <a:spLocks noGrp="1"/>
          </p:cNvSpPr>
          <p:nvPr>
            <p:ph type="ftr" sz="quarter" idx="11"/>
          </p:nvPr>
        </p:nvSpPr>
        <p:spPr>
          <a:xfrm>
            <a:off x="3124200" y="6245225"/>
            <a:ext cx="2895600" cy="476250"/>
          </a:xfrm>
        </p:spPr>
        <p:txBody>
          <a:bodyPr/>
          <a:lstStyle>
            <a:lvl1pPr>
              <a:defRPr/>
            </a:lvl1pPr>
          </a:lstStyle>
          <a:p>
            <a:endParaRPr lang="de-DE"/>
          </a:p>
        </p:txBody>
      </p:sp>
      <p:sp>
        <p:nvSpPr>
          <p:cNvPr id="5" name="Foliennummernplatzhalter 4"/>
          <p:cNvSpPr>
            <a:spLocks noGrp="1"/>
          </p:cNvSpPr>
          <p:nvPr>
            <p:ph type="sldNum" sz="quarter" idx="12"/>
          </p:nvPr>
        </p:nvSpPr>
        <p:spPr>
          <a:xfrm>
            <a:off x="6553200" y="6245225"/>
            <a:ext cx="2133600" cy="476250"/>
          </a:xfrm>
        </p:spPr>
        <p:txBody>
          <a:bodyPr/>
          <a:lstStyle>
            <a:lvl1pPr>
              <a:defRPr/>
            </a:lvl1pPr>
          </a:lstStyle>
          <a:p>
            <a:fld id="{FDD5DABA-FB65-495D-A21A-6FA9ADF72B28}" type="slidenum">
              <a:rPr lang="de-DE"/>
              <a:pPr/>
              <a:t>‹Nr.›</a:t>
            </a:fld>
            <a:endParaRPr lang="de-DE"/>
          </a:p>
        </p:txBody>
      </p:sp>
    </p:spTree>
  </p:cSld>
  <p:clrMapOvr>
    <a:masterClrMapping/>
  </p:clrMapOvr>
  <p:transition spd="slow" advClick="0">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de-DE"/>
              <a:t>Titelmasterformat durch Klicken bearbeiten</a:t>
            </a:r>
          </a:p>
        </p:txBody>
      </p:sp>
      <p:sp>
        <p:nvSpPr>
          <p:cNvPr id="3" name="Inhaltsplatzhalter 2"/>
          <p:cNvSpPr>
            <a:spLocks noGrp="1"/>
          </p:cNvSpPr>
          <p:nvPr>
            <p:ph sz="quarter" idx="1"/>
          </p:nvPr>
        </p:nvSpPr>
        <p:spPr>
          <a:xfrm>
            <a:off x="457200" y="1600200"/>
            <a:ext cx="4038600" cy="218598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598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57200" y="3938588"/>
            <a:ext cx="4038600" cy="21875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4648200" y="3938588"/>
            <a:ext cx="4038600" cy="21875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457200" y="6245225"/>
            <a:ext cx="2133600" cy="476250"/>
          </a:xfrm>
        </p:spPr>
        <p:txBody>
          <a:bodyPr/>
          <a:lstStyle>
            <a:lvl1pPr>
              <a:defRPr/>
            </a:lvl1pPr>
          </a:lstStyle>
          <a:p>
            <a:endParaRPr lang="de-DE"/>
          </a:p>
        </p:txBody>
      </p:sp>
      <p:sp>
        <p:nvSpPr>
          <p:cNvPr id="8" name="Fußzeilenplatzhalter 7"/>
          <p:cNvSpPr>
            <a:spLocks noGrp="1"/>
          </p:cNvSpPr>
          <p:nvPr>
            <p:ph type="ftr" sz="quarter" idx="11"/>
          </p:nvPr>
        </p:nvSpPr>
        <p:spPr>
          <a:xfrm>
            <a:off x="3124200" y="6245225"/>
            <a:ext cx="2895600" cy="476250"/>
          </a:xfrm>
        </p:spPr>
        <p:txBody>
          <a:bodyPr/>
          <a:lstStyle>
            <a:lvl1pPr>
              <a:defRPr/>
            </a:lvl1pPr>
          </a:lstStyle>
          <a:p>
            <a:endParaRPr lang="de-DE"/>
          </a:p>
        </p:txBody>
      </p:sp>
      <p:sp>
        <p:nvSpPr>
          <p:cNvPr id="9" name="Foliennummernplatzhalter 8"/>
          <p:cNvSpPr>
            <a:spLocks noGrp="1"/>
          </p:cNvSpPr>
          <p:nvPr>
            <p:ph type="sldNum" sz="quarter" idx="12"/>
          </p:nvPr>
        </p:nvSpPr>
        <p:spPr>
          <a:xfrm>
            <a:off x="6553200" y="6245225"/>
            <a:ext cx="2133600" cy="476250"/>
          </a:xfrm>
        </p:spPr>
        <p:txBody>
          <a:bodyPr/>
          <a:lstStyle>
            <a:lvl1pPr>
              <a:defRPr/>
            </a:lvl1pPr>
          </a:lstStyle>
          <a:p>
            <a:fld id="{C842489C-D096-41F9-807A-FCFDD67714F3}" type="slidenum">
              <a:rPr lang="de-DE"/>
              <a:pPr/>
              <a:t>‹Nr.›</a:t>
            </a:fld>
            <a:endParaRPr lang="de-DE"/>
          </a:p>
        </p:txBody>
      </p:sp>
    </p:spTree>
  </p:cSld>
  <p:clrMapOvr>
    <a:masterClrMapping/>
  </p:clrMapOvr>
  <p:transition spd="slow" advClick="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FC4EA0C-44E5-481E-BACF-6BA6F52D8FD2}" type="slidenum">
              <a:rPr lang="de-DE"/>
              <a:pPr/>
              <a:t>‹Nr.›</a:t>
            </a:fld>
            <a:endParaRPr lang="de-DE"/>
          </a:p>
        </p:txBody>
      </p:sp>
    </p:spTree>
  </p:cSld>
  <p:clrMapOvr>
    <a:masterClrMapping/>
  </p:clrMapOvr>
  <p:transition spd="slow" advClick="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BA0613C-B159-4702-B966-F4113CE58469}" type="slidenum">
              <a:rPr lang="de-DE"/>
              <a:pPr/>
              <a:t>‹Nr.›</a:t>
            </a:fld>
            <a:endParaRPr lang="de-DE"/>
          </a:p>
        </p:txBody>
      </p:sp>
    </p:spTree>
  </p:cSld>
  <p:clrMapOvr>
    <a:masterClrMapping/>
  </p:clrMapOvr>
  <p:transition spd="slow" advClick="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EE37BEBD-637C-4C6C-98CB-F7D6DB350E14}" type="slidenum">
              <a:rPr lang="de-DE"/>
              <a:pPr/>
              <a:t>‹Nr.›</a:t>
            </a:fld>
            <a:endParaRPr lang="de-DE"/>
          </a:p>
        </p:txBody>
      </p:sp>
    </p:spTree>
  </p:cSld>
  <p:clrMapOvr>
    <a:masterClrMapping/>
  </p:clrMapOvr>
  <p:transition spd="slow" advClick="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C10B7EB2-E3B9-40EB-8086-95D27ACE51CC}" type="slidenum">
              <a:rPr lang="de-DE"/>
              <a:pPr/>
              <a:t>‹Nr.›</a:t>
            </a:fld>
            <a:endParaRPr lang="de-DE"/>
          </a:p>
        </p:txBody>
      </p:sp>
    </p:spTree>
  </p:cSld>
  <p:clrMapOvr>
    <a:masterClrMapping/>
  </p:clrMapOvr>
  <p:transition spd="slow" advClick="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4C2E3695-49BF-40D4-9E58-FE3A5F1FB5D3}" type="slidenum">
              <a:rPr lang="de-DE"/>
              <a:pPr/>
              <a:t>‹Nr.›</a:t>
            </a:fld>
            <a:endParaRPr lang="de-DE"/>
          </a:p>
        </p:txBody>
      </p:sp>
    </p:spTree>
  </p:cSld>
  <p:clrMapOvr>
    <a:masterClrMapping/>
  </p:clrMapOvr>
  <p:transition spd="slow" advClick="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BDE7237F-4EBF-4B4D-BB79-8E0E07141F80}" type="slidenum">
              <a:rPr lang="de-DE"/>
              <a:pPr/>
              <a:t>‹Nr.›</a:t>
            </a:fld>
            <a:endParaRPr lang="de-DE"/>
          </a:p>
        </p:txBody>
      </p:sp>
    </p:spTree>
  </p:cSld>
  <p:clrMapOvr>
    <a:masterClrMapping/>
  </p:clrMapOvr>
  <p:transition spd="slow" advClick="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41F31DDE-19CE-45F2-B502-3E6198BB0830}" type="slidenum">
              <a:rPr lang="de-DE"/>
              <a:pPr/>
              <a:t>‹Nr.›</a:t>
            </a:fld>
            <a:endParaRPr lang="de-DE"/>
          </a:p>
        </p:txBody>
      </p:sp>
    </p:spTree>
  </p:cSld>
  <p:clrMapOvr>
    <a:masterClrMapping/>
  </p:clrMapOvr>
  <p:transition spd="slow" advClick="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4FF8CAFF-525F-431E-BE65-E775C60691A3}" type="slidenum">
              <a:rPr lang="de-DE"/>
              <a:pPr/>
              <a:t>‹Nr.›</a:t>
            </a:fld>
            <a:endParaRPr lang="de-DE"/>
          </a:p>
        </p:txBody>
      </p:sp>
    </p:spTree>
  </p:cSld>
  <p:clrMapOvr>
    <a:masterClrMapping/>
  </p:clrMapOvr>
  <p:transition spd="slow" advClick="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69000" b="-69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6975AF3-3982-43D3-93DA-AB183C6FEEC3}"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Click="0">
    <p:split orient="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audio" Target="file:///C:\Dokumente%20und%20Einstellungen\Andr&#233;\Eigene%20Dateien\Eigene%20Musik\PENDLUHR(ich).WAV" TargetMode="External"/><Relationship Id="rId5" Type="http://schemas.openxmlformats.org/officeDocument/2006/relationships/slide" Target="slide3.x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3.xml"/><Relationship Id="rId18" Type="http://schemas.openxmlformats.org/officeDocument/2006/relationships/slide" Target="slide33.xml"/><Relationship Id="rId26" Type="http://schemas.openxmlformats.org/officeDocument/2006/relationships/slide" Target="slide47.xml"/><Relationship Id="rId3" Type="http://schemas.openxmlformats.org/officeDocument/2006/relationships/slide" Target="slide4.xml"/><Relationship Id="rId21" Type="http://schemas.openxmlformats.org/officeDocument/2006/relationships/slide" Target="slide38.xml"/><Relationship Id="rId7" Type="http://schemas.openxmlformats.org/officeDocument/2006/relationships/slide" Target="slide11.xml"/><Relationship Id="rId12" Type="http://schemas.openxmlformats.org/officeDocument/2006/relationships/slide" Target="slide21.xml"/><Relationship Id="rId17" Type="http://schemas.openxmlformats.org/officeDocument/2006/relationships/slide" Target="slide31.xml"/><Relationship Id="rId25" Type="http://schemas.openxmlformats.org/officeDocument/2006/relationships/slide" Target="slide45.xml"/><Relationship Id="rId2" Type="http://schemas.openxmlformats.org/officeDocument/2006/relationships/notesSlide" Target="../notesSlides/notesSlide1.xml"/><Relationship Id="rId16" Type="http://schemas.openxmlformats.org/officeDocument/2006/relationships/slide" Target="slide29.xml"/><Relationship Id="rId20" Type="http://schemas.openxmlformats.org/officeDocument/2006/relationships/slide" Target="slide37.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19.xml"/><Relationship Id="rId24" Type="http://schemas.openxmlformats.org/officeDocument/2006/relationships/slide" Target="slide43.xml"/><Relationship Id="rId5" Type="http://schemas.openxmlformats.org/officeDocument/2006/relationships/slide" Target="slide8.xml"/><Relationship Id="rId15" Type="http://schemas.openxmlformats.org/officeDocument/2006/relationships/slide" Target="slide27.xml"/><Relationship Id="rId23" Type="http://schemas.openxmlformats.org/officeDocument/2006/relationships/slide" Target="slide42.xml"/><Relationship Id="rId10" Type="http://schemas.openxmlformats.org/officeDocument/2006/relationships/slide" Target="slide17.xml"/><Relationship Id="rId19" Type="http://schemas.openxmlformats.org/officeDocument/2006/relationships/slide" Target="slide35.xml"/><Relationship Id="rId4" Type="http://schemas.openxmlformats.org/officeDocument/2006/relationships/slide" Target="slide6.xml"/><Relationship Id="rId9" Type="http://schemas.openxmlformats.org/officeDocument/2006/relationships/slide" Target="slide15.xml"/><Relationship Id="rId14" Type="http://schemas.openxmlformats.org/officeDocument/2006/relationships/slide" Target="slide25.xml"/><Relationship Id="rId22" Type="http://schemas.openxmlformats.org/officeDocument/2006/relationships/slide" Target="slide40.xml"/><Relationship Id="rId27" Type="http://schemas.openxmlformats.org/officeDocument/2006/relationships/slide" Target="slide49.xml"/></Relationships>
</file>

<file path=ppt/slides/_rels/slide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699" y="4437063"/>
            <a:ext cx="8229600" cy="2420937"/>
          </a:xfrm>
        </p:spPr>
        <p:txBody>
          <a:bodyPr/>
          <a:lstStyle/>
          <a:p>
            <a:r>
              <a:rPr lang="de-DE" sz="6000" b="1" dirty="0">
                <a:solidFill>
                  <a:schemeClr val="bg1"/>
                </a:solidFill>
              </a:rPr>
              <a:t>Das Spiel</a:t>
            </a:r>
            <a:br>
              <a:rPr lang="de-DE" b="1" dirty="0">
                <a:solidFill>
                  <a:schemeClr val="bg1"/>
                </a:solidFill>
              </a:rPr>
            </a:br>
            <a:br>
              <a:rPr lang="de-DE" b="1" dirty="0">
                <a:solidFill>
                  <a:schemeClr val="bg1"/>
                </a:solidFill>
              </a:rPr>
            </a:br>
            <a:endParaRPr lang="de-DE" b="1" dirty="0">
              <a:solidFill>
                <a:schemeClr val="bg1"/>
              </a:solidFill>
            </a:endParaRPr>
          </a:p>
        </p:txBody>
      </p:sp>
    </p:spTree>
  </p:cSld>
  <p:clrMapOvr>
    <a:masterClrMapping/>
  </p:clrMapOvr>
  <p:transition spd="slow" advClick="0">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5" name="PENDLUHR(ich).WAV">
            <a:hlinkClick r:id="" action="ppaction://media"/>
          </p:cNvPr>
          <p:cNvPicPr>
            <a:picLocks noGrp="1" noRot="1" noChangeAspect="1" noChangeArrowheads="1"/>
          </p:cNvPicPr>
          <p:nvPr>
            <p:ph sz="quarter" idx="1"/>
            <a:audioFile r:link="rId1"/>
          </p:nvPr>
        </p:nvPicPr>
        <p:blipFill>
          <a:blip r:embed="rId3">
            <a:clrChange>
              <a:clrFrom>
                <a:srgbClr val="00FFFF"/>
              </a:clrFrom>
              <a:clrTo>
                <a:srgbClr val="00FFFF">
                  <a:alpha val="0"/>
                </a:srgbClr>
              </a:clrTo>
            </a:clrChange>
            <a:lum bright="100000" contrast="-100000"/>
            <a:grayscl/>
          </a:blip>
          <a:srcRect/>
          <a:stretch>
            <a:fillRect/>
          </a:stretch>
        </p:blipFill>
        <p:spPr>
          <a:xfrm>
            <a:off x="2324100" y="2540000"/>
            <a:ext cx="304800" cy="304800"/>
          </a:xfrm>
          <a:ln/>
        </p:spPr>
      </p:pic>
      <p:grpSp>
        <p:nvGrpSpPr>
          <p:cNvPr id="11317" name="Group 53"/>
          <p:cNvGrpSpPr>
            <a:grpSpLocks/>
          </p:cNvGrpSpPr>
          <p:nvPr/>
        </p:nvGrpSpPr>
        <p:grpSpPr bwMode="auto">
          <a:xfrm>
            <a:off x="2414588" y="1525588"/>
            <a:ext cx="4098925" cy="5081587"/>
            <a:chOff x="1521" y="961"/>
            <a:chExt cx="2582" cy="3201"/>
          </a:xfrm>
        </p:grpSpPr>
        <p:pic>
          <p:nvPicPr>
            <p:cNvPr id="11306" name="Picture 42">
              <a:hlinkClick r:id="" action="ppaction://hlinkshowjump?jump=lastslideviewed"/>
            </p:cNvPr>
            <p:cNvPicPr>
              <a:picLocks noChangeAspect="1" noChangeArrowheads="1"/>
            </p:cNvPicPr>
            <p:nvPr/>
          </p:nvPicPr>
          <p:blipFill>
            <a:blip r:embed="rId4"/>
            <a:srcRect/>
            <a:stretch>
              <a:fillRect/>
            </a:stretch>
          </p:blipFill>
          <p:spPr bwMode="auto">
            <a:xfrm>
              <a:off x="1521" y="961"/>
              <a:ext cx="2582" cy="2164"/>
            </a:xfrm>
            <a:prstGeom prst="rect">
              <a:avLst/>
            </a:prstGeom>
            <a:noFill/>
            <a:ln w="9525">
              <a:noFill/>
              <a:miter lim="800000"/>
              <a:headEnd/>
              <a:tailEnd/>
            </a:ln>
            <a:effectLst/>
          </p:spPr>
        </p:pic>
        <p:sp>
          <p:nvSpPr>
            <p:cNvPr id="11308" name="WordArt 44">
              <a:hlinkClick r:id="" action="ppaction://hlinkshowjump?jump=lastslideviewed"/>
            </p:cNvPr>
            <p:cNvSpPr>
              <a:spLocks noChangeArrowheads="1" noChangeShapeType="1" noTextEdit="1"/>
            </p:cNvSpPr>
            <p:nvPr/>
          </p:nvSpPr>
          <p:spPr bwMode="auto">
            <a:xfrm>
              <a:off x="1800" y="2907"/>
              <a:ext cx="1764" cy="1255"/>
            </a:xfrm>
            <a:prstGeom prst="rect">
              <a:avLst/>
            </a:prstGeom>
          </p:spPr>
          <p:txBody>
            <a:bodyPr wrap="none" fromWordArt="1">
              <a:prstTxWarp prst="textSlantUp">
                <a:avLst>
                  <a:gd name="adj" fmla="val 55556"/>
                </a:avLst>
              </a:prstTxWarp>
            </a:bodyPr>
            <a:lstStyle/>
            <a:p>
              <a:pPr algn="ctr"/>
              <a:r>
                <a:rPr lang="de-DE" sz="3600" kern="10">
                  <a:ln w="9525">
                    <a:solidFill>
                      <a:srgbClr val="000000"/>
                    </a:solidFill>
                    <a:round/>
                    <a:headEnd/>
                    <a:tailEnd/>
                  </a:ln>
                  <a:solidFill>
                    <a:srgbClr val="000000"/>
                  </a:solidFill>
                  <a:latin typeface="Arial Black"/>
                </a:rPr>
                <a:t>JOKER</a:t>
              </a:r>
            </a:p>
          </p:txBody>
        </p:sp>
      </p:grpSp>
      <p:sp>
        <p:nvSpPr>
          <p:cNvPr id="9"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Mülltrennung</a:t>
            </a:r>
            <a:br>
              <a:rPr lang="de-DE" sz="2000" b="1" dirty="0">
                <a:latin typeface="Calibri" pitchFamily="34" charset="0"/>
              </a:rPr>
            </a:br>
            <a:r>
              <a:rPr lang="de-DE" sz="2000" b="1" dirty="0">
                <a:solidFill>
                  <a:srgbClr val="FFFF00"/>
                </a:solidFill>
                <a:latin typeface="Calibri" pitchFamily="34" charset="0"/>
              </a:rPr>
              <a:t>- 250 -</a:t>
            </a:r>
          </a:p>
        </p:txBody>
      </p:sp>
      <p:sp>
        <p:nvSpPr>
          <p:cNvPr id="10" name="AutoShape 5">
            <a:hlinkClick r:id="rId5"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Tree>
  </p:cSld>
  <p:clrMapOvr>
    <a:masterClrMapping/>
  </p:clrMapOvr>
  <p:transition spd="slow" advClick="0">
    <p:split orient="vert"/>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127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Mülltrennung</a:t>
            </a:r>
            <a:br>
              <a:rPr lang="de-DE" sz="2000" b="1" dirty="0">
                <a:latin typeface="Calibri" pitchFamily="34" charset="0"/>
              </a:rPr>
            </a:br>
            <a:r>
              <a:rPr lang="de-DE" sz="2000" b="1" dirty="0">
                <a:solidFill>
                  <a:srgbClr val="FFFF00"/>
                </a:solidFill>
                <a:latin typeface="Calibri" pitchFamily="34" charset="0"/>
              </a:rPr>
              <a:t>- 300 -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
        <p:nvSpPr>
          <p:cNvPr id="2" name="Textfeld 1">
            <a:extLst>
              <a:ext uri="{FF2B5EF4-FFF2-40B4-BE49-F238E27FC236}">
                <a16:creationId xmlns:a16="http://schemas.microsoft.com/office/drawing/2014/main" id="{52ED6E3A-56A9-4A1F-B7D7-347D6D819F79}"/>
              </a:ext>
            </a:extLst>
          </p:cNvPr>
          <p:cNvSpPr txBox="1"/>
          <p:nvPr/>
        </p:nvSpPr>
        <p:spPr>
          <a:xfrm>
            <a:off x="671119" y="1459684"/>
            <a:ext cx="7365534" cy="2400657"/>
          </a:xfrm>
          <a:prstGeom prst="rect">
            <a:avLst/>
          </a:prstGeom>
          <a:noFill/>
        </p:spPr>
        <p:txBody>
          <a:bodyPr wrap="square" rtlCol="0">
            <a:spAutoFit/>
          </a:bodyPr>
          <a:lstStyle/>
          <a:p>
            <a:r>
              <a:rPr lang="de-DE" sz="3000" b="1" dirty="0">
                <a:solidFill>
                  <a:schemeClr val="bg1"/>
                </a:solidFill>
              </a:rPr>
              <a:t>Papier ist nicht gleich Papier: Was darf in die</a:t>
            </a:r>
          </a:p>
          <a:p>
            <a:r>
              <a:rPr lang="de-DE" sz="3000" b="1" dirty="0">
                <a:solidFill>
                  <a:schemeClr val="bg1"/>
                </a:solidFill>
              </a:rPr>
              <a:t>Papiertonne und was nicht?</a:t>
            </a:r>
          </a:p>
          <a:p>
            <a:r>
              <a:rPr lang="de-DE" sz="3000" b="1" dirty="0">
                <a:solidFill>
                  <a:schemeClr val="bg1"/>
                </a:solidFill>
              </a:rPr>
              <a:t>Dies ist eine offene Frage. Antwortet in ganzen Sätzen</a:t>
            </a:r>
            <a:endParaRPr lang="de-DE" sz="3000" dirty="0">
              <a:solidFill>
                <a:schemeClr val="bg1"/>
              </a:solidFill>
            </a:endParaRPr>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 name="Text Box 20">
            <a:hlinkClick r:id="" action="ppaction://hlinkshowjump?jump=lastslideviewed"/>
          </p:cNvPr>
          <p:cNvSpPr txBox="1">
            <a:spLocks noChangeArrowheads="1"/>
          </p:cNvSpPr>
          <p:nvPr/>
        </p:nvSpPr>
        <p:spPr bwMode="auto">
          <a:xfrm>
            <a:off x="246064" y="1382286"/>
            <a:ext cx="8647112" cy="4093428"/>
          </a:xfrm>
          <a:prstGeom prst="rect">
            <a:avLst/>
          </a:prstGeom>
          <a:noFill/>
          <a:ln w="9525">
            <a:noFill/>
            <a:miter lim="800000"/>
            <a:headEnd/>
            <a:tailEnd/>
          </a:ln>
          <a:effectLst/>
        </p:spPr>
        <p:txBody>
          <a:bodyPr wrap="square">
            <a:spAutoFit/>
          </a:bodyPr>
          <a:lstStyle/>
          <a:p>
            <a:r>
              <a:rPr lang="de-DE" sz="2000" dirty="0">
                <a:solidFill>
                  <a:schemeClr val="bg1"/>
                </a:solidFill>
              </a:rPr>
              <a:t>Eigentlich eine ganz leichte Sache, möchte man meinen. Papier</a:t>
            </a:r>
          </a:p>
          <a:p>
            <a:r>
              <a:rPr lang="de-DE" sz="2000" dirty="0">
                <a:solidFill>
                  <a:schemeClr val="bg1"/>
                </a:solidFill>
              </a:rPr>
              <a:t>kommt in die blaue Papiertonne. Zeitungen, Zeitschriften,</a:t>
            </a:r>
          </a:p>
          <a:p>
            <a:r>
              <a:rPr lang="de-DE" sz="2000" dirty="0">
                <a:solidFill>
                  <a:schemeClr val="bg1"/>
                </a:solidFill>
              </a:rPr>
              <a:t>Schreibpapier oder auch Verpackungen aus Pappe finden hier ihren</a:t>
            </a:r>
          </a:p>
          <a:p>
            <a:r>
              <a:rPr lang="de-DE" sz="2000" dirty="0">
                <a:solidFill>
                  <a:schemeClr val="bg1"/>
                </a:solidFill>
              </a:rPr>
              <a:t>Platz.</a:t>
            </a:r>
          </a:p>
          <a:p>
            <a:r>
              <a:rPr lang="de-DE" sz="2000" dirty="0">
                <a:solidFill>
                  <a:schemeClr val="bg1"/>
                </a:solidFill>
              </a:rPr>
              <a:t>Doch gibt es auch Ausnahmen. Fax- und Thermodruckpapier (z.B.</a:t>
            </a:r>
          </a:p>
          <a:p>
            <a:r>
              <a:rPr lang="de-DE" sz="2000" dirty="0">
                <a:solidFill>
                  <a:schemeClr val="bg1"/>
                </a:solidFill>
              </a:rPr>
              <a:t>Kassenbons) haben hier nichts verloren. Auch imprägnierte und</a:t>
            </a:r>
          </a:p>
          <a:p>
            <a:r>
              <a:rPr lang="de-DE" sz="2000" dirty="0">
                <a:solidFill>
                  <a:schemeClr val="bg1"/>
                </a:solidFill>
              </a:rPr>
              <a:t>beschichtete Papier, wie beispielweise oft bei Lebensmitteln</a:t>
            </a:r>
          </a:p>
          <a:p>
            <a:r>
              <a:rPr lang="de-DE" sz="2000" dirty="0">
                <a:solidFill>
                  <a:schemeClr val="bg1"/>
                </a:solidFill>
              </a:rPr>
              <a:t>verwendet, haben nicht in der Papiertonne zu Suchen. Ebenso wie:</a:t>
            </a:r>
          </a:p>
          <a:p>
            <a:r>
              <a:rPr lang="de-DE" sz="2000" dirty="0">
                <a:solidFill>
                  <a:schemeClr val="bg1"/>
                </a:solidFill>
              </a:rPr>
              <a:t>- Kohlepapier</a:t>
            </a:r>
          </a:p>
          <a:p>
            <a:r>
              <a:rPr lang="de-DE" sz="2000" dirty="0">
                <a:solidFill>
                  <a:schemeClr val="bg1"/>
                </a:solidFill>
              </a:rPr>
              <a:t>- Styropor</a:t>
            </a:r>
          </a:p>
          <a:p>
            <a:r>
              <a:rPr lang="de-DE" sz="2000" dirty="0">
                <a:solidFill>
                  <a:schemeClr val="bg1"/>
                </a:solidFill>
              </a:rPr>
              <a:t>- Tapetenreste</a:t>
            </a:r>
          </a:p>
          <a:p>
            <a:r>
              <a:rPr lang="de-DE" sz="2000" dirty="0">
                <a:solidFill>
                  <a:schemeClr val="bg1"/>
                </a:solidFill>
              </a:rPr>
              <a:t>- verschmutze Papier (gebrauchte Taschentücher)</a:t>
            </a:r>
          </a:p>
          <a:p>
            <a:r>
              <a:rPr lang="de-DE" sz="2000" dirty="0">
                <a:solidFill>
                  <a:schemeClr val="bg1"/>
                </a:solidFill>
              </a:rPr>
              <a:t>- mit Essensresten versehendes Papier (Pizzakartons)</a:t>
            </a:r>
            <a:endParaRPr lang="de-DE" sz="2000" b="1" dirty="0">
              <a:solidFill>
                <a:schemeClr val="bg1"/>
              </a:solidFill>
              <a:latin typeface="Calibri" pitchFamily="34" charset="0"/>
            </a:endParaRPr>
          </a:p>
        </p:txBody>
      </p:sp>
      <p:sp>
        <p:nvSpPr>
          <p:cNvPr id="8" name="Text Box 22"/>
          <p:cNvSpPr txBox="1">
            <a:spLocks noChangeArrowheads="1"/>
          </p:cNvSpPr>
          <p:nvPr/>
        </p:nvSpPr>
        <p:spPr bwMode="auto">
          <a:xfrm>
            <a:off x="246064" y="293618"/>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Mülltrennung</a:t>
            </a:r>
            <a:br>
              <a:rPr lang="de-DE" sz="2000" b="1" dirty="0">
                <a:latin typeface="Calibri" pitchFamily="34" charset="0"/>
              </a:rPr>
            </a:br>
            <a:r>
              <a:rPr lang="de-DE" sz="2000" b="1" dirty="0">
                <a:solidFill>
                  <a:srgbClr val="FFFF00"/>
                </a:solidFill>
                <a:latin typeface="Calibri" pitchFamily="34" charset="0"/>
              </a:rPr>
              <a:t>- 300 -</a:t>
            </a:r>
          </a:p>
        </p:txBody>
      </p:sp>
      <p:sp>
        <p:nvSpPr>
          <p:cNvPr id="6" name="AutoShape 5">
            <a:hlinkClick r:id="rId3"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Tree>
  </p:cSld>
  <p:clrMapOvr>
    <a:masterClrMapping/>
  </p:clrMapOvr>
  <p:transition spd="slow" advClick="0">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Text Box 6">
            <a:hlinkClick r:id="" action="ppaction://hlinkshowjump?jump=lastslideviewed"/>
          </p:cNvPr>
          <p:cNvSpPr txBox="1">
            <a:spLocks noChangeArrowheads="1"/>
          </p:cNvSpPr>
          <p:nvPr/>
        </p:nvSpPr>
        <p:spPr bwMode="auto">
          <a:xfrm>
            <a:off x="426063" y="2025650"/>
            <a:ext cx="7616825" cy="4047262"/>
          </a:xfrm>
          <a:prstGeom prst="rect">
            <a:avLst/>
          </a:prstGeom>
          <a:noFill/>
          <a:ln w="9525">
            <a:noFill/>
            <a:miter lim="800000"/>
            <a:headEnd/>
            <a:tailEnd/>
          </a:ln>
          <a:effectLst/>
        </p:spPr>
        <p:txBody>
          <a:bodyPr wrap="square">
            <a:spAutoFit/>
          </a:bodyPr>
          <a:lstStyle/>
          <a:p>
            <a:pPr algn="ctr"/>
            <a:r>
              <a:rPr lang="de-DE" sz="3200" b="1" dirty="0">
                <a:solidFill>
                  <a:schemeClr val="bg1"/>
                </a:solidFill>
                <a:latin typeface="Calibri" pitchFamily="34" charset="0"/>
              </a:rPr>
              <a:t>Schätzfrage:</a:t>
            </a:r>
          </a:p>
          <a:p>
            <a:pPr algn="ctr"/>
            <a:r>
              <a:rPr lang="de-DE" sz="2500" dirty="0">
                <a:solidFill>
                  <a:schemeClr val="bg1"/>
                </a:solidFill>
              </a:rPr>
              <a:t>Jeder Deutsche produzierte 2016 im</a:t>
            </a:r>
          </a:p>
          <a:p>
            <a:pPr algn="ctr"/>
            <a:r>
              <a:rPr lang="de-DE" sz="2500" dirty="0">
                <a:solidFill>
                  <a:schemeClr val="bg1"/>
                </a:solidFill>
              </a:rPr>
              <a:t>Schnitt rund 220 Kilogramm Verpackungsmüll, so das Bundesumweltamt. Wie viel Prozent fällt dabei bei privaten Haushalten an?</a:t>
            </a:r>
          </a:p>
          <a:p>
            <a:pPr marL="457200" indent="-457200" algn="ctr">
              <a:buFont typeface="+mj-lt"/>
              <a:buAutoNum type="alphaLcPeriod"/>
            </a:pPr>
            <a:r>
              <a:rPr lang="de-DE" sz="2500" dirty="0">
                <a:solidFill>
                  <a:schemeClr val="bg1"/>
                </a:solidFill>
              </a:rPr>
              <a:t>25%</a:t>
            </a:r>
          </a:p>
          <a:p>
            <a:pPr marL="457200" indent="-457200" algn="ctr">
              <a:buFont typeface="+mj-lt"/>
              <a:buAutoNum type="alphaLcPeriod"/>
            </a:pPr>
            <a:r>
              <a:rPr lang="de-DE" sz="2500" dirty="0">
                <a:solidFill>
                  <a:schemeClr val="bg1"/>
                </a:solidFill>
              </a:rPr>
              <a:t>38%</a:t>
            </a:r>
          </a:p>
          <a:p>
            <a:pPr marL="457200" indent="-457200" algn="ctr">
              <a:buFont typeface="+mj-lt"/>
              <a:buAutoNum type="alphaLcPeriod"/>
            </a:pPr>
            <a:r>
              <a:rPr lang="de-DE" sz="2500" dirty="0">
                <a:solidFill>
                  <a:schemeClr val="bg1"/>
                </a:solidFill>
              </a:rPr>
              <a:t>47%</a:t>
            </a:r>
          </a:p>
          <a:p>
            <a:pPr marL="457200" indent="-457200" algn="ctr">
              <a:buFont typeface="+mj-lt"/>
              <a:buAutoNum type="alphaLcPeriod"/>
            </a:pPr>
            <a:r>
              <a:rPr lang="de-DE" sz="2500" dirty="0">
                <a:solidFill>
                  <a:schemeClr val="bg1"/>
                </a:solidFill>
              </a:rPr>
              <a:t>66%</a:t>
            </a:r>
          </a:p>
          <a:p>
            <a:endParaRPr lang="de-DE" sz="2500" dirty="0">
              <a:solidFill>
                <a:schemeClr val="bg1"/>
              </a:solidFill>
            </a:endParaRP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Alternativen im Haushalt</a:t>
            </a:r>
            <a:br>
              <a:rPr lang="de-DE" sz="2000" b="1" dirty="0">
                <a:latin typeface="Calibri" pitchFamily="34" charset="0"/>
              </a:rPr>
            </a:br>
            <a:r>
              <a:rPr lang="de-DE" sz="2000" b="1" dirty="0">
                <a:solidFill>
                  <a:srgbClr val="FFFF00"/>
                </a:solidFill>
                <a:latin typeface="Calibri" pitchFamily="34" charset="0"/>
              </a:rPr>
              <a:t>- 100 -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Text Box 6">
            <a:hlinkClick r:id="" action="ppaction://hlinkshowjump?jump=lastslideviewed"/>
          </p:cNvPr>
          <p:cNvSpPr txBox="1">
            <a:spLocks noChangeArrowheads="1"/>
          </p:cNvSpPr>
          <p:nvPr/>
        </p:nvSpPr>
        <p:spPr bwMode="auto">
          <a:xfrm>
            <a:off x="246064" y="1941761"/>
            <a:ext cx="8647112" cy="3939540"/>
          </a:xfrm>
          <a:prstGeom prst="rect">
            <a:avLst/>
          </a:prstGeom>
          <a:noFill/>
          <a:ln w="9525">
            <a:noFill/>
            <a:miter lim="800000"/>
            <a:headEnd/>
            <a:tailEnd/>
          </a:ln>
          <a:effectLst/>
        </p:spPr>
        <p:txBody>
          <a:bodyPr wrap="square">
            <a:spAutoFit/>
          </a:bodyPr>
          <a:lstStyle/>
          <a:p>
            <a:r>
              <a:rPr lang="de-DE" sz="2500" dirty="0">
                <a:solidFill>
                  <a:schemeClr val="bg1"/>
                </a:solidFill>
              </a:rPr>
              <a:t>Jeder Deutsche produzierte 2016 im</a:t>
            </a:r>
          </a:p>
          <a:p>
            <a:r>
              <a:rPr lang="de-DE" sz="2500" dirty="0">
                <a:solidFill>
                  <a:schemeClr val="bg1"/>
                </a:solidFill>
              </a:rPr>
              <a:t>Schnitt rund 220 Kilogramm Verpackungsmüll, so das</a:t>
            </a:r>
          </a:p>
          <a:p>
            <a:r>
              <a:rPr lang="de-DE" sz="2500" dirty="0">
                <a:solidFill>
                  <a:schemeClr val="bg1"/>
                </a:solidFill>
              </a:rPr>
              <a:t>Bundesumweltamt.</a:t>
            </a:r>
          </a:p>
          <a:p>
            <a:endParaRPr lang="de-DE" sz="2500" dirty="0">
              <a:solidFill>
                <a:schemeClr val="bg1"/>
              </a:solidFill>
            </a:endParaRPr>
          </a:p>
          <a:p>
            <a:r>
              <a:rPr lang="de-DE" sz="2500" b="1" dirty="0">
                <a:solidFill>
                  <a:schemeClr val="bg1"/>
                </a:solidFill>
              </a:rPr>
              <a:t>47 Prozent </a:t>
            </a:r>
            <a:r>
              <a:rPr lang="de-DE" sz="2500" dirty="0">
                <a:solidFill>
                  <a:schemeClr val="bg1"/>
                </a:solidFill>
              </a:rPr>
              <a:t>dieses Mülls fällt dabei in den privaten Haushalten an.</a:t>
            </a:r>
          </a:p>
          <a:p>
            <a:endParaRPr lang="de-DE" sz="2500" dirty="0">
              <a:solidFill>
                <a:schemeClr val="bg1"/>
              </a:solidFill>
            </a:endParaRPr>
          </a:p>
          <a:p>
            <a:r>
              <a:rPr lang="de-DE" sz="2500" dirty="0">
                <a:solidFill>
                  <a:schemeClr val="bg1"/>
                </a:solidFill>
              </a:rPr>
              <a:t>Im Jahr 2017 waren dies bereits 107 Kilogramm im Jahr. Hier ist der industrielle Anteil nicht einberechnet, was ganz gut den Anteil jedes Einzelnen verdeutlicht.</a:t>
            </a:r>
            <a:endParaRPr lang="de-DE" sz="2500" b="1" dirty="0">
              <a:solidFill>
                <a:schemeClr val="bg1"/>
              </a:solidFill>
              <a:latin typeface="Calibri" pitchFamily="34" charset="0"/>
            </a:endParaRP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Alternativen im Haushalt</a:t>
            </a:r>
            <a:br>
              <a:rPr lang="de-DE" sz="2000" b="1" dirty="0">
                <a:latin typeface="Calibri" pitchFamily="34" charset="0"/>
              </a:rPr>
            </a:br>
            <a:r>
              <a:rPr lang="de-DE" sz="2000" b="1" dirty="0">
                <a:solidFill>
                  <a:srgbClr val="FFFF00"/>
                </a:solidFill>
                <a:latin typeface="Calibri" pitchFamily="34" charset="0"/>
              </a:rPr>
              <a:t>- 100 -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Tree>
  </p:cSld>
  <p:clrMapOvr>
    <a:masterClrMapping/>
  </p:clrMapOvr>
  <p:transition spd="slow" advClick="0">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Text Box 6">
            <a:hlinkClick r:id="" action="ppaction://hlinkshowjump?jump=lastslideviewed"/>
          </p:cNvPr>
          <p:cNvSpPr txBox="1">
            <a:spLocks noChangeArrowheads="1"/>
          </p:cNvSpPr>
          <p:nvPr/>
        </p:nvSpPr>
        <p:spPr bwMode="auto">
          <a:xfrm>
            <a:off x="246063" y="2025650"/>
            <a:ext cx="7616825" cy="1077218"/>
          </a:xfrm>
          <a:prstGeom prst="rect">
            <a:avLst/>
          </a:prstGeom>
          <a:noFill/>
          <a:ln w="9525">
            <a:noFill/>
            <a:miter lim="800000"/>
            <a:headEnd/>
            <a:tailEnd/>
          </a:ln>
          <a:effectLst/>
        </p:spPr>
        <p:txBody>
          <a:bodyPr wrap="square">
            <a:spAutoFit/>
          </a:bodyPr>
          <a:lstStyle/>
          <a:p>
            <a:pPr algn="ctr"/>
            <a:r>
              <a:rPr lang="de-DE" sz="3200" b="1" dirty="0">
                <a:solidFill>
                  <a:schemeClr val="bg1"/>
                </a:solidFill>
                <a:latin typeface="Calibri" pitchFamily="34" charset="0"/>
              </a:rPr>
              <a:t>Nenne eine Idee, wie du beim Einkaufen Plastik vermeiden kannst.</a:t>
            </a: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Alternativen im Haushalt </a:t>
            </a:r>
            <a:br>
              <a:rPr lang="de-DE" sz="2000" b="1" dirty="0">
                <a:latin typeface="Calibri" pitchFamily="34" charset="0"/>
              </a:rPr>
            </a:br>
            <a:r>
              <a:rPr lang="de-DE" sz="2000" b="1" dirty="0">
                <a:solidFill>
                  <a:srgbClr val="FFFF00"/>
                </a:solidFill>
                <a:latin typeface="Calibri" pitchFamily="34" charset="0"/>
              </a:rPr>
              <a:t>- 150 -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Text Box 6">
            <a:hlinkClick r:id="" action="ppaction://hlinkshowjump?jump=lastslideviewed"/>
          </p:cNvPr>
          <p:cNvSpPr txBox="1">
            <a:spLocks noChangeArrowheads="1"/>
          </p:cNvSpPr>
          <p:nvPr/>
        </p:nvSpPr>
        <p:spPr bwMode="auto">
          <a:xfrm>
            <a:off x="153784" y="2059206"/>
            <a:ext cx="8647112" cy="4001095"/>
          </a:xfrm>
          <a:prstGeom prst="rect">
            <a:avLst/>
          </a:prstGeom>
          <a:noFill/>
          <a:ln w="9525">
            <a:noFill/>
            <a:miter lim="800000"/>
            <a:headEnd/>
            <a:tailEnd/>
          </a:ln>
          <a:effectLst/>
        </p:spPr>
        <p:txBody>
          <a:bodyPr wrap="square">
            <a:spAutoFit/>
          </a:bodyPr>
          <a:lstStyle/>
          <a:p>
            <a:r>
              <a:rPr lang="de-DE" sz="2300" dirty="0">
                <a:solidFill>
                  <a:schemeClr val="bg1"/>
                </a:solidFill>
              </a:rPr>
              <a:t>Jeder kennt sicherlich in Plastik verpackte Gurken, Verpackungen um Orangen oder auch in Plastikschalen verpackte Tomaten.</a:t>
            </a:r>
          </a:p>
          <a:p>
            <a:r>
              <a:rPr lang="de-DE" sz="2300" dirty="0">
                <a:solidFill>
                  <a:schemeClr val="bg1"/>
                </a:solidFill>
              </a:rPr>
              <a:t>Obst und Gemüse sind jedoch in so gut wie jedem Supermarkt</a:t>
            </a:r>
          </a:p>
          <a:p>
            <a:r>
              <a:rPr lang="de-DE" sz="2300" dirty="0">
                <a:solidFill>
                  <a:schemeClr val="bg1"/>
                </a:solidFill>
              </a:rPr>
              <a:t>auch ohne Plastikverpackung erhältlich. </a:t>
            </a:r>
          </a:p>
          <a:p>
            <a:r>
              <a:rPr lang="de-DE" sz="2300" b="1" dirty="0">
                <a:solidFill>
                  <a:schemeClr val="bg1"/>
                </a:solidFill>
              </a:rPr>
              <a:t>Nutzen sie zum Einkauf von Obst und Gemüse einfach ein entsprechendes wiederverwendbares Einkaufsnetz. </a:t>
            </a:r>
          </a:p>
          <a:p>
            <a:r>
              <a:rPr lang="de-DE" sz="2300" dirty="0">
                <a:solidFill>
                  <a:schemeClr val="bg1"/>
                </a:solidFill>
              </a:rPr>
              <a:t>Diese erhalten Sie in fast jedem Supermarkt.</a:t>
            </a:r>
          </a:p>
          <a:p>
            <a:endParaRPr lang="de-DE" sz="2300" dirty="0">
              <a:solidFill>
                <a:schemeClr val="bg1"/>
              </a:solidFill>
            </a:endParaRPr>
          </a:p>
          <a:p>
            <a:r>
              <a:rPr lang="de-DE" sz="2400" b="1" i="1" u="sng" dirty="0">
                <a:solidFill>
                  <a:schemeClr val="bg1"/>
                </a:solidFill>
                <a:latin typeface="Calibri" pitchFamily="34" charset="0"/>
              </a:rPr>
              <a:t>Weitere Lösungen können vom Spielleiter akzeptiert werden</a:t>
            </a:r>
          </a:p>
          <a:p>
            <a:endParaRPr lang="de-DE" sz="2300" b="1" i="1" u="sng" dirty="0">
              <a:solidFill>
                <a:schemeClr val="bg1"/>
              </a:solidFill>
              <a:latin typeface="Calibri" pitchFamily="34" charset="0"/>
            </a:endParaRP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Alternativen im Haushalt</a:t>
            </a:r>
            <a:br>
              <a:rPr lang="de-DE" sz="2000" b="1" dirty="0">
                <a:latin typeface="Calibri" pitchFamily="34" charset="0"/>
              </a:rPr>
            </a:br>
            <a:r>
              <a:rPr lang="de-DE" sz="2000" b="1" dirty="0">
                <a:solidFill>
                  <a:srgbClr val="FFFF00"/>
                </a:solidFill>
                <a:latin typeface="Calibri" pitchFamily="34" charset="0"/>
              </a:rPr>
              <a:t>- 150 -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Tree>
  </p:cSld>
  <p:clrMapOvr>
    <a:masterClrMapping/>
  </p:clrMapOvr>
  <p:transition spd="slow" advClick="0">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Alternativen im Haushalt </a:t>
            </a:r>
            <a:br>
              <a:rPr lang="de-DE" sz="2000" b="1" dirty="0">
                <a:latin typeface="Calibri" pitchFamily="34" charset="0"/>
              </a:rPr>
            </a:br>
            <a:r>
              <a:rPr lang="de-DE" sz="2000" b="1" dirty="0">
                <a:solidFill>
                  <a:srgbClr val="FFFF00"/>
                </a:solidFill>
                <a:latin typeface="Calibri" pitchFamily="34" charset="0"/>
              </a:rPr>
              <a:t>- 200 -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
        <p:nvSpPr>
          <p:cNvPr id="3" name="Textfeld 2">
            <a:extLst>
              <a:ext uri="{FF2B5EF4-FFF2-40B4-BE49-F238E27FC236}">
                <a16:creationId xmlns:a16="http://schemas.microsoft.com/office/drawing/2014/main" id="{EE3C904A-364A-4C52-B301-7A900E314E3A}"/>
              </a:ext>
            </a:extLst>
          </p:cNvPr>
          <p:cNvSpPr txBox="1"/>
          <p:nvPr/>
        </p:nvSpPr>
        <p:spPr>
          <a:xfrm>
            <a:off x="426063" y="1497496"/>
            <a:ext cx="7424739" cy="2585323"/>
          </a:xfrm>
          <a:prstGeom prst="rect">
            <a:avLst/>
          </a:prstGeom>
          <a:noFill/>
        </p:spPr>
        <p:txBody>
          <a:bodyPr wrap="square" rtlCol="0">
            <a:spAutoFit/>
          </a:bodyPr>
          <a:lstStyle/>
          <a:p>
            <a:r>
              <a:rPr lang="de-DE" dirty="0">
                <a:solidFill>
                  <a:schemeClr val="bg1"/>
                </a:solidFill>
              </a:rPr>
              <a:t>Wie lässt sich Plastikmüll nachhaltig im Haushalt vermeiden?</a:t>
            </a:r>
          </a:p>
          <a:p>
            <a:pPr algn="ctr"/>
            <a:r>
              <a:rPr lang="de-DE" sz="3000" b="1" dirty="0">
                <a:solidFill>
                  <a:schemeClr val="bg1"/>
                </a:solidFill>
                <a:latin typeface="Calibri" panose="020F0502020204030204" pitchFamily="34" charset="0"/>
                <a:cs typeface="Calibri" panose="020F0502020204030204" pitchFamily="34" charset="0"/>
              </a:rPr>
              <a:t>Nennt zwei Ideen.</a:t>
            </a:r>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Text Box 6">
            <a:hlinkClick r:id="" action="ppaction://hlinkshowjump?jump=lastslideviewed"/>
          </p:cNvPr>
          <p:cNvSpPr txBox="1">
            <a:spLocks noChangeArrowheads="1"/>
          </p:cNvSpPr>
          <p:nvPr/>
        </p:nvSpPr>
        <p:spPr bwMode="auto">
          <a:xfrm>
            <a:off x="246063" y="2025650"/>
            <a:ext cx="8647112" cy="3600986"/>
          </a:xfrm>
          <a:prstGeom prst="rect">
            <a:avLst/>
          </a:prstGeom>
          <a:noFill/>
          <a:ln w="9525">
            <a:noFill/>
            <a:miter lim="800000"/>
            <a:headEnd/>
            <a:tailEnd/>
          </a:ln>
          <a:effectLst/>
        </p:spPr>
        <p:txBody>
          <a:bodyPr wrap="square">
            <a:spAutoFit/>
          </a:bodyPr>
          <a:lstStyle/>
          <a:p>
            <a:r>
              <a:rPr lang="de-DE" dirty="0">
                <a:solidFill>
                  <a:schemeClr val="bg1"/>
                </a:solidFill>
              </a:rPr>
              <a:t>Bewussteres Einkaufen und Verzicht sind oft die ersten</a:t>
            </a:r>
          </a:p>
          <a:p>
            <a:r>
              <a:rPr lang="de-DE" dirty="0">
                <a:solidFill>
                  <a:schemeClr val="bg1"/>
                </a:solidFill>
              </a:rPr>
              <a:t>Maßnahmen</a:t>
            </a:r>
          </a:p>
          <a:p>
            <a:endParaRPr lang="de-DE" sz="3200" b="1" i="1" u="sng" dirty="0">
              <a:solidFill>
                <a:schemeClr val="bg1"/>
              </a:solidFill>
              <a:latin typeface="Calibri" pitchFamily="34" charset="0"/>
            </a:endParaRPr>
          </a:p>
          <a:p>
            <a:r>
              <a:rPr lang="de-DE" sz="3200" b="1" i="1" u="sng" dirty="0">
                <a:solidFill>
                  <a:schemeClr val="bg1"/>
                </a:solidFill>
                <a:latin typeface="Calibri" pitchFamily="34" charset="0"/>
              </a:rPr>
              <a:t>Weitere Lösungen können vom Spielleiter akzeptiert werden</a:t>
            </a: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Alternativen im Haushalt </a:t>
            </a:r>
            <a:br>
              <a:rPr lang="de-DE" sz="2000" b="1" dirty="0">
                <a:latin typeface="Calibri" pitchFamily="34" charset="0"/>
              </a:rPr>
            </a:br>
            <a:r>
              <a:rPr lang="de-DE" sz="2000" b="1" dirty="0">
                <a:solidFill>
                  <a:srgbClr val="FFFF00"/>
                </a:solidFill>
                <a:latin typeface="Calibri" pitchFamily="34" charset="0"/>
              </a:rPr>
              <a:t>- 200 -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Tree>
  </p:cSld>
  <p:clrMapOvr>
    <a:masterClrMapping/>
  </p:clrMapOvr>
  <p:transition spd="slow" advClick="0">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Text Box 6">
            <a:hlinkClick r:id="" action="ppaction://hlinkshowjump?jump=lastslideviewed"/>
          </p:cNvPr>
          <p:cNvSpPr txBox="1">
            <a:spLocks noChangeArrowheads="1"/>
          </p:cNvSpPr>
          <p:nvPr/>
        </p:nvSpPr>
        <p:spPr bwMode="auto">
          <a:xfrm>
            <a:off x="246063" y="2025650"/>
            <a:ext cx="7616825" cy="1077218"/>
          </a:xfrm>
          <a:prstGeom prst="rect">
            <a:avLst/>
          </a:prstGeom>
          <a:noFill/>
          <a:ln w="9525">
            <a:noFill/>
            <a:miter lim="800000"/>
            <a:headEnd/>
            <a:tailEnd/>
          </a:ln>
          <a:effectLst/>
        </p:spPr>
        <p:txBody>
          <a:bodyPr wrap="square">
            <a:spAutoFit/>
          </a:bodyPr>
          <a:lstStyle/>
          <a:p>
            <a:pPr algn="ctr"/>
            <a:r>
              <a:rPr lang="de-DE" sz="3200" b="1" dirty="0">
                <a:solidFill>
                  <a:schemeClr val="bg1"/>
                </a:solidFill>
                <a:latin typeface="Calibri" pitchFamily="34" charset="0"/>
              </a:rPr>
              <a:t>Nenne drei Ideen, wie du Zuhause Müll vermeiden kannst.</a:t>
            </a: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Alternativen im Haushalt</a:t>
            </a:r>
            <a:br>
              <a:rPr lang="de-DE" sz="2000" b="1" dirty="0">
                <a:latin typeface="Calibri" pitchFamily="34" charset="0"/>
              </a:rPr>
            </a:br>
            <a:r>
              <a:rPr lang="de-DE" sz="2000" b="1" dirty="0">
                <a:solidFill>
                  <a:srgbClr val="FFFF00"/>
                </a:solidFill>
                <a:latin typeface="Calibri" pitchFamily="34" charset="0"/>
              </a:rPr>
              <a:t>- 250 -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5771722-2354-4521-A452-A3761576F54E}"/>
              </a:ext>
            </a:extLst>
          </p:cNvPr>
          <p:cNvSpPr>
            <a:spLocks noGrp="1"/>
          </p:cNvSpPr>
          <p:nvPr>
            <p:ph type="title"/>
          </p:nvPr>
        </p:nvSpPr>
        <p:spPr/>
        <p:txBody>
          <a:bodyPr/>
          <a:lstStyle/>
          <a:p>
            <a:r>
              <a:rPr lang="de-DE" dirty="0">
                <a:solidFill>
                  <a:schemeClr val="bg1"/>
                </a:solidFill>
              </a:rPr>
              <a:t>Spielregeln</a:t>
            </a:r>
            <a:r>
              <a:rPr lang="de-DE" dirty="0"/>
              <a:t> </a:t>
            </a:r>
          </a:p>
        </p:txBody>
      </p:sp>
      <p:sp>
        <p:nvSpPr>
          <p:cNvPr id="5" name="Inhaltsplatzhalter 4">
            <a:extLst>
              <a:ext uri="{FF2B5EF4-FFF2-40B4-BE49-F238E27FC236}">
                <a16:creationId xmlns:a16="http://schemas.microsoft.com/office/drawing/2014/main" id="{BC0DD9A2-44EF-4D01-96F9-63DE130E85E9}"/>
              </a:ext>
            </a:extLst>
          </p:cNvPr>
          <p:cNvSpPr>
            <a:spLocks noGrp="1"/>
          </p:cNvSpPr>
          <p:nvPr>
            <p:ph idx="1"/>
          </p:nvPr>
        </p:nvSpPr>
        <p:spPr/>
        <p:txBody>
          <a:bodyPr/>
          <a:lstStyle/>
          <a:p>
            <a:r>
              <a:rPr lang="de-DE" sz="2400" b="1" dirty="0">
                <a:solidFill>
                  <a:schemeClr val="bg1"/>
                </a:solidFill>
                <a:latin typeface="+mj-lt"/>
              </a:rPr>
              <a:t>Je mehr Punkte eine Frage bringt, desto schwieriger ist diese.</a:t>
            </a:r>
            <a:endParaRPr lang="de-DE" sz="2400" dirty="0">
              <a:solidFill>
                <a:schemeClr val="bg1"/>
              </a:solidFill>
              <a:latin typeface="+mj-lt"/>
            </a:endParaRPr>
          </a:p>
          <a:p>
            <a:r>
              <a:rPr lang="de-DE" sz="2400" b="1" dirty="0">
                <a:solidFill>
                  <a:schemeClr val="bg1"/>
                </a:solidFill>
                <a:latin typeface="+mj-lt"/>
              </a:rPr>
              <a:t>Wenn die Antwort richtig ist, erhält der Spieler die entsprechende Punktzahl. </a:t>
            </a:r>
            <a:endParaRPr lang="de-DE" sz="2400" dirty="0">
              <a:solidFill>
                <a:schemeClr val="bg1"/>
              </a:solidFill>
              <a:latin typeface="+mj-lt"/>
            </a:endParaRPr>
          </a:p>
          <a:p>
            <a:r>
              <a:rPr lang="de-DE" sz="2400" b="1" dirty="0">
                <a:solidFill>
                  <a:schemeClr val="bg1"/>
                </a:solidFill>
                <a:latin typeface="+mj-lt"/>
              </a:rPr>
              <a:t>Falls die Antwort falsch ist, erhält die andere Gruppe die Möglichkeit, die Frage zu beantworten.</a:t>
            </a:r>
          </a:p>
          <a:p>
            <a:r>
              <a:rPr lang="de-DE" sz="2400" b="1" dirty="0">
                <a:solidFill>
                  <a:schemeClr val="bg1"/>
                </a:solidFill>
                <a:latin typeface="+mj-lt"/>
              </a:rPr>
              <a:t>Beantwortet die andere Gruppe die Frage, erhält sie die Hälfte der Punkte. </a:t>
            </a:r>
          </a:p>
          <a:p>
            <a:r>
              <a:rPr kumimoji="1" lang="de-DE" altLang="de-DE" sz="2400" b="1" dirty="0">
                <a:solidFill>
                  <a:schemeClr val="bg1"/>
                </a:solidFill>
                <a:latin typeface="+mj-lt"/>
              </a:rPr>
              <a:t>Erscheint ein „Joker“, werden dem Spieler die Punkte ohne Beantwortung der Frage auf ihrem Konto gutgeschrieben!</a:t>
            </a:r>
          </a:p>
          <a:p>
            <a:endParaRPr lang="de-DE" sz="2400" dirty="0">
              <a:latin typeface="+mj-lt"/>
            </a:endParaRPr>
          </a:p>
        </p:txBody>
      </p:sp>
    </p:spTree>
    <p:extLst>
      <p:ext uri="{BB962C8B-B14F-4D97-AF65-F5344CB8AC3E}">
        <p14:creationId xmlns:p14="http://schemas.microsoft.com/office/powerpoint/2010/main" val="1625519343"/>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Text Box 6">
            <a:hlinkClick r:id="" action="ppaction://hlinkshowjump?jump=lastslideviewed"/>
          </p:cNvPr>
          <p:cNvSpPr txBox="1">
            <a:spLocks noChangeArrowheads="1"/>
          </p:cNvSpPr>
          <p:nvPr/>
        </p:nvSpPr>
        <p:spPr bwMode="auto">
          <a:xfrm>
            <a:off x="0" y="2067595"/>
            <a:ext cx="8647112" cy="3785652"/>
          </a:xfrm>
          <a:prstGeom prst="rect">
            <a:avLst/>
          </a:prstGeom>
          <a:noFill/>
          <a:ln w="9525">
            <a:noFill/>
            <a:miter lim="800000"/>
            <a:headEnd/>
            <a:tailEnd/>
          </a:ln>
          <a:effectLst/>
        </p:spPr>
        <p:txBody>
          <a:bodyPr wrap="square">
            <a:spAutoFit/>
          </a:bodyPr>
          <a:lstStyle/>
          <a:p>
            <a:r>
              <a:rPr lang="de-DE" sz="2000" dirty="0">
                <a:solidFill>
                  <a:schemeClr val="bg1"/>
                </a:solidFill>
              </a:rPr>
              <a:t>1. Auf die Verpackung achten!</a:t>
            </a:r>
          </a:p>
          <a:p>
            <a:r>
              <a:rPr lang="de-DE" sz="2000" dirty="0">
                <a:solidFill>
                  <a:schemeClr val="bg1"/>
                </a:solidFill>
              </a:rPr>
              <a:t>2. Brotdose statt Alufolie!</a:t>
            </a:r>
          </a:p>
          <a:p>
            <a:r>
              <a:rPr lang="de-DE" sz="2000" dirty="0">
                <a:solidFill>
                  <a:schemeClr val="bg1"/>
                </a:solidFill>
              </a:rPr>
              <a:t>3. “Keine Werbung einwerfen“</a:t>
            </a:r>
          </a:p>
          <a:p>
            <a:r>
              <a:rPr lang="de-DE" sz="2000" dirty="0">
                <a:solidFill>
                  <a:schemeClr val="bg1"/>
                </a:solidFill>
              </a:rPr>
              <a:t>4. Leitungswasser statt Plastikflasche</a:t>
            </a:r>
          </a:p>
          <a:p>
            <a:r>
              <a:rPr lang="de-DE" sz="2000" dirty="0">
                <a:solidFill>
                  <a:schemeClr val="bg1"/>
                </a:solidFill>
              </a:rPr>
              <a:t>5. Akkus nutzen und leere Batterien zurückgeben</a:t>
            </a:r>
          </a:p>
          <a:p>
            <a:r>
              <a:rPr lang="de-DE" sz="2000" dirty="0">
                <a:solidFill>
                  <a:schemeClr val="bg1"/>
                </a:solidFill>
              </a:rPr>
              <a:t>6. Leihen oder Mieten</a:t>
            </a:r>
          </a:p>
          <a:p>
            <a:r>
              <a:rPr lang="de-DE" sz="2000" dirty="0">
                <a:solidFill>
                  <a:schemeClr val="bg1"/>
                </a:solidFill>
              </a:rPr>
              <a:t>7. Second-Hand anstatt Neukauf</a:t>
            </a:r>
          </a:p>
          <a:p>
            <a:r>
              <a:rPr lang="de-DE" sz="2000" dirty="0">
                <a:solidFill>
                  <a:schemeClr val="bg1"/>
                </a:solidFill>
              </a:rPr>
              <a:t>8. Feiern ohne Einweg-Plastik</a:t>
            </a:r>
          </a:p>
          <a:p>
            <a:r>
              <a:rPr lang="de-DE" sz="2000" dirty="0">
                <a:solidFill>
                  <a:schemeClr val="bg1"/>
                </a:solidFill>
              </a:rPr>
              <a:t>9. Filterkaffee statt Kapseln</a:t>
            </a:r>
          </a:p>
          <a:p>
            <a:r>
              <a:rPr lang="de-DE" sz="2000" dirty="0">
                <a:solidFill>
                  <a:schemeClr val="bg1"/>
                </a:solidFill>
              </a:rPr>
              <a:t>10. Müll gehört in die Tonne</a:t>
            </a:r>
          </a:p>
          <a:p>
            <a:endParaRPr lang="de-DE" sz="2000" dirty="0">
              <a:solidFill>
                <a:schemeClr val="bg1"/>
              </a:solidFill>
            </a:endParaRPr>
          </a:p>
          <a:p>
            <a:pPr algn="ctr"/>
            <a:r>
              <a:rPr lang="de-DE" sz="2000" b="1" dirty="0">
                <a:solidFill>
                  <a:schemeClr val="bg1"/>
                </a:solidFill>
              </a:rPr>
              <a:t>Weitere Lösungen kann der Spielleiter zulassen</a:t>
            </a: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Alternativen im Haushalt </a:t>
            </a:r>
            <a:br>
              <a:rPr lang="de-DE" sz="2000" b="1" dirty="0">
                <a:latin typeface="Calibri" pitchFamily="34" charset="0"/>
              </a:rPr>
            </a:br>
            <a:r>
              <a:rPr lang="de-DE" sz="2000" b="1" dirty="0">
                <a:solidFill>
                  <a:srgbClr val="FFFF00"/>
                </a:solidFill>
                <a:latin typeface="Calibri" pitchFamily="34" charset="0"/>
              </a:rPr>
              <a:t>- 250 -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Tree>
  </p:cSld>
  <p:clrMapOvr>
    <a:masterClrMapping/>
  </p:clrMapOvr>
  <p:transition spd="slow" advClick="0">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Text Box 6">
            <a:hlinkClick r:id="" action="ppaction://hlinkshowjump?jump=lastslideviewed"/>
          </p:cNvPr>
          <p:cNvSpPr txBox="1">
            <a:spLocks noChangeArrowheads="1"/>
          </p:cNvSpPr>
          <p:nvPr/>
        </p:nvSpPr>
        <p:spPr bwMode="auto">
          <a:xfrm>
            <a:off x="246063" y="2025650"/>
            <a:ext cx="7616825" cy="2739211"/>
          </a:xfrm>
          <a:prstGeom prst="rect">
            <a:avLst/>
          </a:prstGeom>
          <a:noFill/>
          <a:ln w="9525">
            <a:noFill/>
            <a:miter lim="800000"/>
            <a:headEnd/>
            <a:tailEnd/>
          </a:ln>
          <a:effectLst/>
        </p:spPr>
        <p:txBody>
          <a:bodyPr wrap="square">
            <a:spAutoFit/>
          </a:bodyPr>
          <a:lstStyle/>
          <a:p>
            <a:pPr algn="ctr"/>
            <a:r>
              <a:rPr lang="de-DE" sz="3200" b="1" dirty="0">
                <a:solidFill>
                  <a:schemeClr val="bg1"/>
                </a:solidFill>
                <a:latin typeface="Calibri" pitchFamily="34" charset="0"/>
              </a:rPr>
              <a:t>Kennst du unseren Slogan?</a:t>
            </a:r>
          </a:p>
          <a:p>
            <a:pPr algn="ctr"/>
            <a:endParaRPr lang="de-DE" sz="3200" b="1" dirty="0">
              <a:solidFill>
                <a:schemeClr val="bg1"/>
              </a:solidFill>
              <a:latin typeface="Calibri" pitchFamily="34" charset="0"/>
            </a:endParaRPr>
          </a:p>
          <a:p>
            <a:pPr algn="ctr"/>
            <a:r>
              <a:rPr lang="de-DE" b="1" dirty="0" err="1">
                <a:solidFill>
                  <a:schemeClr val="bg1"/>
                </a:solidFill>
              </a:rPr>
              <a:t>Reduse</a:t>
            </a:r>
            <a:r>
              <a:rPr lang="de-DE" b="1" dirty="0">
                <a:solidFill>
                  <a:schemeClr val="bg1"/>
                </a:solidFill>
              </a:rPr>
              <a:t> – Reuse – Recycle</a:t>
            </a:r>
          </a:p>
          <a:p>
            <a:pPr algn="ctr"/>
            <a:endParaRPr lang="de-DE" sz="3200" b="1" dirty="0">
              <a:solidFill>
                <a:schemeClr val="bg1"/>
              </a:solidFill>
              <a:latin typeface="Calibri" pitchFamily="34" charset="0"/>
            </a:endParaRPr>
          </a:p>
          <a:p>
            <a:pPr algn="ctr"/>
            <a:r>
              <a:rPr lang="de-DE" sz="3200" b="1" dirty="0">
                <a:solidFill>
                  <a:schemeClr val="bg1"/>
                </a:solidFill>
                <a:latin typeface="Calibri" pitchFamily="34" charset="0"/>
              </a:rPr>
              <a:t>Versuche Ihn zu erklären</a:t>
            </a: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Alternativen im Haushalt</a:t>
            </a:r>
            <a:br>
              <a:rPr lang="de-DE" sz="2000" b="1" dirty="0">
                <a:latin typeface="Calibri" pitchFamily="34" charset="0"/>
              </a:rPr>
            </a:br>
            <a:r>
              <a:rPr lang="de-DE" sz="2000" b="1" dirty="0">
                <a:solidFill>
                  <a:srgbClr val="FFFF00"/>
                </a:solidFill>
                <a:latin typeface="Calibri" pitchFamily="34" charset="0"/>
              </a:rPr>
              <a:t>- 300 -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Text Box 6">
            <a:hlinkClick r:id="" action="ppaction://hlinkshowjump?jump=lastslideviewed"/>
          </p:cNvPr>
          <p:cNvSpPr txBox="1">
            <a:spLocks noChangeArrowheads="1"/>
          </p:cNvSpPr>
          <p:nvPr/>
        </p:nvSpPr>
        <p:spPr bwMode="auto">
          <a:xfrm>
            <a:off x="246063" y="2065406"/>
            <a:ext cx="8647112" cy="3785652"/>
          </a:xfrm>
          <a:prstGeom prst="rect">
            <a:avLst/>
          </a:prstGeom>
          <a:noFill/>
          <a:ln w="9525">
            <a:noFill/>
            <a:miter lim="800000"/>
            <a:headEnd/>
            <a:tailEnd/>
          </a:ln>
          <a:effectLst/>
        </p:spPr>
        <p:txBody>
          <a:bodyPr wrap="square">
            <a:spAutoFit/>
          </a:bodyPr>
          <a:lstStyle/>
          <a:p>
            <a:r>
              <a:rPr lang="de-DE" sz="2000" b="1" dirty="0" err="1">
                <a:solidFill>
                  <a:schemeClr val="bg1"/>
                </a:solidFill>
              </a:rPr>
              <a:t>Reduse</a:t>
            </a:r>
            <a:r>
              <a:rPr lang="de-DE" sz="2000" dirty="0">
                <a:solidFill>
                  <a:schemeClr val="bg1"/>
                </a:solidFill>
              </a:rPr>
              <a:t>: 	Hier geht es darum den eigenen Konsum zu</a:t>
            </a:r>
          </a:p>
          <a:p>
            <a:r>
              <a:rPr lang="de-DE" sz="2000" dirty="0">
                <a:solidFill>
                  <a:schemeClr val="bg1"/>
                </a:solidFill>
              </a:rPr>
              <a:t>		reduzieren.</a:t>
            </a:r>
          </a:p>
          <a:p>
            <a:r>
              <a:rPr lang="de-DE" sz="2000" b="1" dirty="0">
                <a:solidFill>
                  <a:schemeClr val="bg1"/>
                </a:solidFill>
              </a:rPr>
              <a:t>Reuse</a:t>
            </a:r>
            <a:r>
              <a:rPr lang="de-DE" sz="2000" dirty="0">
                <a:solidFill>
                  <a:schemeClr val="bg1"/>
                </a:solidFill>
              </a:rPr>
              <a:t>: 		Wir haben uns in den letzten Jahren zu einer</a:t>
            </a:r>
          </a:p>
          <a:p>
            <a:r>
              <a:rPr lang="de-DE" sz="2000" dirty="0">
                <a:solidFill>
                  <a:schemeClr val="bg1"/>
                </a:solidFill>
              </a:rPr>
              <a:t>		Wegwerfgesellschaft entwickelt. Die Lebenszyklen</a:t>
            </a:r>
          </a:p>
          <a:p>
            <a:r>
              <a:rPr lang="de-DE" sz="2000" dirty="0">
                <a:solidFill>
                  <a:schemeClr val="bg1"/>
                </a:solidFill>
              </a:rPr>
              <a:t>		einzelner Produkte werden immer kürzer. Doch bevor</a:t>
            </a:r>
          </a:p>
          <a:p>
            <a:r>
              <a:rPr lang="de-DE" sz="2000" dirty="0">
                <a:solidFill>
                  <a:schemeClr val="bg1"/>
                </a:solidFill>
              </a:rPr>
              <a:t>		Sie etwas entsorgen, sollten Sie sich immer fragen, ob</a:t>
            </a:r>
          </a:p>
          <a:p>
            <a:r>
              <a:rPr lang="de-DE" sz="2000" dirty="0">
                <a:solidFill>
                  <a:schemeClr val="bg1"/>
                </a:solidFill>
              </a:rPr>
              <a:t>		das Produkt in irgendeiner Form noch weiter gebraucht</a:t>
            </a:r>
          </a:p>
          <a:p>
            <a:r>
              <a:rPr lang="de-DE" sz="2000" dirty="0">
                <a:solidFill>
                  <a:schemeClr val="bg1"/>
                </a:solidFill>
              </a:rPr>
              <a:t>		werden kann.</a:t>
            </a:r>
          </a:p>
          <a:p>
            <a:r>
              <a:rPr lang="de-DE" sz="2000" b="1" dirty="0">
                <a:solidFill>
                  <a:schemeClr val="bg1"/>
                </a:solidFill>
              </a:rPr>
              <a:t>Recycle</a:t>
            </a:r>
            <a:r>
              <a:rPr lang="de-DE" sz="2000" dirty="0">
                <a:solidFill>
                  <a:schemeClr val="bg1"/>
                </a:solidFill>
              </a:rPr>
              <a:t>: 	Jeder hat vermutlich schon von Recycling gehört. Der</a:t>
            </a:r>
          </a:p>
          <a:p>
            <a:r>
              <a:rPr lang="de-DE" sz="2000" dirty="0">
                <a:solidFill>
                  <a:schemeClr val="bg1"/>
                </a:solidFill>
              </a:rPr>
              <a:t>		Definition nach spricht man von Recycling, wenn</a:t>
            </a:r>
          </a:p>
          <a:p>
            <a:r>
              <a:rPr lang="de-DE" sz="2000" dirty="0">
                <a:solidFill>
                  <a:schemeClr val="bg1"/>
                </a:solidFill>
              </a:rPr>
              <a:t>		Abfallprodukte wiederverwertet bzw. deren</a:t>
            </a:r>
          </a:p>
          <a:p>
            <a:r>
              <a:rPr lang="de-DE" sz="2000" dirty="0">
                <a:solidFill>
                  <a:schemeClr val="bg1"/>
                </a:solidFill>
              </a:rPr>
              <a:t>		Ausgangsmaterialien zu Sekundärstoffen werden.</a:t>
            </a:r>
            <a:endParaRPr lang="de-DE" sz="2000" b="1" i="1" u="sng" dirty="0">
              <a:solidFill>
                <a:schemeClr val="bg1"/>
              </a:solidFill>
              <a:latin typeface="Calibri" pitchFamily="34" charset="0"/>
            </a:endParaRP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Alternativen im Haushalt </a:t>
            </a:r>
            <a:br>
              <a:rPr lang="de-DE" sz="2000" b="1" dirty="0">
                <a:latin typeface="Calibri" pitchFamily="34" charset="0"/>
              </a:rPr>
            </a:br>
            <a:r>
              <a:rPr lang="de-DE" sz="2000" b="1" dirty="0">
                <a:solidFill>
                  <a:srgbClr val="FFFF00"/>
                </a:solidFill>
                <a:latin typeface="Calibri" pitchFamily="34" charset="0"/>
              </a:rPr>
              <a:t>- 300 -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Tree>
  </p:cSld>
  <p:clrMapOvr>
    <a:masterClrMapping/>
  </p:clrMapOvr>
  <p:transition spd="slow" advClick="0">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Richtig oder falsch </a:t>
            </a:r>
            <a:br>
              <a:rPr lang="de-DE" sz="2000" b="1" dirty="0">
                <a:latin typeface="Calibri" pitchFamily="34" charset="0"/>
              </a:rPr>
            </a:br>
            <a:r>
              <a:rPr lang="de-DE" sz="2000" b="1" dirty="0">
                <a:solidFill>
                  <a:srgbClr val="FFFF00"/>
                </a:solidFill>
                <a:latin typeface="Calibri" pitchFamily="34" charset="0"/>
              </a:rPr>
              <a:t>- 100 -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
        <p:nvSpPr>
          <p:cNvPr id="13" name="Text Box 15">
            <a:hlinkClick r:id="" action="ppaction://hlinkshowjump?jump=lastslideviewed"/>
            <a:extLst>
              <a:ext uri="{FF2B5EF4-FFF2-40B4-BE49-F238E27FC236}">
                <a16:creationId xmlns:a16="http://schemas.microsoft.com/office/drawing/2014/main" id="{6E268864-7477-43DE-B514-5BA23AB033CD}"/>
              </a:ext>
            </a:extLst>
          </p:cNvPr>
          <p:cNvSpPr txBox="1">
            <a:spLocks noChangeArrowheads="1"/>
          </p:cNvSpPr>
          <p:nvPr/>
        </p:nvSpPr>
        <p:spPr bwMode="auto">
          <a:xfrm>
            <a:off x="246063" y="2025650"/>
            <a:ext cx="7616825" cy="2400657"/>
          </a:xfrm>
          <a:prstGeom prst="rect">
            <a:avLst/>
          </a:prstGeom>
          <a:noFill/>
          <a:ln w="9525">
            <a:noFill/>
            <a:miter lim="800000"/>
            <a:headEnd/>
            <a:tailEnd/>
          </a:ln>
          <a:effectLst/>
        </p:spPr>
        <p:txBody>
          <a:bodyPr wrap="square">
            <a:spAutoFit/>
          </a:bodyPr>
          <a:lstStyle/>
          <a:p>
            <a:r>
              <a:rPr lang="de-DE" sz="3000" b="1" dirty="0">
                <a:solidFill>
                  <a:schemeClr val="bg1"/>
                </a:solidFill>
              </a:rPr>
              <a:t>Jeder Mensch nimmt in Schnitt circa 5 Gramm Plastik die Woche in sich auf. Das ist in etwa die Menge einer Kreditkarte. </a:t>
            </a:r>
          </a:p>
          <a:p>
            <a:r>
              <a:rPr lang="de-DE" sz="3000" b="1" dirty="0">
                <a:solidFill>
                  <a:schemeClr val="bg1"/>
                </a:solidFill>
              </a:rPr>
              <a:t>Wahr oder falsch?</a:t>
            </a:r>
            <a:endParaRPr lang="de-DE" sz="3000" dirty="0">
              <a:solidFill>
                <a:schemeClr val="bg1"/>
              </a:solidFill>
            </a:endParaRPr>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0" name="Text Box 16">
            <a:hlinkClick r:id="" action="ppaction://hlinkshowjump?jump=lastslideviewed"/>
          </p:cNvPr>
          <p:cNvSpPr txBox="1">
            <a:spLocks noChangeArrowheads="1"/>
          </p:cNvSpPr>
          <p:nvPr/>
        </p:nvSpPr>
        <p:spPr bwMode="auto">
          <a:xfrm>
            <a:off x="246063" y="2025650"/>
            <a:ext cx="8647112" cy="2554545"/>
          </a:xfrm>
          <a:prstGeom prst="rect">
            <a:avLst/>
          </a:prstGeom>
          <a:noFill/>
          <a:ln w="9525">
            <a:noFill/>
            <a:miter lim="800000"/>
            <a:headEnd/>
            <a:tailEnd/>
          </a:ln>
          <a:effectLst/>
        </p:spPr>
        <p:txBody>
          <a:bodyPr wrap="square">
            <a:spAutoFit/>
          </a:bodyPr>
          <a:lstStyle/>
          <a:p>
            <a:r>
              <a:rPr lang="de-DE" sz="2000" dirty="0">
                <a:solidFill>
                  <a:schemeClr val="bg1"/>
                </a:solidFill>
              </a:rPr>
              <a:t>WAHR: </a:t>
            </a:r>
          </a:p>
          <a:p>
            <a:r>
              <a:rPr lang="de-DE" sz="2000" dirty="0">
                <a:solidFill>
                  <a:schemeClr val="bg1"/>
                </a:solidFill>
              </a:rPr>
              <a:t>In einer Studie der University </a:t>
            </a:r>
            <a:r>
              <a:rPr lang="de-DE" sz="2000" dirty="0" err="1">
                <a:solidFill>
                  <a:schemeClr val="bg1"/>
                </a:solidFill>
              </a:rPr>
              <a:t>of</a:t>
            </a:r>
            <a:r>
              <a:rPr lang="de-DE" sz="2000" dirty="0">
                <a:solidFill>
                  <a:schemeClr val="bg1"/>
                </a:solidFill>
              </a:rPr>
              <a:t> Newcastle in Australien im Auftrag des WWF haben die Forscher herausgefunden, dass ein Mensch im globalen Durchschnitt pro Woche bis zu 5 Gramm Plastik aufnimmt. Dabei gelangt das Plastik über die Nahrung, über die Haut und auch über die Atemwege in unseren Körper. Großen Anteil daran hat das Plastik, das in Natur zu Mikroplastik zerfällt und über Fische, Muscheln, aber auch über Honig und Wasser in PET-Flaschen wieder auf unseren Speiseplan kommt.</a:t>
            </a: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Richtig oder falsch </a:t>
            </a:r>
            <a:br>
              <a:rPr lang="de-DE" sz="2000" b="1" dirty="0">
                <a:latin typeface="Calibri" pitchFamily="34" charset="0"/>
              </a:rPr>
            </a:br>
            <a:r>
              <a:rPr lang="de-DE" sz="2000" b="1" dirty="0">
                <a:solidFill>
                  <a:srgbClr val="FFFF00"/>
                </a:solidFill>
                <a:latin typeface="Calibri" pitchFamily="34" charset="0"/>
              </a:rPr>
              <a:t>- 100 -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Tree>
  </p:cSld>
  <p:clrMapOvr>
    <a:masterClrMapping/>
  </p:clrMapOvr>
  <p:transition spd="slow" advClick="0">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Richtig oder falsch </a:t>
            </a:r>
            <a:br>
              <a:rPr lang="de-DE" sz="2000" b="1" dirty="0">
                <a:latin typeface="Calibri" pitchFamily="34" charset="0"/>
              </a:rPr>
            </a:br>
            <a:r>
              <a:rPr lang="de-DE" sz="2000" b="1" dirty="0">
                <a:solidFill>
                  <a:srgbClr val="FFFF00"/>
                </a:solidFill>
                <a:latin typeface="Calibri" pitchFamily="34" charset="0"/>
              </a:rPr>
              <a:t>- 150 -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
        <p:nvSpPr>
          <p:cNvPr id="7" name="Text Box 15">
            <a:hlinkClick r:id="" action="ppaction://hlinkshowjump?jump=lastslideviewed"/>
            <a:extLst>
              <a:ext uri="{FF2B5EF4-FFF2-40B4-BE49-F238E27FC236}">
                <a16:creationId xmlns:a16="http://schemas.microsoft.com/office/drawing/2014/main" id="{48CC84F1-F560-4092-800E-0F5B3C8EC975}"/>
              </a:ext>
            </a:extLst>
          </p:cNvPr>
          <p:cNvSpPr txBox="1">
            <a:spLocks noChangeArrowheads="1"/>
          </p:cNvSpPr>
          <p:nvPr/>
        </p:nvSpPr>
        <p:spPr bwMode="auto">
          <a:xfrm>
            <a:off x="246063" y="2025650"/>
            <a:ext cx="7616825" cy="2400657"/>
          </a:xfrm>
          <a:prstGeom prst="rect">
            <a:avLst/>
          </a:prstGeom>
          <a:noFill/>
          <a:ln w="9525">
            <a:noFill/>
            <a:miter lim="800000"/>
            <a:headEnd/>
            <a:tailEnd/>
          </a:ln>
          <a:effectLst/>
        </p:spPr>
        <p:txBody>
          <a:bodyPr wrap="square">
            <a:spAutoFit/>
          </a:bodyPr>
          <a:lstStyle/>
          <a:p>
            <a:r>
              <a:rPr lang="de-DE" sz="3000" b="1" dirty="0">
                <a:solidFill>
                  <a:schemeClr val="bg1"/>
                </a:solidFill>
              </a:rPr>
              <a:t>Eine auf den Boden geworfene Zigarette kann bis zu einem Liter Grundwasser vergiften. </a:t>
            </a:r>
          </a:p>
          <a:p>
            <a:r>
              <a:rPr lang="de-DE" sz="3000" b="1" dirty="0">
                <a:solidFill>
                  <a:schemeClr val="bg1"/>
                </a:solidFill>
              </a:rPr>
              <a:t>Wahr oder falsch?</a:t>
            </a:r>
            <a:endParaRPr lang="de-DE" sz="3000" dirty="0">
              <a:solidFill>
                <a:schemeClr val="bg1"/>
              </a:solidFill>
            </a:endParaRPr>
          </a:p>
          <a:p>
            <a:pPr algn="ctr"/>
            <a:endParaRPr lang="de-DE" sz="3000" b="1" dirty="0">
              <a:solidFill>
                <a:schemeClr val="bg1"/>
              </a:solidFill>
              <a:latin typeface="Calibri" pitchFamily="34" charset="0"/>
            </a:endParaRPr>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6" name="Text Box 18">
            <a:hlinkClick r:id="" action="ppaction://hlinkshowjump?jump=lastslideviewed"/>
          </p:cNvPr>
          <p:cNvSpPr txBox="1">
            <a:spLocks noChangeArrowheads="1"/>
          </p:cNvSpPr>
          <p:nvPr/>
        </p:nvSpPr>
        <p:spPr bwMode="auto">
          <a:xfrm>
            <a:off x="246063" y="2025650"/>
            <a:ext cx="8647112" cy="3785652"/>
          </a:xfrm>
          <a:prstGeom prst="rect">
            <a:avLst/>
          </a:prstGeom>
          <a:noFill/>
          <a:ln w="9525">
            <a:noFill/>
            <a:miter lim="800000"/>
            <a:headEnd/>
            <a:tailEnd/>
          </a:ln>
          <a:effectLst/>
        </p:spPr>
        <p:txBody>
          <a:bodyPr wrap="square">
            <a:spAutoFit/>
          </a:bodyPr>
          <a:lstStyle/>
          <a:p>
            <a:pPr algn="ctr"/>
            <a:r>
              <a:rPr lang="de-DE" sz="3000" dirty="0">
                <a:solidFill>
                  <a:schemeClr val="bg1"/>
                </a:solidFill>
              </a:rPr>
              <a:t>FALSCH:</a:t>
            </a:r>
          </a:p>
          <a:p>
            <a:pPr algn="ctr"/>
            <a:r>
              <a:rPr lang="de-DE" sz="3000" dirty="0">
                <a:solidFill>
                  <a:schemeClr val="bg1"/>
                </a:solidFill>
              </a:rPr>
              <a:t> Es sind sogar 40 Liter. Das in den Filtern enthaltende Nikotin löst sich im Wasser sehr schnell und gelangt so in unser Grundwasser. Liegt eine Kippe auf dem Boden, kann durch Regen das Nikotin aus den Filtern gespült und über die Kanalisation in unsere Wasserversorgung gelangen. (vgl. </a:t>
            </a:r>
            <a:r>
              <a:rPr lang="de-DE" sz="3000" dirty="0" err="1">
                <a:solidFill>
                  <a:schemeClr val="bg1"/>
                </a:solidFill>
              </a:rPr>
              <a:t>glomex</a:t>
            </a:r>
            <a:r>
              <a:rPr lang="de-DE" sz="3000" dirty="0">
                <a:solidFill>
                  <a:schemeClr val="bg1"/>
                </a:solidFill>
              </a:rPr>
              <a:t>)</a:t>
            </a:r>
            <a:endParaRPr lang="de-DE" sz="3000" b="1" dirty="0">
              <a:solidFill>
                <a:schemeClr val="bg1"/>
              </a:solidFill>
              <a:latin typeface="Calibri" pitchFamily="34" charset="0"/>
            </a:endParaRP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Richtig oder falsch </a:t>
            </a:r>
            <a:br>
              <a:rPr lang="de-DE" sz="2000" b="1" dirty="0">
                <a:latin typeface="Calibri" pitchFamily="34" charset="0"/>
              </a:rPr>
            </a:br>
            <a:r>
              <a:rPr lang="de-DE" sz="2000" b="1" dirty="0">
                <a:solidFill>
                  <a:srgbClr val="FFFF00"/>
                </a:solidFill>
                <a:latin typeface="Calibri" pitchFamily="34" charset="0"/>
              </a:rPr>
              <a:t>- 150 -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Tree>
  </p:cSld>
  <p:clrMapOvr>
    <a:masterClrMapping/>
  </p:clrMapOvr>
  <p:transition spd="slow" advClick="0">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Richtig oder falsch </a:t>
            </a:r>
            <a:br>
              <a:rPr lang="de-DE" sz="2000" b="1" dirty="0">
                <a:latin typeface="Calibri" pitchFamily="34" charset="0"/>
              </a:rPr>
            </a:br>
            <a:r>
              <a:rPr lang="de-DE" sz="2000" b="1" dirty="0">
                <a:solidFill>
                  <a:srgbClr val="FFFF00"/>
                </a:solidFill>
                <a:latin typeface="Calibri" pitchFamily="34" charset="0"/>
              </a:rPr>
              <a:t>- 200 -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
        <p:nvSpPr>
          <p:cNvPr id="12" name="Text Box 15">
            <a:hlinkClick r:id="" action="ppaction://hlinkshowjump?jump=lastslideviewed"/>
            <a:extLst>
              <a:ext uri="{FF2B5EF4-FFF2-40B4-BE49-F238E27FC236}">
                <a16:creationId xmlns:a16="http://schemas.microsoft.com/office/drawing/2014/main" id="{79315001-6A84-47A9-B3E1-0D360E06A3A0}"/>
              </a:ext>
            </a:extLst>
          </p:cNvPr>
          <p:cNvSpPr txBox="1">
            <a:spLocks noChangeArrowheads="1"/>
          </p:cNvSpPr>
          <p:nvPr/>
        </p:nvSpPr>
        <p:spPr bwMode="auto">
          <a:xfrm>
            <a:off x="634638" y="1354932"/>
            <a:ext cx="7616825" cy="2400657"/>
          </a:xfrm>
          <a:prstGeom prst="rect">
            <a:avLst/>
          </a:prstGeom>
          <a:noFill/>
          <a:ln w="9525">
            <a:noFill/>
            <a:miter lim="800000"/>
            <a:headEnd/>
            <a:tailEnd/>
          </a:ln>
          <a:effectLst/>
        </p:spPr>
        <p:txBody>
          <a:bodyPr wrap="square">
            <a:spAutoFit/>
          </a:bodyPr>
          <a:lstStyle/>
          <a:p>
            <a:r>
              <a:rPr lang="de-DE" sz="3000" b="1" dirty="0">
                <a:solidFill>
                  <a:schemeClr val="bg1"/>
                </a:solidFill>
              </a:rPr>
              <a:t>Bei einer Wäsche von Kleidung bis zu 5 Kilogramm gelangen bis zu 300 Partikel Mikroplastik in die Umwelt. </a:t>
            </a:r>
          </a:p>
          <a:p>
            <a:r>
              <a:rPr lang="de-DE" sz="3000" b="1" dirty="0">
                <a:solidFill>
                  <a:schemeClr val="bg1"/>
                </a:solidFill>
              </a:rPr>
              <a:t>Wahr oder falsch?</a:t>
            </a:r>
            <a:endParaRPr lang="de-DE" sz="3000" dirty="0">
              <a:solidFill>
                <a:schemeClr val="bg1"/>
              </a:solidFill>
            </a:endParaRPr>
          </a:p>
          <a:p>
            <a:pPr algn="ctr"/>
            <a:endParaRPr lang="de-DE" sz="3000" b="1" dirty="0">
              <a:solidFill>
                <a:schemeClr val="bg1"/>
              </a:solidFill>
              <a:latin typeface="Calibri" pitchFamily="34" charset="0"/>
            </a:endParaRPr>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Richtig oder falsch</a:t>
            </a:r>
            <a:br>
              <a:rPr lang="de-DE" sz="2000" b="1" dirty="0">
                <a:latin typeface="Calibri" pitchFamily="34" charset="0"/>
              </a:rPr>
            </a:br>
            <a:r>
              <a:rPr lang="de-DE" sz="2000" b="1" dirty="0">
                <a:solidFill>
                  <a:srgbClr val="FFFF00"/>
                </a:solidFill>
                <a:latin typeface="Calibri" pitchFamily="34" charset="0"/>
              </a:rPr>
              <a:t>- 200 -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
        <p:nvSpPr>
          <p:cNvPr id="12" name="Text Box 15">
            <a:hlinkClick r:id="" action="ppaction://hlinkshowjump?jump=lastslideviewed"/>
            <a:extLst>
              <a:ext uri="{FF2B5EF4-FFF2-40B4-BE49-F238E27FC236}">
                <a16:creationId xmlns:a16="http://schemas.microsoft.com/office/drawing/2014/main" id="{D4F18A84-D2C1-4CB2-B80C-45E15B0847CC}"/>
              </a:ext>
            </a:extLst>
          </p:cNvPr>
          <p:cNvSpPr txBox="1">
            <a:spLocks noChangeArrowheads="1"/>
          </p:cNvSpPr>
          <p:nvPr/>
        </p:nvSpPr>
        <p:spPr bwMode="auto">
          <a:xfrm>
            <a:off x="634638" y="1354932"/>
            <a:ext cx="7616825" cy="5170646"/>
          </a:xfrm>
          <a:prstGeom prst="rect">
            <a:avLst/>
          </a:prstGeom>
          <a:noFill/>
          <a:ln w="9525">
            <a:noFill/>
            <a:miter lim="800000"/>
            <a:headEnd/>
            <a:tailEnd/>
          </a:ln>
          <a:effectLst/>
        </p:spPr>
        <p:txBody>
          <a:bodyPr wrap="square">
            <a:spAutoFit/>
          </a:bodyPr>
          <a:lstStyle/>
          <a:p>
            <a:r>
              <a:rPr lang="de-DE" sz="3000" dirty="0">
                <a:solidFill>
                  <a:schemeClr val="bg1"/>
                </a:solidFill>
              </a:rPr>
              <a:t>FALSCH: Verschiedenste Studien gehen davon aus, dass bis zu 6 Millionen Mikrofasern pro Waschgang in der Umwelt landen. Kleinste Partikel lösen sich von der Kleidung und werden mit dem Waschwasser nach der Wäsche abgepumpt und gelangen so in den Wasserkreislauf und die Natur. In Kläranlagen können viele dieser Mikropartikel nicht gefiltert werden und gelangen so wieder in den Wasserkreislauf. (vgl. Plastikatlas 2019)</a:t>
            </a:r>
            <a:endParaRPr lang="de-DE" sz="3000" b="1" i="1" dirty="0">
              <a:solidFill>
                <a:schemeClr val="bg1"/>
              </a:solidFill>
              <a:latin typeface="Calibri" pitchFamily="34" charset="0"/>
            </a:endParaRPr>
          </a:p>
        </p:txBody>
      </p:sp>
    </p:spTree>
  </p:cSld>
  <p:clrMapOvr>
    <a:masterClrMapping/>
  </p:clrMapOvr>
  <p:transition spd="slow" advClick="0">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2" name="Text Box 16">
            <a:hlinkClick r:id="" action="ppaction://hlinkshowjump?jump=lastslideviewed"/>
          </p:cNvPr>
          <p:cNvSpPr txBox="1">
            <a:spLocks noChangeArrowheads="1"/>
          </p:cNvSpPr>
          <p:nvPr/>
        </p:nvSpPr>
        <p:spPr bwMode="auto">
          <a:xfrm>
            <a:off x="246062" y="2025650"/>
            <a:ext cx="7616825" cy="2862322"/>
          </a:xfrm>
          <a:prstGeom prst="rect">
            <a:avLst/>
          </a:prstGeom>
          <a:noFill/>
          <a:ln w="9525">
            <a:noFill/>
            <a:miter lim="800000"/>
            <a:headEnd/>
            <a:tailEnd/>
          </a:ln>
          <a:effectLst/>
        </p:spPr>
        <p:txBody>
          <a:bodyPr wrap="square">
            <a:spAutoFit/>
          </a:bodyPr>
          <a:lstStyle/>
          <a:p>
            <a:r>
              <a:rPr lang="de-DE" sz="3000" b="1" dirty="0">
                <a:solidFill>
                  <a:schemeClr val="bg1"/>
                </a:solidFill>
              </a:rPr>
              <a:t>Vor der Küste Kaliforniens schwimmt eine Insel aus Plastikmüll die mehr als viermal so groß ist die die Fläche Deutschlands. </a:t>
            </a:r>
          </a:p>
          <a:p>
            <a:r>
              <a:rPr lang="de-DE" sz="3000" b="1" dirty="0">
                <a:solidFill>
                  <a:schemeClr val="bg1"/>
                </a:solidFill>
              </a:rPr>
              <a:t>Wahr oder falsch?</a:t>
            </a:r>
            <a:endParaRPr lang="de-DE" sz="3000" dirty="0">
              <a:solidFill>
                <a:schemeClr val="bg1"/>
              </a:solidFill>
            </a:endParaRPr>
          </a:p>
          <a:p>
            <a:pPr algn="ctr"/>
            <a:endParaRPr lang="de-DE" sz="3000" b="1" dirty="0">
              <a:solidFill>
                <a:schemeClr val="bg1"/>
              </a:solidFill>
              <a:latin typeface="Calibri" pitchFamily="34" charset="0"/>
            </a:endParaRP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Richtig oder falsch</a:t>
            </a:r>
            <a:br>
              <a:rPr lang="de-DE" sz="2000" b="1" dirty="0">
                <a:latin typeface="Calibri" pitchFamily="34" charset="0"/>
              </a:rPr>
            </a:br>
            <a:r>
              <a:rPr lang="de-DE" sz="2000" b="1" dirty="0">
                <a:solidFill>
                  <a:srgbClr val="FFFF00"/>
                </a:solidFill>
                <a:latin typeface="Calibri" pitchFamily="34" charset="0"/>
              </a:rPr>
              <a:t>- 250 -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rot="20114385">
            <a:off x="123621" y="1195138"/>
            <a:ext cx="1751551" cy="400110"/>
          </a:xfrm>
          <a:prstGeom prst="rect">
            <a:avLst/>
          </a:prstGeom>
          <a:noFill/>
          <a:ln w="9525">
            <a:noFill/>
            <a:miter lim="800000"/>
            <a:headEnd/>
            <a:tailEnd/>
          </a:ln>
          <a:effectLst/>
        </p:spPr>
        <p:txBody>
          <a:bodyPr wrap="square">
            <a:spAutoFit/>
          </a:bodyPr>
          <a:lstStyle/>
          <a:p>
            <a:pPr algn="ctr">
              <a:spcBef>
                <a:spcPct val="50000"/>
              </a:spcBef>
            </a:pPr>
            <a:r>
              <a:rPr lang="de-DE" sz="2000" b="1" dirty="0">
                <a:solidFill>
                  <a:schemeClr val="bg1"/>
                </a:solidFill>
                <a:latin typeface="Calibri" pitchFamily="34" charset="0"/>
              </a:rPr>
              <a:t>Mülltrennung</a:t>
            </a:r>
          </a:p>
        </p:txBody>
      </p:sp>
      <p:sp>
        <p:nvSpPr>
          <p:cNvPr id="2062" name="Text Box 14"/>
          <p:cNvSpPr txBox="1">
            <a:spLocks noChangeArrowheads="1"/>
          </p:cNvSpPr>
          <p:nvPr/>
        </p:nvSpPr>
        <p:spPr bwMode="auto">
          <a:xfrm rot="20114385">
            <a:off x="1897345" y="951516"/>
            <a:ext cx="1705876" cy="707886"/>
          </a:xfrm>
          <a:prstGeom prst="rect">
            <a:avLst/>
          </a:prstGeom>
          <a:noFill/>
          <a:ln w="9525">
            <a:noFill/>
            <a:miter lim="800000"/>
            <a:headEnd/>
            <a:tailEnd/>
          </a:ln>
          <a:effectLst/>
        </p:spPr>
        <p:txBody>
          <a:bodyPr wrap="square">
            <a:spAutoFit/>
          </a:bodyPr>
          <a:lstStyle/>
          <a:p>
            <a:pPr algn="ctr">
              <a:spcBef>
                <a:spcPct val="50000"/>
              </a:spcBef>
            </a:pPr>
            <a:r>
              <a:rPr lang="de-DE" sz="2000" b="1" dirty="0">
                <a:solidFill>
                  <a:schemeClr val="bg1"/>
                </a:solidFill>
                <a:latin typeface="Calibri" pitchFamily="34" charset="0"/>
              </a:rPr>
              <a:t>Alternativen im Haushalt</a:t>
            </a:r>
          </a:p>
        </p:txBody>
      </p:sp>
      <p:sp>
        <p:nvSpPr>
          <p:cNvPr id="2055" name="AutoShape 7">
            <a:hlinkClick r:id="rId3" action="ppaction://hlinksldjump" highlightClick="1"/>
          </p:cNvPr>
          <p:cNvSpPr>
            <a:spLocks noChangeArrowheads="1"/>
          </p:cNvSpPr>
          <p:nvPr/>
        </p:nvSpPr>
        <p:spPr bwMode="auto">
          <a:xfrm>
            <a:off x="442913" y="1916113"/>
            <a:ext cx="1296987" cy="792162"/>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dirty="0">
                <a:latin typeface="Calibri" pitchFamily="34" charset="0"/>
              </a:rPr>
              <a:t>100</a:t>
            </a:r>
          </a:p>
        </p:txBody>
      </p:sp>
      <p:sp>
        <p:nvSpPr>
          <p:cNvPr id="2059" name="AutoShape 11">
            <a:hlinkClick r:id="rId4" action="ppaction://hlinksldjump" highlightClick="1"/>
          </p:cNvPr>
          <p:cNvSpPr>
            <a:spLocks noChangeArrowheads="1"/>
          </p:cNvSpPr>
          <p:nvPr/>
        </p:nvSpPr>
        <p:spPr bwMode="auto">
          <a:xfrm>
            <a:off x="442913" y="2852738"/>
            <a:ext cx="1296987" cy="790575"/>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dirty="0">
                <a:latin typeface="Calibri" pitchFamily="34" charset="0"/>
              </a:rPr>
              <a:t>150</a:t>
            </a:r>
          </a:p>
        </p:txBody>
      </p:sp>
      <p:sp>
        <p:nvSpPr>
          <p:cNvPr id="2063" name="AutoShape 15">
            <a:hlinkClick r:id="rId5" action="ppaction://hlinksldjump" highlightClick="1"/>
          </p:cNvPr>
          <p:cNvSpPr>
            <a:spLocks noChangeArrowheads="1"/>
          </p:cNvSpPr>
          <p:nvPr/>
        </p:nvSpPr>
        <p:spPr bwMode="auto">
          <a:xfrm>
            <a:off x="442913" y="3789363"/>
            <a:ext cx="1296987" cy="790575"/>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dirty="0">
                <a:latin typeface="Calibri" pitchFamily="34" charset="0"/>
              </a:rPr>
              <a:t>200</a:t>
            </a:r>
          </a:p>
        </p:txBody>
      </p:sp>
      <p:sp>
        <p:nvSpPr>
          <p:cNvPr id="2064" name="AutoShape 16">
            <a:hlinkClick r:id="rId6" action="ppaction://hlinksldjump" highlightClick="1"/>
          </p:cNvPr>
          <p:cNvSpPr>
            <a:spLocks noChangeArrowheads="1"/>
          </p:cNvSpPr>
          <p:nvPr/>
        </p:nvSpPr>
        <p:spPr bwMode="auto">
          <a:xfrm>
            <a:off x="442913" y="4725988"/>
            <a:ext cx="1296987" cy="790575"/>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dirty="0">
                <a:latin typeface="Calibri" pitchFamily="34" charset="0"/>
              </a:rPr>
              <a:t>250</a:t>
            </a:r>
          </a:p>
        </p:txBody>
      </p:sp>
      <p:sp>
        <p:nvSpPr>
          <p:cNvPr id="2065" name="AutoShape 17">
            <a:hlinkClick r:id="rId7" action="ppaction://hlinksldjump" highlightClick="1"/>
          </p:cNvPr>
          <p:cNvSpPr>
            <a:spLocks noChangeArrowheads="1"/>
          </p:cNvSpPr>
          <p:nvPr/>
        </p:nvSpPr>
        <p:spPr bwMode="auto">
          <a:xfrm>
            <a:off x="442913" y="5662613"/>
            <a:ext cx="1296987" cy="790575"/>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dirty="0">
                <a:latin typeface="Calibri" pitchFamily="34" charset="0"/>
              </a:rPr>
              <a:t>300</a:t>
            </a:r>
          </a:p>
        </p:txBody>
      </p:sp>
      <p:sp>
        <p:nvSpPr>
          <p:cNvPr id="2060" name="AutoShape 12">
            <a:hlinkClick r:id="rId8" action="ppaction://hlinksldjump" highlightClick="1"/>
          </p:cNvPr>
          <p:cNvSpPr>
            <a:spLocks noChangeArrowheads="1"/>
          </p:cNvSpPr>
          <p:nvPr/>
        </p:nvSpPr>
        <p:spPr bwMode="auto">
          <a:xfrm>
            <a:off x="2182813" y="1916113"/>
            <a:ext cx="1296987" cy="792162"/>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a:latin typeface="Calibri" pitchFamily="34" charset="0"/>
              </a:rPr>
              <a:t>100</a:t>
            </a:r>
          </a:p>
        </p:txBody>
      </p:sp>
      <p:sp>
        <p:nvSpPr>
          <p:cNvPr id="2061" name="AutoShape 13">
            <a:hlinkClick r:id="rId9" action="ppaction://hlinksldjump" highlightClick="1"/>
          </p:cNvPr>
          <p:cNvSpPr>
            <a:spLocks noChangeArrowheads="1"/>
          </p:cNvSpPr>
          <p:nvPr/>
        </p:nvSpPr>
        <p:spPr bwMode="auto">
          <a:xfrm>
            <a:off x="2184400" y="2852738"/>
            <a:ext cx="1295400" cy="792162"/>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a:latin typeface="Calibri" pitchFamily="34" charset="0"/>
              </a:rPr>
              <a:t>150</a:t>
            </a:r>
          </a:p>
        </p:txBody>
      </p:sp>
      <p:sp>
        <p:nvSpPr>
          <p:cNvPr id="2066" name="AutoShape 18">
            <a:hlinkClick r:id="rId10" action="ppaction://hlinksldjump" highlightClick="1"/>
          </p:cNvPr>
          <p:cNvSpPr>
            <a:spLocks noChangeArrowheads="1"/>
          </p:cNvSpPr>
          <p:nvPr/>
        </p:nvSpPr>
        <p:spPr bwMode="auto">
          <a:xfrm>
            <a:off x="2182813" y="3787775"/>
            <a:ext cx="1296987" cy="790575"/>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a:latin typeface="Calibri" pitchFamily="34" charset="0"/>
              </a:rPr>
              <a:t>200</a:t>
            </a:r>
          </a:p>
        </p:txBody>
      </p:sp>
      <p:sp>
        <p:nvSpPr>
          <p:cNvPr id="2067" name="AutoShape 19">
            <a:hlinkClick r:id="rId11" action="ppaction://hlinksldjump" highlightClick="1"/>
          </p:cNvPr>
          <p:cNvSpPr>
            <a:spLocks noChangeArrowheads="1"/>
          </p:cNvSpPr>
          <p:nvPr/>
        </p:nvSpPr>
        <p:spPr bwMode="auto">
          <a:xfrm>
            <a:off x="2182813" y="4724400"/>
            <a:ext cx="1296987" cy="790575"/>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a:latin typeface="Calibri" pitchFamily="34" charset="0"/>
              </a:rPr>
              <a:t>250</a:t>
            </a:r>
          </a:p>
        </p:txBody>
      </p:sp>
      <p:sp>
        <p:nvSpPr>
          <p:cNvPr id="2068" name="AutoShape 20">
            <a:hlinkClick r:id="rId12" action="ppaction://hlinksldjump" highlightClick="1"/>
          </p:cNvPr>
          <p:cNvSpPr>
            <a:spLocks noChangeArrowheads="1"/>
          </p:cNvSpPr>
          <p:nvPr/>
        </p:nvSpPr>
        <p:spPr bwMode="auto">
          <a:xfrm>
            <a:off x="2182813" y="5661025"/>
            <a:ext cx="1296987" cy="790575"/>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a:latin typeface="Calibri" pitchFamily="34" charset="0"/>
              </a:rPr>
              <a:t>300</a:t>
            </a:r>
          </a:p>
        </p:txBody>
      </p:sp>
      <p:sp>
        <p:nvSpPr>
          <p:cNvPr id="2069" name="Text Box 21"/>
          <p:cNvSpPr txBox="1">
            <a:spLocks noChangeArrowheads="1"/>
          </p:cNvSpPr>
          <p:nvPr/>
        </p:nvSpPr>
        <p:spPr bwMode="auto">
          <a:xfrm rot="20114385">
            <a:off x="3614342" y="1006549"/>
            <a:ext cx="1848646" cy="707886"/>
          </a:xfrm>
          <a:prstGeom prst="rect">
            <a:avLst/>
          </a:prstGeom>
          <a:noFill/>
          <a:ln w="9525">
            <a:noFill/>
            <a:miter lim="800000"/>
            <a:headEnd/>
            <a:tailEnd/>
          </a:ln>
          <a:effectLst/>
        </p:spPr>
        <p:txBody>
          <a:bodyPr wrap="square">
            <a:spAutoFit/>
          </a:bodyPr>
          <a:lstStyle/>
          <a:p>
            <a:pPr algn="ctr">
              <a:spcBef>
                <a:spcPct val="50000"/>
              </a:spcBef>
            </a:pPr>
            <a:r>
              <a:rPr lang="de-DE" sz="2000" b="1" dirty="0">
                <a:solidFill>
                  <a:schemeClr val="bg1"/>
                </a:solidFill>
                <a:latin typeface="Calibri" pitchFamily="34" charset="0"/>
              </a:rPr>
              <a:t>Richtig oder falsch</a:t>
            </a:r>
          </a:p>
        </p:txBody>
      </p:sp>
      <p:sp>
        <p:nvSpPr>
          <p:cNvPr id="2070" name="AutoShape 22">
            <a:hlinkClick r:id="rId13" action="ppaction://hlinksldjump" highlightClick="1"/>
          </p:cNvPr>
          <p:cNvSpPr>
            <a:spLocks noChangeArrowheads="1"/>
          </p:cNvSpPr>
          <p:nvPr/>
        </p:nvSpPr>
        <p:spPr bwMode="auto">
          <a:xfrm>
            <a:off x="3906838" y="1916113"/>
            <a:ext cx="1296987" cy="792162"/>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dirty="0">
                <a:latin typeface="Calibri" pitchFamily="34" charset="0"/>
              </a:rPr>
              <a:t>100</a:t>
            </a:r>
          </a:p>
        </p:txBody>
      </p:sp>
      <p:sp>
        <p:nvSpPr>
          <p:cNvPr id="2071" name="AutoShape 23">
            <a:hlinkClick r:id="rId14" action="ppaction://hlinksldjump" highlightClick="1"/>
          </p:cNvPr>
          <p:cNvSpPr>
            <a:spLocks noChangeArrowheads="1"/>
          </p:cNvSpPr>
          <p:nvPr/>
        </p:nvSpPr>
        <p:spPr bwMode="auto">
          <a:xfrm>
            <a:off x="3906838" y="2852738"/>
            <a:ext cx="1296987" cy="790575"/>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dirty="0">
                <a:latin typeface="Calibri" pitchFamily="34" charset="0"/>
              </a:rPr>
              <a:t>150</a:t>
            </a:r>
          </a:p>
        </p:txBody>
      </p:sp>
      <p:sp>
        <p:nvSpPr>
          <p:cNvPr id="2074" name="AutoShape 26">
            <a:hlinkClick r:id="rId15" action="ppaction://hlinksldjump" highlightClick="1"/>
          </p:cNvPr>
          <p:cNvSpPr>
            <a:spLocks noChangeArrowheads="1"/>
          </p:cNvSpPr>
          <p:nvPr/>
        </p:nvSpPr>
        <p:spPr bwMode="auto">
          <a:xfrm>
            <a:off x="3906838" y="3789363"/>
            <a:ext cx="1296987" cy="790575"/>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dirty="0">
                <a:latin typeface="Calibri" pitchFamily="34" charset="0"/>
              </a:rPr>
              <a:t>200</a:t>
            </a:r>
          </a:p>
        </p:txBody>
      </p:sp>
      <p:sp>
        <p:nvSpPr>
          <p:cNvPr id="2075" name="AutoShape 27">
            <a:hlinkClick r:id="rId16" action="ppaction://hlinksldjump" highlightClick="1"/>
          </p:cNvPr>
          <p:cNvSpPr>
            <a:spLocks noChangeArrowheads="1"/>
          </p:cNvSpPr>
          <p:nvPr/>
        </p:nvSpPr>
        <p:spPr bwMode="auto">
          <a:xfrm>
            <a:off x="3906838" y="4702175"/>
            <a:ext cx="1296987" cy="790575"/>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a:latin typeface="Calibri" pitchFamily="34" charset="0"/>
              </a:rPr>
              <a:t>250</a:t>
            </a:r>
          </a:p>
        </p:txBody>
      </p:sp>
      <p:sp>
        <p:nvSpPr>
          <p:cNvPr id="2076" name="AutoShape 28">
            <a:hlinkClick r:id="rId17" action="ppaction://hlinksldjump" highlightClick="1"/>
          </p:cNvPr>
          <p:cNvSpPr>
            <a:spLocks noChangeArrowheads="1"/>
          </p:cNvSpPr>
          <p:nvPr/>
        </p:nvSpPr>
        <p:spPr bwMode="auto">
          <a:xfrm>
            <a:off x="3906838" y="5662613"/>
            <a:ext cx="1296987" cy="790575"/>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a:latin typeface="Calibri" pitchFamily="34" charset="0"/>
              </a:rPr>
              <a:t>300</a:t>
            </a:r>
          </a:p>
        </p:txBody>
      </p:sp>
      <p:sp>
        <p:nvSpPr>
          <p:cNvPr id="2072" name="AutoShape 24">
            <a:hlinkClick r:id="rId18" action="ppaction://hlinksldjump" highlightClick="1"/>
          </p:cNvPr>
          <p:cNvSpPr>
            <a:spLocks noChangeArrowheads="1"/>
          </p:cNvSpPr>
          <p:nvPr/>
        </p:nvSpPr>
        <p:spPr bwMode="auto">
          <a:xfrm>
            <a:off x="5662613" y="1916113"/>
            <a:ext cx="1296987" cy="792162"/>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dirty="0">
                <a:latin typeface="Calibri" pitchFamily="34" charset="0"/>
              </a:rPr>
              <a:t>100</a:t>
            </a:r>
          </a:p>
        </p:txBody>
      </p:sp>
      <p:sp>
        <p:nvSpPr>
          <p:cNvPr id="2073" name="AutoShape 25">
            <a:hlinkClick r:id="rId19" action="ppaction://hlinksldjump" highlightClick="1"/>
          </p:cNvPr>
          <p:cNvSpPr>
            <a:spLocks noChangeArrowheads="1"/>
          </p:cNvSpPr>
          <p:nvPr/>
        </p:nvSpPr>
        <p:spPr bwMode="auto">
          <a:xfrm>
            <a:off x="5664200" y="2852738"/>
            <a:ext cx="1295400" cy="792162"/>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a:latin typeface="Calibri" pitchFamily="34" charset="0"/>
              </a:rPr>
              <a:t>150</a:t>
            </a:r>
          </a:p>
        </p:txBody>
      </p:sp>
      <p:sp>
        <p:nvSpPr>
          <p:cNvPr id="2077" name="AutoShape 29">
            <a:hlinkClick r:id="rId20" action="ppaction://hlinksldjump" highlightClick="1"/>
          </p:cNvPr>
          <p:cNvSpPr>
            <a:spLocks noChangeArrowheads="1"/>
          </p:cNvSpPr>
          <p:nvPr/>
        </p:nvSpPr>
        <p:spPr bwMode="auto">
          <a:xfrm>
            <a:off x="5662613" y="3787775"/>
            <a:ext cx="1296987" cy="790575"/>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dirty="0">
                <a:latin typeface="Calibri" pitchFamily="34" charset="0"/>
              </a:rPr>
              <a:t>200</a:t>
            </a:r>
          </a:p>
        </p:txBody>
      </p:sp>
      <p:sp>
        <p:nvSpPr>
          <p:cNvPr id="2078" name="AutoShape 30">
            <a:hlinkClick r:id="rId21" action="ppaction://hlinksldjump" highlightClick="1"/>
          </p:cNvPr>
          <p:cNvSpPr>
            <a:spLocks noChangeArrowheads="1"/>
          </p:cNvSpPr>
          <p:nvPr/>
        </p:nvSpPr>
        <p:spPr bwMode="auto">
          <a:xfrm>
            <a:off x="5662613" y="4724400"/>
            <a:ext cx="1296987" cy="790575"/>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a:latin typeface="Calibri" pitchFamily="34" charset="0"/>
              </a:rPr>
              <a:t>250</a:t>
            </a:r>
          </a:p>
        </p:txBody>
      </p:sp>
      <p:sp>
        <p:nvSpPr>
          <p:cNvPr id="2079" name="AutoShape 31">
            <a:hlinkClick r:id="rId22" action="ppaction://hlinksldjump" highlightClick="1"/>
          </p:cNvPr>
          <p:cNvSpPr>
            <a:spLocks noChangeArrowheads="1"/>
          </p:cNvSpPr>
          <p:nvPr/>
        </p:nvSpPr>
        <p:spPr bwMode="auto">
          <a:xfrm>
            <a:off x="5662613" y="5661025"/>
            <a:ext cx="1296987" cy="790575"/>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a:latin typeface="Calibri" pitchFamily="34" charset="0"/>
              </a:rPr>
              <a:t>300</a:t>
            </a:r>
          </a:p>
        </p:txBody>
      </p:sp>
      <p:sp>
        <p:nvSpPr>
          <p:cNvPr id="2087" name="Rectangle 39"/>
          <p:cNvSpPr>
            <a:spLocks noGrp="1" noChangeArrowheads="1"/>
          </p:cNvSpPr>
          <p:nvPr>
            <p:ph type="ctrTitle"/>
          </p:nvPr>
        </p:nvSpPr>
        <p:spPr>
          <a:xfrm>
            <a:off x="1216943" y="97818"/>
            <a:ext cx="6548437" cy="503237"/>
          </a:xfrm>
        </p:spPr>
        <p:txBody>
          <a:bodyPr/>
          <a:lstStyle/>
          <a:p>
            <a:r>
              <a:rPr lang="de-DE" sz="2400" b="1" u="sng" dirty="0" err="1">
                <a:solidFill>
                  <a:schemeClr val="bg1"/>
                </a:solidFill>
              </a:rPr>
              <a:t>Puramondo</a:t>
            </a:r>
            <a:r>
              <a:rPr lang="de-DE" sz="2400" b="1" u="sng" dirty="0">
                <a:solidFill>
                  <a:schemeClr val="bg1"/>
                </a:solidFill>
              </a:rPr>
              <a:t> das Spiel</a:t>
            </a:r>
          </a:p>
        </p:txBody>
      </p:sp>
      <p:sp>
        <p:nvSpPr>
          <p:cNvPr id="2089" name="Text Box 41"/>
          <p:cNvSpPr txBox="1">
            <a:spLocks noChangeArrowheads="1"/>
          </p:cNvSpPr>
          <p:nvPr/>
        </p:nvSpPr>
        <p:spPr bwMode="auto">
          <a:xfrm rot="20114385">
            <a:off x="5639402" y="940425"/>
            <a:ext cx="1511745" cy="400110"/>
          </a:xfrm>
          <a:prstGeom prst="rect">
            <a:avLst/>
          </a:prstGeom>
          <a:noFill/>
          <a:ln w="9525">
            <a:noFill/>
            <a:miter lim="800000"/>
            <a:headEnd/>
            <a:tailEnd/>
          </a:ln>
          <a:effectLst/>
        </p:spPr>
        <p:txBody>
          <a:bodyPr wrap="square">
            <a:spAutoFit/>
          </a:bodyPr>
          <a:lstStyle/>
          <a:p>
            <a:pPr algn="ctr">
              <a:spcBef>
                <a:spcPct val="50000"/>
              </a:spcBef>
            </a:pPr>
            <a:r>
              <a:rPr lang="de-DE" sz="2000" b="1" dirty="0">
                <a:solidFill>
                  <a:schemeClr val="bg1"/>
                </a:solidFill>
                <a:latin typeface="Calibri" pitchFamily="34" charset="0"/>
              </a:rPr>
              <a:t>Plastik</a:t>
            </a:r>
          </a:p>
        </p:txBody>
      </p:sp>
      <p:sp>
        <p:nvSpPr>
          <p:cNvPr id="2090" name="Text Box 42"/>
          <p:cNvSpPr txBox="1">
            <a:spLocks noChangeArrowheads="1"/>
          </p:cNvSpPr>
          <p:nvPr/>
        </p:nvSpPr>
        <p:spPr bwMode="auto">
          <a:xfrm rot="20114385">
            <a:off x="7370043" y="1088288"/>
            <a:ext cx="1735774" cy="400110"/>
          </a:xfrm>
          <a:prstGeom prst="rect">
            <a:avLst/>
          </a:prstGeom>
          <a:noFill/>
          <a:ln w="9525">
            <a:noFill/>
            <a:miter lim="800000"/>
            <a:headEnd/>
            <a:tailEnd/>
          </a:ln>
          <a:effectLst/>
        </p:spPr>
        <p:txBody>
          <a:bodyPr wrap="square">
            <a:spAutoFit/>
          </a:bodyPr>
          <a:lstStyle/>
          <a:p>
            <a:pPr algn="ctr">
              <a:spcBef>
                <a:spcPct val="50000"/>
              </a:spcBef>
            </a:pPr>
            <a:r>
              <a:rPr lang="de-DE" sz="2000" b="1" dirty="0">
                <a:solidFill>
                  <a:schemeClr val="bg1"/>
                </a:solidFill>
                <a:latin typeface="Calibri" pitchFamily="34" charset="0"/>
              </a:rPr>
              <a:t>Verschiedenes</a:t>
            </a:r>
          </a:p>
        </p:txBody>
      </p:sp>
      <p:sp>
        <p:nvSpPr>
          <p:cNvPr id="2091" name="AutoShape 43">
            <a:hlinkClick r:id="rId23" action="ppaction://hlinksldjump" highlightClick="1"/>
          </p:cNvPr>
          <p:cNvSpPr>
            <a:spLocks noChangeArrowheads="1"/>
          </p:cNvSpPr>
          <p:nvPr/>
        </p:nvSpPr>
        <p:spPr bwMode="auto">
          <a:xfrm>
            <a:off x="7451725" y="1917700"/>
            <a:ext cx="1296988" cy="792163"/>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dirty="0">
                <a:latin typeface="Calibri" pitchFamily="34" charset="0"/>
              </a:rPr>
              <a:t>100</a:t>
            </a:r>
          </a:p>
        </p:txBody>
      </p:sp>
      <p:sp>
        <p:nvSpPr>
          <p:cNvPr id="2092" name="AutoShape 44">
            <a:hlinkClick r:id="rId24" action="ppaction://hlinksldjump" highlightClick="1"/>
          </p:cNvPr>
          <p:cNvSpPr>
            <a:spLocks noChangeArrowheads="1"/>
          </p:cNvSpPr>
          <p:nvPr/>
        </p:nvSpPr>
        <p:spPr bwMode="auto">
          <a:xfrm>
            <a:off x="7453313" y="2854325"/>
            <a:ext cx="1295400" cy="792163"/>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a:latin typeface="Calibri" pitchFamily="34" charset="0"/>
              </a:rPr>
              <a:t>150</a:t>
            </a:r>
          </a:p>
        </p:txBody>
      </p:sp>
      <p:sp>
        <p:nvSpPr>
          <p:cNvPr id="2093" name="AutoShape 45">
            <a:hlinkClick r:id="rId25" action="ppaction://hlinksldjump" highlightClick="1"/>
          </p:cNvPr>
          <p:cNvSpPr>
            <a:spLocks noChangeArrowheads="1"/>
          </p:cNvSpPr>
          <p:nvPr/>
        </p:nvSpPr>
        <p:spPr bwMode="auto">
          <a:xfrm>
            <a:off x="7451725" y="3789363"/>
            <a:ext cx="1296988" cy="790575"/>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a:latin typeface="Calibri" pitchFamily="34" charset="0"/>
              </a:rPr>
              <a:t>200</a:t>
            </a:r>
          </a:p>
        </p:txBody>
      </p:sp>
      <p:sp>
        <p:nvSpPr>
          <p:cNvPr id="2094" name="AutoShape 46">
            <a:hlinkClick r:id="rId26" action="ppaction://hlinksldjump" highlightClick="1"/>
          </p:cNvPr>
          <p:cNvSpPr>
            <a:spLocks noChangeArrowheads="1"/>
          </p:cNvSpPr>
          <p:nvPr/>
        </p:nvSpPr>
        <p:spPr bwMode="auto">
          <a:xfrm>
            <a:off x="7451725" y="4725988"/>
            <a:ext cx="1296988" cy="790575"/>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a:latin typeface="Calibri" pitchFamily="34" charset="0"/>
              </a:rPr>
              <a:t>250</a:t>
            </a:r>
          </a:p>
        </p:txBody>
      </p:sp>
      <p:sp>
        <p:nvSpPr>
          <p:cNvPr id="2095" name="AutoShape 47">
            <a:hlinkClick r:id="rId27" action="ppaction://hlinksldjump" highlightClick="1"/>
          </p:cNvPr>
          <p:cNvSpPr>
            <a:spLocks noChangeArrowheads="1"/>
          </p:cNvSpPr>
          <p:nvPr/>
        </p:nvSpPr>
        <p:spPr bwMode="auto">
          <a:xfrm>
            <a:off x="7451725" y="5662613"/>
            <a:ext cx="1296988" cy="790575"/>
          </a:xfrm>
          <a:prstGeom prst="actionButtonBlank">
            <a:avLst/>
          </a:prstGeom>
          <a:solidFill>
            <a:schemeClr val="accent1"/>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a:r>
              <a:rPr lang="de-DE" sz="3200" b="1">
                <a:latin typeface="Calibri" pitchFamily="34" charset="0"/>
              </a:rPr>
              <a:t>300</a:t>
            </a:r>
          </a:p>
        </p:txBody>
      </p:sp>
    </p:spTree>
  </p:cSld>
  <p:clrMapOvr>
    <a:masterClrMapping/>
  </p:clrMapOvr>
  <p:transition spd="slow" advClick="0">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055"/>
                    </p:tgtEl>
                  </p:cond>
                </p:stCondLst>
                <p:endSync evt="end" delay="0">
                  <p:rtn val="all"/>
                </p:endSync>
                <p:childTnLst>
                  <p:par>
                    <p:cTn id="3" fill="hold">
                      <p:stCondLst>
                        <p:cond delay="0"/>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2000"/>
                                        <p:tgtEl>
                                          <p:spTgt spid="2055"/>
                                        </p:tgtEl>
                                        <p:attrNameLst>
                                          <p:attrName>ppt_w</p:attrName>
                                        </p:attrNameLst>
                                      </p:cBhvr>
                                      <p:tavLst>
                                        <p:tav tm="0">
                                          <p:val>
                                            <p:strVal val="ppt_w"/>
                                          </p:val>
                                        </p:tav>
                                        <p:tav tm="100000">
                                          <p:val>
                                            <p:fltVal val="0"/>
                                          </p:val>
                                        </p:tav>
                                      </p:tavLst>
                                    </p:anim>
                                    <p:anim calcmode="lin" valueType="num">
                                      <p:cBhvr>
                                        <p:cTn id="7" dur="2000"/>
                                        <p:tgtEl>
                                          <p:spTgt spid="2055"/>
                                        </p:tgtEl>
                                        <p:attrNameLst>
                                          <p:attrName>ppt_h</p:attrName>
                                        </p:attrNameLst>
                                      </p:cBhvr>
                                      <p:tavLst>
                                        <p:tav tm="0">
                                          <p:val>
                                            <p:strVal val="ppt_h"/>
                                          </p:val>
                                        </p:tav>
                                        <p:tav tm="100000">
                                          <p:val>
                                            <p:fltVal val="0"/>
                                          </p:val>
                                        </p:tav>
                                      </p:tavLst>
                                    </p:anim>
                                    <p:animEffect transition="out" filter="fade">
                                      <p:cBhvr>
                                        <p:cTn id="8" dur="2000"/>
                                        <p:tgtEl>
                                          <p:spTgt spid="2055"/>
                                        </p:tgtEl>
                                      </p:cBhvr>
                                    </p:animEffect>
                                    <p:set>
                                      <p:cBhvr>
                                        <p:cTn id="9" dur="1" fill="hold">
                                          <p:stCondLst>
                                            <p:cond delay="1999"/>
                                          </p:stCondLst>
                                        </p:cTn>
                                        <p:tgtEl>
                                          <p:spTgt spid="2055"/>
                                        </p:tgtEl>
                                        <p:attrNameLst>
                                          <p:attrName>style.visibility</p:attrName>
                                        </p:attrNameLst>
                                      </p:cBhvr>
                                      <p:to>
                                        <p:strVal val="hidden"/>
                                      </p:to>
                                    </p:set>
                                  </p:childTnLst>
                                </p:cTn>
                              </p:par>
                            </p:childTnLst>
                          </p:cTn>
                        </p:par>
                      </p:childTnLst>
                    </p:cTn>
                  </p:par>
                </p:childTnLst>
              </p:cTn>
              <p:nextCondLst>
                <p:cond evt="onClick" delay="0">
                  <p:tgtEl>
                    <p:spTgt spid="2055"/>
                  </p:tgtEl>
                </p:cond>
              </p:nextCondLst>
            </p:seq>
            <p:seq concurrent="1" nextAc="seek">
              <p:cTn id="10" restart="whenNotActive" fill="hold" evtFilter="cancelBubble" nodeType="interactiveSeq">
                <p:stCondLst>
                  <p:cond evt="onClick" delay="0">
                    <p:tgtEl>
                      <p:spTgt spid="2059"/>
                    </p:tgtEl>
                  </p:cond>
                </p:stCondLst>
                <p:endSync evt="end" delay="0">
                  <p:rtn val="all"/>
                </p:endSync>
                <p:childTnLst>
                  <p:par>
                    <p:cTn id="11" fill="hold">
                      <p:stCondLst>
                        <p:cond delay="0"/>
                      </p:stCondLst>
                      <p:childTnLst>
                        <p:par>
                          <p:cTn id="12" fill="hold">
                            <p:stCondLst>
                              <p:cond delay="0"/>
                            </p:stCondLst>
                            <p:childTnLst>
                              <p:par>
                                <p:cTn id="13" presetID="53" presetClass="exit" presetSubtype="0" fill="hold" nodeType="clickEffect">
                                  <p:stCondLst>
                                    <p:cond delay="0"/>
                                  </p:stCondLst>
                                  <p:childTnLst>
                                    <p:anim calcmode="lin" valueType="num">
                                      <p:cBhvr>
                                        <p:cTn id="14" dur="2000"/>
                                        <p:tgtEl>
                                          <p:spTgt spid="2059"/>
                                        </p:tgtEl>
                                        <p:attrNameLst>
                                          <p:attrName>ppt_w</p:attrName>
                                        </p:attrNameLst>
                                      </p:cBhvr>
                                      <p:tavLst>
                                        <p:tav tm="0">
                                          <p:val>
                                            <p:strVal val="ppt_w"/>
                                          </p:val>
                                        </p:tav>
                                        <p:tav tm="100000">
                                          <p:val>
                                            <p:fltVal val="0"/>
                                          </p:val>
                                        </p:tav>
                                      </p:tavLst>
                                    </p:anim>
                                    <p:anim calcmode="lin" valueType="num">
                                      <p:cBhvr>
                                        <p:cTn id="15" dur="2000"/>
                                        <p:tgtEl>
                                          <p:spTgt spid="2059"/>
                                        </p:tgtEl>
                                        <p:attrNameLst>
                                          <p:attrName>ppt_h</p:attrName>
                                        </p:attrNameLst>
                                      </p:cBhvr>
                                      <p:tavLst>
                                        <p:tav tm="0">
                                          <p:val>
                                            <p:strVal val="ppt_h"/>
                                          </p:val>
                                        </p:tav>
                                        <p:tav tm="100000">
                                          <p:val>
                                            <p:fltVal val="0"/>
                                          </p:val>
                                        </p:tav>
                                      </p:tavLst>
                                    </p:anim>
                                    <p:animEffect transition="out" filter="fade">
                                      <p:cBhvr>
                                        <p:cTn id="16" dur="2000"/>
                                        <p:tgtEl>
                                          <p:spTgt spid="2059"/>
                                        </p:tgtEl>
                                      </p:cBhvr>
                                    </p:animEffect>
                                    <p:set>
                                      <p:cBhvr>
                                        <p:cTn id="17" dur="1" fill="hold">
                                          <p:stCondLst>
                                            <p:cond delay="1999"/>
                                          </p:stCondLst>
                                        </p:cTn>
                                        <p:tgtEl>
                                          <p:spTgt spid="2059"/>
                                        </p:tgtEl>
                                        <p:attrNameLst>
                                          <p:attrName>style.visibility</p:attrName>
                                        </p:attrNameLst>
                                      </p:cBhvr>
                                      <p:to>
                                        <p:strVal val="hidden"/>
                                      </p:to>
                                    </p:set>
                                  </p:childTnLst>
                                </p:cTn>
                              </p:par>
                            </p:childTnLst>
                          </p:cTn>
                        </p:par>
                      </p:childTnLst>
                    </p:cTn>
                  </p:par>
                </p:childTnLst>
              </p:cTn>
              <p:nextCondLst>
                <p:cond evt="onClick" delay="0">
                  <p:tgtEl>
                    <p:spTgt spid="2059"/>
                  </p:tgtEl>
                </p:cond>
              </p:nextCondLst>
            </p:seq>
            <p:seq concurrent="1" nextAc="seek">
              <p:cTn id="18" restart="whenNotActive" fill="hold" evtFilter="cancelBubble" nodeType="interactiveSeq">
                <p:stCondLst>
                  <p:cond evt="onClick" delay="0">
                    <p:tgtEl>
                      <p:spTgt spid="2063"/>
                    </p:tgtEl>
                  </p:cond>
                </p:stCondLst>
                <p:endSync evt="end" delay="0">
                  <p:rtn val="all"/>
                </p:endSync>
                <p:childTnLst>
                  <p:par>
                    <p:cTn id="19" fill="hold">
                      <p:stCondLst>
                        <p:cond delay="0"/>
                      </p:stCondLst>
                      <p:childTnLst>
                        <p:par>
                          <p:cTn id="20" fill="hold">
                            <p:stCondLst>
                              <p:cond delay="0"/>
                            </p:stCondLst>
                            <p:childTnLst>
                              <p:par>
                                <p:cTn id="21" presetID="53" presetClass="exit" presetSubtype="0" fill="hold" nodeType="clickEffect">
                                  <p:stCondLst>
                                    <p:cond delay="0"/>
                                  </p:stCondLst>
                                  <p:childTnLst>
                                    <p:anim calcmode="lin" valueType="num">
                                      <p:cBhvr>
                                        <p:cTn id="22" dur="2000"/>
                                        <p:tgtEl>
                                          <p:spTgt spid="2063"/>
                                        </p:tgtEl>
                                        <p:attrNameLst>
                                          <p:attrName>ppt_w</p:attrName>
                                        </p:attrNameLst>
                                      </p:cBhvr>
                                      <p:tavLst>
                                        <p:tav tm="0">
                                          <p:val>
                                            <p:strVal val="ppt_w"/>
                                          </p:val>
                                        </p:tav>
                                        <p:tav tm="100000">
                                          <p:val>
                                            <p:fltVal val="0"/>
                                          </p:val>
                                        </p:tav>
                                      </p:tavLst>
                                    </p:anim>
                                    <p:anim calcmode="lin" valueType="num">
                                      <p:cBhvr>
                                        <p:cTn id="23" dur="2000"/>
                                        <p:tgtEl>
                                          <p:spTgt spid="2063"/>
                                        </p:tgtEl>
                                        <p:attrNameLst>
                                          <p:attrName>ppt_h</p:attrName>
                                        </p:attrNameLst>
                                      </p:cBhvr>
                                      <p:tavLst>
                                        <p:tav tm="0">
                                          <p:val>
                                            <p:strVal val="ppt_h"/>
                                          </p:val>
                                        </p:tav>
                                        <p:tav tm="100000">
                                          <p:val>
                                            <p:fltVal val="0"/>
                                          </p:val>
                                        </p:tav>
                                      </p:tavLst>
                                    </p:anim>
                                    <p:animEffect transition="out" filter="fade">
                                      <p:cBhvr>
                                        <p:cTn id="24" dur="2000"/>
                                        <p:tgtEl>
                                          <p:spTgt spid="2063"/>
                                        </p:tgtEl>
                                      </p:cBhvr>
                                    </p:animEffect>
                                    <p:set>
                                      <p:cBhvr>
                                        <p:cTn id="25" dur="1" fill="hold">
                                          <p:stCondLst>
                                            <p:cond delay="1999"/>
                                          </p:stCondLst>
                                        </p:cTn>
                                        <p:tgtEl>
                                          <p:spTgt spid="2063"/>
                                        </p:tgtEl>
                                        <p:attrNameLst>
                                          <p:attrName>style.visibility</p:attrName>
                                        </p:attrNameLst>
                                      </p:cBhvr>
                                      <p:to>
                                        <p:strVal val="hidden"/>
                                      </p:to>
                                    </p:set>
                                  </p:childTnLst>
                                </p:cTn>
                              </p:par>
                            </p:childTnLst>
                          </p:cTn>
                        </p:par>
                      </p:childTnLst>
                    </p:cTn>
                  </p:par>
                </p:childTnLst>
              </p:cTn>
              <p:nextCondLst>
                <p:cond evt="onClick" delay="0">
                  <p:tgtEl>
                    <p:spTgt spid="2063"/>
                  </p:tgtEl>
                </p:cond>
              </p:nextCondLst>
            </p:seq>
            <p:seq concurrent="1" nextAc="seek">
              <p:cTn id="26" restart="whenNotActive" fill="hold" evtFilter="cancelBubble" nodeType="interactiveSeq">
                <p:stCondLst>
                  <p:cond evt="onClick" delay="0">
                    <p:tgtEl>
                      <p:spTgt spid="2064"/>
                    </p:tgtEl>
                  </p:cond>
                </p:stCondLst>
                <p:endSync evt="end" delay="0">
                  <p:rtn val="all"/>
                </p:endSync>
                <p:childTnLst>
                  <p:par>
                    <p:cTn id="27" fill="hold">
                      <p:stCondLst>
                        <p:cond delay="0"/>
                      </p:stCondLst>
                      <p:childTnLst>
                        <p:par>
                          <p:cTn id="28" fill="hold">
                            <p:stCondLst>
                              <p:cond delay="0"/>
                            </p:stCondLst>
                            <p:childTnLst>
                              <p:par>
                                <p:cTn id="29" presetID="53" presetClass="exit" presetSubtype="0" fill="hold" nodeType="clickEffect">
                                  <p:stCondLst>
                                    <p:cond delay="0"/>
                                  </p:stCondLst>
                                  <p:childTnLst>
                                    <p:anim calcmode="lin" valueType="num">
                                      <p:cBhvr>
                                        <p:cTn id="30" dur="2000"/>
                                        <p:tgtEl>
                                          <p:spTgt spid="2064"/>
                                        </p:tgtEl>
                                        <p:attrNameLst>
                                          <p:attrName>ppt_w</p:attrName>
                                        </p:attrNameLst>
                                      </p:cBhvr>
                                      <p:tavLst>
                                        <p:tav tm="0">
                                          <p:val>
                                            <p:strVal val="ppt_w"/>
                                          </p:val>
                                        </p:tav>
                                        <p:tav tm="100000">
                                          <p:val>
                                            <p:fltVal val="0"/>
                                          </p:val>
                                        </p:tav>
                                      </p:tavLst>
                                    </p:anim>
                                    <p:anim calcmode="lin" valueType="num">
                                      <p:cBhvr>
                                        <p:cTn id="31" dur="2000"/>
                                        <p:tgtEl>
                                          <p:spTgt spid="2064"/>
                                        </p:tgtEl>
                                        <p:attrNameLst>
                                          <p:attrName>ppt_h</p:attrName>
                                        </p:attrNameLst>
                                      </p:cBhvr>
                                      <p:tavLst>
                                        <p:tav tm="0">
                                          <p:val>
                                            <p:strVal val="ppt_h"/>
                                          </p:val>
                                        </p:tav>
                                        <p:tav tm="100000">
                                          <p:val>
                                            <p:fltVal val="0"/>
                                          </p:val>
                                        </p:tav>
                                      </p:tavLst>
                                    </p:anim>
                                    <p:animEffect transition="out" filter="fade">
                                      <p:cBhvr>
                                        <p:cTn id="32" dur="2000"/>
                                        <p:tgtEl>
                                          <p:spTgt spid="2064"/>
                                        </p:tgtEl>
                                      </p:cBhvr>
                                    </p:animEffect>
                                    <p:set>
                                      <p:cBhvr>
                                        <p:cTn id="33" dur="1" fill="hold">
                                          <p:stCondLst>
                                            <p:cond delay="1999"/>
                                          </p:stCondLst>
                                        </p:cTn>
                                        <p:tgtEl>
                                          <p:spTgt spid="2064"/>
                                        </p:tgtEl>
                                        <p:attrNameLst>
                                          <p:attrName>style.visibility</p:attrName>
                                        </p:attrNameLst>
                                      </p:cBhvr>
                                      <p:to>
                                        <p:strVal val="hidden"/>
                                      </p:to>
                                    </p:set>
                                  </p:childTnLst>
                                </p:cTn>
                              </p:par>
                            </p:childTnLst>
                          </p:cTn>
                        </p:par>
                      </p:childTnLst>
                    </p:cTn>
                  </p:par>
                </p:childTnLst>
              </p:cTn>
              <p:nextCondLst>
                <p:cond evt="onClick" delay="0">
                  <p:tgtEl>
                    <p:spTgt spid="2064"/>
                  </p:tgtEl>
                </p:cond>
              </p:nextCondLst>
            </p:seq>
            <p:seq concurrent="1" nextAc="seek">
              <p:cTn id="34" restart="whenNotActive" fill="hold" evtFilter="cancelBubble" nodeType="interactiveSeq">
                <p:stCondLst>
                  <p:cond evt="onClick" delay="0">
                    <p:tgtEl>
                      <p:spTgt spid="2065"/>
                    </p:tgtEl>
                  </p:cond>
                </p:stCondLst>
                <p:endSync evt="end" delay="0">
                  <p:rtn val="all"/>
                </p:endSync>
                <p:childTnLst>
                  <p:par>
                    <p:cTn id="35" fill="hold">
                      <p:stCondLst>
                        <p:cond delay="0"/>
                      </p:stCondLst>
                      <p:childTnLst>
                        <p:par>
                          <p:cTn id="36" fill="hold">
                            <p:stCondLst>
                              <p:cond delay="0"/>
                            </p:stCondLst>
                            <p:childTnLst>
                              <p:par>
                                <p:cTn id="37" presetID="53" presetClass="exit" presetSubtype="0" fill="hold" nodeType="clickEffect">
                                  <p:stCondLst>
                                    <p:cond delay="0"/>
                                  </p:stCondLst>
                                  <p:childTnLst>
                                    <p:anim calcmode="lin" valueType="num">
                                      <p:cBhvr>
                                        <p:cTn id="38" dur="2000"/>
                                        <p:tgtEl>
                                          <p:spTgt spid="2065"/>
                                        </p:tgtEl>
                                        <p:attrNameLst>
                                          <p:attrName>ppt_w</p:attrName>
                                        </p:attrNameLst>
                                      </p:cBhvr>
                                      <p:tavLst>
                                        <p:tav tm="0">
                                          <p:val>
                                            <p:strVal val="ppt_w"/>
                                          </p:val>
                                        </p:tav>
                                        <p:tav tm="100000">
                                          <p:val>
                                            <p:fltVal val="0"/>
                                          </p:val>
                                        </p:tav>
                                      </p:tavLst>
                                    </p:anim>
                                    <p:anim calcmode="lin" valueType="num">
                                      <p:cBhvr>
                                        <p:cTn id="39" dur="2000"/>
                                        <p:tgtEl>
                                          <p:spTgt spid="2065"/>
                                        </p:tgtEl>
                                        <p:attrNameLst>
                                          <p:attrName>ppt_h</p:attrName>
                                        </p:attrNameLst>
                                      </p:cBhvr>
                                      <p:tavLst>
                                        <p:tav tm="0">
                                          <p:val>
                                            <p:strVal val="ppt_h"/>
                                          </p:val>
                                        </p:tav>
                                        <p:tav tm="100000">
                                          <p:val>
                                            <p:fltVal val="0"/>
                                          </p:val>
                                        </p:tav>
                                      </p:tavLst>
                                    </p:anim>
                                    <p:animEffect transition="out" filter="fade">
                                      <p:cBhvr>
                                        <p:cTn id="40" dur="2000"/>
                                        <p:tgtEl>
                                          <p:spTgt spid="2065"/>
                                        </p:tgtEl>
                                      </p:cBhvr>
                                    </p:animEffect>
                                    <p:set>
                                      <p:cBhvr>
                                        <p:cTn id="41" dur="1" fill="hold">
                                          <p:stCondLst>
                                            <p:cond delay="1999"/>
                                          </p:stCondLst>
                                        </p:cTn>
                                        <p:tgtEl>
                                          <p:spTgt spid="2065"/>
                                        </p:tgtEl>
                                        <p:attrNameLst>
                                          <p:attrName>style.visibility</p:attrName>
                                        </p:attrNameLst>
                                      </p:cBhvr>
                                      <p:to>
                                        <p:strVal val="hidden"/>
                                      </p:to>
                                    </p:set>
                                  </p:childTnLst>
                                </p:cTn>
                              </p:par>
                            </p:childTnLst>
                          </p:cTn>
                        </p:par>
                      </p:childTnLst>
                    </p:cTn>
                  </p:par>
                </p:childTnLst>
              </p:cTn>
              <p:nextCondLst>
                <p:cond evt="onClick" delay="0">
                  <p:tgtEl>
                    <p:spTgt spid="2065"/>
                  </p:tgtEl>
                </p:cond>
              </p:nextCondLst>
            </p:seq>
            <p:seq concurrent="1" nextAc="seek">
              <p:cTn id="42" restart="whenNotActive" fill="hold" evtFilter="cancelBubble" nodeType="interactiveSeq">
                <p:stCondLst>
                  <p:cond evt="onClick" delay="0">
                    <p:tgtEl>
                      <p:spTgt spid="2060"/>
                    </p:tgtEl>
                  </p:cond>
                </p:stCondLst>
                <p:endSync evt="end" delay="0">
                  <p:rtn val="all"/>
                </p:endSync>
                <p:childTnLst>
                  <p:par>
                    <p:cTn id="43" fill="hold">
                      <p:stCondLst>
                        <p:cond delay="0"/>
                      </p:stCondLst>
                      <p:childTnLst>
                        <p:par>
                          <p:cTn id="44" fill="hold">
                            <p:stCondLst>
                              <p:cond delay="0"/>
                            </p:stCondLst>
                            <p:childTnLst>
                              <p:par>
                                <p:cTn id="45" presetID="53" presetClass="exit" presetSubtype="0" fill="hold" nodeType="clickEffect">
                                  <p:stCondLst>
                                    <p:cond delay="0"/>
                                  </p:stCondLst>
                                  <p:childTnLst>
                                    <p:anim calcmode="lin" valueType="num">
                                      <p:cBhvr>
                                        <p:cTn id="46" dur="2000"/>
                                        <p:tgtEl>
                                          <p:spTgt spid="2060"/>
                                        </p:tgtEl>
                                        <p:attrNameLst>
                                          <p:attrName>ppt_w</p:attrName>
                                        </p:attrNameLst>
                                      </p:cBhvr>
                                      <p:tavLst>
                                        <p:tav tm="0">
                                          <p:val>
                                            <p:strVal val="ppt_w"/>
                                          </p:val>
                                        </p:tav>
                                        <p:tav tm="100000">
                                          <p:val>
                                            <p:fltVal val="0"/>
                                          </p:val>
                                        </p:tav>
                                      </p:tavLst>
                                    </p:anim>
                                    <p:anim calcmode="lin" valueType="num">
                                      <p:cBhvr>
                                        <p:cTn id="47" dur="2000"/>
                                        <p:tgtEl>
                                          <p:spTgt spid="2060"/>
                                        </p:tgtEl>
                                        <p:attrNameLst>
                                          <p:attrName>ppt_h</p:attrName>
                                        </p:attrNameLst>
                                      </p:cBhvr>
                                      <p:tavLst>
                                        <p:tav tm="0">
                                          <p:val>
                                            <p:strVal val="ppt_h"/>
                                          </p:val>
                                        </p:tav>
                                        <p:tav tm="100000">
                                          <p:val>
                                            <p:fltVal val="0"/>
                                          </p:val>
                                        </p:tav>
                                      </p:tavLst>
                                    </p:anim>
                                    <p:animEffect transition="out" filter="fade">
                                      <p:cBhvr>
                                        <p:cTn id="48" dur="2000"/>
                                        <p:tgtEl>
                                          <p:spTgt spid="2060"/>
                                        </p:tgtEl>
                                      </p:cBhvr>
                                    </p:animEffect>
                                    <p:set>
                                      <p:cBhvr>
                                        <p:cTn id="49" dur="1" fill="hold">
                                          <p:stCondLst>
                                            <p:cond delay="1999"/>
                                          </p:stCondLst>
                                        </p:cTn>
                                        <p:tgtEl>
                                          <p:spTgt spid="2060"/>
                                        </p:tgtEl>
                                        <p:attrNameLst>
                                          <p:attrName>style.visibility</p:attrName>
                                        </p:attrNameLst>
                                      </p:cBhvr>
                                      <p:to>
                                        <p:strVal val="hidden"/>
                                      </p:to>
                                    </p:set>
                                  </p:childTnLst>
                                </p:cTn>
                              </p:par>
                            </p:childTnLst>
                          </p:cTn>
                        </p:par>
                      </p:childTnLst>
                    </p:cTn>
                  </p:par>
                </p:childTnLst>
              </p:cTn>
              <p:nextCondLst>
                <p:cond evt="onClick" delay="0">
                  <p:tgtEl>
                    <p:spTgt spid="2060"/>
                  </p:tgtEl>
                </p:cond>
              </p:nextCondLst>
            </p:seq>
            <p:seq concurrent="1" nextAc="seek">
              <p:cTn id="50" restart="whenNotActive" fill="hold" evtFilter="cancelBubble" nodeType="interactiveSeq">
                <p:stCondLst>
                  <p:cond evt="onClick" delay="0">
                    <p:tgtEl>
                      <p:spTgt spid="2061"/>
                    </p:tgtEl>
                  </p:cond>
                </p:stCondLst>
                <p:endSync evt="end" delay="0">
                  <p:rtn val="all"/>
                </p:endSync>
                <p:childTnLst>
                  <p:par>
                    <p:cTn id="51" fill="hold">
                      <p:stCondLst>
                        <p:cond delay="0"/>
                      </p:stCondLst>
                      <p:childTnLst>
                        <p:par>
                          <p:cTn id="52" fill="hold">
                            <p:stCondLst>
                              <p:cond delay="0"/>
                            </p:stCondLst>
                            <p:childTnLst>
                              <p:par>
                                <p:cTn id="53" presetID="53" presetClass="exit" presetSubtype="0" fill="hold" nodeType="clickEffect">
                                  <p:stCondLst>
                                    <p:cond delay="0"/>
                                  </p:stCondLst>
                                  <p:childTnLst>
                                    <p:anim calcmode="lin" valueType="num">
                                      <p:cBhvr>
                                        <p:cTn id="54" dur="2000"/>
                                        <p:tgtEl>
                                          <p:spTgt spid="2061"/>
                                        </p:tgtEl>
                                        <p:attrNameLst>
                                          <p:attrName>ppt_w</p:attrName>
                                        </p:attrNameLst>
                                      </p:cBhvr>
                                      <p:tavLst>
                                        <p:tav tm="0">
                                          <p:val>
                                            <p:strVal val="ppt_w"/>
                                          </p:val>
                                        </p:tav>
                                        <p:tav tm="100000">
                                          <p:val>
                                            <p:fltVal val="0"/>
                                          </p:val>
                                        </p:tav>
                                      </p:tavLst>
                                    </p:anim>
                                    <p:anim calcmode="lin" valueType="num">
                                      <p:cBhvr>
                                        <p:cTn id="55" dur="2000"/>
                                        <p:tgtEl>
                                          <p:spTgt spid="2061"/>
                                        </p:tgtEl>
                                        <p:attrNameLst>
                                          <p:attrName>ppt_h</p:attrName>
                                        </p:attrNameLst>
                                      </p:cBhvr>
                                      <p:tavLst>
                                        <p:tav tm="0">
                                          <p:val>
                                            <p:strVal val="ppt_h"/>
                                          </p:val>
                                        </p:tav>
                                        <p:tav tm="100000">
                                          <p:val>
                                            <p:fltVal val="0"/>
                                          </p:val>
                                        </p:tav>
                                      </p:tavLst>
                                    </p:anim>
                                    <p:animEffect transition="out" filter="fade">
                                      <p:cBhvr>
                                        <p:cTn id="56" dur="2000"/>
                                        <p:tgtEl>
                                          <p:spTgt spid="2061"/>
                                        </p:tgtEl>
                                      </p:cBhvr>
                                    </p:animEffect>
                                    <p:set>
                                      <p:cBhvr>
                                        <p:cTn id="57" dur="1" fill="hold">
                                          <p:stCondLst>
                                            <p:cond delay="1999"/>
                                          </p:stCondLst>
                                        </p:cTn>
                                        <p:tgtEl>
                                          <p:spTgt spid="2061"/>
                                        </p:tgtEl>
                                        <p:attrNameLst>
                                          <p:attrName>style.visibility</p:attrName>
                                        </p:attrNameLst>
                                      </p:cBhvr>
                                      <p:to>
                                        <p:strVal val="hidden"/>
                                      </p:to>
                                    </p:set>
                                  </p:childTnLst>
                                </p:cTn>
                              </p:par>
                            </p:childTnLst>
                          </p:cTn>
                        </p:par>
                      </p:childTnLst>
                    </p:cTn>
                  </p:par>
                </p:childTnLst>
              </p:cTn>
              <p:nextCondLst>
                <p:cond evt="onClick" delay="0">
                  <p:tgtEl>
                    <p:spTgt spid="2061"/>
                  </p:tgtEl>
                </p:cond>
              </p:nextCondLst>
            </p:seq>
            <p:seq concurrent="1" nextAc="seek">
              <p:cTn id="58" restart="whenNotActive" fill="hold" evtFilter="cancelBubble" nodeType="interactiveSeq">
                <p:stCondLst>
                  <p:cond evt="onClick" delay="0">
                    <p:tgtEl>
                      <p:spTgt spid="2066"/>
                    </p:tgtEl>
                  </p:cond>
                </p:stCondLst>
                <p:endSync evt="end" delay="0">
                  <p:rtn val="all"/>
                </p:endSync>
                <p:childTnLst>
                  <p:par>
                    <p:cTn id="59" fill="hold">
                      <p:stCondLst>
                        <p:cond delay="0"/>
                      </p:stCondLst>
                      <p:childTnLst>
                        <p:par>
                          <p:cTn id="60" fill="hold">
                            <p:stCondLst>
                              <p:cond delay="0"/>
                            </p:stCondLst>
                            <p:childTnLst>
                              <p:par>
                                <p:cTn id="61" presetID="53" presetClass="exit" presetSubtype="0" fill="hold" nodeType="clickEffect">
                                  <p:stCondLst>
                                    <p:cond delay="0"/>
                                  </p:stCondLst>
                                  <p:childTnLst>
                                    <p:anim calcmode="lin" valueType="num">
                                      <p:cBhvr>
                                        <p:cTn id="62" dur="2000"/>
                                        <p:tgtEl>
                                          <p:spTgt spid="2066"/>
                                        </p:tgtEl>
                                        <p:attrNameLst>
                                          <p:attrName>ppt_w</p:attrName>
                                        </p:attrNameLst>
                                      </p:cBhvr>
                                      <p:tavLst>
                                        <p:tav tm="0">
                                          <p:val>
                                            <p:strVal val="ppt_w"/>
                                          </p:val>
                                        </p:tav>
                                        <p:tav tm="100000">
                                          <p:val>
                                            <p:fltVal val="0"/>
                                          </p:val>
                                        </p:tav>
                                      </p:tavLst>
                                    </p:anim>
                                    <p:anim calcmode="lin" valueType="num">
                                      <p:cBhvr>
                                        <p:cTn id="63" dur="2000"/>
                                        <p:tgtEl>
                                          <p:spTgt spid="2066"/>
                                        </p:tgtEl>
                                        <p:attrNameLst>
                                          <p:attrName>ppt_h</p:attrName>
                                        </p:attrNameLst>
                                      </p:cBhvr>
                                      <p:tavLst>
                                        <p:tav tm="0">
                                          <p:val>
                                            <p:strVal val="ppt_h"/>
                                          </p:val>
                                        </p:tav>
                                        <p:tav tm="100000">
                                          <p:val>
                                            <p:fltVal val="0"/>
                                          </p:val>
                                        </p:tav>
                                      </p:tavLst>
                                    </p:anim>
                                    <p:animEffect transition="out" filter="fade">
                                      <p:cBhvr>
                                        <p:cTn id="64" dur="2000"/>
                                        <p:tgtEl>
                                          <p:spTgt spid="2066"/>
                                        </p:tgtEl>
                                      </p:cBhvr>
                                    </p:animEffect>
                                    <p:set>
                                      <p:cBhvr>
                                        <p:cTn id="65" dur="1" fill="hold">
                                          <p:stCondLst>
                                            <p:cond delay="1999"/>
                                          </p:stCondLst>
                                        </p:cTn>
                                        <p:tgtEl>
                                          <p:spTgt spid="2066"/>
                                        </p:tgtEl>
                                        <p:attrNameLst>
                                          <p:attrName>style.visibility</p:attrName>
                                        </p:attrNameLst>
                                      </p:cBhvr>
                                      <p:to>
                                        <p:strVal val="hidden"/>
                                      </p:to>
                                    </p:set>
                                  </p:childTnLst>
                                </p:cTn>
                              </p:par>
                            </p:childTnLst>
                          </p:cTn>
                        </p:par>
                      </p:childTnLst>
                    </p:cTn>
                  </p:par>
                </p:childTnLst>
              </p:cTn>
              <p:nextCondLst>
                <p:cond evt="onClick" delay="0">
                  <p:tgtEl>
                    <p:spTgt spid="2066"/>
                  </p:tgtEl>
                </p:cond>
              </p:nextCondLst>
            </p:seq>
            <p:seq concurrent="1" nextAc="seek">
              <p:cTn id="66" restart="whenNotActive" fill="hold" evtFilter="cancelBubble" nodeType="interactiveSeq">
                <p:stCondLst>
                  <p:cond evt="onClick" delay="0">
                    <p:tgtEl>
                      <p:spTgt spid="2067"/>
                    </p:tgtEl>
                  </p:cond>
                </p:stCondLst>
                <p:endSync evt="end" delay="0">
                  <p:rtn val="all"/>
                </p:endSync>
                <p:childTnLst>
                  <p:par>
                    <p:cTn id="67" fill="hold">
                      <p:stCondLst>
                        <p:cond delay="0"/>
                      </p:stCondLst>
                      <p:childTnLst>
                        <p:par>
                          <p:cTn id="68" fill="hold">
                            <p:stCondLst>
                              <p:cond delay="0"/>
                            </p:stCondLst>
                            <p:childTnLst>
                              <p:par>
                                <p:cTn id="69" presetID="53" presetClass="exit" presetSubtype="0" fill="hold" nodeType="clickEffect">
                                  <p:stCondLst>
                                    <p:cond delay="0"/>
                                  </p:stCondLst>
                                  <p:childTnLst>
                                    <p:anim calcmode="lin" valueType="num">
                                      <p:cBhvr>
                                        <p:cTn id="70" dur="2000"/>
                                        <p:tgtEl>
                                          <p:spTgt spid="2067"/>
                                        </p:tgtEl>
                                        <p:attrNameLst>
                                          <p:attrName>ppt_w</p:attrName>
                                        </p:attrNameLst>
                                      </p:cBhvr>
                                      <p:tavLst>
                                        <p:tav tm="0">
                                          <p:val>
                                            <p:strVal val="ppt_w"/>
                                          </p:val>
                                        </p:tav>
                                        <p:tav tm="100000">
                                          <p:val>
                                            <p:fltVal val="0"/>
                                          </p:val>
                                        </p:tav>
                                      </p:tavLst>
                                    </p:anim>
                                    <p:anim calcmode="lin" valueType="num">
                                      <p:cBhvr>
                                        <p:cTn id="71" dur="2000"/>
                                        <p:tgtEl>
                                          <p:spTgt spid="2067"/>
                                        </p:tgtEl>
                                        <p:attrNameLst>
                                          <p:attrName>ppt_h</p:attrName>
                                        </p:attrNameLst>
                                      </p:cBhvr>
                                      <p:tavLst>
                                        <p:tav tm="0">
                                          <p:val>
                                            <p:strVal val="ppt_h"/>
                                          </p:val>
                                        </p:tav>
                                        <p:tav tm="100000">
                                          <p:val>
                                            <p:fltVal val="0"/>
                                          </p:val>
                                        </p:tav>
                                      </p:tavLst>
                                    </p:anim>
                                    <p:animEffect transition="out" filter="fade">
                                      <p:cBhvr>
                                        <p:cTn id="72" dur="2000"/>
                                        <p:tgtEl>
                                          <p:spTgt spid="2067"/>
                                        </p:tgtEl>
                                      </p:cBhvr>
                                    </p:animEffect>
                                    <p:set>
                                      <p:cBhvr>
                                        <p:cTn id="73" dur="1" fill="hold">
                                          <p:stCondLst>
                                            <p:cond delay="1999"/>
                                          </p:stCondLst>
                                        </p:cTn>
                                        <p:tgtEl>
                                          <p:spTgt spid="2067"/>
                                        </p:tgtEl>
                                        <p:attrNameLst>
                                          <p:attrName>style.visibility</p:attrName>
                                        </p:attrNameLst>
                                      </p:cBhvr>
                                      <p:to>
                                        <p:strVal val="hidden"/>
                                      </p:to>
                                    </p:set>
                                  </p:childTnLst>
                                </p:cTn>
                              </p:par>
                            </p:childTnLst>
                          </p:cTn>
                        </p:par>
                      </p:childTnLst>
                    </p:cTn>
                  </p:par>
                </p:childTnLst>
              </p:cTn>
              <p:nextCondLst>
                <p:cond evt="onClick" delay="0">
                  <p:tgtEl>
                    <p:spTgt spid="2067"/>
                  </p:tgtEl>
                </p:cond>
              </p:nextCondLst>
            </p:seq>
            <p:seq concurrent="1" nextAc="seek">
              <p:cTn id="74" restart="whenNotActive" fill="hold" evtFilter="cancelBubble" nodeType="interactiveSeq">
                <p:stCondLst>
                  <p:cond evt="onClick" delay="0">
                    <p:tgtEl>
                      <p:spTgt spid="2068"/>
                    </p:tgtEl>
                  </p:cond>
                </p:stCondLst>
                <p:endSync evt="end" delay="0">
                  <p:rtn val="all"/>
                </p:endSync>
                <p:childTnLst>
                  <p:par>
                    <p:cTn id="75" fill="hold">
                      <p:stCondLst>
                        <p:cond delay="0"/>
                      </p:stCondLst>
                      <p:childTnLst>
                        <p:par>
                          <p:cTn id="76" fill="hold">
                            <p:stCondLst>
                              <p:cond delay="0"/>
                            </p:stCondLst>
                            <p:childTnLst>
                              <p:par>
                                <p:cTn id="77" presetID="53" presetClass="exit" presetSubtype="0" fill="hold" nodeType="clickEffect">
                                  <p:stCondLst>
                                    <p:cond delay="0"/>
                                  </p:stCondLst>
                                  <p:childTnLst>
                                    <p:anim calcmode="lin" valueType="num">
                                      <p:cBhvr>
                                        <p:cTn id="78" dur="2000"/>
                                        <p:tgtEl>
                                          <p:spTgt spid="2068"/>
                                        </p:tgtEl>
                                        <p:attrNameLst>
                                          <p:attrName>ppt_w</p:attrName>
                                        </p:attrNameLst>
                                      </p:cBhvr>
                                      <p:tavLst>
                                        <p:tav tm="0">
                                          <p:val>
                                            <p:strVal val="ppt_w"/>
                                          </p:val>
                                        </p:tav>
                                        <p:tav tm="100000">
                                          <p:val>
                                            <p:fltVal val="0"/>
                                          </p:val>
                                        </p:tav>
                                      </p:tavLst>
                                    </p:anim>
                                    <p:anim calcmode="lin" valueType="num">
                                      <p:cBhvr>
                                        <p:cTn id="79" dur="2000"/>
                                        <p:tgtEl>
                                          <p:spTgt spid="2068"/>
                                        </p:tgtEl>
                                        <p:attrNameLst>
                                          <p:attrName>ppt_h</p:attrName>
                                        </p:attrNameLst>
                                      </p:cBhvr>
                                      <p:tavLst>
                                        <p:tav tm="0">
                                          <p:val>
                                            <p:strVal val="ppt_h"/>
                                          </p:val>
                                        </p:tav>
                                        <p:tav tm="100000">
                                          <p:val>
                                            <p:fltVal val="0"/>
                                          </p:val>
                                        </p:tav>
                                      </p:tavLst>
                                    </p:anim>
                                    <p:animEffect transition="out" filter="fade">
                                      <p:cBhvr>
                                        <p:cTn id="80" dur="2000"/>
                                        <p:tgtEl>
                                          <p:spTgt spid="2068"/>
                                        </p:tgtEl>
                                      </p:cBhvr>
                                    </p:animEffect>
                                    <p:set>
                                      <p:cBhvr>
                                        <p:cTn id="81" dur="1" fill="hold">
                                          <p:stCondLst>
                                            <p:cond delay="1999"/>
                                          </p:stCondLst>
                                        </p:cTn>
                                        <p:tgtEl>
                                          <p:spTgt spid="2068"/>
                                        </p:tgtEl>
                                        <p:attrNameLst>
                                          <p:attrName>style.visibility</p:attrName>
                                        </p:attrNameLst>
                                      </p:cBhvr>
                                      <p:to>
                                        <p:strVal val="hidden"/>
                                      </p:to>
                                    </p:set>
                                  </p:childTnLst>
                                </p:cTn>
                              </p:par>
                            </p:childTnLst>
                          </p:cTn>
                        </p:par>
                      </p:childTnLst>
                    </p:cTn>
                  </p:par>
                </p:childTnLst>
              </p:cTn>
              <p:nextCondLst>
                <p:cond evt="onClick" delay="0">
                  <p:tgtEl>
                    <p:spTgt spid="2068"/>
                  </p:tgtEl>
                </p:cond>
              </p:nextCondLst>
            </p:seq>
            <p:seq concurrent="1" nextAc="seek">
              <p:cTn id="82" restart="whenNotActive" fill="hold" evtFilter="cancelBubble" nodeType="interactiveSeq">
                <p:stCondLst>
                  <p:cond evt="onClick" delay="0">
                    <p:tgtEl>
                      <p:spTgt spid="2070"/>
                    </p:tgtEl>
                  </p:cond>
                </p:stCondLst>
                <p:endSync evt="end" delay="0">
                  <p:rtn val="all"/>
                </p:endSync>
                <p:childTnLst>
                  <p:par>
                    <p:cTn id="83" fill="hold">
                      <p:stCondLst>
                        <p:cond delay="0"/>
                      </p:stCondLst>
                      <p:childTnLst>
                        <p:par>
                          <p:cTn id="84" fill="hold">
                            <p:stCondLst>
                              <p:cond delay="0"/>
                            </p:stCondLst>
                            <p:childTnLst>
                              <p:par>
                                <p:cTn id="85" presetID="53" presetClass="exit" presetSubtype="0" fill="hold" nodeType="clickEffect">
                                  <p:stCondLst>
                                    <p:cond delay="0"/>
                                  </p:stCondLst>
                                  <p:childTnLst>
                                    <p:anim calcmode="lin" valueType="num">
                                      <p:cBhvr>
                                        <p:cTn id="86" dur="2000"/>
                                        <p:tgtEl>
                                          <p:spTgt spid="2070"/>
                                        </p:tgtEl>
                                        <p:attrNameLst>
                                          <p:attrName>ppt_w</p:attrName>
                                        </p:attrNameLst>
                                      </p:cBhvr>
                                      <p:tavLst>
                                        <p:tav tm="0">
                                          <p:val>
                                            <p:strVal val="ppt_w"/>
                                          </p:val>
                                        </p:tav>
                                        <p:tav tm="100000">
                                          <p:val>
                                            <p:fltVal val="0"/>
                                          </p:val>
                                        </p:tav>
                                      </p:tavLst>
                                    </p:anim>
                                    <p:anim calcmode="lin" valueType="num">
                                      <p:cBhvr>
                                        <p:cTn id="87" dur="2000"/>
                                        <p:tgtEl>
                                          <p:spTgt spid="2070"/>
                                        </p:tgtEl>
                                        <p:attrNameLst>
                                          <p:attrName>ppt_h</p:attrName>
                                        </p:attrNameLst>
                                      </p:cBhvr>
                                      <p:tavLst>
                                        <p:tav tm="0">
                                          <p:val>
                                            <p:strVal val="ppt_h"/>
                                          </p:val>
                                        </p:tav>
                                        <p:tav tm="100000">
                                          <p:val>
                                            <p:fltVal val="0"/>
                                          </p:val>
                                        </p:tav>
                                      </p:tavLst>
                                    </p:anim>
                                    <p:animEffect transition="out" filter="fade">
                                      <p:cBhvr>
                                        <p:cTn id="88" dur="2000"/>
                                        <p:tgtEl>
                                          <p:spTgt spid="2070"/>
                                        </p:tgtEl>
                                      </p:cBhvr>
                                    </p:animEffect>
                                    <p:set>
                                      <p:cBhvr>
                                        <p:cTn id="89" dur="1" fill="hold">
                                          <p:stCondLst>
                                            <p:cond delay="1999"/>
                                          </p:stCondLst>
                                        </p:cTn>
                                        <p:tgtEl>
                                          <p:spTgt spid="2070"/>
                                        </p:tgtEl>
                                        <p:attrNameLst>
                                          <p:attrName>style.visibility</p:attrName>
                                        </p:attrNameLst>
                                      </p:cBhvr>
                                      <p:to>
                                        <p:strVal val="hidden"/>
                                      </p:to>
                                    </p:set>
                                  </p:childTnLst>
                                </p:cTn>
                              </p:par>
                            </p:childTnLst>
                          </p:cTn>
                        </p:par>
                      </p:childTnLst>
                    </p:cTn>
                  </p:par>
                </p:childTnLst>
              </p:cTn>
              <p:nextCondLst>
                <p:cond evt="onClick" delay="0">
                  <p:tgtEl>
                    <p:spTgt spid="2070"/>
                  </p:tgtEl>
                </p:cond>
              </p:nextCondLst>
            </p:seq>
            <p:seq concurrent="1" nextAc="seek">
              <p:cTn id="90" restart="whenNotActive" fill="hold" evtFilter="cancelBubble" nodeType="interactiveSeq">
                <p:stCondLst>
                  <p:cond evt="onClick" delay="0">
                    <p:tgtEl>
                      <p:spTgt spid="2071"/>
                    </p:tgtEl>
                  </p:cond>
                </p:stCondLst>
                <p:endSync evt="end" delay="0">
                  <p:rtn val="all"/>
                </p:endSync>
                <p:childTnLst>
                  <p:par>
                    <p:cTn id="91" fill="hold">
                      <p:stCondLst>
                        <p:cond delay="0"/>
                      </p:stCondLst>
                      <p:childTnLst>
                        <p:par>
                          <p:cTn id="92" fill="hold">
                            <p:stCondLst>
                              <p:cond delay="0"/>
                            </p:stCondLst>
                            <p:childTnLst>
                              <p:par>
                                <p:cTn id="93" presetID="53" presetClass="exit" presetSubtype="0" fill="hold" nodeType="clickEffect">
                                  <p:stCondLst>
                                    <p:cond delay="0"/>
                                  </p:stCondLst>
                                  <p:childTnLst>
                                    <p:anim calcmode="lin" valueType="num">
                                      <p:cBhvr>
                                        <p:cTn id="94" dur="2000"/>
                                        <p:tgtEl>
                                          <p:spTgt spid="2071"/>
                                        </p:tgtEl>
                                        <p:attrNameLst>
                                          <p:attrName>ppt_w</p:attrName>
                                        </p:attrNameLst>
                                      </p:cBhvr>
                                      <p:tavLst>
                                        <p:tav tm="0">
                                          <p:val>
                                            <p:strVal val="ppt_w"/>
                                          </p:val>
                                        </p:tav>
                                        <p:tav tm="100000">
                                          <p:val>
                                            <p:fltVal val="0"/>
                                          </p:val>
                                        </p:tav>
                                      </p:tavLst>
                                    </p:anim>
                                    <p:anim calcmode="lin" valueType="num">
                                      <p:cBhvr>
                                        <p:cTn id="95" dur="2000"/>
                                        <p:tgtEl>
                                          <p:spTgt spid="2071"/>
                                        </p:tgtEl>
                                        <p:attrNameLst>
                                          <p:attrName>ppt_h</p:attrName>
                                        </p:attrNameLst>
                                      </p:cBhvr>
                                      <p:tavLst>
                                        <p:tav tm="0">
                                          <p:val>
                                            <p:strVal val="ppt_h"/>
                                          </p:val>
                                        </p:tav>
                                        <p:tav tm="100000">
                                          <p:val>
                                            <p:fltVal val="0"/>
                                          </p:val>
                                        </p:tav>
                                      </p:tavLst>
                                    </p:anim>
                                    <p:animEffect transition="out" filter="fade">
                                      <p:cBhvr>
                                        <p:cTn id="96" dur="2000"/>
                                        <p:tgtEl>
                                          <p:spTgt spid="2071"/>
                                        </p:tgtEl>
                                      </p:cBhvr>
                                    </p:animEffect>
                                    <p:set>
                                      <p:cBhvr>
                                        <p:cTn id="97" dur="1" fill="hold">
                                          <p:stCondLst>
                                            <p:cond delay="1999"/>
                                          </p:stCondLst>
                                        </p:cTn>
                                        <p:tgtEl>
                                          <p:spTgt spid="2071"/>
                                        </p:tgtEl>
                                        <p:attrNameLst>
                                          <p:attrName>style.visibility</p:attrName>
                                        </p:attrNameLst>
                                      </p:cBhvr>
                                      <p:to>
                                        <p:strVal val="hidden"/>
                                      </p:to>
                                    </p:set>
                                  </p:childTnLst>
                                </p:cTn>
                              </p:par>
                            </p:childTnLst>
                          </p:cTn>
                        </p:par>
                      </p:childTnLst>
                    </p:cTn>
                  </p:par>
                </p:childTnLst>
              </p:cTn>
              <p:nextCondLst>
                <p:cond evt="onClick" delay="0">
                  <p:tgtEl>
                    <p:spTgt spid="2071"/>
                  </p:tgtEl>
                </p:cond>
              </p:nextCondLst>
            </p:seq>
            <p:seq concurrent="1" nextAc="seek">
              <p:cTn id="98" restart="whenNotActive" fill="hold" evtFilter="cancelBubble" nodeType="interactiveSeq">
                <p:stCondLst>
                  <p:cond evt="onClick" delay="0">
                    <p:tgtEl>
                      <p:spTgt spid="2074"/>
                    </p:tgtEl>
                  </p:cond>
                </p:stCondLst>
                <p:endSync evt="end" delay="0">
                  <p:rtn val="all"/>
                </p:endSync>
                <p:childTnLst>
                  <p:par>
                    <p:cTn id="99" fill="hold">
                      <p:stCondLst>
                        <p:cond delay="0"/>
                      </p:stCondLst>
                      <p:childTnLst>
                        <p:par>
                          <p:cTn id="100" fill="hold">
                            <p:stCondLst>
                              <p:cond delay="0"/>
                            </p:stCondLst>
                            <p:childTnLst>
                              <p:par>
                                <p:cTn id="101" presetID="53" presetClass="exit" presetSubtype="0" fill="hold" nodeType="clickEffect">
                                  <p:stCondLst>
                                    <p:cond delay="0"/>
                                  </p:stCondLst>
                                  <p:childTnLst>
                                    <p:anim calcmode="lin" valueType="num">
                                      <p:cBhvr>
                                        <p:cTn id="102" dur="2000"/>
                                        <p:tgtEl>
                                          <p:spTgt spid="2074"/>
                                        </p:tgtEl>
                                        <p:attrNameLst>
                                          <p:attrName>ppt_w</p:attrName>
                                        </p:attrNameLst>
                                      </p:cBhvr>
                                      <p:tavLst>
                                        <p:tav tm="0">
                                          <p:val>
                                            <p:strVal val="ppt_w"/>
                                          </p:val>
                                        </p:tav>
                                        <p:tav tm="100000">
                                          <p:val>
                                            <p:fltVal val="0"/>
                                          </p:val>
                                        </p:tav>
                                      </p:tavLst>
                                    </p:anim>
                                    <p:anim calcmode="lin" valueType="num">
                                      <p:cBhvr>
                                        <p:cTn id="103" dur="2000"/>
                                        <p:tgtEl>
                                          <p:spTgt spid="2074"/>
                                        </p:tgtEl>
                                        <p:attrNameLst>
                                          <p:attrName>ppt_h</p:attrName>
                                        </p:attrNameLst>
                                      </p:cBhvr>
                                      <p:tavLst>
                                        <p:tav tm="0">
                                          <p:val>
                                            <p:strVal val="ppt_h"/>
                                          </p:val>
                                        </p:tav>
                                        <p:tav tm="100000">
                                          <p:val>
                                            <p:fltVal val="0"/>
                                          </p:val>
                                        </p:tav>
                                      </p:tavLst>
                                    </p:anim>
                                    <p:animEffect transition="out" filter="fade">
                                      <p:cBhvr>
                                        <p:cTn id="104" dur="2000"/>
                                        <p:tgtEl>
                                          <p:spTgt spid="2074"/>
                                        </p:tgtEl>
                                      </p:cBhvr>
                                    </p:animEffect>
                                    <p:set>
                                      <p:cBhvr>
                                        <p:cTn id="105" dur="1" fill="hold">
                                          <p:stCondLst>
                                            <p:cond delay="1999"/>
                                          </p:stCondLst>
                                        </p:cTn>
                                        <p:tgtEl>
                                          <p:spTgt spid="2074"/>
                                        </p:tgtEl>
                                        <p:attrNameLst>
                                          <p:attrName>style.visibility</p:attrName>
                                        </p:attrNameLst>
                                      </p:cBhvr>
                                      <p:to>
                                        <p:strVal val="hidden"/>
                                      </p:to>
                                    </p:set>
                                  </p:childTnLst>
                                </p:cTn>
                              </p:par>
                            </p:childTnLst>
                          </p:cTn>
                        </p:par>
                      </p:childTnLst>
                    </p:cTn>
                  </p:par>
                </p:childTnLst>
              </p:cTn>
              <p:nextCondLst>
                <p:cond evt="onClick" delay="0">
                  <p:tgtEl>
                    <p:spTgt spid="2074"/>
                  </p:tgtEl>
                </p:cond>
              </p:nextCondLst>
            </p:seq>
            <p:seq concurrent="1" nextAc="seek">
              <p:cTn id="106" restart="whenNotActive" fill="hold" evtFilter="cancelBubble" nodeType="interactiveSeq">
                <p:stCondLst>
                  <p:cond evt="onClick" delay="0">
                    <p:tgtEl>
                      <p:spTgt spid="2075"/>
                    </p:tgtEl>
                  </p:cond>
                </p:stCondLst>
                <p:endSync evt="end" delay="0">
                  <p:rtn val="all"/>
                </p:endSync>
                <p:childTnLst>
                  <p:par>
                    <p:cTn id="107" fill="hold">
                      <p:stCondLst>
                        <p:cond delay="0"/>
                      </p:stCondLst>
                      <p:childTnLst>
                        <p:par>
                          <p:cTn id="108" fill="hold">
                            <p:stCondLst>
                              <p:cond delay="0"/>
                            </p:stCondLst>
                            <p:childTnLst>
                              <p:par>
                                <p:cTn id="109" presetID="53" presetClass="exit" presetSubtype="0" fill="hold" nodeType="clickEffect">
                                  <p:stCondLst>
                                    <p:cond delay="0"/>
                                  </p:stCondLst>
                                  <p:childTnLst>
                                    <p:anim calcmode="lin" valueType="num">
                                      <p:cBhvr>
                                        <p:cTn id="110" dur="2000"/>
                                        <p:tgtEl>
                                          <p:spTgt spid="2075"/>
                                        </p:tgtEl>
                                        <p:attrNameLst>
                                          <p:attrName>ppt_w</p:attrName>
                                        </p:attrNameLst>
                                      </p:cBhvr>
                                      <p:tavLst>
                                        <p:tav tm="0">
                                          <p:val>
                                            <p:strVal val="ppt_w"/>
                                          </p:val>
                                        </p:tav>
                                        <p:tav tm="100000">
                                          <p:val>
                                            <p:fltVal val="0"/>
                                          </p:val>
                                        </p:tav>
                                      </p:tavLst>
                                    </p:anim>
                                    <p:anim calcmode="lin" valueType="num">
                                      <p:cBhvr>
                                        <p:cTn id="111" dur="2000"/>
                                        <p:tgtEl>
                                          <p:spTgt spid="2075"/>
                                        </p:tgtEl>
                                        <p:attrNameLst>
                                          <p:attrName>ppt_h</p:attrName>
                                        </p:attrNameLst>
                                      </p:cBhvr>
                                      <p:tavLst>
                                        <p:tav tm="0">
                                          <p:val>
                                            <p:strVal val="ppt_h"/>
                                          </p:val>
                                        </p:tav>
                                        <p:tav tm="100000">
                                          <p:val>
                                            <p:fltVal val="0"/>
                                          </p:val>
                                        </p:tav>
                                      </p:tavLst>
                                    </p:anim>
                                    <p:animEffect transition="out" filter="fade">
                                      <p:cBhvr>
                                        <p:cTn id="112" dur="2000"/>
                                        <p:tgtEl>
                                          <p:spTgt spid="2075"/>
                                        </p:tgtEl>
                                      </p:cBhvr>
                                    </p:animEffect>
                                    <p:set>
                                      <p:cBhvr>
                                        <p:cTn id="113" dur="1" fill="hold">
                                          <p:stCondLst>
                                            <p:cond delay="1999"/>
                                          </p:stCondLst>
                                        </p:cTn>
                                        <p:tgtEl>
                                          <p:spTgt spid="2075"/>
                                        </p:tgtEl>
                                        <p:attrNameLst>
                                          <p:attrName>style.visibility</p:attrName>
                                        </p:attrNameLst>
                                      </p:cBhvr>
                                      <p:to>
                                        <p:strVal val="hidden"/>
                                      </p:to>
                                    </p:set>
                                  </p:childTnLst>
                                </p:cTn>
                              </p:par>
                            </p:childTnLst>
                          </p:cTn>
                        </p:par>
                      </p:childTnLst>
                    </p:cTn>
                  </p:par>
                </p:childTnLst>
              </p:cTn>
              <p:nextCondLst>
                <p:cond evt="onClick" delay="0">
                  <p:tgtEl>
                    <p:spTgt spid="2075"/>
                  </p:tgtEl>
                </p:cond>
              </p:nextCondLst>
            </p:seq>
            <p:seq concurrent="1" nextAc="seek">
              <p:cTn id="114" restart="whenNotActive" fill="hold" evtFilter="cancelBubble" nodeType="interactiveSeq">
                <p:stCondLst>
                  <p:cond evt="onClick" delay="0">
                    <p:tgtEl>
                      <p:spTgt spid="2076"/>
                    </p:tgtEl>
                  </p:cond>
                </p:stCondLst>
                <p:endSync evt="end" delay="0">
                  <p:rtn val="all"/>
                </p:endSync>
                <p:childTnLst>
                  <p:par>
                    <p:cTn id="115" fill="hold">
                      <p:stCondLst>
                        <p:cond delay="0"/>
                      </p:stCondLst>
                      <p:childTnLst>
                        <p:par>
                          <p:cTn id="116" fill="hold">
                            <p:stCondLst>
                              <p:cond delay="0"/>
                            </p:stCondLst>
                            <p:childTnLst>
                              <p:par>
                                <p:cTn id="117" presetID="53" presetClass="exit" presetSubtype="0" fill="hold" nodeType="clickEffect">
                                  <p:stCondLst>
                                    <p:cond delay="0"/>
                                  </p:stCondLst>
                                  <p:childTnLst>
                                    <p:anim calcmode="lin" valueType="num">
                                      <p:cBhvr>
                                        <p:cTn id="118" dur="2000"/>
                                        <p:tgtEl>
                                          <p:spTgt spid="2076"/>
                                        </p:tgtEl>
                                        <p:attrNameLst>
                                          <p:attrName>ppt_w</p:attrName>
                                        </p:attrNameLst>
                                      </p:cBhvr>
                                      <p:tavLst>
                                        <p:tav tm="0">
                                          <p:val>
                                            <p:strVal val="ppt_w"/>
                                          </p:val>
                                        </p:tav>
                                        <p:tav tm="100000">
                                          <p:val>
                                            <p:fltVal val="0"/>
                                          </p:val>
                                        </p:tav>
                                      </p:tavLst>
                                    </p:anim>
                                    <p:anim calcmode="lin" valueType="num">
                                      <p:cBhvr>
                                        <p:cTn id="119" dur="2000"/>
                                        <p:tgtEl>
                                          <p:spTgt spid="2076"/>
                                        </p:tgtEl>
                                        <p:attrNameLst>
                                          <p:attrName>ppt_h</p:attrName>
                                        </p:attrNameLst>
                                      </p:cBhvr>
                                      <p:tavLst>
                                        <p:tav tm="0">
                                          <p:val>
                                            <p:strVal val="ppt_h"/>
                                          </p:val>
                                        </p:tav>
                                        <p:tav tm="100000">
                                          <p:val>
                                            <p:fltVal val="0"/>
                                          </p:val>
                                        </p:tav>
                                      </p:tavLst>
                                    </p:anim>
                                    <p:animEffect transition="out" filter="fade">
                                      <p:cBhvr>
                                        <p:cTn id="120" dur="2000"/>
                                        <p:tgtEl>
                                          <p:spTgt spid="2076"/>
                                        </p:tgtEl>
                                      </p:cBhvr>
                                    </p:animEffect>
                                    <p:set>
                                      <p:cBhvr>
                                        <p:cTn id="121" dur="1" fill="hold">
                                          <p:stCondLst>
                                            <p:cond delay="1999"/>
                                          </p:stCondLst>
                                        </p:cTn>
                                        <p:tgtEl>
                                          <p:spTgt spid="2076"/>
                                        </p:tgtEl>
                                        <p:attrNameLst>
                                          <p:attrName>style.visibility</p:attrName>
                                        </p:attrNameLst>
                                      </p:cBhvr>
                                      <p:to>
                                        <p:strVal val="hidden"/>
                                      </p:to>
                                    </p:set>
                                  </p:childTnLst>
                                </p:cTn>
                              </p:par>
                            </p:childTnLst>
                          </p:cTn>
                        </p:par>
                      </p:childTnLst>
                    </p:cTn>
                  </p:par>
                </p:childTnLst>
              </p:cTn>
              <p:nextCondLst>
                <p:cond evt="onClick" delay="0">
                  <p:tgtEl>
                    <p:spTgt spid="2076"/>
                  </p:tgtEl>
                </p:cond>
              </p:nextCondLst>
            </p:seq>
            <p:seq concurrent="1" nextAc="seek">
              <p:cTn id="122" restart="whenNotActive" fill="hold" evtFilter="cancelBubble" nodeType="interactiveSeq">
                <p:stCondLst>
                  <p:cond evt="onClick" delay="0">
                    <p:tgtEl>
                      <p:spTgt spid="2072"/>
                    </p:tgtEl>
                  </p:cond>
                </p:stCondLst>
                <p:endSync evt="end" delay="0">
                  <p:rtn val="all"/>
                </p:endSync>
                <p:childTnLst>
                  <p:par>
                    <p:cTn id="123" fill="hold">
                      <p:stCondLst>
                        <p:cond delay="0"/>
                      </p:stCondLst>
                      <p:childTnLst>
                        <p:par>
                          <p:cTn id="124" fill="hold">
                            <p:stCondLst>
                              <p:cond delay="0"/>
                            </p:stCondLst>
                            <p:childTnLst>
                              <p:par>
                                <p:cTn id="125" presetID="53" presetClass="exit" presetSubtype="0" fill="hold" nodeType="clickEffect">
                                  <p:stCondLst>
                                    <p:cond delay="0"/>
                                  </p:stCondLst>
                                  <p:childTnLst>
                                    <p:anim calcmode="lin" valueType="num">
                                      <p:cBhvr>
                                        <p:cTn id="126" dur="2000"/>
                                        <p:tgtEl>
                                          <p:spTgt spid="2072"/>
                                        </p:tgtEl>
                                        <p:attrNameLst>
                                          <p:attrName>ppt_w</p:attrName>
                                        </p:attrNameLst>
                                      </p:cBhvr>
                                      <p:tavLst>
                                        <p:tav tm="0">
                                          <p:val>
                                            <p:strVal val="ppt_w"/>
                                          </p:val>
                                        </p:tav>
                                        <p:tav tm="100000">
                                          <p:val>
                                            <p:fltVal val="0"/>
                                          </p:val>
                                        </p:tav>
                                      </p:tavLst>
                                    </p:anim>
                                    <p:anim calcmode="lin" valueType="num">
                                      <p:cBhvr>
                                        <p:cTn id="127" dur="2000"/>
                                        <p:tgtEl>
                                          <p:spTgt spid="2072"/>
                                        </p:tgtEl>
                                        <p:attrNameLst>
                                          <p:attrName>ppt_h</p:attrName>
                                        </p:attrNameLst>
                                      </p:cBhvr>
                                      <p:tavLst>
                                        <p:tav tm="0">
                                          <p:val>
                                            <p:strVal val="ppt_h"/>
                                          </p:val>
                                        </p:tav>
                                        <p:tav tm="100000">
                                          <p:val>
                                            <p:fltVal val="0"/>
                                          </p:val>
                                        </p:tav>
                                      </p:tavLst>
                                    </p:anim>
                                    <p:animEffect transition="out" filter="fade">
                                      <p:cBhvr>
                                        <p:cTn id="128" dur="2000"/>
                                        <p:tgtEl>
                                          <p:spTgt spid="2072"/>
                                        </p:tgtEl>
                                      </p:cBhvr>
                                    </p:animEffect>
                                    <p:set>
                                      <p:cBhvr>
                                        <p:cTn id="129" dur="1" fill="hold">
                                          <p:stCondLst>
                                            <p:cond delay="1999"/>
                                          </p:stCondLst>
                                        </p:cTn>
                                        <p:tgtEl>
                                          <p:spTgt spid="2072"/>
                                        </p:tgtEl>
                                        <p:attrNameLst>
                                          <p:attrName>style.visibility</p:attrName>
                                        </p:attrNameLst>
                                      </p:cBhvr>
                                      <p:to>
                                        <p:strVal val="hidden"/>
                                      </p:to>
                                    </p:set>
                                  </p:childTnLst>
                                </p:cTn>
                              </p:par>
                            </p:childTnLst>
                          </p:cTn>
                        </p:par>
                      </p:childTnLst>
                    </p:cTn>
                  </p:par>
                </p:childTnLst>
              </p:cTn>
              <p:nextCondLst>
                <p:cond evt="onClick" delay="0">
                  <p:tgtEl>
                    <p:spTgt spid="2072"/>
                  </p:tgtEl>
                </p:cond>
              </p:nextCondLst>
            </p:seq>
            <p:seq concurrent="1" nextAc="seek">
              <p:cTn id="130" restart="whenNotActive" fill="hold" evtFilter="cancelBubble" nodeType="interactiveSeq">
                <p:stCondLst>
                  <p:cond evt="onClick" delay="0">
                    <p:tgtEl>
                      <p:spTgt spid="2073"/>
                    </p:tgtEl>
                  </p:cond>
                </p:stCondLst>
                <p:endSync evt="end" delay="0">
                  <p:rtn val="all"/>
                </p:endSync>
                <p:childTnLst>
                  <p:par>
                    <p:cTn id="131" fill="hold">
                      <p:stCondLst>
                        <p:cond delay="0"/>
                      </p:stCondLst>
                      <p:childTnLst>
                        <p:par>
                          <p:cTn id="132" fill="hold">
                            <p:stCondLst>
                              <p:cond delay="0"/>
                            </p:stCondLst>
                            <p:childTnLst>
                              <p:par>
                                <p:cTn id="133" presetID="53" presetClass="exit" presetSubtype="0" fill="hold" nodeType="clickEffect">
                                  <p:stCondLst>
                                    <p:cond delay="0"/>
                                  </p:stCondLst>
                                  <p:childTnLst>
                                    <p:anim calcmode="lin" valueType="num">
                                      <p:cBhvr>
                                        <p:cTn id="134" dur="2000"/>
                                        <p:tgtEl>
                                          <p:spTgt spid="2073"/>
                                        </p:tgtEl>
                                        <p:attrNameLst>
                                          <p:attrName>ppt_w</p:attrName>
                                        </p:attrNameLst>
                                      </p:cBhvr>
                                      <p:tavLst>
                                        <p:tav tm="0">
                                          <p:val>
                                            <p:strVal val="ppt_w"/>
                                          </p:val>
                                        </p:tav>
                                        <p:tav tm="100000">
                                          <p:val>
                                            <p:fltVal val="0"/>
                                          </p:val>
                                        </p:tav>
                                      </p:tavLst>
                                    </p:anim>
                                    <p:anim calcmode="lin" valueType="num">
                                      <p:cBhvr>
                                        <p:cTn id="135" dur="2000"/>
                                        <p:tgtEl>
                                          <p:spTgt spid="2073"/>
                                        </p:tgtEl>
                                        <p:attrNameLst>
                                          <p:attrName>ppt_h</p:attrName>
                                        </p:attrNameLst>
                                      </p:cBhvr>
                                      <p:tavLst>
                                        <p:tav tm="0">
                                          <p:val>
                                            <p:strVal val="ppt_h"/>
                                          </p:val>
                                        </p:tav>
                                        <p:tav tm="100000">
                                          <p:val>
                                            <p:fltVal val="0"/>
                                          </p:val>
                                        </p:tav>
                                      </p:tavLst>
                                    </p:anim>
                                    <p:animEffect transition="out" filter="fade">
                                      <p:cBhvr>
                                        <p:cTn id="136" dur="2000"/>
                                        <p:tgtEl>
                                          <p:spTgt spid="2073"/>
                                        </p:tgtEl>
                                      </p:cBhvr>
                                    </p:animEffect>
                                    <p:set>
                                      <p:cBhvr>
                                        <p:cTn id="137" dur="1" fill="hold">
                                          <p:stCondLst>
                                            <p:cond delay="1999"/>
                                          </p:stCondLst>
                                        </p:cTn>
                                        <p:tgtEl>
                                          <p:spTgt spid="2073"/>
                                        </p:tgtEl>
                                        <p:attrNameLst>
                                          <p:attrName>style.visibility</p:attrName>
                                        </p:attrNameLst>
                                      </p:cBhvr>
                                      <p:to>
                                        <p:strVal val="hidden"/>
                                      </p:to>
                                    </p:set>
                                  </p:childTnLst>
                                </p:cTn>
                              </p:par>
                            </p:childTnLst>
                          </p:cTn>
                        </p:par>
                      </p:childTnLst>
                    </p:cTn>
                  </p:par>
                </p:childTnLst>
              </p:cTn>
              <p:nextCondLst>
                <p:cond evt="onClick" delay="0">
                  <p:tgtEl>
                    <p:spTgt spid="2073"/>
                  </p:tgtEl>
                </p:cond>
              </p:nextCondLst>
            </p:seq>
            <p:seq concurrent="1" nextAc="seek">
              <p:cTn id="138" restart="whenNotActive" fill="hold" evtFilter="cancelBubble" nodeType="interactiveSeq">
                <p:stCondLst>
                  <p:cond evt="onClick" delay="0">
                    <p:tgtEl>
                      <p:spTgt spid="2077"/>
                    </p:tgtEl>
                  </p:cond>
                </p:stCondLst>
                <p:endSync evt="end" delay="0">
                  <p:rtn val="all"/>
                </p:endSync>
                <p:childTnLst>
                  <p:par>
                    <p:cTn id="139" fill="hold">
                      <p:stCondLst>
                        <p:cond delay="0"/>
                      </p:stCondLst>
                      <p:childTnLst>
                        <p:par>
                          <p:cTn id="140" fill="hold">
                            <p:stCondLst>
                              <p:cond delay="0"/>
                            </p:stCondLst>
                            <p:childTnLst>
                              <p:par>
                                <p:cTn id="141" presetID="53" presetClass="exit" presetSubtype="0" fill="hold" nodeType="clickEffect">
                                  <p:stCondLst>
                                    <p:cond delay="0"/>
                                  </p:stCondLst>
                                  <p:childTnLst>
                                    <p:anim calcmode="lin" valueType="num">
                                      <p:cBhvr>
                                        <p:cTn id="142" dur="2000"/>
                                        <p:tgtEl>
                                          <p:spTgt spid="2077"/>
                                        </p:tgtEl>
                                        <p:attrNameLst>
                                          <p:attrName>ppt_w</p:attrName>
                                        </p:attrNameLst>
                                      </p:cBhvr>
                                      <p:tavLst>
                                        <p:tav tm="0">
                                          <p:val>
                                            <p:strVal val="ppt_w"/>
                                          </p:val>
                                        </p:tav>
                                        <p:tav tm="100000">
                                          <p:val>
                                            <p:fltVal val="0"/>
                                          </p:val>
                                        </p:tav>
                                      </p:tavLst>
                                    </p:anim>
                                    <p:anim calcmode="lin" valueType="num">
                                      <p:cBhvr>
                                        <p:cTn id="143" dur="2000"/>
                                        <p:tgtEl>
                                          <p:spTgt spid="2077"/>
                                        </p:tgtEl>
                                        <p:attrNameLst>
                                          <p:attrName>ppt_h</p:attrName>
                                        </p:attrNameLst>
                                      </p:cBhvr>
                                      <p:tavLst>
                                        <p:tav tm="0">
                                          <p:val>
                                            <p:strVal val="ppt_h"/>
                                          </p:val>
                                        </p:tav>
                                        <p:tav tm="100000">
                                          <p:val>
                                            <p:fltVal val="0"/>
                                          </p:val>
                                        </p:tav>
                                      </p:tavLst>
                                    </p:anim>
                                    <p:animEffect transition="out" filter="fade">
                                      <p:cBhvr>
                                        <p:cTn id="144" dur="2000"/>
                                        <p:tgtEl>
                                          <p:spTgt spid="2077"/>
                                        </p:tgtEl>
                                      </p:cBhvr>
                                    </p:animEffect>
                                    <p:set>
                                      <p:cBhvr>
                                        <p:cTn id="145" dur="1" fill="hold">
                                          <p:stCondLst>
                                            <p:cond delay="1999"/>
                                          </p:stCondLst>
                                        </p:cTn>
                                        <p:tgtEl>
                                          <p:spTgt spid="2077"/>
                                        </p:tgtEl>
                                        <p:attrNameLst>
                                          <p:attrName>style.visibility</p:attrName>
                                        </p:attrNameLst>
                                      </p:cBhvr>
                                      <p:to>
                                        <p:strVal val="hidden"/>
                                      </p:to>
                                    </p:set>
                                  </p:childTnLst>
                                </p:cTn>
                              </p:par>
                            </p:childTnLst>
                          </p:cTn>
                        </p:par>
                      </p:childTnLst>
                    </p:cTn>
                  </p:par>
                </p:childTnLst>
              </p:cTn>
              <p:nextCondLst>
                <p:cond evt="onClick" delay="0">
                  <p:tgtEl>
                    <p:spTgt spid="2077"/>
                  </p:tgtEl>
                </p:cond>
              </p:nextCondLst>
            </p:seq>
            <p:seq concurrent="1" nextAc="seek">
              <p:cTn id="146" restart="whenNotActive" fill="hold" evtFilter="cancelBubble" nodeType="interactiveSeq">
                <p:stCondLst>
                  <p:cond evt="onClick" delay="0">
                    <p:tgtEl>
                      <p:spTgt spid="2078"/>
                    </p:tgtEl>
                  </p:cond>
                </p:stCondLst>
                <p:endSync evt="end" delay="0">
                  <p:rtn val="all"/>
                </p:endSync>
                <p:childTnLst>
                  <p:par>
                    <p:cTn id="147" fill="hold">
                      <p:stCondLst>
                        <p:cond delay="0"/>
                      </p:stCondLst>
                      <p:childTnLst>
                        <p:par>
                          <p:cTn id="148" fill="hold">
                            <p:stCondLst>
                              <p:cond delay="0"/>
                            </p:stCondLst>
                            <p:childTnLst>
                              <p:par>
                                <p:cTn id="149" presetID="53" presetClass="exit" presetSubtype="0" fill="hold" nodeType="clickEffect">
                                  <p:stCondLst>
                                    <p:cond delay="0"/>
                                  </p:stCondLst>
                                  <p:childTnLst>
                                    <p:anim calcmode="lin" valueType="num">
                                      <p:cBhvr>
                                        <p:cTn id="150" dur="2000"/>
                                        <p:tgtEl>
                                          <p:spTgt spid="2078"/>
                                        </p:tgtEl>
                                        <p:attrNameLst>
                                          <p:attrName>ppt_w</p:attrName>
                                        </p:attrNameLst>
                                      </p:cBhvr>
                                      <p:tavLst>
                                        <p:tav tm="0">
                                          <p:val>
                                            <p:strVal val="ppt_w"/>
                                          </p:val>
                                        </p:tav>
                                        <p:tav tm="100000">
                                          <p:val>
                                            <p:fltVal val="0"/>
                                          </p:val>
                                        </p:tav>
                                      </p:tavLst>
                                    </p:anim>
                                    <p:anim calcmode="lin" valueType="num">
                                      <p:cBhvr>
                                        <p:cTn id="151" dur="2000"/>
                                        <p:tgtEl>
                                          <p:spTgt spid="2078"/>
                                        </p:tgtEl>
                                        <p:attrNameLst>
                                          <p:attrName>ppt_h</p:attrName>
                                        </p:attrNameLst>
                                      </p:cBhvr>
                                      <p:tavLst>
                                        <p:tav tm="0">
                                          <p:val>
                                            <p:strVal val="ppt_h"/>
                                          </p:val>
                                        </p:tav>
                                        <p:tav tm="100000">
                                          <p:val>
                                            <p:fltVal val="0"/>
                                          </p:val>
                                        </p:tav>
                                      </p:tavLst>
                                    </p:anim>
                                    <p:animEffect transition="out" filter="fade">
                                      <p:cBhvr>
                                        <p:cTn id="152" dur="2000"/>
                                        <p:tgtEl>
                                          <p:spTgt spid="2078"/>
                                        </p:tgtEl>
                                      </p:cBhvr>
                                    </p:animEffect>
                                    <p:set>
                                      <p:cBhvr>
                                        <p:cTn id="153" dur="1" fill="hold">
                                          <p:stCondLst>
                                            <p:cond delay="1999"/>
                                          </p:stCondLst>
                                        </p:cTn>
                                        <p:tgtEl>
                                          <p:spTgt spid="2078"/>
                                        </p:tgtEl>
                                        <p:attrNameLst>
                                          <p:attrName>style.visibility</p:attrName>
                                        </p:attrNameLst>
                                      </p:cBhvr>
                                      <p:to>
                                        <p:strVal val="hidden"/>
                                      </p:to>
                                    </p:set>
                                  </p:childTnLst>
                                </p:cTn>
                              </p:par>
                            </p:childTnLst>
                          </p:cTn>
                        </p:par>
                      </p:childTnLst>
                    </p:cTn>
                  </p:par>
                </p:childTnLst>
              </p:cTn>
              <p:nextCondLst>
                <p:cond evt="onClick" delay="0">
                  <p:tgtEl>
                    <p:spTgt spid="2078"/>
                  </p:tgtEl>
                </p:cond>
              </p:nextCondLst>
            </p:seq>
            <p:seq concurrent="1" nextAc="seek">
              <p:cTn id="154" restart="whenNotActive" fill="hold" evtFilter="cancelBubble" nodeType="interactiveSeq">
                <p:stCondLst>
                  <p:cond evt="onClick" delay="0">
                    <p:tgtEl>
                      <p:spTgt spid="2079"/>
                    </p:tgtEl>
                  </p:cond>
                </p:stCondLst>
                <p:endSync evt="end" delay="0">
                  <p:rtn val="all"/>
                </p:endSync>
                <p:childTnLst>
                  <p:par>
                    <p:cTn id="155" fill="hold">
                      <p:stCondLst>
                        <p:cond delay="0"/>
                      </p:stCondLst>
                      <p:childTnLst>
                        <p:par>
                          <p:cTn id="156" fill="hold">
                            <p:stCondLst>
                              <p:cond delay="0"/>
                            </p:stCondLst>
                            <p:childTnLst>
                              <p:par>
                                <p:cTn id="157" presetID="53" presetClass="exit" presetSubtype="0" fill="hold" nodeType="clickEffect">
                                  <p:stCondLst>
                                    <p:cond delay="0"/>
                                  </p:stCondLst>
                                  <p:childTnLst>
                                    <p:anim calcmode="lin" valueType="num">
                                      <p:cBhvr>
                                        <p:cTn id="158" dur="2000"/>
                                        <p:tgtEl>
                                          <p:spTgt spid="2079"/>
                                        </p:tgtEl>
                                        <p:attrNameLst>
                                          <p:attrName>ppt_w</p:attrName>
                                        </p:attrNameLst>
                                      </p:cBhvr>
                                      <p:tavLst>
                                        <p:tav tm="0">
                                          <p:val>
                                            <p:strVal val="ppt_w"/>
                                          </p:val>
                                        </p:tav>
                                        <p:tav tm="100000">
                                          <p:val>
                                            <p:fltVal val="0"/>
                                          </p:val>
                                        </p:tav>
                                      </p:tavLst>
                                    </p:anim>
                                    <p:anim calcmode="lin" valueType="num">
                                      <p:cBhvr>
                                        <p:cTn id="159" dur="2000"/>
                                        <p:tgtEl>
                                          <p:spTgt spid="2079"/>
                                        </p:tgtEl>
                                        <p:attrNameLst>
                                          <p:attrName>ppt_h</p:attrName>
                                        </p:attrNameLst>
                                      </p:cBhvr>
                                      <p:tavLst>
                                        <p:tav tm="0">
                                          <p:val>
                                            <p:strVal val="ppt_h"/>
                                          </p:val>
                                        </p:tav>
                                        <p:tav tm="100000">
                                          <p:val>
                                            <p:fltVal val="0"/>
                                          </p:val>
                                        </p:tav>
                                      </p:tavLst>
                                    </p:anim>
                                    <p:animEffect transition="out" filter="fade">
                                      <p:cBhvr>
                                        <p:cTn id="160" dur="2000"/>
                                        <p:tgtEl>
                                          <p:spTgt spid="2079"/>
                                        </p:tgtEl>
                                      </p:cBhvr>
                                    </p:animEffect>
                                    <p:set>
                                      <p:cBhvr>
                                        <p:cTn id="161" dur="1" fill="hold">
                                          <p:stCondLst>
                                            <p:cond delay="1999"/>
                                          </p:stCondLst>
                                        </p:cTn>
                                        <p:tgtEl>
                                          <p:spTgt spid="2079"/>
                                        </p:tgtEl>
                                        <p:attrNameLst>
                                          <p:attrName>style.visibility</p:attrName>
                                        </p:attrNameLst>
                                      </p:cBhvr>
                                      <p:to>
                                        <p:strVal val="hidden"/>
                                      </p:to>
                                    </p:set>
                                  </p:childTnLst>
                                </p:cTn>
                              </p:par>
                            </p:childTnLst>
                          </p:cTn>
                        </p:par>
                      </p:childTnLst>
                    </p:cTn>
                  </p:par>
                </p:childTnLst>
              </p:cTn>
              <p:nextCondLst>
                <p:cond evt="onClick" delay="0">
                  <p:tgtEl>
                    <p:spTgt spid="2079"/>
                  </p:tgtEl>
                </p:cond>
              </p:nextCondLst>
            </p:seq>
            <p:seq concurrent="1" nextAc="seek">
              <p:cTn id="162" restart="whenNotActive" fill="hold" evtFilter="cancelBubble" nodeType="interactiveSeq">
                <p:stCondLst>
                  <p:cond evt="onClick" delay="0">
                    <p:tgtEl>
                      <p:spTgt spid="2091"/>
                    </p:tgtEl>
                  </p:cond>
                </p:stCondLst>
                <p:endSync evt="end" delay="0">
                  <p:rtn val="all"/>
                </p:endSync>
                <p:childTnLst>
                  <p:par>
                    <p:cTn id="163" fill="hold">
                      <p:stCondLst>
                        <p:cond delay="0"/>
                      </p:stCondLst>
                      <p:childTnLst>
                        <p:par>
                          <p:cTn id="164" fill="hold">
                            <p:stCondLst>
                              <p:cond delay="0"/>
                            </p:stCondLst>
                            <p:childTnLst>
                              <p:par>
                                <p:cTn id="165" presetID="53" presetClass="exit" presetSubtype="0" fill="hold" nodeType="clickEffect">
                                  <p:stCondLst>
                                    <p:cond delay="0"/>
                                  </p:stCondLst>
                                  <p:childTnLst>
                                    <p:anim calcmode="lin" valueType="num">
                                      <p:cBhvr>
                                        <p:cTn id="166" dur="2000"/>
                                        <p:tgtEl>
                                          <p:spTgt spid="2091"/>
                                        </p:tgtEl>
                                        <p:attrNameLst>
                                          <p:attrName>ppt_w</p:attrName>
                                        </p:attrNameLst>
                                      </p:cBhvr>
                                      <p:tavLst>
                                        <p:tav tm="0">
                                          <p:val>
                                            <p:strVal val="ppt_w"/>
                                          </p:val>
                                        </p:tav>
                                        <p:tav tm="100000">
                                          <p:val>
                                            <p:fltVal val="0"/>
                                          </p:val>
                                        </p:tav>
                                      </p:tavLst>
                                    </p:anim>
                                    <p:anim calcmode="lin" valueType="num">
                                      <p:cBhvr>
                                        <p:cTn id="167" dur="2000"/>
                                        <p:tgtEl>
                                          <p:spTgt spid="2091"/>
                                        </p:tgtEl>
                                        <p:attrNameLst>
                                          <p:attrName>ppt_h</p:attrName>
                                        </p:attrNameLst>
                                      </p:cBhvr>
                                      <p:tavLst>
                                        <p:tav tm="0">
                                          <p:val>
                                            <p:strVal val="ppt_h"/>
                                          </p:val>
                                        </p:tav>
                                        <p:tav tm="100000">
                                          <p:val>
                                            <p:fltVal val="0"/>
                                          </p:val>
                                        </p:tav>
                                      </p:tavLst>
                                    </p:anim>
                                    <p:animEffect transition="out" filter="fade">
                                      <p:cBhvr>
                                        <p:cTn id="168" dur="2000"/>
                                        <p:tgtEl>
                                          <p:spTgt spid="2091"/>
                                        </p:tgtEl>
                                      </p:cBhvr>
                                    </p:animEffect>
                                    <p:set>
                                      <p:cBhvr>
                                        <p:cTn id="169" dur="1" fill="hold">
                                          <p:stCondLst>
                                            <p:cond delay="1999"/>
                                          </p:stCondLst>
                                        </p:cTn>
                                        <p:tgtEl>
                                          <p:spTgt spid="2091"/>
                                        </p:tgtEl>
                                        <p:attrNameLst>
                                          <p:attrName>style.visibility</p:attrName>
                                        </p:attrNameLst>
                                      </p:cBhvr>
                                      <p:to>
                                        <p:strVal val="hidden"/>
                                      </p:to>
                                    </p:set>
                                  </p:childTnLst>
                                </p:cTn>
                              </p:par>
                            </p:childTnLst>
                          </p:cTn>
                        </p:par>
                      </p:childTnLst>
                    </p:cTn>
                  </p:par>
                </p:childTnLst>
              </p:cTn>
              <p:nextCondLst>
                <p:cond evt="onClick" delay="0">
                  <p:tgtEl>
                    <p:spTgt spid="2091"/>
                  </p:tgtEl>
                </p:cond>
              </p:nextCondLst>
            </p:seq>
            <p:seq concurrent="1" nextAc="seek">
              <p:cTn id="170" restart="whenNotActive" fill="hold" evtFilter="cancelBubble" nodeType="interactiveSeq">
                <p:stCondLst>
                  <p:cond evt="onClick" delay="0">
                    <p:tgtEl>
                      <p:spTgt spid="2092"/>
                    </p:tgtEl>
                  </p:cond>
                </p:stCondLst>
                <p:endSync evt="end" delay="0">
                  <p:rtn val="all"/>
                </p:endSync>
                <p:childTnLst>
                  <p:par>
                    <p:cTn id="171" fill="hold">
                      <p:stCondLst>
                        <p:cond delay="0"/>
                      </p:stCondLst>
                      <p:childTnLst>
                        <p:par>
                          <p:cTn id="172" fill="hold">
                            <p:stCondLst>
                              <p:cond delay="0"/>
                            </p:stCondLst>
                            <p:childTnLst>
                              <p:par>
                                <p:cTn id="173" presetID="53" presetClass="exit" presetSubtype="0" fill="hold" nodeType="clickEffect">
                                  <p:stCondLst>
                                    <p:cond delay="0"/>
                                  </p:stCondLst>
                                  <p:childTnLst>
                                    <p:anim calcmode="lin" valueType="num">
                                      <p:cBhvr>
                                        <p:cTn id="174" dur="2000"/>
                                        <p:tgtEl>
                                          <p:spTgt spid="2092"/>
                                        </p:tgtEl>
                                        <p:attrNameLst>
                                          <p:attrName>ppt_w</p:attrName>
                                        </p:attrNameLst>
                                      </p:cBhvr>
                                      <p:tavLst>
                                        <p:tav tm="0">
                                          <p:val>
                                            <p:strVal val="ppt_w"/>
                                          </p:val>
                                        </p:tav>
                                        <p:tav tm="100000">
                                          <p:val>
                                            <p:fltVal val="0"/>
                                          </p:val>
                                        </p:tav>
                                      </p:tavLst>
                                    </p:anim>
                                    <p:anim calcmode="lin" valueType="num">
                                      <p:cBhvr>
                                        <p:cTn id="175" dur="2000"/>
                                        <p:tgtEl>
                                          <p:spTgt spid="2092"/>
                                        </p:tgtEl>
                                        <p:attrNameLst>
                                          <p:attrName>ppt_h</p:attrName>
                                        </p:attrNameLst>
                                      </p:cBhvr>
                                      <p:tavLst>
                                        <p:tav tm="0">
                                          <p:val>
                                            <p:strVal val="ppt_h"/>
                                          </p:val>
                                        </p:tav>
                                        <p:tav tm="100000">
                                          <p:val>
                                            <p:fltVal val="0"/>
                                          </p:val>
                                        </p:tav>
                                      </p:tavLst>
                                    </p:anim>
                                    <p:animEffect transition="out" filter="fade">
                                      <p:cBhvr>
                                        <p:cTn id="176" dur="2000"/>
                                        <p:tgtEl>
                                          <p:spTgt spid="2092"/>
                                        </p:tgtEl>
                                      </p:cBhvr>
                                    </p:animEffect>
                                    <p:set>
                                      <p:cBhvr>
                                        <p:cTn id="177" dur="1" fill="hold">
                                          <p:stCondLst>
                                            <p:cond delay="1999"/>
                                          </p:stCondLst>
                                        </p:cTn>
                                        <p:tgtEl>
                                          <p:spTgt spid="2092"/>
                                        </p:tgtEl>
                                        <p:attrNameLst>
                                          <p:attrName>style.visibility</p:attrName>
                                        </p:attrNameLst>
                                      </p:cBhvr>
                                      <p:to>
                                        <p:strVal val="hidden"/>
                                      </p:to>
                                    </p:set>
                                  </p:childTnLst>
                                </p:cTn>
                              </p:par>
                            </p:childTnLst>
                          </p:cTn>
                        </p:par>
                      </p:childTnLst>
                    </p:cTn>
                  </p:par>
                </p:childTnLst>
              </p:cTn>
              <p:nextCondLst>
                <p:cond evt="onClick" delay="0">
                  <p:tgtEl>
                    <p:spTgt spid="2092"/>
                  </p:tgtEl>
                </p:cond>
              </p:nextCondLst>
            </p:seq>
            <p:seq concurrent="1" nextAc="seek">
              <p:cTn id="178" restart="whenNotActive" fill="hold" evtFilter="cancelBubble" nodeType="interactiveSeq">
                <p:stCondLst>
                  <p:cond evt="onClick" delay="0">
                    <p:tgtEl>
                      <p:spTgt spid="2093"/>
                    </p:tgtEl>
                  </p:cond>
                </p:stCondLst>
                <p:endSync evt="end" delay="0">
                  <p:rtn val="all"/>
                </p:endSync>
                <p:childTnLst>
                  <p:par>
                    <p:cTn id="179" fill="hold">
                      <p:stCondLst>
                        <p:cond delay="0"/>
                      </p:stCondLst>
                      <p:childTnLst>
                        <p:par>
                          <p:cTn id="180" fill="hold">
                            <p:stCondLst>
                              <p:cond delay="0"/>
                            </p:stCondLst>
                            <p:childTnLst>
                              <p:par>
                                <p:cTn id="181" presetID="53" presetClass="exit" presetSubtype="0" fill="hold" nodeType="clickEffect">
                                  <p:stCondLst>
                                    <p:cond delay="0"/>
                                  </p:stCondLst>
                                  <p:childTnLst>
                                    <p:anim calcmode="lin" valueType="num">
                                      <p:cBhvr>
                                        <p:cTn id="182" dur="2000"/>
                                        <p:tgtEl>
                                          <p:spTgt spid="2093"/>
                                        </p:tgtEl>
                                        <p:attrNameLst>
                                          <p:attrName>ppt_w</p:attrName>
                                        </p:attrNameLst>
                                      </p:cBhvr>
                                      <p:tavLst>
                                        <p:tav tm="0">
                                          <p:val>
                                            <p:strVal val="ppt_w"/>
                                          </p:val>
                                        </p:tav>
                                        <p:tav tm="100000">
                                          <p:val>
                                            <p:fltVal val="0"/>
                                          </p:val>
                                        </p:tav>
                                      </p:tavLst>
                                    </p:anim>
                                    <p:anim calcmode="lin" valueType="num">
                                      <p:cBhvr>
                                        <p:cTn id="183" dur="2000"/>
                                        <p:tgtEl>
                                          <p:spTgt spid="2093"/>
                                        </p:tgtEl>
                                        <p:attrNameLst>
                                          <p:attrName>ppt_h</p:attrName>
                                        </p:attrNameLst>
                                      </p:cBhvr>
                                      <p:tavLst>
                                        <p:tav tm="0">
                                          <p:val>
                                            <p:strVal val="ppt_h"/>
                                          </p:val>
                                        </p:tav>
                                        <p:tav tm="100000">
                                          <p:val>
                                            <p:fltVal val="0"/>
                                          </p:val>
                                        </p:tav>
                                      </p:tavLst>
                                    </p:anim>
                                    <p:animEffect transition="out" filter="fade">
                                      <p:cBhvr>
                                        <p:cTn id="184" dur="2000"/>
                                        <p:tgtEl>
                                          <p:spTgt spid="2093"/>
                                        </p:tgtEl>
                                      </p:cBhvr>
                                    </p:animEffect>
                                    <p:set>
                                      <p:cBhvr>
                                        <p:cTn id="185" dur="1" fill="hold">
                                          <p:stCondLst>
                                            <p:cond delay="1999"/>
                                          </p:stCondLst>
                                        </p:cTn>
                                        <p:tgtEl>
                                          <p:spTgt spid="2093"/>
                                        </p:tgtEl>
                                        <p:attrNameLst>
                                          <p:attrName>style.visibility</p:attrName>
                                        </p:attrNameLst>
                                      </p:cBhvr>
                                      <p:to>
                                        <p:strVal val="hidden"/>
                                      </p:to>
                                    </p:set>
                                  </p:childTnLst>
                                </p:cTn>
                              </p:par>
                            </p:childTnLst>
                          </p:cTn>
                        </p:par>
                      </p:childTnLst>
                    </p:cTn>
                  </p:par>
                </p:childTnLst>
              </p:cTn>
              <p:nextCondLst>
                <p:cond evt="onClick" delay="0">
                  <p:tgtEl>
                    <p:spTgt spid="2093"/>
                  </p:tgtEl>
                </p:cond>
              </p:nextCondLst>
            </p:seq>
            <p:seq concurrent="1" nextAc="seek">
              <p:cTn id="186" restart="whenNotActive" fill="hold" evtFilter="cancelBubble" nodeType="interactiveSeq">
                <p:stCondLst>
                  <p:cond evt="onClick" delay="0">
                    <p:tgtEl>
                      <p:spTgt spid="2094"/>
                    </p:tgtEl>
                  </p:cond>
                </p:stCondLst>
                <p:endSync evt="end" delay="0">
                  <p:rtn val="all"/>
                </p:endSync>
                <p:childTnLst>
                  <p:par>
                    <p:cTn id="187" fill="hold">
                      <p:stCondLst>
                        <p:cond delay="0"/>
                      </p:stCondLst>
                      <p:childTnLst>
                        <p:par>
                          <p:cTn id="188" fill="hold">
                            <p:stCondLst>
                              <p:cond delay="0"/>
                            </p:stCondLst>
                            <p:childTnLst>
                              <p:par>
                                <p:cTn id="189" presetID="53" presetClass="exit" presetSubtype="0" fill="hold" nodeType="clickEffect">
                                  <p:stCondLst>
                                    <p:cond delay="0"/>
                                  </p:stCondLst>
                                  <p:childTnLst>
                                    <p:anim calcmode="lin" valueType="num">
                                      <p:cBhvr>
                                        <p:cTn id="190" dur="2000"/>
                                        <p:tgtEl>
                                          <p:spTgt spid="2094"/>
                                        </p:tgtEl>
                                        <p:attrNameLst>
                                          <p:attrName>ppt_w</p:attrName>
                                        </p:attrNameLst>
                                      </p:cBhvr>
                                      <p:tavLst>
                                        <p:tav tm="0">
                                          <p:val>
                                            <p:strVal val="ppt_w"/>
                                          </p:val>
                                        </p:tav>
                                        <p:tav tm="100000">
                                          <p:val>
                                            <p:fltVal val="0"/>
                                          </p:val>
                                        </p:tav>
                                      </p:tavLst>
                                    </p:anim>
                                    <p:anim calcmode="lin" valueType="num">
                                      <p:cBhvr>
                                        <p:cTn id="191" dur="2000"/>
                                        <p:tgtEl>
                                          <p:spTgt spid="2094"/>
                                        </p:tgtEl>
                                        <p:attrNameLst>
                                          <p:attrName>ppt_h</p:attrName>
                                        </p:attrNameLst>
                                      </p:cBhvr>
                                      <p:tavLst>
                                        <p:tav tm="0">
                                          <p:val>
                                            <p:strVal val="ppt_h"/>
                                          </p:val>
                                        </p:tav>
                                        <p:tav tm="100000">
                                          <p:val>
                                            <p:fltVal val="0"/>
                                          </p:val>
                                        </p:tav>
                                      </p:tavLst>
                                    </p:anim>
                                    <p:animEffect transition="out" filter="fade">
                                      <p:cBhvr>
                                        <p:cTn id="192" dur="2000"/>
                                        <p:tgtEl>
                                          <p:spTgt spid="2094"/>
                                        </p:tgtEl>
                                      </p:cBhvr>
                                    </p:animEffect>
                                    <p:set>
                                      <p:cBhvr>
                                        <p:cTn id="193" dur="1" fill="hold">
                                          <p:stCondLst>
                                            <p:cond delay="1999"/>
                                          </p:stCondLst>
                                        </p:cTn>
                                        <p:tgtEl>
                                          <p:spTgt spid="2094"/>
                                        </p:tgtEl>
                                        <p:attrNameLst>
                                          <p:attrName>style.visibility</p:attrName>
                                        </p:attrNameLst>
                                      </p:cBhvr>
                                      <p:to>
                                        <p:strVal val="hidden"/>
                                      </p:to>
                                    </p:set>
                                  </p:childTnLst>
                                </p:cTn>
                              </p:par>
                            </p:childTnLst>
                          </p:cTn>
                        </p:par>
                      </p:childTnLst>
                    </p:cTn>
                  </p:par>
                </p:childTnLst>
              </p:cTn>
              <p:nextCondLst>
                <p:cond evt="onClick" delay="0">
                  <p:tgtEl>
                    <p:spTgt spid="2094"/>
                  </p:tgtEl>
                </p:cond>
              </p:nextCondLst>
            </p:seq>
            <p:seq concurrent="1" nextAc="seek">
              <p:cTn id="194" restart="whenNotActive" fill="hold" evtFilter="cancelBubble" nodeType="interactiveSeq">
                <p:stCondLst>
                  <p:cond evt="onClick" delay="0">
                    <p:tgtEl>
                      <p:spTgt spid="2095"/>
                    </p:tgtEl>
                  </p:cond>
                </p:stCondLst>
                <p:endSync evt="end" delay="0">
                  <p:rtn val="all"/>
                </p:endSync>
                <p:childTnLst>
                  <p:par>
                    <p:cTn id="195" fill="hold">
                      <p:stCondLst>
                        <p:cond delay="0"/>
                      </p:stCondLst>
                      <p:childTnLst>
                        <p:par>
                          <p:cTn id="196" fill="hold">
                            <p:stCondLst>
                              <p:cond delay="0"/>
                            </p:stCondLst>
                            <p:childTnLst>
                              <p:par>
                                <p:cTn id="197" presetID="53" presetClass="exit" presetSubtype="0" fill="hold" nodeType="clickEffect">
                                  <p:stCondLst>
                                    <p:cond delay="0"/>
                                  </p:stCondLst>
                                  <p:childTnLst>
                                    <p:anim calcmode="lin" valueType="num">
                                      <p:cBhvr>
                                        <p:cTn id="198" dur="2000"/>
                                        <p:tgtEl>
                                          <p:spTgt spid="2095"/>
                                        </p:tgtEl>
                                        <p:attrNameLst>
                                          <p:attrName>ppt_w</p:attrName>
                                        </p:attrNameLst>
                                      </p:cBhvr>
                                      <p:tavLst>
                                        <p:tav tm="0">
                                          <p:val>
                                            <p:strVal val="ppt_w"/>
                                          </p:val>
                                        </p:tav>
                                        <p:tav tm="100000">
                                          <p:val>
                                            <p:fltVal val="0"/>
                                          </p:val>
                                        </p:tav>
                                      </p:tavLst>
                                    </p:anim>
                                    <p:anim calcmode="lin" valueType="num">
                                      <p:cBhvr>
                                        <p:cTn id="199" dur="2000"/>
                                        <p:tgtEl>
                                          <p:spTgt spid="2095"/>
                                        </p:tgtEl>
                                        <p:attrNameLst>
                                          <p:attrName>ppt_h</p:attrName>
                                        </p:attrNameLst>
                                      </p:cBhvr>
                                      <p:tavLst>
                                        <p:tav tm="0">
                                          <p:val>
                                            <p:strVal val="ppt_h"/>
                                          </p:val>
                                        </p:tav>
                                        <p:tav tm="100000">
                                          <p:val>
                                            <p:fltVal val="0"/>
                                          </p:val>
                                        </p:tav>
                                      </p:tavLst>
                                    </p:anim>
                                    <p:animEffect transition="out" filter="fade">
                                      <p:cBhvr>
                                        <p:cTn id="200" dur="2000"/>
                                        <p:tgtEl>
                                          <p:spTgt spid="2095"/>
                                        </p:tgtEl>
                                      </p:cBhvr>
                                    </p:animEffect>
                                    <p:set>
                                      <p:cBhvr>
                                        <p:cTn id="201" dur="1" fill="hold">
                                          <p:stCondLst>
                                            <p:cond delay="1999"/>
                                          </p:stCondLst>
                                        </p:cTn>
                                        <p:tgtEl>
                                          <p:spTgt spid="2095"/>
                                        </p:tgtEl>
                                        <p:attrNameLst>
                                          <p:attrName>style.visibility</p:attrName>
                                        </p:attrNameLst>
                                      </p:cBhvr>
                                      <p:to>
                                        <p:strVal val="hidden"/>
                                      </p:to>
                                    </p:set>
                                  </p:childTnLst>
                                </p:cTn>
                              </p:par>
                            </p:childTnLst>
                          </p:cTn>
                        </p:par>
                      </p:childTnLst>
                    </p:cTn>
                  </p:par>
                </p:childTnLst>
              </p:cTn>
              <p:nextCondLst>
                <p:cond evt="onClick" delay="0">
                  <p:tgtEl>
                    <p:spTgt spid="2095"/>
                  </p:tgtEl>
                </p:cond>
              </p:nextCondLst>
            </p:seq>
          </p:childTnLst>
        </p:cTn>
      </p:par>
    </p:tnLst>
    <p:bldLst>
      <p:bldP spid="20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2" name="Text Box 16">
            <a:hlinkClick r:id="" action="ppaction://hlinkshowjump?jump=lastslideviewed"/>
          </p:cNvPr>
          <p:cNvSpPr txBox="1">
            <a:spLocks noChangeArrowheads="1"/>
          </p:cNvSpPr>
          <p:nvPr/>
        </p:nvSpPr>
        <p:spPr bwMode="auto">
          <a:xfrm>
            <a:off x="246062" y="2025650"/>
            <a:ext cx="8647113" cy="3323987"/>
          </a:xfrm>
          <a:prstGeom prst="rect">
            <a:avLst/>
          </a:prstGeom>
          <a:noFill/>
          <a:ln w="9525">
            <a:noFill/>
            <a:miter lim="800000"/>
            <a:headEnd/>
            <a:tailEnd/>
          </a:ln>
          <a:effectLst/>
        </p:spPr>
        <p:txBody>
          <a:bodyPr wrap="square">
            <a:spAutoFit/>
          </a:bodyPr>
          <a:lstStyle/>
          <a:p>
            <a:pPr algn="ctr"/>
            <a:r>
              <a:rPr lang="de-DE" sz="3000" dirty="0">
                <a:solidFill>
                  <a:schemeClr val="bg1"/>
                </a:solidFill>
              </a:rPr>
              <a:t>WAHR: </a:t>
            </a:r>
          </a:p>
          <a:p>
            <a:pPr algn="ctr"/>
            <a:r>
              <a:rPr lang="de-DE" sz="3000" dirty="0">
                <a:solidFill>
                  <a:schemeClr val="bg1"/>
                </a:solidFill>
              </a:rPr>
              <a:t>Das Great Pacific </a:t>
            </a:r>
            <a:r>
              <a:rPr lang="de-DE" sz="3000" dirty="0" err="1">
                <a:solidFill>
                  <a:schemeClr val="bg1"/>
                </a:solidFill>
              </a:rPr>
              <a:t>Garbage</a:t>
            </a:r>
            <a:r>
              <a:rPr lang="de-DE" sz="3000" dirty="0">
                <a:solidFill>
                  <a:schemeClr val="bg1"/>
                </a:solidFill>
              </a:rPr>
              <a:t> Patch schwimmt vor der Küste Kaliforniens und hat eine Fläche von 1,6 Mio. km². (Deutschland 357.386 km²) Durch die besondere Strömung im Meer konzentriert sich hier Plastikteile aller bekannter Arten auf einer riesigen Fläche</a:t>
            </a:r>
            <a:endParaRPr lang="de-DE" sz="3000" b="1" i="1" u="sng" dirty="0">
              <a:solidFill>
                <a:schemeClr val="bg1"/>
              </a:solidFill>
              <a:latin typeface="Calibri" pitchFamily="34" charset="0"/>
            </a:endParaRP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Richtig oder falsch</a:t>
            </a:r>
            <a:br>
              <a:rPr lang="de-DE" sz="2000" b="1" dirty="0">
                <a:latin typeface="Calibri" pitchFamily="34" charset="0"/>
              </a:rPr>
            </a:br>
            <a:r>
              <a:rPr lang="de-DE" sz="2000" b="1" dirty="0">
                <a:solidFill>
                  <a:srgbClr val="FFFF00"/>
                </a:solidFill>
                <a:latin typeface="Calibri" pitchFamily="34" charset="0"/>
              </a:rPr>
              <a:t>- 250 -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Tree>
  </p:cSld>
  <p:clrMapOvr>
    <a:masterClrMapping/>
  </p:clrMapOvr>
  <p:transition spd="slow" advClick="0">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7" name="Text Box 17">
            <a:hlinkClick r:id="" action="ppaction://hlinkshowjump?jump=lastslideviewed"/>
          </p:cNvPr>
          <p:cNvSpPr txBox="1">
            <a:spLocks noChangeArrowheads="1"/>
          </p:cNvSpPr>
          <p:nvPr/>
        </p:nvSpPr>
        <p:spPr bwMode="auto">
          <a:xfrm>
            <a:off x="246063" y="2025650"/>
            <a:ext cx="7616825" cy="1477328"/>
          </a:xfrm>
          <a:prstGeom prst="rect">
            <a:avLst/>
          </a:prstGeom>
          <a:noFill/>
          <a:ln w="9525">
            <a:noFill/>
            <a:miter lim="800000"/>
            <a:headEnd/>
            <a:tailEnd/>
          </a:ln>
          <a:effectLst/>
        </p:spPr>
        <p:txBody>
          <a:bodyPr wrap="square">
            <a:spAutoFit/>
          </a:bodyPr>
          <a:lstStyle/>
          <a:p>
            <a:r>
              <a:rPr lang="de-DE" sz="3000" b="1" dirty="0">
                <a:solidFill>
                  <a:schemeClr val="bg1"/>
                </a:solidFill>
              </a:rPr>
              <a:t>85% des entsorgten Plastikmülls wird zu neuen Plastikprodukten wiederverwertet. Wahr oder falsch?</a:t>
            </a:r>
            <a:endParaRPr lang="de-DE" sz="3000" dirty="0">
              <a:solidFill>
                <a:schemeClr val="bg1"/>
              </a:solidFill>
            </a:endParaRP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Richtig oder falsch</a:t>
            </a:r>
            <a:br>
              <a:rPr lang="de-DE" sz="2000" b="1" dirty="0">
                <a:latin typeface="Calibri" pitchFamily="34" charset="0"/>
              </a:rPr>
            </a:br>
            <a:r>
              <a:rPr lang="de-DE" sz="2000" b="1" dirty="0">
                <a:solidFill>
                  <a:srgbClr val="FFFF00"/>
                </a:solidFill>
                <a:latin typeface="Calibri" pitchFamily="34" charset="0"/>
              </a:rPr>
              <a:t>- 300 -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7" name="Text Box 17">
            <a:hlinkClick r:id="" action="ppaction://hlinkshowjump?jump=lastslideviewed"/>
          </p:cNvPr>
          <p:cNvSpPr txBox="1">
            <a:spLocks noChangeArrowheads="1"/>
          </p:cNvSpPr>
          <p:nvPr/>
        </p:nvSpPr>
        <p:spPr bwMode="auto">
          <a:xfrm>
            <a:off x="316215" y="1382491"/>
            <a:ext cx="8647112" cy="4708981"/>
          </a:xfrm>
          <a:prstGeom prst="rect">
            <a:avLst/>
          </a:prstGeom>
          <a:noFill/>
          <a:ln w="9525">
            <a:noFill/>
            <a:miter lim="800000"/>
            <a:headEnd/>
            <a:tailEnd/>
          </a:ln>
          <a:effectLst/>
        </p:spPr>
        <p:txBody>
          <a:bodyPr wrap="square">
            <a:spAutoFit/>
          </a:bodyPr>
          <a:lstStyle/>
          <a:p>
            <a:r>
              <a:rPr lang="de-DE" sz="3000" dirty="0">
                <a:solidFill>
                  <a:schemeClr val="bg1"/>
                </a:solidFill>
              </a:rPr>
              <a:t>FALSCH: Gerade einmal 15,6% aller Endverbraucherabfälle werden am Ende zu neuen Produkten wiederverwertet. Ein Großteil, 3,15 Mio. Tonnen gehen in die Müllverbrennung. Aus Ihnen wird Energie gewonnen. Viele gehen davon aus, das Recyclen bedeutet, dass aus diesem Produkt neue Produkte entstehen. Doch wird oftmals auch dann von Recycling gesprochen, wenn der Müll einfach nur durch Verbrennung in Energie umgewandelt wird. </a:t>
            </a:r>
            <a:endParaRPr lang="de-DE" sz="3000" b="1" i="1" u="sng" dirty="0">
              <a:solidFill>
                <a:schemeClr val="bg1"/>
              </a:solidFill>
              <a:latin typeface="Calibri" pitchFamily="34" charset="0"/>
            </a:endParaRP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Richtig oder falsch</a:t>
            </a:r>
            <a:br>
              <a:rPr lang="de-DE" sz="2000" b="1" dirty="0">
                <a:latin typeface="Calibri" pitchFamily="34" charset="0"/>
              </a:rPr>
            </a:br>
            <a:r>
              <a:rPr lang="de-DE" sz="2000" b="1" dirty="0">
                <a:solidFill>
                  <a:srgbClr val="FFFF00"/>
                </a:solidFill>
                <a:latin typeface="Calibri" pitchFamily="34" charset="0"/>
              </a:rPr>
              <a:t>- 300 -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Tree>
  </p:cSld>
  <p:clrMapOvr>
    <a:masterClrMapping/>
  </p:clrMapOvr>
  <p:transition spd="slow" advClick="0">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Plastik</a:t>
            </a:r>
          </a:p>
          <a:p>
            <a:pPr algn="ctr">
              <a:spcBef>
                <a:spcPct val="50000"/>
              </a:spcBef>
            </a:pPr>
            <a:r>
              <a:rPr lang="de-DE" sz="2000" b="1" dirty="0">
                <a:solidFill>
                  <a:srgbClr val="FFFF00"/>
                </a:solidFill>
                <a:latin typeface="Calibri" pitchFamily="34" charset="0"/>
              </a:rPr>
              <a:t>- 100 -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
        <p:nvSpPr>
          <p:cNvPr id="4" name="Textfeld 3">
            <a:extLst>
              <a:ext uri="{FF2B5EF4-FFF2-40B4-BE49-F238E27FC236}">
                <a16:creationId xmlns:a16="http://schemas.microsoft.com/office/drawing/2014/main" id="{F2E432AD-1D83-44F8-A45D-3F9B90941E69}"/>
              </a:ext>
            </a:extLst>
          </p:cNvPr>
          <p:cNvSpPr txBox="1"/>
          <p:nvPr/>
        </p:nvSpPr>
        <p:spPr>
          <a:xfrm>
            <a:off x="606063" y="1762539"/>
            <a:ext cx="7106702" cy="3539430"/>
          </a:xfrm>
          <a:prstGeom prst="rect">
            <a:avLst/>
          </a:prstGeom>
          <a:noFill/>
        </p:spPr>
        <p:txBody>
          <a:bodyPr wrap="square" rtlCol="0">
            <a:spAutoFit/>
          </a:bodyPr>
          <a:lstStyle/>
          <a:p>
            <a:pPr algn="ctr"/>
            <a:r>
              <a:rPr lang="de-DE" sz="3200" b="1" dirty="0">
                <a:solidFill>
                  <a:schemeClr val="bg1"/>
                </a:solidFill>
                <a:latin typeface="Calibri" panose="020F0502020204030204" pitchFamily="34" charset="0"/>
                <a:cs typeface="Calibri" panose="020F0502020204030204" pitchFamily="34" charset="0"/>
              </a:rPr>
              <a:t>Schätzfrage:</a:t>
            </a:r>
          </a:p>
          <a:p>
            <a:pPr algn="ctr"/>
            <a:r>
              <a:rPr lang="de-DE" sz="3200" b="1" dirty="0">
                <a:solidFill>
                  <a:schemeClr val="bg1"/>
                </a:solidFill>
                <a:latin typeface="Calibri" panose="020F0502020204030204" pitchFamily="34" charset="0"/>
                <a:cs typeface="Calibri" panose="020F0502020204030204" pitchFamily="34" charset="0"/>
              </a:rPr>
              <a:t>Wie viele Meeresvögel sterben jährlich an den Folgen von Plastik?</a:t>
            </a:r>
          </a:p>
          <a:p>
            <a:pPr marL="514350" indent="-514350">
              <a:buFont typeface="+mj-lt"/>
              <a:buAutoNum type="alphaLcPeriod"/>
            </a:pPr>
            <a:r>
              <a:rPr lang="de-DE" sz="3200" b="1" dirty="0">
                <a:solidFill>
                  <a:schemeClr val="bg1"/>
                </a:solidFill>
                <a:latin typeface="Calibri" panose="020F0502020204030204" pitchFamily="34" charset="0"/>
                <a:cs typeface="Calibri" panose="020F0502020204030204" pitchFamily="34" charset="0"/>
              </a:rPr>
              <a:t>100.000</a:t>
            </a:r>
          </a:p>
          <a:p>
            <a:pPr marL="514350" indent="-514350">
              <a:buFont typeface="+mj-lt"/>
              <a:buAutoNum type="alphaLcPeriod"/>
            </a:pPr>
            <a:r>
              <a:rPr lang="de-DE" sz="3200" b="1" dirty="0">
                <a:solidFill>
                  <a:schemeClr val="bg1"/>
                </a:solidFill>
                <a:latin typeface="Calibri" panose="020F0502020204030204" pitchFamily="34" charset="0"/>
                <a:cs typeface="Calibri" panose="020F0502020204030204" pitchFamily="34" charset="0"/>
              </a:rPr>
              <a:t>200.000</a:t>
            </a:r>
          </a:p>
          <a:p>
            <a:pPr marL="514350" indent="-514350">
              <a:buFont typeface="+mj-lt"/>
              <a:buAutoNum type="alphaLcPeriod"/>
            </a:pPr>
            <a:r>
              <a:rPr lang="de-DE" sz="3200" b="1" dirty="0">
                <a:solidFill>
                  <a:schemeClr val="bg1"/>
                </a:solidFill>
                <a:latin typeface="Calibri" panose="020F0502020204030204" pitchFamily="34" charset="0"/>
                <a:cs typeface="Calibri" panose="020F0502020204030204" pitchFamily="34" charset="0"/>
              </a:rPr>
              <a:t>500.000</a:t>
            </a:r>
          </a:p>
          <a:p>
            <a:pPr marL="514350" indent="-514350">
              <a:buFont typeface="+mj-lt"/>
              <a:buAutoNum type="alphaLcPeriod"/>
            </a:pPr>
            <a:r>
              <a:rPr lang="de-DE" sz="3200" b="1" dirty="0">
                <a:solidFill>
                  <a:schemeClr val="bg1"/>
                </a:solidFill>
                <a:latin typeface="Calibri" panose="020F0502020204030204" pitchFamily="34" charset="0"/>
                <a:cs typeface="Calibri" panose="020F0502020204030204" pitchFamily="34" charset="0"/>
              </a:rPr>
              <a:t>1.000.000</a:t>
            </a:r>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Plastik</a:t>
            </a:r>
            <a:br>
              <a:rPr lang="de-DE" sz="2000" b="1" dirty="0">
                <a:latin typeface="Calibri" pitchFamily="34" charset="0"/>
              </a:rPr>
            </a:br>
            <a:r>
              <a:rPr lang="de-DE" sz="2000" b="1" dirty="0">
                <a:solidFill>
                  <a:srgbClr val="FFFF00"/>
                </a:solidFill>
                <a:latin typeface="Calibri" pitchFamily="34" charset="0"/>
              </a:rPr>
              <a:t>- 100 -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
        <p:nvSpPr>
          <p:cNvPr id="5" name="Textfeld 4">
            <a:extLst>
              <a:ext uri="{FF2B5EF4-FFF2-40B4-BE49-F238E27FC236}">
                <a16:creationId xmlns:a16="http://schemas.microsoft.com/office/drawing/2014/main" id="{CD915064-FEF5-4608-ABEA-806CDDE922F7}"/>
              </a:ext>
            </a:extLst>
          </p:cNvPr>
          <p:cNvSpPr txBox="1"/>
          <p:nvPr/>
        </p:nvSpPr>
        <p:spPr>
          <a:xfrm>
            <a:off x="606063" y="1762539"/>
            <a:ext cx="7106702" cy="2400657"/>
          </a:xfrm>
          <a:prstGeom prst="rect">
            <a:avLst/>
          </a:prstGeom>
          <a:noFill/>
        </p:spPr>
        <p:txBody>
          <a:bodyPr wrap="square" rtlCol="0">
            <a:spAutoFit/>
          </a:bodyPr>
          <a:lstStyle/>
          <a:p>
            <a:r>
              <a:rPr lang="de-DE" sz="3000" dirty="0">
                <a:solidFill>
                  <a:schemeClr val="bg1"/>
                </a:solidFill>
              </a:rPr>
              <a:t>Jährlich sterben bis zu eine Millionen Vögel weltweit an den Folgen von Plastik. Sei es durch verfangen in Netzen oder Plastikresten, oder durch die Aufnahme von Plastik in den Mägen.</a:t>
            </a:r>
          </a:p>
        </p:txBody>
      </p:sp>
    </p:spTree>
  </p:cSld>
  <p:clrMapOvr>
    <a:masterClrMapping/>
  </p:clrMapOvr>
  <p:transition spd="slow" advClick="0">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3" name="Text Box 15">
            <a:hlinkClick r:id="" action="ppaction://hlinkshowjump?jump=lastslideviewed"/>
          </p:cNvPr>
          <p:cNvSpPr txBox="1">
            <a:spLocks noChangeArrowheads="1"/>
          </p:cNvSpPr>
          <p:nvPr/>
        </p:nvSpPr>
        <p:spPr bwMode="auto">
          <a:xfrm>
            <a:off x="246063" y="2025650"/>
            <a:ext cx="7616825" cy="584775"/>
          </a:xfrm>
          <a:prstGeom prst="rect">
            <a:avLst/>
          </a:prstGeom>
          <a:noFill/>
          <a:ln w="9525">
            <a:noFill/>
            <a:miter lim="800000"/>
            <a:headEnd/>
            <a:tailEnd/>
          </a:ln>
          <a:effectLst/>
        </p:spPr>
        <p:txBody>
          <a:bodyPr wrap="square">
            <a:spAutoFit/>
          </a:bodyPr>
          <a:lstStyle/>
          <a:p>
            <a:pPr algn="ctr"/>
            <a:endParaRPr lang="de-DE" sz="3200" b="1" dirty="0">
              <a:latin typeface="Calibri" pitchFamily="34" charset="0"/>
            </a:endParaRP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Plastik </a:t>
            </a:r>
            <a:br>
              <a:rPr lang="de-DE" sz="2000" b="1" dirty="0">
                <a:latin typeface="Calibri" pitchFamily="34" charset="0"/>
              </a:rPr>
            </a:br>
            <a:r>
              <a:rPr lang="de-DE" sz="2000" b="1" dirty="0">
                <a:solidFill>
                  <a:srgbClr val="FFFF00"/>
                </a:solidFill>
                <a:latin typeface="Calibri" pitchFamily="34" charset="0"/>
              </a:rPr>
              <a:t>- 150 -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
        <p:nvSpPr>
          <p:cNvPr id="13" name="Textfeld 12">
            <a:extLst>
              <a:ext uri="{FF2B5EF4-FFF2-40B4-BE49-F238E27FC236}">
                <a16:creationId xmlns:a16="http://schemas.microsoft.com/office/drawing/2014/main" id="{683DB92A-839D-4BCF-86AF-9DF5AF69C3E0}"/>
              </a:ext>
            </a:extLst>
          </p:cNvPr>
          <p:cNvSpPr txBox="1"/>
          <p:nvPr/>
        </p:nvSpPr>
        <p:spPr>
          <a:xfrm>
            <a:off x="606063" y="1762539"/>
            <a:ext cx="7106702" cy="1077218"/>
          </a:xfrm>
          <a:prstGeom prst="rect">
            <a:avLst/>
          </a:prstGeom>
          <a:noFill/>
        </p:spPr>
        <p:txBody>
          <a:bodyPr wrap="square" rtlCol="0">
            <a:spAutoFit/>
          </a:bodyPr>
          <a:lstStyle/>
          <a:p>
            <a:r>
              <a:rPr lang="de-DE" sz="3200" b="1" dirty="0">
                <a:solidFill>
                  <a:schemeClr val="bg1"/>
                </a:solidFill>
                <a:latin typeface="Calibri" panose="020F0502020204030204" pitchFamily="34" charset="0"/>
                <a:cs typeface="Calibri" panose="020F0502020204030204" pitchFamily="34" charset="0"/>
              </a:rPr>
              <a:t>Aus welchem Rohstoff werden Plastiktüten gemacht?</a:t>
            </a:r>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Plastik</a:t>
            </a:r>
            <a:br>
              <a:rPr lang="de-DE" sz="2000" b="1" dirty="0">
                <a:latin typeface="Calibri" pitchFamily="34" charset="0"/>
              </a:rPr>
            </a:br>
            <a:r>
              <a:rPr lang="de-DE" sz="2000" b="1" dirty="0">
                <a:solidFill>
                  <a:srgbClr val="FFFF00"/>
                </a:solidFill>
                <a:latin typeface="Calibri" pitchFamily="34" charset="0"/>
              </a:rPr>
              <a:t>- 150 -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
        <p:nvSpPr>
          <p:cNvPr id="5" name="Textfeld 4">
            <a:extLst>
              <a:ext uri="{FF2B5EF4-FFF2-40B4-BE49-F238E27FC236}">
                <a16:creationId xmlns:a16="http://schemas.microsoft.com/office/drawing/2014/main" id="{91FEB2DC-03E4-490A-AB25-09E2960FB32D}"/>
              </a:ext>
            </a:extLst>
          </p:cNvPr>
          <p:cNvSpPr txBox="1"/>
          <p:nvPr/>
        </p:nvSpPr>
        <p:spPr>
          <a:xfrm>
            <a:off x="606063" y="1762539"/>
            <a:ext cx="7106702" cy="4231928"/>
          </a:xfrm>
          <a:prstGeom prst="rect">
            <a:avLst/>
          </a:prstGeom>
          <a:noFill/>
        </p:spPr>
        <p:txBody>
          <a:bodyPr wrap="square" rtlCol="0">
            <a:spAutoFit/>
          </a:bodyPr>
          <a:lstStyle/>
          <a:p>
            <a:r>
              <a:rPr lang="de-DE" sz="3200" dirty="0">
                <a:solidFill>
                  <a:schemeClr val="bg1"/>
                </a:solidFill>
                <a:latin typeface="Calibri" panose="020F0502020204030204" pitchFamily="34" charset="0"/>
                <a:cs typeface="Calibri" panose="020F0502020204030204" pitchFamily="34" charset="0"/>
              </a:rPr>
              <a:t>Aus Erdöl</a:t>
            </a:r>
          </a:p>
          <a:p>
            <a:pPr marL="457200" indent="-457200">
              <a:buFontTx/>
              <a:buChar char="-"/>
            </a:pPr>
            <a:r>
              <a:rPr lang="de-DE" sz="3200" dirty="0">
                <a:solidFill>
                  <a:schemeClr val="bg1"/>
                </a:solidFill>
                <a:latin typeface="Calibri" panose="020F0502020204030204" pitchFamily="34" charset="0"/>
                <a:cs typeface="Calibri" panose="020F0502020204030204" pitchFamily="34" charset="0"/>
              </a:rPr>
              <a:t>Etwa 4% des weltweit genutzten Öls wird für Plastiktüten verwendet</a:t>
            </a:r>
          </a:p>
          <a:p>
            <a:pPr marL="457200" indent="-457200">
              <a:buFontTx/>
              <a:buChar char="-"/>
            </a:pPr>
            <a:endParaRPr lang="de-DE" sz="3200" dirty="0">
              <a:solidFill>
                <a:schemeClr val="bg1"/>
              </a:solidFill>
              <a:latin typeface="Calibri" panose="020F0502020204030204" pitchFamily="34" charset="0"/>
              <a:cs typeface="Calibri" panose="020F0502020204030204" pitchFamily="34" charset="0"/>
            </a:endParaRPr>
          </a:p>
          <a:p>
            <a:pPr marL="457200" indent="-457200">
              <a:buFontTx/>
              <a:buChar char="-"/>
            </a:pPr>
            <a:endParaRPr lang="de-DE" sz="3200" dirty="0">
              <a:solidFill>
                <a:schemeClr val="bg1"/>
              </a:solidFill>
              <a:latin typeface="Calibri" panose="020F0502020204030204" pitchFamily="34" charset="0"/>
              <a:cs typeface="Calibri" panose="020F0502020204030204" pitchFamily="34" charset="0"/>
            </a:endParaRPr>
          </a:p>
          <a:p>
            <a:pPr marL="457200" indent="-457200">
              <a:buFontTx/>
              <a:buChar char="-"/>
            </a:pPr>
            <a:endParaRPr lang="de-DE" sz="3200" dirty="0">
              <a:solidFill>
                <a:schemeClr val="bg1"/>
              </a:solidFill>
              <a:latin typeface="Calibri" panose="020F0502020204030204" pitchFamily="34" charset="0"/>
              <a:cs typeface="Calibri" panose="020F0502020204030204" pitchFamily="34" charset="0"/>
            </a:endParaRPr>
          </a:p>
          <a:p>
            <a:pPr marL="457200" indent="-457200">
              <a:buFontTx/>
              <a:buChar char="-"/>
            </a:pPr>
            <a:endParaRPr lang="de-DE" sz="3200" dirty="0">
              <a:solidFill>
                <a:schemeClr val="bg1"/>
              </a:solidFill>
              <a:latin typeface="Calibri" panose="020F0502020204030204" pitchFamily="34" charset="0"/>
              <a:cs typeface="Calibri" panose="020F0502020204030204" pitchFamily="34" charset="0"/>
            </a:endParaRPr>
          </a:p>
          <a:p>
            <a:pPr marL="457200" indent="-457200">
              <a:buFontTx/>
              <a:buChar char="-"/>
            </a:pPr>
            <a:endParaRPr lang="de-DE" sz="1500" dirty="0">
              <a:solidFill>
                <a:schemeClr val="bg1"/>
              </a:solidFill>
              <a:latin typeface="Calibri" panose="020F0502020204030204" pitchFamily="34" charset="0"/>
              <a:cs typeface="Calibri" panose="020F0502020204030204" pitchFamily="34" charset="0"/>
            </a:endParaRPr>
          </a:p>
          <a:p>
            <a:r>
              <a:rPr lang="de-DE" sz="1500" dirty="0">
                <a:solidFill>
                  <a:schemeClr val="bg1"/>
                </a:solidFill>
                <a:latin typeface="Calibri" panose="020F0502020204030204" pitchFamily="34" charset="0"/>
                <a:cs typeface="Calibri" panose="020F0502020204030204" pitchFamily="34" charset="0"/>
              </a:rPr>
              <a:t>Quelle: https://www.dw.com/de/wie-klimasch%C3%A4dlich-sind-plastikt%C3%BCten/a-17159163</a:t>
            </a:r>
          </a:p>
        </p:txBody>
      </p:sp>
    </p:spTree>
  </p:cSld>
  <p:clrMapOvr>
    <a:masterClrMapping/>
  </p:clrMapOvr>
  <p:transition spd="slow" advClick="0">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69" name="Group 17"/>
          <p:cNvGrpSpPr>
            <a:grpSpLocks/>
          </p:cNvGrpSpPr>
          <p:nvPr/>
        </p:nvGrpSpPr>
        <p:grpSpPr bwMode="auto">
          <a:xfrm>
            <a:off x="2414588" y="1525588"/>
            <a:ext cx="4098925" cy="5081587"/>
            <a:chOff x="1521" y="961"/>
            <a:chExt cx="2582" cy="3201"/>
          </a:xfrm>
        </p:grpSpPr>
        <p:pic>
          <p:nvPicPr>
            <p:cNvPr id="23570" name="Picture 18">
              <a:hlinkClick r:id="" action="ppaction://hlinkshowjump?jump=lastslideviewed"/>
            </p:cNvPr>
            <p:cNvPicPr>
              <a:picLocks noChangeAspect="1" noChangeArrowheads="1"/>
            </p:cNvPicPr>
            <p:nvPr/>
          </p:nvPicPr>
          <p:blipFill>
            <a:blip r:embed="rId2"/>
            <a:srcRect/>
            <a:stretch>
              <a:fillRect/>
            </a:stretch>
          </p:blipFill>
          <p:spPr bwMode="auto">
            <a:xfrm>
              <a:off x="1521" y="961"/>
              <a:ext cx="2582" cy="2164"/>
            </a:xfrm>
            <a:prstGeom prst="rect">
              <a:avLst/>
            </a:prstGeom>
            <a:noFill/>
            <a:ln w="9525">
              <a:noFill/>
              <a:miter lim="800000"/>
              <a:headEnd/>
              <a:tailEnd/>
            </a:ln>
            <a:effectLst/>
          </p:spPr>
        </p:pic>
        <p:sp>
          <p:nvSpPr>
            <p:cNvPr id="23571" name="WordArt 19">
              <a:hlinkClick r:id="" action="ppaction://hlinkshowjump?jump=lastslideviewed"/>
            </p:cNvPr>
            <p:cNvSpPr>
              <a:spLocks noChangeArrowheads="1" noChangeShapeType="1" noTextEdit="1"/>
            </p:cNvSpPr>
            <p:nvPr/>
          </p:nvSpPr>
          <p:spPr bwMode="auto">
            <a:xfrm>
              <a:off x="1800" y="2907"/>
              <a:ext cx="1764" cy="1255"/>
            </a:xfrm>
            <a:prstGeom prst="rect">
              <a:avLst/>
            </a:prstGeom>
          </p:spPr>
          <p:txBody>
            <a:bodyPr wrap="none" fromWordArt="1">
              <a:prstTxWarp prst="textSlantUp">
                <a:avLst>
                  <a:gd name="adj" fmla="val 55556"/>
                </a:avLst>
              </a:prstTxWarp>
            </a:bodyPr>
            <a:lstStyle/>
            <a:p>
              <a:pPr algn="ctr"/>
              <a:r>
                <a:rPr lang="de-DE" sz="3600" kern="10">
                  <a:ln w="9525">
                    <a:solidFill>
                      <a:srgbClr val="000000"/>
                    </a:solidFill>
                    <a:round/>
                    <a:headEnd/>
                    <a:tailEnd/>
                  </a:ln>
                  <a:solidFill>
                    <a:srgbClr val="000000"/>
                  </a:solidFill>
                  <a:latin typeface="Arial Black"/>
                </a:rPr>
                <a:t>JOKER</a:t>
              </a:r>
            </a:p>
          </p:txBody>
        </p:sp>
      </p:grpSp>
      <p:sp>
        <p:nvSpPr>
          <p:cNvPr id="8" name="Text Box 22"/>
          <p:cNvSpPr txBox="1">
            <a:spLocks noChangeArrowheads="1"/>
          </p:cNvSpPr>
          <p:nvPr/>
        </p:nvSpPr>
        <p:spPr bwMode="auto">
          <a:xfrm>
            <a:off x="246064" y="293618"/>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Plastik</a:t>
            </a:r>
          </a:p>
          <a:p>
            <a:pPr algn="ctr">
              <a:spcBef>
                <a:spcPct val="50000"/>
              </a:spcBef>
            </a:pPr>
            <a:r>
              <a:rPr lang="de-DE" sz="2000" b="1" dirty="0">
                <a:latin typeface="Calibri" pitchFamily="34" charset="0"/>
              </a:rPr>
              <a:t> </a:t>
            </a:r>
            <a:r>
              <a:rPr lang="de-DE" sz="2000" b="1" dirty="0">
                <a:solidFill>
                  <a:srgbClr val="FFFF00"/>
                </a:solidFill>
                <a:latin typeface="Calibri" pitchFamily="34" charset="0"/>
              </a:rPr>
              <a:t>- 200 -</a:t>
            </a:r>
          </a:p>
        </p:txBody>
      </p:sp>
      <p:sp>
        <p:nvSpPr>
          <p:cNvPr id="9" name="AutoShape 5">
            <a:hlinkClick r:id="rId3"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Tree>
  </p:cSld>
  <p:clrMapOvr>
    <a:masterClrMapping/>
  </p:clrMapOvr>
  <p:transition spd="slow" advClick="0">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Plastik </a:t>
            </a:r>
          </a:p>
          <a:p>
            <a:pPr algn="ctr">
              <a:spcBef>
                <a:spcPct val="50000"/>
              </a:spcBef>
            </a:pPr>
            <a:r>
              <a:rPr lang="de-DE" sz="2000" b="1" dirty="0">
                <a:solidFill>
                  <a:srgbClr val="FFFF00"/>
                </a:solidFill>
                <a:latin typeface="Calibri" pitchFamily="34" charset="0"/>
              </a:rPr>
              <a:t>- 250 -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
        <p:nvSpPr>
          <p:cNvPr id="12" name="Textfeld 11">
            <a:extLst>
              <a:ext uri="{FF2B5EF4-FFF2-40B4-BE49-F238E27FC236}">
                <a16:creationId xmlns:a16="http://schemas.microsoft.com/office/drawing/2014/main" id="{F2BAE3D2-B1B5-43BC-96AD-62E5BAC571F1}"/>
              </a:ext>
            </a:extLst>
          </p:cNvPr>
          <p:cNvSpPr txBox="1"/>
          <p:nvPr/>
        </p:nvSpPr>
        <p:spPr>
          <a:xfrm>
            <a:off x="606063" y="1762539"/>
            <a:ext cx="7106702" cy="4647426"/>
          </a:xfrm>
          <a:prstGeom prst="rect">
            <a:avLst/>
          </a:prstGeom>
          <a:noFill/>
        </p:spPr>
        <p:txBody>
          <a:bodyPr wrap="square" rtlCol="0">
            <a:spAutoFit/>
          </a:bodyPr>
          <a:lstStyle/>
          <a:p>
            <a:pPr algn="ctr"/>
            <a:r>
              <a:rPr lang="de-DE" sz="3200" b="1" dirty="0">
                <a:solidFill>
                  <a:schemeClr val="bg1"/>
                </a:solidFill>
                <a:latin typeface="Calibri" panose="020F0502020204030204" pitchFamily="34" charset="0"/>
                <a:cs typeface="Calibri" panose="020F0502020204030204" pitchFamily="34" charset="0"/>
              </a:rPr>
              <a:t>Schätzfrage:</a:t>
            </a:r>
          </a:p>
          <a:p>
            <a:pPr algn="ctr"/>
            <a:r>
              <a:rPr lang="de-DE" sz="3200" b="1" dirty="0">
                <a:solidFill>
                  <a:schemeClr val="bg1"/>
                </a:solidFill>
                <a:latin typeface="Calibri" panose="020F0502020204030204" pitchFamily="34" charset="0"/>
                <a:cs typeface="Calibri" panose="020F0502020204030204" pitchFamily="34" charset="0"/>
              </a:rPr>
              <a:t>Wie lange wird eine normale Plastiktüte im Schnitt genutzt?</a:t>
            </a:r>
          </a:p>
          <a:p>
            <a:pPr marL="514350" indent="-514350">
              <a:buFont typeface="+mj-lt"/>
              <a:buAutoNum type="alphaLcPeriod"/>
            </a:pPr>
            <a:r>
              <a:rPr lang="de-DE" sz="3200" b="1" dirty="0">
                <a:solidFill>
                  <a:schemeClr val="bg1"/>
                </a:solidFill>
                <a:latin typeface="Calibri" panose="020F0502020204030204" pitchFamily="34" charset="0"/>
                <a:cs typeface="Calibri" panose="020F0502020204030204" pitchFamily="34" charset="0"/>
              </a:rPr>
              <a:t>25 Minuten</a:t>
            </a:r>
          </a:p>
          <a:p>
            <a:pPr marL="514350" indent="-514350">
              <a:buFont typeface="+mj-lt"/>
              <a:buAutoNum type="alphaLcPeriod"/>
            </a:pPr>
            <a:r>
              <a:rPr lang="de-DE" sz="3200" b="1" dirty="0">
                <a:solidFill>
                  <a:schemeClr val="bg1"/>
                </a:solidFill>
                <a:latin typeface="Calibri" panose="020F0502020204030204" pitchFamily="34" charset="0"/>
                <a:cs typeface="Calibri" panose="020F0502020204030204" pitchFamily="34" charset="0"/>
              </a:rPr>
              <a:t>1 Stunde</a:t>
            </a:r>
          </a:p>
          <a:p>
            <a:pPr marL="514350" indent="-514350">
              <a:buFont typeface="+mj-lt"/>
              <a:buAutoNum type="alphaLcPeriod"/>
            </a:pPr>
            <a:r>
              <a:rPr lang="de-DE" sz="3200" b="1" dirty="0">
                <a:solidFill>
                  <a:schemeClr val="bg1"/>
                </a:solidFill>
                <a:latin typeface="Calibri" panose="020F0502020204030204" pitchFamily="34" charset="0"/>
                <a:cs typeface="Calibri" panose="020F0502020204030204" pitchFamily="34" charset="0"/>
              </a:rPr>
              <a:t>1 Tag</a:t>
            </a:r>
          </a:p>
          <a:p>
            <a:pPr marL="514350" indent="-514350">
              <a:buFont typeface="+mj-lt"/>
              <a:buAutoNum type="alphaLcPeriod"/>
            </a:pPr>
            <a:r>
              <a:rPr lang="de-DE" sz="3200" b="1" dirty="0">
                <a:solidFill>
                  <a:schemeClr val="bg1"/>
                </a:solidFill>
                <a:latin typeface="Calibri" panose="020F0502020204030204" pitchFamily="34" charset="0"/>
                <a:cs typeface="Calibri" panose="020F0502020204030204" pitchFamily="34" charset="0"/>
              </a:rPr>
              <a:t>1 Woche</a:t>
            </a:r>
          </a:p>
          <a:p>
            <a:endParaRPr lang="de-DE" sz="3200" b="1" dirty="0">
              <a:solidFill>
                <a:schemeClr val="bg1"/>
              </a:solidFill>
              <a:latin typeface="Calibri" panose="020F0502020204030204" pitchFamily="34" charset="0"/>
              <a:cs typeface="Calibri" panose="020F0502020204030204" pitchFamily="34" charset="0"/>
            </a:endParaRPr>
          </a:p>
          <a:p>
            <a:r>
              <a:rPr lang="de-DE" sz="2000" b="1" dirty="0">
                <a:solidFill>
                  <a:schemeClr val="bg1"/>
                </a:solidFill>
                <a:latin typeface="Calibri" panose="020F0502020204030204" pitchFamily="34" charset="0"/>
                <a:cs typeface="Calibri" panose="020F0502020204030204" pitchFamily="34" charset="0"/>
              </a:rPr>
              <a:t>Wie lange braucht sie mindestens für den Verfall?</a:t>
            </a:r>
          </a:p>
          <a:p>
            <a:r>
              <a:rPr lang="de-DE" sz="2000" b="1" dirty="0">
                <a:solidFill>
                  <a:schemeClr val="bg1"/>
                </a:solidFill>
                <a:latin typeface="Calibri" panose="020F0502020204030204" pitchFamily="34" charset="0"/>
                <a:cs typeface="Calibri" panose="020F0502020204030204" pitchFamily="34" charset="0"/>
              </a:rPr>
              <a:t> (50 Zusatzpunkte, bei richtiger Antwort)</a:t>
            </a:r>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Plastik </a:t>
            </a:r>
          </a:p>
          <a:p>
            <a:pPr algn="ctr">
              <a:spcBef>
                <a:spcPct val="50000"/>
              </a:spcBef>
            </a:pPr>
            <a:r>
              <a:rPr lang="de-DE" sz="2000" b="1" dirty="0">
                <a:solidFill>
                  <a:srgbClr val="FFFF00"/>
                </a:solidFill>
                <a:latin typeface="Calibri" pitchFamily="34" charset="0"/>
              </a:rPr>
              <a:t>- 250 -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
        <p:nvSpPr>
          <p:cNvPr id="11" name="Textfeld 10">
            <a:extLst>
              <a:ext uri="{FF2B5EF4-FFF2-40B4-BE49-F238E27FC236}">
                <a16:creationId xmlns:a16="http://schemas.microsoft.com/office/drawing/2014/main" id="{CAC49B35-4ECB-4E10-B715-CB476F9843C6}"/>
              </a:ext>
            </a:extLst>
          </p:cNvPr>
          <p:cNvSpPr txBox="1"/>
          <p:nvPr/>
        </p:nvSpPr>
        <p:spPr>
          <a:xfrm>
            <a:off x="606063" y="1762539"/>
            <a:ext cx="7106702" cy="4231928"/>
          </a:xfrm>
          <a:prstGeom prst="rect">
            <a:avLst/>
          </a:prstGeom>
          <a:noFill/>
        </p:spPr>
        <p:txBody>
          <a:bodyPr wrap="square" rtlCol="0">
            <a:spAutoFit/>
          </a:bodyPr>
          <a:lstStyle/>
          <a:p>
            <a:r>
              <a:rPr lang="de-DE" sz="3200" dirty="0">
                <a:solidFill>
                  <a:schemeClr val="bg1"/>
                </a:solidFill>
                <a:latin typeface="Calibri" panose="020F0502020204030204" pitchFamily="34" charset="0"/>
                <a:cs typeface="Calibri" panose="020F0502020204030204" pitchFamily="34" charset="0"/>
              </a:rPr>
              <a:t>Im Schnitt wird eine Plastiktüte nur 25 Minuten lang genutzt und landet dann bestenfalls im Müll.</a:t>
            </a:r>
          </a:p>
          <a:p>
            <a:r>
              <a:rPr lang="de-DE" sz="3200" dirty="0">
                <a:solidFill>
                  <a:schemeClr val="bg1"/>
                </a:solidFill>
                <a:latin typeface="Calibri" panose="020F0502020204030204" pitchFamily="34" charset="0"/>
                <a:cs typeface="Calibri" panose="020F0502020204030204" pitchFamily="34" charset="0"/>
              </a:rPr>
              <a:t>Leider wird sie oft arglos in die Natur geworfen.</a:t>
            </a:r>
          </a:p>
          <a:p>
            <a:r>
              <a:rPr lang="de-DE" sz="3200" dirty="0">
                <a:solidFill>
                  <a:schemeClr val="bg1"/>
                </a:solidFill>
                <a:latin typeface="Calibri" panose="020F0502020204030204" pitchFamily="34" charset="0"/>
                <a:cs typeface="Calibri" panose="020F0502020204030204" pitchFamily="34" charset="0"/>
              </a:rPr>
              <a:t>Sie brauchen mindestens 15 Jahre zum Zerfall</a:t>
            </a:r>
          </a:p>
          <a:p>
            <a:endParaRPr lang="de-DE" sz="1500" dirty="0">
              <a:solidFill>
                <a:schemeClr val="bg1"/>
              </a:solidFill>
              <a:latin typeface="Calibri" panose="020F0502020204030204" pitchFamily="34" charset="0"/>
              <a:cs typeface="Calibri" panose="020F0502020204030204" pitchFamily="34" charset="0"/>
            </a:endParaRPr>
          </a:p>
          <a:p>
            <a:r>
              <a:rPr lang="de-DE" sz="1500" dirty="0">
                <a:solidFill>
                  <a:schemeClr val="bg1"/>
                </a:solidFill>
                <a:latin typeface="Calibri" panose="020F0502020204030204" pitchFamily="34" charset="0"/>
                <a:cs typeface="Calibri" panose="020F0502020204030204" pitchFamily="34" charset="0"/>
              </a:rPr>
              <a:t>Quelle: https://www.dw.com/de/wie-klimasch%C3%A4dlich-sind-plastikt%C3%BCten/a-17159163</a:t>
            </a:r>
          </a:p>
        </p:txBody>
      </p:sp>
    </p:spTree>
  </p:cSld>
  <p:clrMapOvr>
    <a:masterClrMapping/>
  </p:clrMapOvr>
  <p:transition spd="slow" advClick="0">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6154" name="Rectangle 10"/>
          <p:cNvSpPr>
            <a:spLocks noChangeArrowheads="1"/>
          </p:cNvSpPr>
          <p:nvPr/>
        </p:nvSpPr>
        <p:spPr bwMode="auto">
          <a:xfrm>
            <a:off x="8170866" y="2065406"/>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dirty="0"/>
          </a:p>
        </p:txBody>
      </p:sp>
      <p:sp>
        <p:nvSpPr>
          <p:cNvPr id="6166" name="Text Box 22"/>
          <p:cNvSpPr txBox="1">
            <a:spLocks noChangeArrowheads="1"/>
          </p:cNvSpPr>
          <p:nvPr/>
        </p:nvSpPr>
        <p:spPr bwMode="auto">
          <a:xfrm>
            <a:off x="246064" y="306870"/>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Mülltrennung</a:t>
            </a:r>
            <a:br>
              <a:rPr lang="de-DE" sz="2000" b="1" dirty="0">
                <a:latin typeface="Calibri" pitchFamily="34" charset="0"/>
              </a:rPr>
            </a:br>
            <a:r>
              <a:rPr lang="de-DE" sz="2000" b="1" dirty="0">
                <a:solidFill>
                  <a:srgbClr val="FFFF00"/>
                </a:solidFill>
                <a:latin typeface="Calibri" pitchFamily="34" charset="0"/>
              </a:rPr>
              <a:t>- 100 -</a:t>
            </a:r>
          </a:p>
        </p:txBody>
      </p:sp>
      <p:sp>
        <p:nvSpPr>
          <p:cNvPr id="6167" name="Text Box 23">
            <a:hlinkClick r:id="" action="ppaction://hlinkshowjump?jump=lastslideviewed"/>
          </p:cNvPr>
          <p:cNvSpPr txBox="1">
            <a:spLocks noChangeArrowheads="1"/>
          </p:cNvSpPr>
          <p:nvPr/>
        </p:nvSpPr>
        <p:spPr bwMode="auto">
          <a:xfrm>
            <a:off x="246063" y="2025650"/>
            <a:ext cx="7616825" cy="1938992"/>
          </a:xfrm>
          <a:prstGeom prst="rect">
            <a:avLst/>
          </a:prstGeom>
          <a:noFill/>
          <a:ln w="9525">
            <a:noFill/>
            <a:miter lim="800000"/>
            <a:headEnd/>
            <a:tailEnd/>
          </a:ln>
          <a:effectLst/>
        </p:spPr>
        <p:txBody>
          <a:bodyPr wrap="square">
            <a:spAutoFit/>
          </a:bodyPr>
          <a:lstStyle/>
          <a:p>
            <a:pPr algn="ctr"/>
            <a:r>
              <a:rPr lang="de-DE" b="1" dirty="0">
                <a:solidFill>
                  <a:schemeClr val="bg1"/>
                </a:solidFill>
              </a:rPr>
              <a:t>Was gehört in den Gelben Sack und was nicht?</a:t>
            </a:r>
          </a:p>
          <a:p>
            <a:pPr algn="ctr"/>
            <a:r>
              <a:rPr lang="de-DE" sz="3200" b="1" dirty="0">
                <a:solidFill>
                  <a:schemeClr val="bg1"/>
                </a:solidFill>
                <a:latin typeface="Calibri" pitchFamily="34" charset="0"/>
              </a:rPr>
              <a:t>Nennt jeweils 3 Produkte</a:t>
            </a:r>
          </a:p>
        </p:txBody>
      </p:sp>
      <p:sp>
        <p:nvSpPr>
          <p:cNvPr id="8" name="AutoShape 4">
            <a:hlinkClick r:id="" action="ppaction://hlinkshowjump?jump=nextslide" highlightClick="1"/>
          </p:cNvPr>
          <p:cNvSpPr>
            <a:spLocks noChangeArrowheads="1"/>
          </p:cNvSpPr>
          <p:nvPr/>
        </p:nvSpPr>
        <p:spPr bwMode="auto">
          <a:xfrm>
            <a:off x="246063" y="6323155"/>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6154"/>
                                        </p:tgtEl>
                                        <p:attrNameLst>
                                          <p:attrName>ppt_x</p:attrName>
                                        </p:attrNameLst>
                                      </p:cBhvr>
                                      <p:tavLst>
                                        <p:tav tm="0">
                                          <p:val>
                                            <p:strVal val="ppt_x"/>
                                          </p:val>
                                        </p:tav>
                                        <p:tav tm="100000">
                                          <p:val>
                                            <p:strVal val="ppt_x"/>
                                          </p:val>
                                        </p:tav>
                                      </p:tavLst>
                                    </p:anim>
                                    <p:anim calcmode="lin" valueType="num">
                                      <p:cBhvr additive="base">
                                        <p:cTn id="7" dur="30000"/>
                                        <p:tgtEl>
                                          <p:spTgt spid="6154"/>
                                        </p:tgtEl>
                                        <p:attrNameLst>
                                          <p:attrName>ppt_y</p:attrName>
                                        </p:attrNameLst>
                                      </p:cBhvr>
                                      <p:tavLst>
                                        <p:tav tm="0">
                                          <p:val>
                                            <p:strVal val="ppt_y"/>
                                          </p:val>
                                        </p:tav>
                                        <p:tav tm="100000">
                                          <p:val>
                                            <p:strVal val="1+ppt_h/2"/>
                                          </p:val>
                                        </p:tav>
                                      </p:tavLst>
                                    </p:anim>
                                    <p:set>
                                      <p:cBhvr>
                                        <p:cTn id="8" dur="1" fill="hold">
                                          <p:stCondLst>
                                            <p:cond delay="29999"/>
                                          </p:stCondLst>
                                        </p:cTn>
                                        <p:tgtEl>
                                          <p:spTgt spid="61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p:cNvSpPr txBox="1">
            <a:spLocks noChangeArrowheads="1"/>
          </p:cNvSpPr>
          <p:nvPr/>
        </p:nvSpPr>
        <p:spPr bwMode="auto">
          <a:xfrm>
            <a:off x="246064" y="306870"/>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Plastik </a:t>
            </a:r>
            <a:br>
              <a:rPr lang="de-DE" sz="2000" b="1" dirty="0">
                <a:latin typeface="Calibri" pitchFamily="34" charset="0"/>
              </a:rPr>
            </a:br>
            <a:r>
              <a:rPr lang="de-DE" sz="2000" b="1" dirty="0">
                <a:solidFill>
                  <a:srgbClr val="FFFF00"/>
                </a:solidFill>
                <a:latin typeface="Calibri" pitchFamily="34" charset="0"/>
              </a:rPr>
              <a:t>- 300 -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
        <p:nvSpPr>
          <p:cNvPr id="7" name="Textfeld 6">
            <a:extLst>
              <a:ext uri="{FF2B5EF4-FFF2-40B4-BE49-F238E27FC236}">
                <a16:creationId xmlns:a16="http://schemas.microsoft.com/office/drawing/2014/main" id="{BA616EE6-7FDC-4F03-9922-221AE5613DD4}"/>
              </a:ext>
            </a:extLst>
          </p:cNvPr>
          <p:cNvSpPr txBox="1"/>
          <p:nvPr/>
        </p:nvSpPr>
        <p:spPr>
          <a:xfrm>
            <a:off x="606063" y="1762539"/>
            <a:ext cx="7106702" cy="1569660"/>
          </a:xfrm>
          <a:prstGeom prst="rect">
            <a:avLst/>
          </a:prstGeom>
          <a:noFill/>
        </p:spPr>
        <p:txBody>
          <a:bodyPr wrap="square" rtlCol="0">
            <a:spAutoFit/>
          </a:bodyPr>
          <a:lstStyle/>
          <a:p>
            <a:pPr algn="ctr"/>
            <a:r>
              <a:rPr lang="de-DE" sz="3200" b="1" dirty="0">
                <a:solidFill>
                  <a:schemeClr val="bg1"/>
                </a:solidFill>
                <a:latin typeface="Calibri" panose="020F0502020204030204" pitchFamily="34" charset="0"/>
                <a:cs typeface="Calibri" panose="020F0502020204030204" pitchFamily="34" charset="0"/>
              </a:rPr>
              <a:t>Wie kannst du einen Plastikgegenstand deiner Wahl weiterverwenden bzw. umgestalten?</a:t>
            </a:r>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Plastik</a:t>
            </a:r>
            <a:br>
              <a:rPr lang="de-DE" sz="2000" b="1" dirty="0">
                <a:latin typeface="Calibri" pitchFamily="34" charset="0"/>
              </a:rPr>
            </a:br>
            <a:r>
              <a:rPr lang="de-DE" sz="2000" b="1" dirty="0">
                <a:solidFill>
                  <a:srgbClr val="FFFF00"/>
                </a:solidFill>
                <a:latin typeface="Calibri" pitchFamily="34" charset="0"/>
              </a:rPr>
              <a:t>- 300 -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
        <p:nvSpPr>
          <p:cNvPr id="5" name="Textfeld 4">
            <a:extLst>
              <a:ext uri="{FF2B5EF4-FFF2-40B4-BE49-F238E27FC236}">
                <a16:creationId xmlns:a16="http://schemas.microsoft.com/office/drawing/2014/main" id="{E0307D08-5B4B-42B9-92BC-1A85F1C553D5}"/>
              </a:ext>
            </a:extLst>
          </p:cNvPr>
          <p:cNvSpPr txBox="1"/>
          <p:nvPr/>
        </p:nvSpPr>
        <p:spPr>
          <a:xfrm>
            <a:off x="606062" y="1762538"/>
            <a:ext cx="7742807" cy="2062103"/>
          </a:xfrm>
          <a:prstGeom prst="rect">
            <a:avLst/>
          </a:prstGeom>
          <a:noFill/>
        </p:spPr>
        <p:txBody>
          <a:bodyPr wrap="square" rtlCol="0">
            <a:spAutoFit/>
          </a:bodyPr>
          <a:lstStyle/>
          <a:p>
            <a:pPr algn="ctr"/>
            <a:r>
              <a:rPr lang="de-DE" sz="3200" b="1" i="1" dirty="0">
                <a:solidFill>
                  <a:schemeClr val="bg1"/>
                </a:solidFill>
                <a:latin typeface="Calibri" panose="020F0502020204030204" pitchFamily="34" charset="0"/>
                <a:cs typeface="Calibri" panose="020F0502020204030204" pitchFamily="34" charset="0"/>
              </a:rPr>
              <a:t>Jede sinnvolle Idee kann vom Spielleiter  gewertet werden</a:t>
            </a:r>
          </a:p>
          <a:p>
            <a:pPr algn="ctr"/>
            <a:r>
              <a:rPr lang="de-DE" sz="3200" b="1" i="1" dirty="0" err="1">
                <a:solidFill>
                  <a:schemeClr val="bg1"/>
                </a:solidFill>
                <a:latin typeface="Calibri" panose="020F0502020204030204" pitchFamily="34" charset="0"/>
                <a:cs typeface="Calibri" panose="020F0502020204030204" pitchFamily="34" charset="0"/>
              </a:rPr>
              <a:t>Bsp</a:t>
            </a:r>
            <a:r>
              <a:rPr lang="de-DE" sz="3200" b="1" i="1" dirty="0">
                <a:solidFill>
                  <a:schemeClr val="bg1"/>
                </a:solidFill>
                <a:latin typeface="Calibri" panose="020F0502020204030204" pitchFamily="34" charset="0"/>
                <a:cs typeface="Calibri" panose="020F0502020204030204" pitchFamily="34" charset="0"/>
              </a:rPr>
              <a:t>:</a:t>
            </a:r>
          </a:p>
          <a:p>
            <a:pPr algn="ctr"/>
            <a:endParaRPr lang="de-DE" sz="3200" b="1" i="1" dirty="0">
              <a:solidFill>
                <a:schemeClr val="bg1"/>
              </a:solidFill>
              <a:latin typeface="Calibri" panose="020F0502020204030204" pitchFamily="34" charset="0"/>
              <a:cs typeface="Calibri" panose="020F0502020204030204" pitchFamily="34" charset="0"/>
            </a:endParaRPr>
          </a:p>
        </p:txBody>
      </p:sp>
      <p:pic>
        <p:nvPicPr>
          <p:cNvPr id="7" name="Grafik 6">
            <a:extLst>
              <a:ext uri="{FF2B5EF4-FFF2-40B4-BE49-F238E27FC236}">
                <a16:creationId xmlns:a16="http://schemas.microsoft.com/office/drawing/2014/main" id="{D21E2C9E-05D6-47B2-A7B9-4749CA2294EC}"/>
              </a:ext>
            </a:extLst>
          </p:cNvPr>
          <p:cNvPicPr/>
          <p:nvPr/>
        </p:nvPicPr>
        <p:blipFill>
          <a:blip r:embed="rId3">
            <a:extLst>
              <a:ext uri="{28A0092B-C50C-407E-A947-70E740481C1C}">
                <a14:useLocalDpi xmlns:a14="http://schemas.microsoft.com/office/drawing/2010/main" val="0"/>
              </a:ext>
            </a:extLst>
          </a:blip>
          <a:stretch>
            <a:fillRect/>
          </a:stretch>
        </p:blipFill>
        <p:spPr>
          <a:xfrm>
            <a:off x="1027602" y="3189951"/>
            <a:ext cx="2210549" cy="2352879"/>
          </a:xfrm>
          <a:prstGeom prst="rect">
            <a:avLst/>
          </a:prstGeom>
        </p:spPr>
      </p:pic>
      <p:pic>
        <p:nvPicPr>
          <p:cNvPr id="2" name="Grafik 1">
            <a:extLst>
              <a:ext uri="{FF2B5EF4-FFF2-40B4-BE49-F238E27FC236}">
                <a16:creationId xmlns:a16="http://schemas.microsoft.com/office/drawing/2014/main" id="{39ACABEC-323B-4503-94E7-790FA4F52B3F}"/>
              </a:ext>
            </a:extLst>
          </p:cNvPr>
          <p:cNvPicPr>
            <a:picLocks noChangeAspect="1"/>
          </p:cNvPicPr>
          <p:nvPr/>
        </p:nvPicPr>
        <p:blipFill>
          <a:blip r:embed="rId4"/>
          <a:stretch>
            <a:fillRect/>
          </a:stretch>
        </p:blipFill>
        <p:spPr>
          <a:xfrm>
            <a:off x="4973375" y="3194066"/>
            <a:ext cx="3375494" cy="2358703"/>
          </a:xfrm>
          <a:prstGeom prst="rect">
            <a:avLst/>
          </a:prstGeom>
        </p:spPr>
      </p:pic>
      <p:sp>
        <p:nvSpPr>
          <p:cNvPr id="3" name="Textfeld 2">
            <a:extLst>
              <a:ext uri="{FF2B5EF4-FFF2-40B4-BE49-F238E27FC236}">
                <a16:creationId xmlns:a16="http://schemas.microsoft.com/office/drawing/2014/main" id="{61BD00E1-7B4D-4AFF-9FFB-1EFF4B6FCF02}"/>
              </a:ext>
            </a:extLst>
          </p:cNvPr>
          <p:cNvSpPr txBox="1"/>
          <p:nvPr/>
        </p:nvSpPr>
        <p:spPr>
          <a:xfrm>
            <a:off x="1216404" y="5593749"/>
            <a:ext cx="7313146" cy="400110"/>
          </a:xfrm>
          <a:prstGeom prst="rect">
            <a:avLst/>
          </a:prstGeom>
          <a:noFill/>
        </p:spPr>
        <p:txBody>
          <a:bodyPr wrap="square" rtlCol="0">
            <a:spAutoFit/>
          </a:bodyPr>
          <a:lstStyle/>
          <a:p>
            <a:r>
              <a:rPr lang="de-DE" sz="2000" dirty="0">
                <a:solidFill>
                  <a:schemeClr val="bg1"/>
                </a:solidFill>
              </a:rPr>
              <a:t>CD-Sonnenfänger	-	Plastikflaschen-Blume</a:t>
            </a:r>
          </a:p>
        </p:txBody>
      </p:sp>
    </p:spTree>
  </p:cSld>
  <p:clrMapOvr>
    <a:masterClrMapping/>
  </p:clrMapOvr>
  <p:transition spd="slow" advClick="0">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42" name="Group 14"/>
          <p:cNvGrpSpPr>
            <a:grpSpLocks/>
          </p:cNvGrpSpPr>
          <p:nvPr/>
        </p:nvGrpSpPr>
        <p:grpSpPr bwMode="auto">
          <a:xfrm>
            <a:off x="2414588" y="1525588"/>
            <a:ext cx="4098925" cy="5081587"/>
            <a:chOff x="1521" y="961"/>
            <a:chExt cx="2582" cy="3201"/>
          </a:xfrm>
        </p:grpSpPr>
        <p:pic>
          <p:nvPicPr>
            <p:cNvPr id="73743" name="Picture 15">
              <a:hlinkClick r:id="" action="ppaction://hlinkshowjump?jump=lastslideviewed"/>
            </p:cNvPr>
            <p:cNvPicPr>
              <a:picLocks noChangeAspect="1" noChangeArrowheads="1"/>
            </p:cNvPicPr>
            <p:nvPr/>
          </p:nvPicPr>
          <p:blipFill>
            <a:blip r:embed="rId2"/>
            <a:srcRect/>
            <a:stretch>
              <a:fillRect/>
            </a:stretch>
          </p:blipFill>
          <p:spPr bwMode="auto">
            <a:xfrm>
              <a:off x="1521" y="961"/>
              <a:ext cx="2582" cy="2164"/>
            </a:xfrm>
            <a:prstGeom prst="rect">
              <a:avLst/>
            </a:prstGeom>
            <a:noFill/>
            <a:ln w="9525">
              <a:noFill/>
              <a:miter lim="800000"/>
              <a:headEnd/>
              <a:tailEnd/>
            </a:ln>
            <a:effectLst/>
          </p:spPr>
        </p:pic>
        <p:sp>
          <p:nvSpPr>
            <p:cNvPr id="73744" name="WordArt 16">
              <a:hlinkClick r:id="" action="ppaction://hlinkshowjump?jump=lastslideviewed"/>
            </p:cNvPr>
            <p:cNvSpPr>
              <a:spLocks noChangeArrowheads="1" noChangeShapeType="1" noTextEdit="1"/>
            </p:cNvSpPr>
            <p:nvPr/>
          </p:nvSpPr>
          <p:spPr bwMode="auto">
            <a:xfrm>
              <a:off x="1800" y="2907"/>
              <a:ext cx="1764" cy="1255"/>
            </a:xfrm>
            <a:prstGeom prst="rect">
              <a:avLst/>
            </a:prstGeom>
          </p:spPr>
          <p:txBody>
            <a:bodyPr wrap="none" fromWordArt="1">
              <a:prstTxWarp prst="textSlantUp">
                <a:avLst>
                  <a:gd name="adj" fmla="val 55556"/>
                </a:avLst>
              </a:prstTxWarp>
            </a:bodyPr>
            <a:lstStyle/>
            <a:p>
              <a:pPr algn="ctr"/>
              <a:r>
                <a:rPr lang="de-DE" sz="3600" kern="10">
                  <a:ln w="9525">
                    <a:solidFill>
                      <a:srgbClr val="000000"/>
                    </a:solidFill>
                    <a:round/>
                    <a:headEnd/>
                    <a:tailEnd/>
                  </a:ln>
                  <a:solidFill>
                    <a:srgbClr val="000000"/>
                  </a:solidFill>
                  <a:latin typeface="Arial Black"/>
                </a:rPr>
                <a:t>JOKER</a:t>
              </a:r>
            </a:p>
          </p:txBody>
        </p:sp>
      </p:gr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Verschiedenes</a:t>
            </a:r>
            <a:br>
              <a:rPr lang="de-DE" sz="2000" b="1" dirty="0">
                <a:latin typeface="Calibri" pitchFamily="34" charset="0"/>
              </a:rPr>
            </a:br>
            <a:r>
              <a:rPr lang="de-DE" sz="2000" b="1" dirty="0">
                <a:solidFill>
                  <a:srgbClr val="FFFF00"/>
                </a:solidFill>
                <a:latin typeface="Calibri" pitchFamily="34" charset="0"/>
              </a:rPr>
              <a:t>- 100 -</a:t>
            </a:r>
          </a:p>
        </p:txBody>
      </p:sp>
      <p:sp>
        <p:nvSpPr>
          <p:cNvPr id="10" name="AutoShape 5">
            <a:hlinkClick r:id="rId3"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Tree>
  </p:cSld>
  <p:clrMapOvr>
    <a:masterClrMapping/>
  </p:clrMapOvr>
  <p:transition spd="slow" advClick="0">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5" name="Text Box 13">
            <a:hlinkClick r:id="" action="ppaction://hlinkshowjump?jump=lastslideviewed"/>
          </p:cNvPr>
          <p:cNvSpPr txBox="1">
            <a:spLocks noChangeArrowheads="1"/>
          </p:cNvSpPr>
          <p:nvPr/>
        </p:nvSpPr>
        <p:spPr bwMode="auto">
          <a:xfrm>
            <a:off x="246063" y="2025650"/>
            <a:ext cx="7616825" cy="1015663"/>
          </a:xfrm>
          <a:prstGeom prst="rect">
            <a:avLst/>
          </a:prstGeom>
          <a:noFill/>
          <a:ln w="9525">
            <a:noFill/>
            <a:miter lim="800000"/>
            <a:headEnd/>
            <a:tailEnd/>
          </a:ln>
          <a:effectLst/>
        </p:spPr>
        <p:txBody>
          <a:bodyPr wrap="square">
            <a:spAutoFit/>
          </a:bodyPr>
          <a:lstStyle/>
          <a:p>
            <a:r>
              <a:rPr lang="de-DE" sz="3000" b="1" dirty="0">
                <a:solidFill>
                  <a:schemeClr val="bg1"/>
                </a:solidFill>
              </a:rPr>
              <a:t>Wohin mit dem alten Toaster? Wie entsorgt man Elektrogeräte?</a:t>
            </a:r>
            <a:endParaRPr lang="de-DE" sz="3000" b="1" dirty="0">
              <a:solidFill>
                <a:schemeClr val="bg1"/>
              </a:solidFill>
              <a:latin typeface="Calibri" pitchFamily="34" charset="0"/>
            </a:endParaRPr>
          </a:p>
        </p:txBody>
      </p:sp>
      <p:sp>
        <p:nvSpPr>
          <p:cNvPr id="8" name="Text Box 22"/>
          <p:cNvSpPr txBox="1">
            <a:spLocks noChangeArrowheads="1"/>
          </p:cNvSpPr>
          <p:nvPr/>
        </p:nvSpPr>
        <p:spPr bwMode="auto">
          <a:xfrm>
            <a:off x="246064" y="306871"/>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Verschiedenes </a:t>
            </a:r>
            <a:br>
              <a:rPr lang="de-DE" sz="2000" b="1" dirty="0">
                <a:latin typeface="Calibri" pitchFamily="34" charset="0"/>
              </a:rPr>
            </a:br>
            <a:r>
              <a:rPr lang="de-DE" sz="2000" b="1" dirty="0">
                <a:solidFill>
                  <a:srgbClr val="FFFF00"/>
                </a:solidFill>
                <a:latin typeface="Calibri" pitchFamily="34" charset="0"/>
              </a:rPr>
              <a:t>- 150 -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Verschiedenes</a:t>
            </a:r>
            <a:br>
              <a:rPr lang="de-DE" sz="2000" b="1" dirty="0">
                <a:latin typeface="Calibri" pitchFamily="34" charset="0"/>
              </a:rPr>
            </a:br>
            <a:r>
              <a:rPr lang="de-DE" sz="2000" b="1" dirty="0">
                <a:solidFill>
                  <a:srgbClr val="FFFF00"/>
                </a:solidFill>
                <a:latin typeface="Calibri" pitchFamily="34" charset="0"/>
              </a:rPr>
              <a:t>- 150 -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
        <p:nvSpPr>
          <p:cNvPr id="5" name="Textfeld 4">
            <a:extLst>
              <a:ext uri="{FF2B5EF4-FFF2-40B4-BE49-F238E27FC236}">
                <a16:creationId xmlns:a16="http://schemas.microsoft.com/office/drawing/2014/main" id="{FB3B06C9-3F48-468B-A277-AD9394772F1A}"/>
              </a:ext>
            </a:extLst>
          </p:cNvPr>
          <p:cNvSpPr txBox="1"/>
          <p:nvPr/>
        </p:nvSpPr>
        <p:spPr>
          <a:xfrm>
            <a:off x="426063" y="1574851"/>
            <a:ext cx="7106702" cy="4324261"/>
          </a:xfrm>
          <a:prstGeom prst="rect">
            <a:avLst/>
          </a:prstGeom>
          <a:noFill/>
        </p:spPr>
        <p:txBody>
          <a:bodyPr wrap="square" rtlCol="0">
            <a:spAutoFit/>
          </a:bodyPr>
          <a:lstStyle/>
          <a:p>
            <a:r>
              <a:rPr lang="de-DE" sz="2500" dirty="0">
                <a:solidFill>
                  <a:schemeClr val="bg1"/>
                </a:solidFill>
              </a:rPr>
              <a:t>-	Elektrogeräte müssen seit 2006 		getrennt gesammelt und entsorgt</a:t>
            </a:r>
          </a:p>
          <a:p>
            <a:r>
              <a:rPr lang="de-DE" sz="2500" dirty="0">
                <a:solidFill>
                  <a:schemeClr val="bg1"/>
                </a:solidFill>
              </a:rPr>
              <a:t>	werden. </a:t>
            </a:r>
          </a:p>
          <a:p>
            <a:r>
              <a:rPr lang="de-DE" sz="2500" dirty="0">
                <a:solidFill>
                  <a:schemeClr val="bg1"/>
                </a:solidFill>
              </a:rPr>
              <a:t>-	Sie haben im Restmüll nichts verloren, 	sondern müssen entweder bei 	kommunalen Sammelstellen, oder bei 	großen Händlern entsorgt werden.</a:t>
            </a:r>
          </a:p>
          <a:p>
            <a:r>
              <a:rPr lang="de-DE" sz="2500" dirty="0">
                <a:solidFill>
                  <a:schemeClr val="bg1"/>
                </a:solidFill>
              </a:rPr>
              <a:t>-	Händler sind beispielsweise zur 	kostenlosen Rücknahme von Altgeräten 	mit einer maximalen Kantenlänge von 	25cm beim Neukauf verpflichtet.</a:t>
            </a:r>
            <a:endParaRPr lang="de-DE" sz="2500" b="1" i="1" u="sng" dirty="0">
              <a:solidFill>
                <a:schemeClr val="bg1"/>
              </a:solidFill>
              <a:latin typeface="Calibri" panose="020F0502020204030204" pitchFamily="34" charset="0"/>
              <a:cs typeface="Calibri" panose="020F0502020204030204" pitchFamily="34" charset="0"/>
            </a:endParaRPr>
          </a:p>
        </p:txBody>
      </p:sp>
    </p:spTree>
  </p:cSld>
  <p:clrMapOvr>
    <a:masterClrMapping/>
  </p:clrMapOvr>
  <p:transition spd="slow" advClick="0">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9" name="Text Box 13">
            <a:hlinkClick r:id="" action="ppaction://hlinkshowjump?jump=lastslideviewed"/>
          </p:cNvPr>
          <p:cNvSpPr txBox="1">
            <a:spLocks noChangeArrowheads="1"/>
          </p:cNvSpPr>
          <p:nvPr/>
        </p:nvSpPr>
        <p:spPr bwMode="auto">
          <a:xfrm>
            <a:off x="246063" y="2025650"/>
            <a:ext cx="7616825" cy="1938992"/>
          </a:xfrm>
          <a:prstGeom prst="rect">
            <a:avLst/>
          </a:prstGeom>
          <a:noFill/>
          <a:ln w="9525">
            <a:noFill/>
            <a:miter lim="800000"/>
            <a:headEnd/>
            <a:tailEnd/>
          </a:ln>
          <a:effectLst/>
        </p:spPr>
        <p:txBody>
          <a:bodyPr wrap="square">
            <a:spAutoFit/>
          </a:bodyPr>
          <a:lstStyle/>
          <a:p>
            <a:pPr algn="ctr"/>
            <a:r>
              <a:rPr lang="de-DE" b="1" dirty="0">
                <a:solidFill>
                  <a:schemeClr val="bg1"/>
                </a:solidFill>
              </a:rPr>
              <a:t>Was ist eigentlich Sondermüll?</a:t>
            </a:r>
          </a:p>
          <a:p>
            <a:pPr algn="ctr"/>
            <a:r>
              <a:rPr lang="de-DE" sz="3200" b="1" dirty="0">
                <a:solidFill>
                  <a:schemeClr val="bg1"/>
                </a:solidFill>
                <a:latin typeface="Calibri" pitchFamily="34" charset="0"/>
              </a:rPr>
              <a:t>Nennt 3 Sondermüll-Beispiele.</a:t>
            </a: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Verschiedenes</a:t>
            </a:r>
            <a:br>
              <a:rPr lang="de-DE" sz="2000" b="1" dirty="0">
                <a:latin typeface="Calibri" pitchFamily="34" charset="0"/>
              </a:rPr>
            </a:br>
            <a:r>
              <a:rPr lang="de-DE" sz="2000" b="1" dirty="0">
                <a:solidFill>
                  <a:srgbClr val="FFFF00"/>
                </a:solidFill>
                <a:latin typeface="Calibri" pitchFamily="34" charset="0"/>
              </a:rPr>
              <a:t>- 200 -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9" name="Text Box 13">
            <a:hlinkClick r:id="" action="ppaction://hlinkshowjump?jump=lastslideviewed"/>
          </p:cNvPr>
          <p:cNvSpPr txBox="1">
            <a:spLocks noChangeArrowheads="1"/>
          </p:cNvSpPr>
          <p:nvPr/>
        </p:nvSpPr>
        <p:spPr bwMode="auto">
          <a:xfrm>
            <a:off x="246063" y="2025650"/>
            <a:ext cx="8647112" cy="4401205"/>
          </a:xfrm>
          <a:prstGeom prst="rect">
            <a:avLst/>
          </a:prstGeom>
          <a:noFill/>
          <a:ln w="9525">
            <a:noFill/>
            <a:miter lim="800000"/>
            <a:headEnd/>
            <a:tailEnd/>
          </a:ln>
          <a:effectLst/>
        </p:spPr>
        <p:txBody>
          <a:bodyPr wrap="square">
            <a:spAutoFit/>
          </a:bodyPr>
          <a:lstStyle/>
          <a:p>
            <a:r>
              <a:rPr lang="de-DE" sz="2000" dirty="0">
                <a:solidFill>
                  <a:schemeClr val="bg1"/>
                </a:solidFill>
              </a:rPr>
              <a:t>Im Sondermüll finden sich alle Produkte mit schädlichen</a:t>
            </a:r>
          </a:p>
          <a:p>
            <a:r>
              <a:rPr lang="de-DE" sz="2000" dirty="0">
                <a:solidFill>
                  <a:schemeClr val="bg1"/>
                </a:solidFill>
              </a:rPr>
              <a:t>Inhaltsstoffen wieder. Diese dürfen nicht einfach in den Restmüll</a:t>
            </a:r>
          </a:p>
          <a:p>
            <a:r>
              <a:rPr lang="de-DE" sz="2000" dirty="0">
                <a:solidFill>
                  <a:schemeClr val="bg1"/>
                </a:solidFill>
              </a:rPr>
              <a:t>geworfen werden, sondern müssen zu einer lokalen Sammelstelle</a:t>
            </a:r>
          </a:p>
          <a:p>
            <a:r>
              <a:rPr lang="de-DE" sz="2000" dirty="0">
                <a:solidFill>
                  <a:schemeClr val="bg1"/>
                </a:solidFill>
              </a:rPr>
              <a:t>gebracht werden. Doch auch der Handel ist teilweise verpflichtet</a:t>
            </a:r>
          </a:p>
          <a:p>
            <a:r>
              <a:rPr lang="de-DE" sz="2000" dirty="0">
                <a:solidFill>
                  <a:schemeClr val="bg1"/>
                </a:solidFill>
              </a:rPr>
              <a:t>schadstoffhaltige Produkte zurückzunehmen. Als Sondermüll gelten</a:t>
            </a:r>
          </a:p>
          <a:p>
            <a:r>
              <a:rPr lang="de-DE" sz="2000" dirty="0">
                <a:solidFill>
                  <a:schemeClr val="bg1"/>
                </a:solidFill>
              </a:rPr>
              <a:t>beispielsweise:</a:t>
            </a:r>
          </a:p>
          <a:p>
            <a:r>
              <a:rPr lang="de-DE" sz="2000" dirty="0">
                <a:solidFill>
                  <a:schemeClr val="bg1"/>
                </a:solidFill>
              </a:rPr>
              <a:t>- Renovierungsabfälle</a:t>
            </a:r>
          </a:p>
          <a:p>
            <a:r>
              <a:rPr lang="de-DE" sz="2000" dirty="0">
                <a:solidFill>
                  <a:schemeClr val="bg1"/>
                </a:solidFill>
              </a:rPr>
              <a:t>- Reinigungsmittel</a:t>
            </a:r>
          </a:p>
          <a:p>
            <a:r>
              <a:rPr lang="de-DE" sz="2000" dirty="0">
                <a:solidFill>
                  <a:schemeClr val="bg1"/>
                </a:solidFill>
              </a:rPr>
              <a:t>- nicht geleerte Spraydosen</a:t>
            </a:r>
          </a:p>
          <a:p>
            <a:r>
              <a:rPr lang="de-DE" sz="2000" dirty="0">
                <a:solidFill>
                  <a:schemeClr val="bg1"/>
                </a:solidFill>
              </a:rPr>
              <a:t>- quecksilberhaltige Thermometer</a:t>
            </a:r>
          </a:p>
          <a:p>
            <a:r>
              <a:rPr lang="de-DE" sz="2000" dirty="0">
                <a:solidFill>
                  <a:schemeClr val="bg1"/>
                </a:solidFill>
              </a:rPr>
              <a:t>- Gartenchemikalien mit Gefahrstoffsymbolen</a:t>
            </a:r>
          </a:p>
          <a:p>
            <a:r>
              <a:rPr lang="de-DE" sz="2000" dirty="0">
                <a:solidFill>
                  <a:schemeClr val="bg1"/>
                </a:solidFill>
              </a:rPr>
              <a:t>- alte Batterien</a:t>
            </a:r>
          </a:p>
          <a:p>
            <a:r>
              <a:rPr lang="de-DE" sz="2000" dirty="0">
                <a:solidFill>
                  <a:schemeClr val="bg1"/>
                </a:solidFill>
              </a:rPr>
              <a:t>- Akkus</a:t>
            </a:r>
          </a:p>
          <a:p>
            <a:r>
              <a:rPr lang="de-DE" sz="2000" dirty="0">
                <a:solidFill>
                  <a:schemeClr val="bg1"/>
                </a:solidFill>
              </a:rPr>
              <a:t>- Altöl</a:t>
            </a:r>
            <a:endParaRPr lang="de-DE" sz="2000" b="1" i="1" u="sng" dirty="0">
              <a:solidFill>
                <a:schemeClr val="bg1"/>
              </a:solidFill>
              <a:latin typeface="Calibri" pitchFamily="34" charset="0"/>
            </a:endParaRP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Verschiedenes</a:t>
            </a:r>
            <a:br>
              <a:rPr lang="de-DE" sz="2000" b="1" dirty="0">
                <a:latin typeface="Calibri" pitchFamily="34" charset="0"/>
              </a:rPr>
            </a:br>
            <a:r>
              <a:rPr lang="de-DE" sz="2000" b="1" dirty="0">
                <a:solidFill>
                  <a:srgbClr val="FFFF00"/>
                </a:solidFill>
                <a:latin typeface="Calibri" pitchFamily="34" charset="0"/>
              </a:rPr>
              <a:t>- 200 -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Tree>
  </p:cSld>
  <p:clrMapOvr>
    <a:masterClrMapping/>
  </p:clrMapOvr>
  <p:transition spd="slow" advClick="0">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3" name="Text Box 13">
            <a:hlinkClick r:id="" action="ppaction://hlinkshowjump?jump=lastslideviewed"/>
          </p:cNvPr>
          <p:cNvSpPr txBox="1">
            <a:spLocks noChangeArrowheads="1"/>
          </p:cNvSpPr>
          <p:nvPr/>
        </p:nvSpPr>
        <p:spPr bwMode="auto">
          <a:xfrm>
            <a:off x="246063" y="1460292"/>
            <a:ext cx="7616825" cy="1477328"/>
          </a:xfrm>
          <a:prstGeom prst="rect">
            <a:avLst/>
          </a:prstGeom>
          <a:noFill/>
          <a:ln w="9525">
            <a:noFill/>
            <a:miter lim="800000"/>
            <a:headEnd/>
            <a:tailEnd/>
          </a:ln>
          <a:effectLst/>
        </p:spPr>
        <p:txBody>
          <a:bodyPr wrap="square">
            <a:spAutoFit/>
          </a:bodyPr>
          <a:lstStyle/>
          <a:p>
            <a:pPr algn="ctr"/>
            <a:r>
              <a:rPr lang="de-DE" sz="3000" b="1" dirty="0">
                <a:solidFill>
                  <a:schemeClr val="bg1"/>
                </a:solidFill>
                <a:latin typeface="Calibri" pitchFamily="34" charset="0"/>
              </a:rPr>
              <a:t>Was ist eigentlich Mikroplastik?</a:t>
            </a:r>
          </a:p>
          <a:p>
            <a:pPr algn="ctr"/>
            <a:r>
              <a:rPr lang="de-DE" sz="3000" b="1" dirty="0">
                <a:solidFill>
                  <a:schemeClr val="bg1"/>
                </a:solidFill>
                <a:latin typeface="Calibri" pitchFamily="34" charset="0"/>
              </a:rPr>
              <a:t>Versuche in eigenen Worten dieses Wort zu erklären</a:t>
            </a: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Verschiedenes </a:t>
            </a:r>
            <a:br>
              <a:rPr lang="de-DE" sz="2000" b="1" dirty="0">
                <a:latin typeface="Calibri" pitchFamily="34" charset="0"/>
              </a:rPr>
            </a:br>
            <a:r>
              <a:rPr lang="de-DE" sz="2000" b="1" dirty="0">
                <a:solidFill>
                  <a:srgbClr val="FFFF00"/>
                </a:solidFill>
                <a:latin typeface="Calibri" pitchFamily="34" charset="0"/>
              </a:rPr>
              <a:t>- 250 -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3" name="Text Box 13">
            <a:hlinkClick r:id="" action="ppaction://hlinkshowjump?jump=lastslideviewed"/>
          </p:cNvPr>
          <p:cNvSpPr txBox="1">
            <a:spLocks noChangeArrowheads="1"/>
          </p:cNvSpPr>
          <p:nvPr/>
        </p:nvSpPr>
        <p:spPr bwMode="auto">
          <a:xfrm>
            <a:off x="246063" y="1611582"/>
            <a:ext cx="8647112" cy="3785652"/>
          </a:xfrm>
          <a:prstGeom prst="rect">
            <a:avLst/>
          </a:prstGeom>
          <a:noFill/>
          <a:ln w="9525">
            <a:noFill/>
            <a:miter lim="800000"/>
            <a:headEnd/>
            <a:tailEnd/>
          </a:ln>
          <a:effectLst/>
        </p:spPr>
        <p:txBody>
          <a:bodyPr wrap="square">
            <a:spAutoFit/>
          </a:bodyPr>
          <a:lstStyle/>
          <a:p>
            <a:r>
              <a:rPr lang="de-DE" sz="2000" dirty="0">
                <a:solidFill>
                  <a:schemeClr val="bg1"/>
                </a:solidFill>
              </a:rPr>
              <a:t>Als Mikroplastik werden Plastikstücke bezeichnet, welche kleiner als 5 mm sind. Sie sind also teilweise mit dem bloßen Auge schwer zu erkennen. Es gibt zwei Sorten von Mikroplastik:</a:t>
            </a:r>
          </a:p>
          <a:p>
            <a:r>
              <a:rPr lang="de-DE" sz="2000" b="1" dirty="0">
                <a:solidFill>
                  <a:schemeClr val="bg1"/>
                </a:solidFill>
              </a:rPr>
              <a:t>primären Mikroplastik</a:t>
            </a:r>
            <a:r>
              <a:rPr lang="de-DE" sz="2000" dirty="0">
                <a:solidFill>
                  <a:schemeClr val="bg1"/>
                </a:solidFill>
              </a:rPr>
              <a:t> gehören Granulate in Kosmetik und Hygieneprodukten, wie Peelings, Zahnpasta, Handwaschmittel; mikroskopische Partikel, die in Reinigungsstrahlern, zum Beispiel auf Werften eingesetzt werden.</a:t>
            </a:r>
          </a:p>
          <a:p>
            <a:r>
              <a:rPr lang="de-DE" sz="2000" b="1" dirty="0">
                <a:solidFill>
                  <a:schemeClr val="bg1"/>
                </a:solidFill>
              </a:rPr>
              <a:t>Sekundäres Mikroplastik</a:t>
            </a:r>
            <a:r>
              <a:rPr lang="de-DE" sz="2000" dirty="0">
                <a:solidFill>
                  <a:schemeClr val="bg1"/>
                </a:solidFill>
              </a:rPr>
              <a:t> entsteht durch physikalische, biologische und chemische Prozesse.</a:t>
            </a:r>
          </a:p>
          <a:p>
            <a:r>
              <a:rPr lang="de-DE" sz="2000" dirty="0">
                <a:solidFill>
                  <a:schemeClr val="bg1"/>
                </a:solidFill>
              </a:rPr>
              <a:t>Bis zu 2.000 Kunstfasern aus Fleece-Kleidungsstücken gelangen pro Waschgang über Fließgewässer in die Meeresumwelt, da sie von den Klärwerken nicht zurückgehalten werden können. </a:t>
            </a:r>
          </a:p>
        </p:txBody>
      </p:sp>
      <p:sp>
        <p:nvSpPr>
          <p:cNvPr id="8" name="Text Box 22"/>
          <p:cNvSpPr txBox="1">
            <a:spLocks noChangeArrowheads="1"/>
          </p:cNvSpPr>
          <p:nvPr/>
        </p:nvSpPr>
        <p:spPr bwMode="auto">
          <a:xfrm>
            <a:off x="246064" y="293618"/>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Verschiedenes</a:t>
            </a:r>
            <a:br>
              <a:rPr lang="de-DE" sz="2000" b="1" dirty="0">
                <a:latin typeface="Calibri" pitchFamily="34" charset="0"/>
              </a:rPr>
            </a:br>
            <a:r>
              <a:rPr lang="de-DE" sz="2000" b="1" dirty="0">
                <a:solidFill>
                  <a:srgbClr val="FFFF00"/>
                </a:solidFill>
                <a:latin typeface="Calibri" pitchFamily="34" charset="0"/>
              </a:rPr>
              <a:t>- 250 -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Tree>
  </p:cSld>
  <p:clrMapOvr>
    <a:masterClrMapping/>
  </p:clrMapOvr>
  <p:transition spd="slow" advClick="0">
    <p:split orient="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p:cNvSpPr txBox="1">
            <a:spLocks noChangeArrowheads="1"/>
          </p:cNvSpPr>
          <p:nvPr/>
        </p:nvSpPr>
        <p:spPr bwMode="auto">
          <a:xfrm>
            <a:off x="246064" y="306870"/>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Verschiedenes</a:t>
            </a:r>
            <a:br>
              <a:rPr lang="de-DE" sz="2000" b="1" dirty="0">
                <a:latin typeface="Calibri" pitchFamily="34" charset="0"/>
              </a:rPr>
            </a:br>
            <a:r>
              <a:rPr lang="de-DE" sz="2000" b="1" dirty="0">
                <a:solidFill>
                  <a:srgbClr val="FFFF00"/>
                </a:solidFill>
                <a:latin typeface="Calibri" pitchFamily="34" charset="0"/>
              </a:rPr>
              <a:t>- 300 -</a:t>
            </a:r>
          </a:p>
        </p:txBody>
      </p:sp>
      <p:sp>
        <p:nvSpPr>
          <p:cNvPr id="9" name="Text Box 13">
            <a:hlinkClick r:id="" action="ppaction://hlinkshowjump?jump=lastslideviewed"/>
          </p:cNvPr>
          <p:cNvSpPr txBox="1">
            <a:spLocks noChangeArrowheads="1"/>
          </p:cNvSpPr>
          <p:nvPr/>
        </p:nvSpPr>
        <p:spPr bwMode="auto">
          <a:xfrm>
            <a:off x="246063" y="2025650"/>
            <a:ext cx="7616825" cy="1569660"/>
          </a:xfrm>
          <a:prstGeom prst="rect">
            <a:avLst/>
          </a:prstGeom>
          <a:noFill/>
          <a:ln w="9525">
            <a:noFill/>
            <a:miter lim="800000"/>
            <a:headEnd/>
            <a:tailEnd/>
          </a:ln>
          <a:effectLst/>
        </p:spPr>
        <p:txBody>
          <a:bodyPr wrap="square">
            <a:spAutoFit/>
          </a:bodyPr>
          <a:lstStyle/>
          <a:p>
            <a:pPr algn="ctr"/>
            <a:r>
              <a:rPr lang="de-DE" sz="3200" b="1" dirty="0">
                <a:solidFill>
                  <a:schemeClr val="bg1"/>
                </a:solidFill>
              </a:rPr>
              <a:t>Schätzfrage:</a:t>
            </a:r>
          </a:p>
          <a:p>
            <a:pPr algn="ctr"/>
            <a:r>
              <a:rPr lang="de-DE" sz="3200" b="1" dirty="0">
                <a:solidFill>
                  <a:schemeClr val="bg1"/>
                </a:solidFill>
              </a:rPr>
              <a:t>Wie hoch ist der in den Meeren enthaltene Anteil an Plastikmüll?</a:t>
            </a:r>
          </a:p>
        </p:txBody>
      </p:sp>
      <p:sp>
        <p:nvSpPr>
          <p:cNvPr id="10"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1"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2"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2"/>
                                        </p:tgtEl>
                                        <p:attrNameLst>
                                          <p:attrName>ppt_x</p:attrName>
                                        </p:attrNameLst>
                                      </p:cBhvr>
                                      <p:tavLst>
                                        <p:tav tm="0">
                                          <p:val>
                                            <p:strVal val="ppt_x"/>
                                          </p:val>
                                        </p:tav>
                                        <p:tav tm="100000">
                                          <p:val>
                                            <p:strVal val="ppt_x"/>
                                          </p:val>
                                        </p:tav>
                                      </p:tavLst>
                                    </p:anim>
                                    <p:anim calcmode="lin" valueType="num">
                                      <p:cBhvr additive="base">
                                        <p:cTn id="7" dur="30000"/>
                                        <p:tgtEl>
                                          <p:spTgt spid="12"/>
                                        </p:tgtEl>
                                        <p:attrNameLst>
                                          <p:attrName>ppt_y</p:attrName>
                                        </p:attrNameLst>
                                      </p:cBhvr>
                                      <p:tavLst>
                                        <p:tav tm="0">
                                          <p:val>
                                            <p:strVal val="ppt_y"/>
                                          </p:val>
                                        </p:tav>
                                        <p:tav tm="100000">
                                          <p:val>
                                            <p:strVal val="1+ppt_h/2"/>
                                          </p:val>
                                        </p:tav>
                                      </p:tavLst>
                                    </p:anim>
                                    <p:set>
                                      <p:cBhvr>
                                        <p:cTn id="8" dur="1" fill="hold">
                                          <p:stCondLst>
                                            <p:cond delay="29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6"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Mülltrennung</a:t>
            </a:r>
            <a:br>
              <a:rPr lang="de-DE" sz="2000" b="1" dirty="0">
                <a:latin typeface="Calibri" pitchFamily="34" charset="0"/>
              </a:rPr>
            </a:br>
            <a:r>
              <a:rPr lang="de-DE" sz="2000" b="1" dirty="0">
                <a:solidFill>
                  <a:srgbClr val="FFFF00"/>
                </a:solidFill>
                <a:latin typeface="Calibri" pitchFamily="34" charset="0"/>
              </a:rPr>
              <a:t>- 100 -</a:t>
            </a:r>
          </a:p>
        </p:txBody>
      </p:sp>
      <p:sp>
        <p:nvSpPr>
          <p:cNvPr id="6167" name="Text Box 23"/>
          <p:cNvSpPr txBox="1">
            <a:spLocks noChangeArrowheads="1"/>
          </p:cNvSpPr>
          <p:nvPr/>
        </p:nvSpPr>
        <p:spPr bwMode="auto">
          <a:xfrm>
            <a:off x="246064" y="1933370"/>
            <a:ext cx="8647112" cy="584775"/>
          </a:xfrm>
          <a:prstGeom prst="rect">
            <a:avLst/>
          </a:prstGeom>
          <a:noFill/>
          <a:ln w="9525">
            <a:noFill/>
            <a:miter lim="800000"/>
            <a:headEnd/>
            <a:tailEnd/>
          </a:ln>
          <a:effectLst/>
        </p:spPr>
        <p:txBody>
          <a:bodyPr wrap="square">
            <a:spAutoFit/>
          </a:bodyPr>
          <a:lstStyle/>
          <a:p>
            <a:pPr algn="ctr"/>
            <a:endParaRPr lang="de-DE" sz="3200" b="1" i="1" u="sng" dirty="0">
              <a:latin typeface="Calibri" pitchFamily="34" charset="0"/>
            </a:endParaRPr>
          </a:p>
        </p:txBody>
      </p:sp>
      <p:sp>
        <p:nvSpPr>
          <p:cNvPr id="10"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graphicFrame>
        <p:nvGraphicFramePr>
          <p:cNvPr id="2" name="Tabelle 2">
            <a:extLst>
              <a:ext uri="{FF2B5EF4-FFF2-40B4-BE49-F238E27FC236}">
                <a16:creationId xmlns:a16="http://schemas.microsoft.com/office/drawing/2014/main" id="{92C935E7-7FBD-45E3-B8C6-A1E21D1256DD}"/>
              </a:ext>
            </a:extLst>
          </p:cNvPr>
          <p:cNvGraphicFramePr>
            <a:graphicFrameLocks noGrp="1"/>
          </p:cNvGraphicFramePr>
          <p:nvPr>
            <p:extLst>
              <p:ext uri="{D42A27DB-BD31-4B8C-83A1-F6EECF244321}">
                <p14:modId xmlns:p14="http://schemas.microsoft.com/office/powerpoint/2010/main" val="2798450455"/>
              </p:ext>
            </p:extLst>
          </p:nvPr>
        </p:nvGraphicFramePr>
        <p:xfrm>
          <a:off x="704675" y="1396999"/>
          <a:ext cx="8188500" cy="5212080"/>
        </p:xfrm>
        <a:graphic>
          <a:graphicData uri="http://schemas.openxmlformats.org/drawingml/2006/table">
            <a:tbl>
              <a:tblPr firstRow="1" bandRow="1">
                <a:tableStyleId>{5C22544A-7EE6-4342-B048-85BDC9FD1C3A}</a:tableStyleId>
              </a:tblPr>
              <a:tblGrid>
                <a:gridCol w="4094250">
                  <a:extLst>
                    <a:ext uri="{9D8B030D-6E8A-4147-A177-3AD203B41FA5}">
                      <a16:colId xmlns:a16="http://schemas.microsoft.com/office/drawing/2014/main" val="3699942584"/>
                    </a:ext>
                  </a:extLst>
                </a:gridCol>
                <a:gridCol w="4094250">
                  <a:extLst>
                    <a:ext uri="{9D8B030D-6E8A-4147-A177-3AD203B41FA5}">
                      <a16:colId xmlns:a16="http://schemas.microsoft.com/office/drawing/2014/main" val="1727612052"/>
                    </a:ext>
                  </a:extLst>
                </a:gridCol>
              </a:tblGrid>
              <a:tr h="4693408">
                <a:tc>
                  <a:txBody>
                    <a:bodyPr/>
                    <a:lstStyle/>
                    <a:p>
                      <a:r>
                        <a:rPr lang="de-DE" sz="1800" b="1" i="0" u="none" strike="noStrike" kern="1200" baseline="0" dirty="0">
                          <a:solidFill>
                            <a:srgbClr val="00B050"/>
                          </a:solidFill>
                          <a:latin typeface="+mn-lt"/>
                          <a:ea typeface="+mn-ea"/>
                          <a:cs typeface="+mn-cs"/>
                        </a:rPr>
                        <a:t>Rein damit:</a:t>
                      </a:r>
                    </a:p>
                    <a:p>
                      <a:r>
                        <a:rPr lang="de-DE" sz="1400" b="0" i="0" u="none" strike="noStrike" kern="1200" baseline="0" dirty="0">
                          <a:solidFill>
                            <a:srgbClr val="00B050"/>
                          </a:solidFill>
                          <a:latin typeface="+mn-lt"/>
                          <a:ea typeface="+mn-ea"/>
                          <a:cs typeface="+mn-cs"/>
                        </a:rPr>
                        <a:t>- Joghurtbecher</a:t>
                      </a:r>
                    </a:p>
                    <a:p>
                      <a:r>
                        <a:rPr lang="de-DE" sz="1400" b="0" i="0" u="none" strike="noStrike" kern="1200" baseline="0" dirty="0">
                          <a:solidFill>
                            <a:srgbClr val="00B050"/>
                          </a:solidFill>
                          <a:latin typeface="+mn-lt"/>
                          <a:ea typeface="+mn-ea"/>
                          <a:cs typeface="+mn-cs"/>
                        </a:rPr>
                        <a:t>- Eisverpackung (Kunststoff)</a:t>
                      </a:r>
                    </a:p>
                    <a:p>
                      <a:r>
                        <a:rPr lang="de-DE" sz="1400" b="0" i="0" u="none" strike="noStrike" kern="1200" baseline="0" dirty="0">
                          <a:solidFill>
                            <a:srgbClr val="00B050"/>
                          </a:solidFill>
                          <a:latin typeface="+mn-lt"/>
                          <a:ea typeface="+mn-ea"/>
                          <a:cs typeface="+mn-cs"/>
                        </a:rPr>
                        <a:t>- Getränkekartons</a:t>
                      </a:r>
                    </a:p>
                    <a:p>
                      <a:r>
                        <a:rPr lang="de-DE" sz="1400" b="0" i="0" u="none" strike="noStrike" kern="1200" baseline="0" dirty="0">
                          <a:solidFill>
                            <a:srgbClr val="00B050"/>
                          </a:solidFill>
                          <a:latin typeface="+mn-lt"/>
                          <a:ea typeface="+mn-ea"/>
                          <a:cs typeface="+mn-cs"/>
                        </a:rPr>
                        <a:t>- Holzschachteln</a:t>
                      </a:r>
                    </a:p>
                    <a:p>
                      <a:r>
                        <a:rPr lang="de-DE" sz="1400" b="0" i="0" u="none" strike="noStrike" kern="1200" baseline="0" dirty="0">
                          <a:solidFill>
                            <a:srgbClr val="00B050"/>
                          </a:solidFill>
                          <a:latin typeface="+mn-lt"/>
                          <a:ea typeface="+mn-ea"/>
                          <a:cs typeface="+mn-cs"/>
                        </a:rPr>
                        <a:t>- Konservendosen</a:t>
                      </a:r>
                    </a:p>
                    <a:p>
                      <a:r>
                        <a:rPr lang="de-DE" sz="1400" b="0" i="0" u="none" strike="noStrike" kern="1200" baseline="0" dirty="0">
                          <a:solidFill>
                            <a:srgbClr val="00B050"/>
                          </a:solidFill>
                          <a:latin typeface="+mn-lt"/>
                          <a:ea typeface="+mn-ea"/>
                          <a:cs typeface="+mn-cs"/>
                        </a:rPr>
                        <a:t>- Menüschalen von Fertigprodukten</a:t>
                      </a:r>
                    </a:p>
                    <a:p>
                      <a:r>
                        <a:rPr lang="de-DE" sz="1400" b="0" i="0" u="none" strike="noStrike" kern="1200" baseline="0" dirty="0">
                          <a:solidFill>
                            <a:srgbClr val="00B050"/>
                          </a:solidFill>
                          <a:latin typeface="+mn-lt"/>
                          <a:ea typeface="+mn-ea"/>
                          <a:cs typeface="+mn-cs"/>
                        </a:rPr>
                        <a:t>- Milchbeutel</a:t>
                      </a:r>
                    </a:p>
                    <a:p>
                      <a:r>
                        <a:rPr lang="de-DE" sz="1400" b="0" i="0" u="none" strike="noStrike" kern="1200" baseline="0" dirty="0">
                          <a:solidFill>
                            <a:srgbClr val="00B050"/>
                          </a:solidFill>
                          <a:latin typeface="+mn-lt"/>
                          <a:ea typeface="+mn-ea"/>
                          <a:cs typeface="+mn-cs"/>
                        </a:rPr>
                        <a:t>- Schokoriegel-Verpackung</a:t>
                      </a:r>
                    </a:p>
                    <a:p>
                      <a:r>
                        <a:rPr lang="de-DE" sz="1400" b="0" i="0" u="none" strike="noStrike" kern="1200" baseline="0" dirty="0">
                          <a:solidFill>
                            <a:srgbClr val="00B050"/>
                          </a:solidFill>
                          <a:latin typeface="+mn-lt"/>
                          <a:ea typeface="+mn-ea"/>
                          <a:cs typeface="+mn-cs"/>
                        </a:rPr>
                        <a:t>- Nudeltüten</a:t>
                      </a:r>
                    </a:p>
                    <a:p>
                      <a:r>
                        <a:rPr lang="de-DE" sz="1400" b="0" i="0" u="none" strike="noStrike" kern="1200" baseline="0" dirty="0">
                          <a:solidFill>
                            <a:srgbClr val="00B050"/>
                          </a:solidFill>
                          <a:latin typeface="+mn-lt"/>
                          <a:ea typeface="+mn-ea"/>
                          <a:cs typeface="+mn-cs"/>
                        </a:rPr>
                        <a:t>- Schokoladen-Alufolie</a:t>
                      </a:r>
                    </a:p>
                    <a:p>
                      <a:r>
                        <a:rPr lang="de-DE" sz="1400" b="0" i="0" u="none" strike="noStrike" kern="1200" baseline="0" dirty="0">
                          <a:solidFill>
                            <a:srgbClr val="00B050"/>
                          </a:solidFill>
                          <a:latin typeface="+mn-lt"/>
                          <a:ea typeface="+mn-ea"/>
                          <a:cs typeface="+mn-cs"/>
                        </a:rPr>
                        <a:t>- Senf-, Mayo-, </a:t>
                      </a:r>
                      <a:r>
                        <a:rPr lang="de-DE" sz="1400" b="0" i="0" u="none" strike="noStrike" kern="1200" baseline="0" dirty="0" err="1">
                          <a:solidFill>
                            <a:srgbClr val="00B050"/>
                          </a:solidFill>
                          <a:latin typeface="+mn-lt"/>
                          <a:ea typeface="+mn-ea"/>
                          <a:cs typeface="+mn-cs"/>
                        </a:rPr>
                        <a:t>Ketchuptuben</a:t>
                      </a:r>
                      <a:endParaRPr lang="de-DE" sz="1400" b="0" i="0" u="none" strike="noStrike" kern="1200" baseline="0" dirty="0">
                        <a:solidFill>
                          <a:srgbClr val="00B050"/>
                        </a:solidFill>
                        <a:latin typeface="+mn-lt"/>
                        <a:ea typeface="+mn-ea"/>
                        <a:cs typeface="+mn-cs"/>
                      </a:endParaRPr>
                    </a:p>
                    <a:p>
                      <a:r>
                        <a:rPr lang="de-DE" sz="1400" b="0" i="0" u="none" strike="noStrike" kern="1200" baseline="0" dirty="0">
                          <a:solidFill>
                            <a:srgbClr val="00B050"/>
                          </a:solidFill>
                          <a:latin typeface="+mn-lt"/>
                          <a:ea typeface="+mn-ea"/>
                          <a:cs typeface="+mn-cs"/>
                        </a:rPr>
                        <a:t>- </a:t>
                      </a:r>
                      <a:r>
                        <a:rPr lang="de-DE" sz="1400" b="0" i="0" u="none" strike="noStrike" kern="1200" baseline="0" dirty="0" err="1">
                          <a:solidFill>
                            <a:srgbClr val="00B050"/>
                          </a:solidFill>
                          <a:latin typeface="+mn-lt"/>
                          <a:ea typeface="+mn-ea"/>
                          <a:cs typeface="+mn-cs"/>
                        </a:rPr>
                        <a:t>Shampooflaschen</a:t>
                      </a:r>
                      <a:endParaRPr lang="de-DE" sz="1400" b="0" i="0" u="none" strike="noStrike" kern="1200" baseline="0" dirty="0">
                        <a:solidFill>
                          <a:srgbClr val="00B050"/>
                        </a:solidFill>
                        <a:latin typeface="+mn-lt"/>
                        <a:ea typeface="+mn-ea"/>
                        <a:cs typeface="+mn-cs"/>
                      </a:endParaRPr>
                    </a:p>
                    <a:p>
                      <a:r>
                        <a:rPr lang="de-DE" sz="1400" b="0" i="0" u="none" strike="noStrike" kern="1200" baseline="0" dirty="0">
                          <a:solidFill>
                            <a:srgbClr val="00B050"/>
                          </a:solidFill>
                          <a:latin typeface="+mn-lt"/>
                          <a:ea typeface="+mn-ea"/>
                          <a:cs typeface="+mn-cs"/>
                        </a:rPr>
                        <a:t>- Spraydosen</a:t>
                      </a:r>
                    </a:p>
                    <a:p>
                      <a:r>
                        <a:rPr lang="de-DE" sz="1400" b="0" i="0" u="none" strike="noStrike" kern="1200" baseline="0" dirty="0">
                          <a:solidFill>
                            <a:srgbClr val="00B050"/>
                          </a:solidFill>
                          <a:latin typeface="+mn-lt"/>
                          <a:ea typeface="+mn-ea"/>
                          <a:cs typeface="+mn-cs"/>
                        </a:rPr>
                        <a:t>- Spülmittelflaschen</a:t>
                      </a:r>
                    </a:p>
                    <a:p>
                      <a:r>
                        <a:rPr lang="de-DE" sz="1400" b="0" i="0" u="none" strike="noStrike" kern="1200" baseline="0" dirty="0">
                          <a:solidFill>
                            <a:srgbClr val="00B050"/>
                          </a:solidFill>
                          <a:latin typeface="+mn-lt"/>
                          <a:ea typeface="+mn-ea"/>
                          <a:cs typeface="+mn-cs"/>
                        </a:rPr>
                        <a:t>- Speiseölflaschen (Kunststoff)</a:t>
                      </a:r>
                    </a:p>
                    <a:p>
                      <a:r>
                        <a:rPr lang="de-DE" sz="1400" b="0" i="0" u="none" strike="noStrike" kern="1200" baseline="0" dirty="0">
                          <a:solidFill>
                            <a:srgbClr val="00B050"/>
                          </a:solidFill>
                          <a:latin typeface="+mn-lt"/>
                          <a:ea typeface="+mn-ea"/>
                          <a:cs typeface="+mn-cs"/>
                        </a:rPr>
                        <a:t>- Styroporverpackungen</a:t>
                      </a:r>
                    </a:p>
                    <a:p>
                      <a:r>
                        <a:rPr lang="de-DE" sz="1400" b="0" i="0" u="none" strike="noStrike" kern="1200" baseline="0" dirty="0">
                          <a:solidFill>
                            <a:srgbClr val="00B050"/>
                          </a:solidFill>
                          <a:latin typeface="+mn-lt"/>
                          <a:ea typeface="+mn-ea"/>
                          <a:cs typeface="+mn-cs"/>
                        </a:rPr>
                        <a:t>- Suppentüten</a:t>
                      </a:r>
                    </a:p>
                    <a:p>
                      <a:r>
                        <a:rPr lang="de-DE" sz="1400" b="0" i="0" u="none" strike="noStrike" kern="1200" baseline="0" dirty="0">
                          <a:solidFill>
                            <a:srgbClr val="00B050"/>
                          </a:solidFill>
                          <a:latin typeface="+mn-lt"/>
                          <a:ea typeface="+mn-ea"/>
                          <a:cs typeface="+mn-cs"/>
                        </a:rPr>
                        <a:t>- Tierfutterdosen</a:t>
                      </a:r>
                    </a:p>
                    <a:p>
                      <a:r>
                        <a:rPr lang="de-DE" sz="1400" b="0" i="0" u="none" strike="noStrike" kern="1200" baseline="0" dirty="0">
                          <a:solidFill>
                            <a:srgbClr val="00B050"/>
                          </a:solidFill>
                          <a:latin typeface="+mn-lt"/>
                          <a:ea typeface="+mn-ea"/>
                          <a:cs typeface="+mn-cs"/>
                        </a:rPr>
                        <a:t>- Zahnpastatube</a:t>
                      </a:r>
                      <a:endParaRPr lang="de-DE" sz="1400" dirty="0">
                        <a:solidFill>
                          <a:srgbClr val="00B050"/>
                        </a:solidFill>
                      </a:endParaRPr>
                    </a:p>
                  </a:txBody>
                  <a:tcPr>
                    <a:solidFill>
                      <a:schemeClr val="accent1"/>
                    </a:solidFill>
                  </a:tcPr>
                </a:tc>
                <a:tc>
                  <a:txBody>
                    <a:bodyPr/>
                    <a:lstStyle/>
                    <a:p>
                      <a:r>
                        <a:rPr lang="de-DE" sz="1800" b="1" i="0" u="none" strike="noStrike" kern="1200" baseline="0" dirty="0">
                          <a:solidFill>
                            <a:srgbClr val="00B050"/>
                          </a:solidFill>
                          <a:latin typeface="+mn-lt"/>
                          <a:ea typeface="+mn-ea"/>
                          <a:cs typeface="+mn-cs"/>
                        </a:rPr>
                        <a:t>Nicht in den gelben Sack</a:t>
                      </a:r>
                    </a:p>
                    <a:p>
                      <a:r>
                        <a:rPr lang="de-DE" sz="1800" b="1" i="0" u="none" strike="noStrike" kern="1200" baseline="0" dirty="0">
                          <a:solidFill>
                            <a:srgbClr val="00B050"/>
                          </a:solidFill>
                          <a:latin typeface="+mn-lt"/>
                          <a:ea typeface="+mn-ea"/>
                          <a:cs typeface="+mn-cs"/>
                        </a:rPr>
                        <a:t>gehören:</a:t>
                      </a:r>
                    </a:p>
                    <a:p>
                      <a:r>
                        <a:rPr lang="de-DE" sz="1500" b="0" i="0" u="none" strike="noStrike" kern="1200" baseline="0" dirty="0">
                          <a:solidFill>
                            <a:srgbClr val="00B050"/>
                          </a:solidFill>
                          <a:latin typeface="+mn-lt"/>
                          <a:ea typeface="+mn-ea"/>
                          <a:cs typeface="+mn-cs"/>
                        </a:rPr>
                        <a:t>- Altkleider</a:t>
                      </a:r>
                    </a:p>
                    <a:p>
                      <a:r>
                        <a:rPr lang="de-DE" sz="1500" b="0" i="0" u="none" strike="noStrike" kern="1200" baseline="0" dirty="0">
                          <a:solidFill>
                            <a:srgbClr val="00B050"/>
                          </a:solidFill>
                          <a:latin typeface="+mn-lt"/>
                          <a:ea typeface="+mn-ea"/>
                          <a:cs typeface="+mn-cs"/>
                        </a:rPr>
                        <a:t>- Blechgeschirr</a:t>
                      </a:r>
                    </a:p>
                    <a:p>
                      <a:r>
                        <a:rPr lang="de-DE" sz="1500" b="0" i="0" u="none" strike="noStrike" kern="1200" baseline="0" dirty="0">
                          <a:solidFill>
                            <a:srgbClr val="00B050"/>
                          </a:solidFill>
                          <a:latin typeface="+mn-lt"/>
                          <a:ea typeface="+mn-ea"/>
                          <a:cs typeface="+mn-cs"/>
                        </a:rPr>
                        <a:t>- CDs &amp; Disketten</a:t>
                      </a:r>
                    </a:p>
                    <a:p>
                      <a:r>
                        <a:rPr lang="de-DE" sz="1500" b="0" i="0" u="none" strike="noStrike" kern="1200" baseline="0" dirty="0">
                          <a:solidFill>
                            <a:srgbClr val="00B050"/>
                          </a:solidFill>
                          <a:latin typeface="+mn-lt"/>
                          <a:ea typeface="+mn-ea"/>
                          <a:cs typeface="+mn-cs"/>
                        </a:rPr>
                        <a:t>- Elektrogeräte</a:t>
                      </a:r>
                    </a:p>
                    <a:p>
                      <a:r>
                        <a:rPr lang="de-DE" sz="1500" b="0" i="0" u="none" strike="noStrike" kern="1200" baseline="0" dirty="0">
                          <a:solidFill>
                            <a:srgbClr val="00B050"/>
                          </a:solidFill>
                          <a:latin typeface="+mn-lt"/>
                          <a:ea typeface="+mn-ea"/>
                          <a:cs typeface="+mn-cs"/>
                        </a:rPr>
                        <a:t>- Essensreste</a:t>
                      </a:r>
                    </a:p>
                    <a:p>
                      <a:r>
                        <a:rPr lang="de-DE" sz="1500" b="0" i="0" u="none" strike="noStrike" kern="1200" baseline="0" dirty="0">
                          <a:solidFill>
                            <a:srgbClr val="00B050"/>
                          </a:solidFill>
                          <a:latin typeface="+mn-lt"/>
                          <a:ea typeface="+mn-ea"/>
                          <a:cs typeface="+mn-cs"/>
                        </a:rPr>
                        <a:t>- Einwegrasierer</a:t>
                      </a:r>
                    </a:p>
                    <a:p>
                      <a:r>
                        <a:rPr lang="de-DE" sz="1500" b="0" i="0" u="none" strike="noStrike" kern="1200" baseline="0" dirty="0">
                          <a:solidFill>
                            <a:srgbClr val="00B050"/>
                          </a:solidFill>
                          <a:latin typeface="+mn-lt"/>
                          <a:ea typeface="+mn-ea"/>
                          <a:cs typeface="+mn-cs"/>
                        </a:rPr>
                        <a:t>- Feuerzeuge</a:t>
                      </a:r>
                    </a:p>
                    <a:p>
                      <a:r>
                        <a:rPr lang="de-DE" sz="1500" b="0" i="0" u="none" strike="noStrike" kern="1200" baseline="0" dirty="0">
                          <a:solidFill>
                            <a:srgbClr val="00B050"/>
                          </a:solidFill>
                          <a:latin typeface="+mn-lt"/>
                          <a:ea typeface="+mn-ea"/>
                          <a:cs typeface="+mn-cs"/>
                        </a:rPr>
                        <a:t>- Keramik</a:t>
                      </a:r>
                    </a:p>
                    <a:p>
                      <a:r>
                        <a:rPr lang="de-DE" sz="1500" b="0" i="0" u="none" strike="noStrike" kern="1200" baseline="0" dirty="0">
                          <a:solidFill>
                            <a:srgbClr val="00B050"/>
                          </a:solidFill>
                          <a:latin typeface="+mn-lt"/>
                          <a:ea typeface="+mn-ea"/>
                          <a:cs typeface="+mn-cs"/>
                        </a:rPr>
                        <a:t>- Spielzeug</a:t>
                      </a:r>
                    </a:p>
                    <a:p>
                      <a:r>
                        <a:rPr lang="de-DE" sz="1500" b="0" i="0" u="none" strike="noStrike" kern="1200" baseline="0" dirty="0">
                          <a:solidFill>
                            <a:srgbClr val="00B050"/>
                          </a:solidFill>
                          <a:latin typeface="+mn-lt"/>
                          <a:ea typeface="+mn-ea"/>
                          <a:cs typeface="+mn-cs"/>
                        </a:rPr>
                        <a:t>- Klarsichthüllen</a:t>
                      </a:r>
                    </a:p>
                    <a:p>
                      <a:r>
                        <a:rPr lang="de-DE" sz="1500" b="0" i="0" u="none" strike="noStrike" kern="1200" baseline="0" dirty="0">
                          <a:solidFill>
                            <a:srgbClr val="00B050"/>
                          </a:solidFill>
                          <a:latin typeface="+mn-lt"/>
                          <a:ea typeface="+mn-ea"/>
                          <a:cs typeface="+mn-cs"/>
                        </a:rPr>
                        <a:t>- Kugelschreiber</a:t>
                      </a:r>
                    </a:p>
                    <a:p>
                      <a:r>
                        <a:rPr lang="de-DE" sz="1500" b="0" i="0" u="none" strike="noStrike" kern="1200" baseline="0" dirty="0">
                          <a:solidFill>
                            <a:srgbClr val="00B050"/>
                          </a:solidFill>
                          <a:latin typeface="+mn-lt"/>
                          <a:ea typeface="+mn-ea"/>
                          <a:cs typeface="+mn-cs"/>
                        </a:rPr>
                        <a:t>- Luftmatratzen, Zelte</a:t>
                      </a:r>
                    </a:p>
                    <a:p>
                      <a:r>
                        <a:rPr lang="de-DE" sz="1500" b="0" i="0" u="none" strike="noStrike" kern="1200" baseline="0" dirty="0">
                          <a:solidFill>
                            <a:srgbClr val="00B050"/>
                          </a:solidFill>
                          <a:latin typeface="+mn-lt"/>
                          <a:ea typeface="+mn-ea"/>
                          <a:cs typeface="+mn-cs"/>
                        </a:rPr>
                        <a:t>- nicht geleerte Verpackungen</a:t>
                      </a:r>
                    </a:p>
                    <a:p>
                      <a:r>
                        <a:rPr lang="de-DE" sz="1500" b="0" i="0" u="none" strike="noStrike" kern="1200" baseline="0" dirty="0">
                          <a:solidFill>
                            <a:srgbClr val="00B050"/>
                          </a:solidFill>
                          <a:latin typeface="+mn-lt"/>
                          <a:ea typeface="+mn-ea"/>
                          <a:cs typeface="+mn-cs"/>
                        </a:rPr>
                        <a:t>- Papier, Pappe</a:t>
                      </a:r>
                    </a:p>
                    <a:p>
                      <a:r>
                        <a:rPr lang="de-DE" sz="1500" b="0" i="0" u="none" strike="noStrike" kern="1200" baseline="0" dirty="0">
                          <a:solidFill>
                            <a:srgbClr val="00B050"/>
                          </a:solidFill>
                          <a:latin typeface="+mn-lt"/>
                          <a:ea typeface="+mn-ea"/>
                          <a:cs typeface="+mn-cs"/>
                        </a:rPr>
                        <a:t>- Pflaster, Verbandsmaterial</a:t>
                      </a:r>
                    </a:p>
                    <a:p>
                      <a:r>
                        <a:rPr lang="de-DE" sz="1500" b="0" i="0" u="none" strike="noStrike" kern="1200" baseline="0" dirty="0">
                          <a:solidFill>
                            <a:srgbClr val="00B050"/>
                          </a:solidFill>
                          <a:latin typeface="+mn-lt"/>
                          <a:ea typeface="+mn-ea"/>
                          <a:cs typeface="+mn-cs"/>
                        </a:rPr>
                        <a:t>- Styroporreste (Dämmmaterial)</a:t>
                      </a:r>
                    </a:p>
                    <a:p>
                      <a:r>
                        <a:rPr lang="de-DE" sz="1500" b="0" i="0" u="none" strike="noStrike" kern="1200" baseline="0" dirty="0">
                          <a:solidFill>
                            <a:srgbClr val="00B050"/>
                          </a:solidFill>
                          <a:latin typeface="+mn-lt"/>
                          <a:ea typeface="+mn-ea"/>
                          <a:cs typeface="+mn-cs"/>
                        </a:rPr>
                        <a:t>- Taschentücher</a:t>
                      </a:r>
                    </a:p>
                    <a:p>
                      <a:r>
                        <a:rPr lang="de-DE" sz="1500" b="0" i="0" u="none" strike="noStrike" kern="1200" baseline="0" dirty="0">
                          <a:solidFill>
                            <a:srgbClr val="00B050"/>
                          </a:solidFill>
                          <a:latin typeface="+mn-lt"/>
                          <a:ea typeface="+mn-ea"/>
                          <a:cs typeface="+mn-cs"/>
                        </a:rPr>
                        <a:t>- Windeln</a:t>
                      </a:r>
                    </a:p>
                    <a:p>
                      <a:r>
                        <a:rPr lang="de-DE" sz="1500" b="0" i="0" u="none" strike="noStrike" kern="1200" baseline="0" dirty="0">
                          <a:solidFill>
                            <a:srgbClr val="00B050"/>
                          </a:solidFill>
                          <a:latin typeface="+mn-lt"/>
                          <a:ea typeface="+mn-ea"/>
                          <a:cs typeface="+mn-cs"/>
                        </a:rPr>
                        <a:t>- Zahnbürsten</a:t>
                      </a:r>
                    </a:p>
                    <a:p>
                      <a:r>
                        <a:rPr lang="de-DE" sz="1500" b="0" i="0" u="none" strike="noStrike" kern="1200" baseline="0" dirty="0">
                          <a:solidFill>
                            <a:srgbClr val="00B050"/>
                          </a:solidFill>
                          <a:latin typeface="+mn-lt"/>
                          <a:ea typeface="+mn-ea"/>
                          <a:cs typeface="+mn-cs"/>
                        </a:rPr>
                        <a:t>- Zigarettenkippen</a:t>
                      </a:r>
                      <a:endParaRPr lang="de-DE" sz="1500" dirty="0">
                        <a:solidFill>
                          <a:srgbClr val="00B050"/>
                        </a:solidFill>
                      </a:endParaRPr>
                    </a:p>
                  </a:txBody>
                  <a:tcPr>
                    <a:solidFill>
                      <a:schemeClr val="accent1"/>
                    </a:solidFill>
                  </a:tcPr>
                </a:tc>
                <a:extLst>
                  <a:ext uri="{0D108BD9-81ED-4DB2-BD59-A6C34878D82A}">
                    <a16:rowId xmlns:a16="http://schemas.microsoft.com/office/drawing/2014/main" val="883023521"/>
                  </a:ext>
                </a:extLst>
              </a:tr>
            </a:tbl>
          </a:graphicData>
        </a:graphic>
      </p:graphicFrame>
    </p:spTree>
  </p:cSld>
  <p:clrMapOvr>
    <a:masterClrMapping/>
  </p:clrMapOvr>
  <p:transition spd="slow" advClick="0">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Verschiedenes </a:t>
            </a:r>
            <a:br>
              <a:rPr lang="de-DE" sz="2000" b="1" dirty="0">
                <a:latin typeface="Calibri" pitchFamily="34" charset="0"/>
              </a:rPr>
            </a:br>
            <a:r>
              <a:rPr lang="de-DE" sz="2000" b="1" dirty="0">
                <a:solidFill>
                  <a:srgbClr val="FFFF00"/>
                </a:solidFill>
                <a:latin typeface="Calibri" pitchFamily="34" charset="0"/>
              </a:rPr>
              <a:t>- 300 -</a:t>
            </a:r>
          </a:p>
        </p:txBody>
      </p:sp>
      <p:sp>
        <p:nvSpPr>
          <p:cNvPr id="7"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
        <p:nvSpPr>
          <p:cNvPr id="5" name="Text Box 13">
            <a:hlinkClick r:id="" action="ppaction://hlinkshowjump?jump=lastslideviewed"/>
            <a:extLst>
              <a:ext uri="{FF2B5EF4-FFF2-40B4-BE49-F238E27FC236}">
                <a16:creationId xmlns:a16="http://schemas.microsoft.com/office/drawing/2014/main" id="{B9398C99-B9C3-4EF3-9F67-4CF863AA96C8}"/>
              </a:ext>
            </a:extLst>
          </p:cNvPr>
          <p:cNvSpPr txBox="1">
            <a:spLocks noChangeArrowheads="1"/>
          </p:cNvSpPr>
          <p:nvPr/>
        </p:nvSpPr>
        <p:spPr bwMode="auto">
          <a:xfrm>
            <a:off x="246063" y="2025650"/>
            <a:ext cx="7616825" cy="3016210"/>
          </a:xfrm>
          <a:prstGeom prst="rect">
            <a:avLst/>
          </a:prstGeom>
          <a:noFill/>
          <a:ln w="9525">
            <a:noFill/>
            <a:miter lim="800000"/>
            <a:headEnd/>
            <a:tailEnd/>
          </a:ln>
          <a:effectLst/>
        </p:spPr>
        <p:txBody>
          <a:bodyPr wrap="square">
            <a:spAutoFit/>
          </a:bodyPr>
          <a:lstStyle/>
          <a:p>
            <a:pPr marL="457200" indent="-457200">
              <a:buFontTx/>
              <a:buChar char="-"/>
            </a:pPr>
            <a:r>
              <a:rPr lang="de-DE" sz="3200" dirty="0">
                <a:solidFill>
                  <a:schemeClr val="bg1"/>
                </a:solidFill>
              </a:rPr>
              <a:t>Durchschnittlich drei Viertel des gefundenen Mülls in den Ozeanen besteht aus Kunststoffen, an mediterranen Küsten sind es sogar über 80 Prozent.</a:t>
            </a:r>
          </a:p>
          <a:p>
            <a:r>
              <a:rPr lang="de-DE" sz="1500" b="1" i="1" u="sng" dirty="0">
                <a:solidFill>
                  <a:schemeClr val="bg1"/>
                </a:solidFill>
                <a:latin typeface="Calibri" pitchFamily="34" charset="0"/>
              </a:rPr>
              <a:t>Quelle: https://www.umweltbundesamt.de/service/uba-fragen/wie-hoch-ist-der-in-den-meeren-enthaltene-anteil-an</a:t>
            </a:r>
          </a:p>
        </p:txBody>
      </p:sp>
    </p:spTree>
  </p:cSld>
  <p:clrMapOvr>
    <a:masterClrMapping/>
  </p:clrMapOvr>
  <p:transition spd="slow" advClick="0">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3" name="Text Box 45">
            <a:hlinkClick r:id="" action="ppaction://hlinkshowjump?jump=lastslideviewed"/>
          </p:cNvPr>
          <p:cNvSpPr txBox="1">
            <a:spLocks noChangeArrowheads="1"/>
          </p:cNvSpPr>
          <p:nvPr/>
        </p:nvSpPr>
        <p:spPr bwMode="auto">
          <a:xfrm>
            <a:off x="525466" y="1871096"/>
            <a:ext cx="7616825" cy="5139869"/>
          </a:xfrm>
          <a:prstGeom prst="rect">
            <a:avLst/>
          </a:prstGeom>
          <a:noFill/>
          <a:ln w="9525">
            <a:noFill/>
            <a:miter lim="800000"/>
            <a:headEnd/>
            <a:tailEnd/>
          </a:ln>
          <a:effectLst/>
        </p:spPr>
        <p:txBody>
          <a:bodyPr wrap="square">
            <a:spAutoFit/>
          </a:bodyPr>
          <a:lstStyle/>
          <a:p>
            <a:pPr algn="ctr"/>
            <a:r>
              <a:rPr lang="de-DE" sz="3200" b="1" dirty="0">
                <a:solidFill>
                  <a:schemeClr val="bg1"/>
                </a:solidFill>
                <a:latin typeface="Calibri" pitchFamily="34" charset="0"/>
              </a:rPr>
              <a:t>Schätzfrage:</a:t>
            </a:r>
          </a:p>
          <a:p>
            <a:pPr algn="ctr"/>
            <a:r>
              <a:rPr lang="de-DE" sz="2000" dirty="0">
                <a:solidFill>
                  <a:schemeClr val="bg1"/>
                </a:solidFill>
                <a:latin typeface="Calibri" pitchFamily="34" charset="0"/>
              </a:rPr>
              <a:t>Wie viel Tonnen </a:t>
            </a:r>
            <a:r>
              <a:rPr lang="de-DE" sz="2000" dirty="0">
                <a:solidFill>
                  <a:schemeClr val="bg1"/>
                </a:solidFill>
              </a:rPr>
              <a:t>CO²Äq werden im Jahr durch Recycling vermieden?</a:t>
            </a:r>
            <a:r>
              <a:rPr lang="de-DE" sz="2000" dirty="0">
                <a:solidFill>
                  <a:schemeClr val="bg1"/>
                </a:solidFill>
                <a:latin typeface="Calibri" pitchFamily="34" charset="0"/>
              </a:rPr>
              <a:t> </a:t>
            </a:r>
          </a:p>
          <a:p>
            <a:pPr algn="ctr"/>
            <a:endParaRPr lang="de-DE" sz="2000" dirty="0">
              <a:solidFill>
                <a:schemeClr val="bg1"/>
              </a:solidFill>
              <a:latin typeface="Calibri" pitchFamily="34" charset="0"/>
            </a:endParaRPr>
          </a:p>
          <a:p>
            <a:pPr marL="3200400" lvl="6" indent="-457200">
              <a:buFont typeface="+mj-lt"/>
              <a:buAutoNum type="alphaLcPeriod"/>
            </a:pPr>
            <a:r>
              <a:rPr lang="de-DE" sz="3000" dirty="0">
                <a:solidFill>
                  <a:schemeClr val="bg1"/>
                </a:solidFill>
                <a:latin typeface="Calibri" pitchFamily="34" charset="0"/>
              </a:rPr>
              <a:t>100.000</a:t>
            </a:r>
          </a:p>
          <a:p>
            <a:pPr marL="3200400" lvl="6" indent="-457200">
              <a:buFont typeface="+mj-lt"/>
              <a:buAutoNum type="alphaLcPeriod"/>
            </a:pPr>
            <a:r>
              <a:rPr lang="de-DE" sz="3000" dirty="0">
                <a:solidFill>
                  <a:schemeClr val="bg1"/>
                </a:solidFill>
                <a:latin typeface="Calibri" pitchFamily="34" charset="0"/>
              </a:rPr>
              <a:t>550.000</a:t>
            </a:r>
          </a:p>
          <a:p>
            <a:pPr marL="3200400" lvl="6" indent="-457200">
              <a:buFont typeface="+mj-lt"/>
              <a:buAutoNum type="alphaLcPeriod"/>
            </a:pPr>
            <a:r>
              <a:rPr lang="de-DE" sz="3000" dirty="0">
                <a:solidFill>
                  <a:schemeClr val="bg1"/>
                </a:solidFill>
                <a:latin typeface="Calibri" pitchFamily="34" charset="0"/>
              </a:rPr>
              <a:t>1,1 Millionen</a:t>
            </a:r>
          </a:p>
          <a:p>
            <a:pPr marL="3200400" lvl="6" indent="-457200">
              <a:buFont typeface="+mj-lt"/>
              <a:buAutoNum type="alphaLcPeriod"/>
            </a:pPr>
            <a:r>
              <a:rPr lang="de-DE" sz="3000" dirty="0">
                <a:solidFill>
                  <a:schemeClr val="bg1"/>
                </a:solidFill>
                <a:latin typeface="Calibri" pitchFamily="34" charset="0"/>
              </a:rPr>
              <a:t>2 Millionen</a:t>
            </a:r>
          </a:p>
          <a:p>
            <a:pPr marL="457200" indent="-457200" algn="ctr">
              <a:buFont typeface="+mj-lt"/>
              <a:buAutoNum type="alphaLcPeriod"/>
            </a:pPr>
            <a:endParaRPr lang="de-DE" sz="2000" dirty="0">
              <a:latin typeface="Calibri" pitchFamily="34" charset="0"/>
            </a:endParaRPr>
          </a:p>
          <a:p>
            <a:pPr algn="ctr"/>
            <a:endParaRPr lang="de-DE" sz="3200" b="1" dirty="0">
              <a:latin typeface="Calibri" pitchFamily="34" charset="0"/>
            </a:endParaRPr>
          </a:p>
          <a:p>
            <a:pPr algn="ctr"/>
            <a:endParaRPr lang="de-DE" sz="3200" b="1" dirty="0">
              <a:latin typeface="Calibri" pitchFamily="34" charset="0"/>
            </a:endParaRPr>
          </a:p>
          <a:p>
            <a:pPr algn="ctr"/>
            <a:endParaRPr lang="de-DE" sz="3200" b="1" dirty="0">
              <a:latin typeface="Calibri" pitchFamily="34" charset="0"/>
            </a:endParaRPr>
          </a:p>
        </p:txBody>
      </p:sp>
      <p:sp>
        <p:nvSpPr>
          <p:cNvPr id="11"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Mülltrennung</a:t>
            </a:r>
            <a:br>
              <a:rPr lang="de-DE" sz="2000" b="1" dirty="0">
                <a:latin typeface="Calibri" pitchFamily="34" charset="0"/>
              </a:rPr>
            </a:br>
            <a:r>
              <a:rPr lang="de-DE" sz="2000" b="1" dirty="0">
                <a:solidFill>
                  <a:srgbClr val="FFFF00"/>
                </a:solidFill>
                <a:latin typeface="Calibri" pitchFamily="34" charset="0"/>
              </a:rPr>
              <a:t>- 150 -</a:t>
            </a:r>
          </a:p>
        </p:txBody>
      </p:sp>
      <p:sp>
        <p:nvSpPr>
          <p:cNvPr id="12"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3"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4"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4"/>
                                        </p:tgtEl>
                                        <p:attrNameLst>
                                          <p:attrName>ppt_x</p:attrName>
                                        </p:attrNameLst>
                                      </p:cBhvr>
                                      <p:tavLst>
                                        <p:tav tm="0">
                                          <p:val>
                                            <p:strVal val="ppt_x"/>
                                          </p:val>
                                        </p:tav>
                                        <p:tav tm="100000">
                                          <p:val>
                                            <p:strVal val="ppt_x"/>
                                          </p:val>
                                        </p:tav>
                                      </p:tavLst>
                                    </p:anim>
                                    <p:anim calcmode="lin" valueType="num">
                                      <p:cBhvr additive="base">
                                        <p:cTn id="7" dur="30000"/>
                                        <p:tgtEl>
                                          <p:spTgt spid="14"/>
                                        </p:tgtEl>
                                        <p:attrNameLst>
                                          <p:attrName>ppt_y</p:attrName>
                                        </p:attrNameLst>
                                      </p:cBhvr>
                                      <p:tavLst>
                                        <p:tav tm="0">
                                          <p:val>
                                            <p:strVal val="ppt_y"/>
                                          </p:val>
                                        </p:tav>
                                        <p:tav tm="100000">
                                          <p:val>
                                            <p:strVal val="1+ppt_h/2"/>
                                          </p:val>
                                        </p:tav>
                                      </p:tavLst>
                                    </p:anim>
                                    <p:set>
                                      <p:cBhvr>
                                        <p:cTn id="8" dur="1" fill="hold">
                                          <p:stCondLst>
                                            <p:cond delay="29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3" name="Text Box 45">
            <a:hlinkClick r:id="" action="ppaction://hlinkshowjump?jump=lastslideviewed"/>
          </p:cNvPr>
          <p:cNvSpPr txBox="1">
            <a:spLocks noChangeArrowheads="1"/>
          </p:cNvSpPr>
          <p:nvPr/>
        </p:nvSpPr>
        <p:spPr bwMode="auto">
          <a:xfrm>
            <a:off x="246064" y="1983705"/>
            <a:ext cx="8647112" cy="4462760"/>
          </a:xfrm>
          <a:prstGeom prst="rect">
            <a:avLst/>
          </a:prstGeom>
          <a:noFill/>
          <a:ln w="9525">
            <a:noFill/>
            <a:miter lim="800000"/>
            <a:headEnd/>
            <a:tailEnd/>
          </a:ln>
          <a:effectLst/>
        </p:spPr>
        <p:txBody>
          <a:bodyPr wrap="square">
            <a:spAutoFit/>
          </a:bodyPr>
          <a:lstStyle/>
          <a:p>
            <a:r>
              <a:rPr lang="de-DE" dirty="0">
                <a:solidFill>
                  <a:schemeClr val="bg1"/>
                </a:solidFill>
              </a:rPr>
              <a:t>Treibhauseffekt: </a:t>
            </a:r>
          </a:p>
          <a:p>
            <a:r>
              <a:rPr lang="de-DE" dirty="0">
                <a:solidFill>
                  <a:schemeClr val="bg1"/>
                </a:solidFill>
              </a:rPr>
              <a:t>Im Jahr werden rund </a:t>
            </a:r>
          </a:p>
          <a:p>
            <a:r>
              <a:rPr lang="de-DE" b="1" dirty="0">
                <a:solidFill>
                  <a:schemeClr val="bg1"/>
                </a:solidFill>
              </a:rPr>
              <a:t>1,1 Millionen</a:t>
            </a:r>
          </a:p>
          <a:p>
            <a:r>
              <a:rPr lang="de-DE" dirty="0">
                <a:solidFill>
                  <a:schemeClr val="bg1"/>
                </a:solidFill>
              </a:rPr>
              <a:t>Tonnen an CO²Äq vermieden</a:t>
            </a:r>
          </a:p>
          <a:p>
            <a:endParaRPr lang="de-DE" sz="3200" b="1" i="1" u="sng" dirty="0">
              <a:solidFill>
                <a:schemeClr val="bg1"/>
              </a:solidFill>
              <a:latin typeface="Calibri" pitchFamily="34" charset="0"/>
            </a:endParaRPr>
          </a:p>
          <a:p>
            <a:endParaRPr lang="de-DE" sz="3200" b="1" i="1" u="sng" dirty="0">
              <a:solidFill>
                <a:schemeClr val="bg1"/>
              </a:solidFill>
              <a:latin typeface="Calibri" pitchFamily="34" charset="0"/>
            </a:endParaRPr>
          </a:p>
          <a:p>
            <a:endParaRPr lang="de-DE" sz="3200" b="1" i="1" u="sng" dirty="0">
              <a:solidFill>
                <a:schemeClr val="bg1"/>
              </a:solidFill>
              <a:latin typeface="Calibri" pitchFamily="34" charset="0"/>
            </a:endParaRPr>
          </a:p>
          <a:p>
            <a:r>
              <a:rPr lang="de-DE" sz="1200" dirty="0">
                <a:solidFill>
                  <a:schemeClr val="bg1"/>
                </a:solidFill>
              </a:rPr>
              <a:t>Quelle: (https://www.gruener-punkt.de/de/verbraucher/muell-trennen-sinnvoll/umweltbilanz.html)</a:t>
            </a:r>
            <a:endParaRPr lang="de-DE" sz="1200" b="1" i="1" u="sng" dirty="0">
              <a:solidFill>
                <a:schemeClr val="bg1"/>
              </a:solidFill>
              <a:latin typeface="Calibri" pitchFamily="34" charset="0"/>
            </a:endParaRPr>
          </a:p>
        </p:txBody>
      </p:sp>
      <p:sp>
        <p:nvSpPr>
          <p:cNvPr id="11" name="Text Box 22"/>
          <p:cNvSpPr txBox="1">
            <a:spLocks noChangeArrowheads="1"/>
          </p:cNvSpPr>
          <p:nvPr/>
        </p:nvSpPr>
        <p:spPr bwMode="auto">
          <a:xfrm>
            <a:off x="246064" y="293619"/>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Mülltrennung</a:t>
            </a:r>
            <a:br>
              <a:rPr lang="de-DE" sz="2000" b="1" dirty="0">
                <a:latin typeface="Calibri" pitchFamily="34" charset="0"/>
              </a:rPr>
            </a:br>
            <a:r>
              <a:rPr lang="de-DE" sz="2000" b="1" dirty="0">
                <a:solidFill>
                  <a:srgbClr val="FFFF00"/>
                </a:solidFill>
                <a:latin typeface="Calibri" pitchFamily="34" charset="0"/>
              </a:rPr>
              <a:t>- 150 -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Tree>
  </p:cSld>
  <p:clrMapOvr>
    <a:masterClrMapping/>
  </p:clrMapOvr>
  <p:transition spd="slow" advClick="0">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 name="Text Box 30">
            <a:hlinkClick r:id="" action="ppaction://hlinkshowjump?jump=lastslideviewed"/>
          </p:cNvPr>
          <p:cNvSpPr txBox="1">
            <a:spLocks noChangeArrowheads="1"/>
          </p:cNvSpPr>
          <p:nvPr/>
        </p:nvSpPr>
        <p:spPr bwMode="auto">
          <a:xfrm>
            <a:off x="246063" y="2025650"/>
            <a:ext cx="7616825" cy="4524315"/>
          </a:xfrm>
          <a:prstGeom prst="rect">
            <a:avLst/>
          </a:prstGeom>
          <a:noFill/>
          <a:ln w="9525">
            <a:noFill/>
            <a:miter lim="800000"/>
            <a:headEnd/>
            <a:tailEnd/>
          </a:ln>
          <a:effectLst/>
        </p:spPr>
        <p:txBody>
          <a:bodyPr wrap="square">
            <a:spAutoFit/>
          </a:bodyPr>
          <a:lstStyle/>
          <a:p>
            <a:pPr algn="ctr"/>
            <a:r>
              <a:rPr lang="de-DE" sz="3200" b="1" dirty="0">
                <a:solidFill>
                  <a:schemeClr val="bg1"/>
                </a:solidFill>
                <a:latin typeface="Calibri" pitchFamily="34" charset="0"/>
              </a:rPr>
              <a:t>Schätzfrage:</a:t>
            </a:r>
          </a:p>
          <a:p>
            <a:pPr algn="ctr"/>
            <a:r>
              <a:rPr lang="de-DE" sz="3200" b="1" dirty="0">
                <a:solidFill>
                  <a:schemeClr val="bg1"/>
                </a:solidFill>
                <a:latin typeface="Calibri" pitchFamily="34" charset="0"/>
              </a:rPr>
              <a:t>Wie viel Tonnen Rohöl wurden 2017 eingespart?</a:t>
            </a:r>
          </a:p>
          <a:p>
            <a:pPr algn="ctr"/>
            <a:endParaRPr lang="de-DE" sz="3200" b="1" dirty="0">
              <a:solidFill>
                <a:schemeClr val="bg1"/>
              </a:solidFill>
              <a:latin typeface="Calibri" pitchFamily="34" charset="0"/>
            </a:endParaRPr>
          </a:p>
          <a:p>
            <a:pPr marL="3257550" lvl="6" indent="-514350">
              <a:buFont typeface="+mj-lt"/>
              <a:buAutoNum type="alphaLcPeriod"/>
            </a:pPr>
            <a:r>
              <a:rPr lang="de-DE" sz="3200" b="1" dirty="0">
                <a:solidFill>
                  <a:schemeClr val="bg1"/>
                </a:solidFill>
                <a:latin typeface="Calibri" pitchFamily="34" charset="0"/>
              </a:rPr>
              <a:t>59.000</a:t>
            </a:r>
          </a:p>
          <a:p>
            <a:pPr marL="3257550" lvl="6" indent="-514350">
              <a:buFont typeface="+mj-lt"/>
              <a:buAutoNum type="alphaLcPeriod"/>
            </a:pPr>
            <a:r>
              <a:rPr lang="de-DE" sz="3200" b="1" dirty="0">
                <a:solidFill>
                  <a:schemeClr val="bg1"/>
                </a:solidFill>
                <a:latin typeface="Calibri" pitchFamily="34" charset="0"/>
              </a:rPr>
              <a:t>159.000</a:t>
            </a:r>
          </a:p>
          <a:p>
            <a:pPr marL="3257550" lvl="6" indent="-514350">
              <a:buFont typeface="+mj-lt"/>
              <a:buAutoNum type="alphaLcPeriod"/>
            </a:pPr>
            <a:r>
              <a:rPr lang="de-DE" sz="3200" b="1" dirty="0">
                <a:solidFill>
                  <a:schemeClr val="bg1"/>
                </a:solidFill>
                <a:latin typeface="Calibri" pitchFamily="34" charset="0"/>
              </a:rPr>
              <a:t>259.000</a:t>
            </a:r>
          </a:p>
          <a:p>
            <a:pPr marL="3257550" lvl="6" indent="-514350">
              <a:buFont typeface="+mj-lt"/>
              <a:buAutoNum type="alphaLcPeriod"/>
            </a:pPr>
            <a:r>
              <a:rPr lang="de-DE" sz="3200" b="1" dirty="0">
                <a:solidFill>
                  <a:schemeClr val="bg1"/>
                </a:solidFill>
                <a:latin typeface="Calibri" pitchFamily="34" charset="0"/>
              </a:rPr>
              <a:t>359.000</a:t>
            </a:r>
          </a:p>
          <a:p>
            <a:pPr marL="514350" indent="-514350">
              <a:buFont typeface="+mj-lt"/>
              <a:buAutoNum type="alphaLcPeriod"/>
            </a:pPr>
            <a:endParaRPr lang="de-DE" sz="3200" b="1" dirty="0">
              <a:solidFill>
                <a:schemeClr val="bg1"/>
              </a:solidFill>
              <a:latin typeface="Calibri" pitchFamily="34" charset="0"/>
            </a:endParaRP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Mülltrennung</a:t>
            </a:r>
            <a:br>
              <a:rPr lang="de-DE" sz="2000" b="1" dirty="0">
                <a:latin typeface="Calibri" pitchFamily="34" charset="0"/>
              </a:rPr>
            </a:br>
            <a:r>
              <a:rPr lang="de-DE" sz="2000" b="1" dirty="0">
                <a:solidFill>
                  <a:srgbClr val="FFFF00"/>
                </a:solidFill>
                <a:latin typeface="Calibri" pitchFamily="34" charset="0"/>
              </a:rPr>
              <a:t>- 200 -</a:t>
            </a:r>
          </a:p>
        </p:txBody>
      </p:sp>
      <p:sp>
        <p:nvSpPr>
          <p:cNvPr id="9" name="AutoShape 4">
            <a:hlinkClick r:id="" action="ppaction://hlinkshowjump?jump=nextslide" highlightClick="1"/>
          </p:cNvPr>
          <p:cNvSpPr>
            <a:spLocks noChangeArrowheads="1"/>
          </p:cNvSpPr>
          <p:nvPr/>
        </p:nvSpPr>
        <p:spPr bwMode="auto">
          <a:xfrm>
            <a:off x="246063" y="6243642"/>
            <a:ext cx="360000" cy="360000"/>
          </a:xfrm>
          <a:prstGeom prst="actionButtonInformation">
            <a:avLst/>
          </a:prstGeom>
          <a:solidFill>
            <a:srgbClr val="0000FF"/>
          </a:solidFill>
          <a:ln w="9525">
            <a:solidFill>
              <a:schemeClr val="tx1"/>
            </a:solidFill>
            <a:miter lim="800000"/>
            <a:headEnd/>
            <a:tailEnd/>
          </a:ln>
          <a:effectLst/>
        </p:spPr>
        <p:txBody>
          <a:bodyPr wrap="none" anchor="ctr"/>
          <a:lstStyle/>
          <a:p>
            <a:endParaRPr lang="de-DE"/>
          </a:p>
        </p:txBody>
      </p:sp>
      <p:sp>
        <p:nvSpPr>
          <p:cNvPr id="10" name="Rectangle 26"/>
          <p:cNvSpPr>
            <a:spLocks noChangeArrowheads="1"/>
          </p:cNvSpPr>
          <p:nvPr/>
        </p:nvSpPr>
        <p:spPr bwMode="auto">
          <a:xfrm>
            <a:off x="8142291" y="2004132"/>
            <a:ext cx="714375" cy="4860000"/>
          </a:xfrm>
          <a:prstGeom prst="rect">
            <a:avLst/>
          </a:prstGeom>
          <a:solidFill>
            <a:schemeClr val="accent1"/>
          </a:solidFill>
          <a:ln w="3175">
            <a:solidFill>
              <a:schemeClr val="tx1"/>
            </a:solidFill>
            <a:miter lim="800000"/>
            <a:headEnd/>
            <a:tailEnd/>
          </a:ln>
          <a:effectLst/>
        </p:spPr>
        <p:txBody>
          <a:bodyPr wrap="none" anchor="ctr"/>
          <a:lstStyle/>
          <a:p>
            <a:endParaRPr lang="de-DE"/>
          </a:p>
        </p:txBody>
      </p:sp>
      <p:sp>
        <p:nvSpPr>
          <p:cNvPr id="11" name="Rectangle 10"/>
          <p:cNvSpPr>
            <a:spLocks noChangeArrowheads="1"/>
          </p:cNvSpPr>
          <p:nvPr/>
        </p:nvSpPr>
        <p:spPr bwMode="auto">
          <a:xfrm>
            <a:off x="8170866" y="2025650"/>
            <a:ext cx="669925" cy="4830763"/>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6200000" scaled="1"/>
            <a:tileRect/>
          </a:gradFill>
          <a:ln w="28575">
            <a:noFill/>
            <a:miter lim="800000"/>
            <a:headEnd/>
            <a:tailEnd/>
          </a:ln>
          <a:effectLst/>
        </p:spPr>
        <p:txBody>
          <a:bodyPr wrap="none" anchor="ctr"/>
          <a:lstStyle/>
          <a:p>
            <a:endParaRPr lang="de-DE"/>
          </a:p>
        </p:txBody>
      </p:sp>
    </p:spTree>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1500"/>
                                  </p:stCondLst>
                                  <p:childTnLst>
                                    <p:anim calcmode="lin" valueType="num">
                                      <p:cBhvr additive="base">
                                        <p:cTn id="6" dur="30000"/>
                                        <p:tgtEl>
                                          <p:spTgt spid="11"/>
                                        </p:tgtEl>
                                        <p:attrNameLst>
                                          <p:attrName>ppt_x</p:attrName>
                                        </p:attrNameLst>
                                      </p:cBhvr>
                                      <p:tavLst>
                                        <p:tav tm="0">
                                          <p:val>
                                            <p:strVal val="ppt_x"/>
                                          </p:val>
                                        </p:tav>
                                        <p:tav tm="100000">
                                          <p:val>
                                            <p:strVal val="ppt_x"/>
                                          </p:val>
                                        </p:tav>
                                      </p:tavLst>
                                    </p:anim>
                                    <p:anim calcmode="lin" valueType="num">
                                      <p:cBhvr additive="base">
                                        <p:cTn id="7" dur="30000"/>
                                        <p:tgtEl>
                                          <p:spTgt spid="11"/>
                                        </p:tgtEl>
                                        <p:attrNameLst>
                                          <p:attrName>ppt_y</p:attrName>
                                        </p:attrNameLst>
                                      </p:cBhvr>
                                      <p:tavLst>
                                        <p:tav tm="0">
                                          <p:val>
                                            <p:strVal val="ppt_y"/>
                                          </p:val>
                                        </p:tav>
                                        <p:tav tm="100000">
                                          <p:val>
                                            <p:strVal val="1+ppt_h/2"/>
                                          </p:val>
                                        </p:tav>
                                      </p:tavLst>
                                    </p:anim>
                                    <p:set>
                                      <p:cBhvr>
                                        <p:cTn id="8" dur="1" fill="hold">
                                          <p:stCondLst>
                                            <p:cond delay="2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 name="Text Box 30">
            <a:hlinkClick r:id="" action="ppaction://hlinkshowjump?jump=lastslideviewed"/>
          </p:cNvPr>
          <p:cNvSpPr txBox="1">
            <a:spLocks noChangeArrowheads="1"/>
          </p:cNvSpPr>
          <p:nvPr/>
        </p:nvSpPr>
        <p:spPr bwMode="auto">
          <a:xfrm>
            <a:off x="246063" y="2025650"/>
            <a:ext cx="8647112" cy="3477875"/>
          </a:xfrm>
          <a:prstGeom prst="rect">
            <a:avLst/>
          </a:prstGeom>
          <a:noFill/>
          <a:ln w="9525">
            <a:noFill/>
            <a:miter lim="800000"/>
            <a:headEnd/>
            <a:tailEnd/>
          </a:ln>
          <a:effectLst/>
        </p:spPr>
        <p:txBody>
          <a:bodyPr wrap="square">
            <a:spAutoFit/>
          </a:bodyPr>
          <a:lstStyle/>
          <a:p>
            <a:r>
              <a:rPr lang="fr-FR" dirty="0">
                <a:solidFill>
                  <a:schemeClr val="bg1"/>
                </a:solidFill>
              </a:rPr>
              <a:t>Fossile </a:t>
            </a:r>
            <a:r>
              <a:rPr lang="fr-FR" dirty="0" err="1">
                <a:solidFill>
                  <a:schemeClr val="bg1"/>
                </a:solidFill>
              </a:rPr>
              <a:t>Ressourcen</a:t>
            </a:r>
            <a:r>
              <a:rPr lang="fr-FR" dirty="0">
                <a:solidFill>
                  <a:schemeClr val="bg1"/>
                </a:solidFill>
              </a:rPr>
              <a:t>: </a:t>
            </a:r>
          </a:p>
          <a:p>
            <a:r>
              <a:rPr lang="fr-FR" dirty="0">
                <a:solidFill>
                  <a:schemeClr val="bg1"/>
                </a:solidFill>
              </a:rPr>
              <a:t>359.000 </a:t>
            </a:r>
            <a:r>
              <a:rPr lang="fr-FR" dirty="0" err="1">
                <a:solidFill>
                  <a:schemeClr val="bg1"/>
                </a:solidFill>
              </a:rPr>
              <a:t>Tonnen</a:t>
            </a:r>
            <a:r>
              <a:rPr lang="fr-FR" dirty="0">
                <a:solidFill>
                  <a:schemeClr val="bg1"/>
                </a:solidFill>
              </a:rPr>
              <a:t> </a:t>
            </a:r>
            <a:r>
              <a:rPr lang="fr-FR" dirty="0" err="1">
                <a:solidFill>
                  <a:schemeClr val="bg1"/>
                </a:solidFill>
              </a:rPr>
              <a:t>RohölÄquivalenten</a:t>
            </a:r>
            <a:endParaRPr lang="fr-FR" dirty="0">
              <a:solidFill>
                <a:schemeClr val="bg1"/>
              </a:solidFill>
            </a:endParaRPr>
          </a:p>
          <a:p>
            <a:r>
              <a:rPr lang="de-DE" dirty="0">
                <a:solidFill>
                  <a:schemeClr val="bg1"/>
                </a:solidFill>
              </a:rPr>
              <a:t>in 2017 eingespart</a:t>
            </a:r>
          </a:p>
          <a:p>
            <a:endParaRPr lang="de-DE" sz="3200" b="1" i="1" u="sng" dirty="0">
              <a:solidFill>
                <a:schemeClr val="bg1"/>
              </a:solidFill>
              <a:latin typeface="Calibri" pitchFamily="34" charset="0"/>
            </a:endParaRPr>
          </a:p>
          <a:p>
            <a:r>
              <a:rPr lang="de-DE" sz="1200" dirty="0">
                <a:solidFill>
                  <a:schemeClr val="bg1"/>
                </a:solidFill>
              </a:rPr>
              <a:t>Quelle: (https://www.gruener-punkt.de/de/verbraucher/muell-trennen-sinnvoll/umweltbilanz.html)</a:t>
            </a:r>
            <a:endParaRPr lang="de-DE" sz="1200" b="1" i="1" u="sng" dirty="0">
              <a:solidFill>
                <a:schemeClr val="bg1"/>
              </a:solidFill>
              <a:latin typeface="Calibri" pitchFamily="34" charset="0"/>
            </a:endParaRPr>
          </a:p>
        </p:txBody>
      </p:sp>
      <p:sp>
        <p:nvSpPr>
          <p:cNvPr id="8" name="Text Box 22"/>
          <p:cNvSpPr txBox="1">
            <a:spLocks noChangeArrowheads="1"/>
          </p:cNvSpPr>
          <p:nvPr/>
        </p:nvSpPr>
        <p:spPr bwMode="auto">
          <a:xfrm>
            <a:off x="246064" y="333375"/>
            <a:ext cx="8647112" cy="887413"/>
          </a:xfrm>
          <a:prstGeom prst="rect">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solidFill>
              <a:schemeClr val="tx1"/>
            </a:solidFill>
            <a:miter lim="800000"/>
            <a:headEnd/>
            <a:tailEnd/>
          </a:ln>
          <a:effectLst>
            <a:outerShdw dist="107763" dir="2700000" algn="ctr" rotWithShape="0">
              <a:srgbClr val="808080">
                <a:alpha val="50000"/>
              </a:srgbClr>
            </a:outerShdw>
          </a:effectLst>
        </p:spPr>
        <p:txBody>
          <a:bodyPr anchor="ctr"/>
          <a:lstStyle/>
          <a:p>
            <a:pPr algn="ctr">
              <a:spcBef>
                <a:spcPct val="50000"/>
              </a:spcBef>
            </a:pPr>
            <a:r>
              <a:rPr lang="de-DE" sz="2000" b="1" dirty="0">
                <a:latin typeface="Calibri" pitchFamily="34" charset="0"/>
              </a:rPr>
              <a:t>Mülltrennung</a:t>
            </a:r>
            <a:br>
              <a:rPr lang="de-DE" sz="2000" b="1" dirty="0">
                <a:latin typeface="Calibri" pitchFamily="34" charset="0"/>
              </a:rPr>
            </a:br>
            <a:r>
              <a:rPr lang="de-DE" sz="2000" b="1" dirty="0">
                <a:solidFill>
                  <a:srgbClr val="FFFF00"/>
                </a:solidFill>
                <a:latin typeface="Calibri" pitchFamily="34" charset="0"/>
              </a:rPr>
              <a:t>- 200 -</a:t>
            </a:r>
          </a:p>
        </p:txBody>
      </p:sp>
      <p:sp>
        <p:nvSpPr>
          <p:cNvPr id="6" name="AutoShape 5">
            <a:hlinkClick r:id="rId2" action="ppaction://hlinksldjump" highlightClick="1"/>
          </p:cNvPr>
          <p:cNvSpPr>
            <a:spLocks noChangeArrowheads="1"/>
          </p:cNvSpPr>
          <p:nvPr/>
        </p:nvSpPr>
        <p:spPr bwMode="auto">
          <a:xfrm>
            <a:off x="246063" y="6253175"/>
            <a:ext cx="360000" cy="360000"/>
          </a:xfrm>
          <a:prstGeom prst="actionButtonHome">
            <a:avLst/>
          </a:prstGeom>
          <a:solidFill>
            <a:srgbClr val="E87ED4"/>
          </a:solidFill>
          <a:ln w="9525">
            <a:solidFill>
              <a:schemeClr val="tx1"/>
            </a:solidFill>
            <a:miter lim="800000"/>
            <a:headEnd/>
            <a:tailEnd/>
          </a:ln>
          <a:effectLst/>
        </p:spPr>
        <p:txBody>
          <a:bodyPr wrap="none" anchor="ctr"/>
          <a:lstStyle/>
          <a:p>
            <a:endParaRPr lang="de-DE" dirty="0"/>
          </a:p>
        </p:txBody>
      </p:sp>
    </p:spTree>
  </p:cSld>
  <p:clrMapOvr>
    <a:masterClrMapping/>
  </p:clrMapOvr>
  <p:transition spd="slow" advClick="0">
    <p:split orient="vert"/>
  </p:transition>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2107</Words>
  <Application>Microsoft Office PowerPoint</Application>
  <PresentationFormat>Bildschirmpräsentation (4:3)</PresentationFormat>
  <Paragraphs>324</Paragraphs>
  <Slides>50</Slides>
  <Notes>3</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50</vt:i4>
      </vt:variant>
    </vt:vector>
  </HeadingPairs>
  <TitlesOfParts>
    <vt:vector size="54" baseType="lpstr">
      <vt:lpstr>Arial</vt:lpstr>
      <vt:lpstr>Arial Black</vt:lpstr>
      <vt:lpstr>Calibri</vt:lpstr>
      <vt:lpstr>Standarddesign</vt:lpstr>
      <vt:lpstr>Das Spiel  </vt:lpstr>
      <vt:lpstr>Spielregeln </vt:lpstr>
      <vt:lpstr>Puramondo das Spiel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André</dc:creator>
  <cp:lastModifiedBy>maikfurche@gmx.de</cp:lastModifiedBy>
  <cp:revision>182</cp:revision>
  <dcterms:created xsi:type="dcterms:W3CDTF">2002-11-26T12:16:58Z</dcterms:created>
  <dcterms:modified xsi:type="dcterms:W3CDTF">2020-09-23T09:29:37Z</dcterms:modified>
</cp:coreProperties>
</file>