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2"/>
  </p:notesMasterIdLst>
  <p:handoutMasterIdLst>
    <p:handoutMasterId r:id="rId23"/>
  </p:handoutMasterIdLst>
  <p:sldIdLst>
    <p:sldId id="637" r:id="rId2"/>
    <p:sldId id="588" r:id="rId3"/>
    <p:sldId id="589" r:id="rId4"/>
    <p:sldId id="590" r:id="rId5"/>
    <p:sldId id="592" r:id="rId6"/>
    <p:sldId id="594" r:id="rId7"/>
    <p:sldId id="595" r:id="rId8"/>
    <p:sldId id="596" r:id="rId9"/>
    <p:sldId id="597" r:id="rId10"/>
    <p:sldId id="607" r:id="rId11"/>
    <p:sldId id="608" r:id="rId12"/>
    <p:sldId id="609" r:id="rId13"/>
    <p:sldId id="610" r:id="rId14"/>
    <p:sldId id="611" r:id="rId15"/>
    <p:sldId id="612" r:id="rId16"/>
    <p:sldId id="613" r:id="rId17"/>
    <p:sldId id="614" r:id="rId18"/>
    <p:sldId id="615" r:id="rId19"/>
    <p:sldId id="616" r:id="rId20"/>
    <p:sldId id="618" r:id="rId21"/>
  </p:sldIdLst>
  <p:sldSz cx="9144000" cy="6858000" type="screen4x3"/>
  <p:notesSz cx="7104063" cy="10234613"/>
  <p:custShowLst>
    <p:custShow name="Langversion" id="0">
      <p:sldLst/>
    </p:custShow>
    <p:custShow name="Timeout Klagenfurt" id="1">
      <p:sldLst/>
    </p:custShow>
    <p:custShow name="Kurzversion Velden 09-2006" id="2">
      <p:sldLst/>
    </p:custShow>
  </p:custShow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B247D"/>
    <a:srgbClr val="FFFF00"/>
    <a:srgbClr val="0A0E30"/>
    <a:srgbClr val="0E1342"/>
    <a:srgbClr val="0F1445"/>
    <a:srgbClr val="060030"/>
    <a:srgbClr val="0F1121"/>
    <a:srgbClr val="050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19" autoAdjust="0"/>
    <p:restoredTop sz="94643" autoAdjust="0"/>
  </p:normalViewPr>
  <p:slideViewPr>
    <p:cSldViewPr>
      <p:cViewPr varScale="1">
        <p:scale>
          <a:sx n="68" d="100"/>
          <a:sy n="68" d="100"/>
        </p:scale>
        <p:origin x="2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38" tIns="0" rIns="19838" bIns="0" numCol="1" anchor="t" anchorCtr="0" compatLnSpc="1">
            <a:prstTxWarp prst="textNoShape">
              <a:avLst/>
            </a:prstTxWarp>
          </a:bodyPr>
          <a:lstStyle>
            <a:lvl1pPr algn="l" defTabSz="952500">
              <a:defRPr sz="1100" i="1"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900" y="0"/>
            <a:ext cx="30781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38" tIns="0" rIns="19838" bIns="0" numCol="1" anchor="t" anchorCtr="0" compatLnSpc="1">
            <a:prstTxWarp prst="textNoShape">
              <a:avLst/>
            </a:prstTxWarp>
          </a:bodyPr>
          <a:lstStyle>
            <a:lvl1pPr algn="r" defTabSz="952500">
              <a:defRPr sz="1100" i="1"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3300" y="774700"/>
            <a:ext cx="5100638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0925"/>
            <a:ext cx="5214937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85" tIns="47943" rIns="95885" bIns="479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38" tIns="0" rIns="19838" bIns="0" numCol="1" anchor="b" anchorCtr="0" compatLnSpc="1">
            <a:prstTxWarp prst="textNoShape">
              <a:avLst/>
            </a:prstTxWarp>
          </a:bodyPr>
          <a:lstStyle>
            <a:lvl1pPr algn="l" defTabSz="952500">
              <a:defRPr sz="1100" i="1"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00" y="9721850"/>
            <a:ext cx="30781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38" tIns="0" rIns="19838" bIns="0" numCol="1" anchor="b" anchorCtr="0" compatLnSpc="1">
            <a:prstTxWarp prst="textNoShape">
              <a:avLst/>
            </a:prstTxWarp>
          </a:bodyPr>
          <a:lstStyle>
            <a:lvl1pPr algn="r" defTabSz="952500">
              <a:defRPr sz="1100" i="1"/>
            </a:lvl1pPr>
          </a:lstStyle>
          <a:p>
            <a:pPr>
              <a:defRPr/>
            </a:pPr>
            <a:fld id="{4DA56D43-B216-4E76-9313-599D73398DD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2C28BB6-B717-4EEE-8FB7-8D53F9A1A86C}" type="slidenum">
              <a:rPr lang="de-DE" altLang="de-DE" sz="1100" smtClean="0"/>
              <a:pPr/>
              <a:t>1</a:t>
            </a:fld>
            <a:endParaRPr lang="de-DE" altLang="de-DE" sz="11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4700" indent="-296863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92213" indent="-238125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70050" indent="-238125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47888" indent="-238125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05088" indent="-238125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62288" indent="-238125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19488" indent="-238125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976688" indent="-238125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83119E4-C245-4A6E-A111-4AF875626555}" type="slidenum">
              <a:rPr lang="de-DE" altLang="de-DE" sz="1100" smtClean="0"/>
              <a:pPr/>
              <a:t>8</a:t>
            </a:fld>
            <a:endParaRPr lang="de-DE" altLang="de-DE" sz="11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5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72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6401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96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50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28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08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046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endParaRPr lang="de-AT" altLang="de-DE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92275" y="2133600"/>
            <a:ext cx="6300788" cy="1150938"/>
          </a:xfrm>
        </p:spPr>
        <p:txBody>
          <a:bodyPr wrap="none" anchor="t"/>
          <a:lstStyle>
            <a:lvl1pPr>
              <a:defRPr sz="4800"/>
            </a:lvl1pPr>
          </a:lstStyle>
          <a:p>
            <a:pPr lvl="0"/>
            <a:r>
              <a:rPr lang="de-AT" alt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0674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5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7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7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8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6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6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90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5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7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76375" y="2565400"/>
            <a:ext cx="6300788" cy="1150938"/>
          </a:xfrm>
        </p:spPr>
        <p:txBody>
          <a:bodyPr/>
          <a:lstStyle/>
          <a:p>
            <a:pPr algn="ctr" eaLnBrk="1" hangingPunct="1">
              <a:defRPr/>
            </a:pPr>
            <a:r>
              <a:rPr lang="de-AT" sz="54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Techniken im K2 </a:t>
            </a:r>
          </a:p>
        </p:txBody>
      </p:sp>
      <p:sp>
        <p:nvSpPr>
          <p:cNvPr id="10243" name="AutoShape 26"/>
          <p:cNvSpPr>
            <a:spLocks noChangeArrowheads="1"/>
          </p:cNvSpPr>
          <p:nvPr/>
        </p:nvSpPr>
        <p:spPr bwMode="auto">
          <a:xfrm>
            <a:off x="179388" y="1341438"/>
            <a:ext cx="3960812" cy="936625"/>
          </a:xfrm>
          <a:prstGeom prst="cloudCallout">
            <a:avLst>
              <a:gd name="adj1" fmla="val 31495"/>
              <a:gd name="adj2" fmla="val 106778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AT" altLang="de-DE" b="1">
                <a:latin typeface="Arial" panose="020B0604020202020204" pitchFamily="34" charset="0"/>
              </a:rPr>
              <a:t>Service</a:t>
            </a:r>
          </a:p>
        </p:txBody>
      </p:sp>
      <p:sp>
        <p:nvSpPr>
          <p:cNvPr id="10244" name="AutoShape 27"/>
          <p:cNvSpPr>
            <a:spLocks noChangeArrowheads="1"/>
          </p:cNvSpPr>
          <p:nvPr/>
        </p:nvSpPr>
        <p:spPr bwMode="auto">
          <a:xfrm>
            <a:off x="2484438" y="260350"/>
            <a:ext cx="3527425" cy="936625"/>
          </a:xfrm>
          <a:prstGeom prst="cloudCallout">
            <a:avLst>
              <a:gd name="adj1" fmla="val 6648"/>
              <a:gd name="adj2" fmla="val 20152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AT" altLang="de-DE" b="1">
                <a:latin typeface="Arial" panose="020B0604020202020204" pitchFamily="34" charset="0"/>
              </a:rPr>
              <a:t>Block</a:t>
            </a:r>
          </a:p>
        </p:txBody>
      </p:sp>
      <p:sp>
        <p:nvSpPr>
          <p:cNvPr id="10245" name="AutoShape 28"/>
          <p:cNvSpPr>
            <a:spLocks noChangeArrowheads="1"/>
          </p:cNvSpPr>
          <p:nvPr/>
        </p:nvSpPr>
        <p:spPr bwMode="auto">
          <a:xfrm>
            <a:off x="4787900" y="1196975"/>
            <a:ext cx="4105275" cy="936625"/>
          </a:xfrm>
          <a:prstGeom prst="cloudCallout">
            <a:avLst>
              <a:gd name="adj1" fmla="val -45824"/>
              <a:gd name="adj2" fmla="val 117968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AT" altLang="de-DE" b="1">
                <a:latin typeface="Arial" panose="020B0604020202020204" pitchFamily="34" charset="0"/>
              </a:rPr>
              <a:t>Abwehr</a:t>
            </a:r>
          </a:p>
        </p:txBody>
      </p:sp>
      <p:pic>
        <p:nvPicPr>
          <p:cNvPr id="10246" name="Picture 35" descr="D:\Volleyball\Pictures\FIVB\Beach\beac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609975"/>
            <a:ext cx="2036762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6" descr="D:\Volleyball\Pictures\FIVB\Beach\Block Dalhauss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590925"/>
            <a:ext cx="2052638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7" descr="D:\Volleyball\Pictures\FIVB\Beach\BeachDig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92513"/>
            <a:ext cx="212248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Basics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84188" indent="-484188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de-DE" altLang="de-DE" sz="2400"/>
              <a:t>Spiel ohne Block:</a:t>
            </a:r>
          </a:p>
          <a:p>
            <a:pPr marL="790575" lvl="1" indent="-342900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de-DE" altLang="de-DE" sz="2400"/>
              <a:t>Gegner im Angriff nicht überzeugend</a:t>
            </a:r>
          </a:p>
          <a:p>
            <a:pPr marL="790575" lvl="1" indent="-342900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de-DE" altLang="de-DE" sz="2400"/>
              <a:t>Keine ausreichende Höhe für den Block</a:t>
            </a:r>
          </a:p>
          <a:p>
            <a:pPr marL="484188" indent="-484188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endParaRPr lang="de-DE" altLang="de-DE" sz="2400"/>
          </a:p>
          <a:p>
            <a:pPr marL="484188" indent="-484188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de-DE" altLang="de-DE" sz="2400">
                <a:sym typeface="Wingdings" panose="05000000000000000000" pitchFamily="2" charset="2"/>
              </a:rPr>
              <a:t> Trotzdem einen Spieler netznah starten lassen</a:t>
            </a:r>
            <a:endParaRPr lang="de-DE" altLang="de-DE" sz="2400"/>
          </a:p>
        </p:txBody>
      </p:sp>
      <p:sp>
        <p:nvSpPr>
          <p:cNvPr id="27652" name="Rectangle 9"/>
          <p:cNvSpPr>
            <a:spLocks noChangeArrowheads="1"/>
          </p:cNvSpPr>
          <p:nvPr/>
        </p:nvSpPr>
        <p:spPr bwMode="auto">
          <a:xfrm>
            <a:off x="1637241" y="753228"/>
            <a:ext cx="7162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AT" altLang="de-DE" sz="3200">
                <a:solidFill>
                  <a:srgbClr val="1B247D"/>
                </a:solidFill>
              </a:rPr>
              <a:t>K2: Verteidigung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Basics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84188" indent="-484188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de-DE" altLang="de-DE" sz="2400"/>
              <a:t>Spiel mit Block:</a:t>
            </a:r>
          </a:p>
          <a:p>
            <a:pPr marL="790575" lvl="1" indent="-342900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de-DE" altLang="de-DE" sz="2400"/>
              <a:t>Angriff des Gegners erfordert einen Block</a:t>
            </a:r>
          </a:p>
          <a:p>
            <a:pPr marL="790575" lvl="1" indent="-342900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de-DE" altLang="de-DE" sz="2400"/>
              <a:t>Eigene Fähigkeiten berücksichtigen</a:t>
            </a:r>
          </a:p>
          <a:p>
            <a:pPr marL="790575" lvl="1" indent="-342900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de-DE" altLang="de-DE" sz="2400"/>
              <a:t>Spezialisierung sinnvoll?</a:t>
            </a:r>
          </a:p>
          <a:p>
            <a:pPr marL="790575" lvl="1" indent="-342900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de-DE" altLang="de-DE" sz="2400"/>
          </a:p>
        </p:txBody>
      </p:sp>
      <p:sp>
        <p:nvSpPr>
          <p:cNvPr id="28676" name="Rectangle 9"/>
          <p:cNvSpPr>
            <a:spLocks noChangeArrowheads="1"/>
          </p:cNvSpPr>
          <p:nvPr/>
        </p:nvSpPr>
        <p:spPr bwMode="auto">
          <a:xfrm>
            <a:off x="1637241" y="855133"/>
            <a:ext cx="7162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AT" altLang="de-DE" sz="3200">
                <a:solidFill>
                  <a:srgbClr val="1B247D"/>
                </a:solidFill>
              </a:rPr>
              <a:t>K2: Verteidigung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4"/>
          <p:cNvGrpSpPr>
            <a:grpSpLocks/>
          </p:cNvGrpSpPr>
          <p:nvPr/>
        </p:nvGrpSpPr>
        <p:grpSpPr bwMode="auto">
          <a:xfrm>
            <a:off x="6248400" y="1462088"/>
            <a:ext cx="2665413" cy="4343400"/>
            <a:chOff x="4224" y="912"/>
            <a:chExt cx="1296" cy="2112"/>
          </a:xfrm>
        </p:grpSpPr>
        <p:sp>
          <p:nvSpPr>
            <p:cNvPr id="29705" name="Rectangle 5"/>
            <p:cNvSpPr>
              <a:spLocks noChangeArrowheads="1"/>
            </p:cNvSpPr>
            <p:nvPr/>
          </p:nvSpPr>
          <p:spPr bwMode="auto">
            <a:xfrm>
              <a:off x="4368" y="912"/>
              <a:ext cx="1056" cy="1056"/>
            </a:xfrm>
            <a:prstGeom prst="rect">
              <a:avLst/>
            </a:prstGeom>
            <a:solidFill>
              <a:srgbClr val="FFFFCC"/>
            </a:solidFill>
            <a:ln w="57150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de-AT" altLang="de-DE"/>
            </a:p>
          </p:txBody>
        </p:sp>
        <p:sp>
          <p:nvSpPr>
            <p:cNvPr id="29706" name="Rectangle 6"/>
            <p:cNvSpPr>
              <a:spLocks noChangeArrowheads="1"/>
            </p:cNvSpPr>
            <p:nvPr/>
          </p:nvSpPr>
          <p:spPr bwMode="auto">
            <a:xfrm>
              <a:off x="4368" y="1968"/>
              <a:ext cx="1056" cy="1056"/>
            </a:xfrm>
            <a:prstGeom prst="rect">
              <a:avLst/>
            </a:prstGeom>
            <a:solidFill>
              <a:srgbClr val="FFFFCC"/>
            </a:solidFill>
            <a:ln w="57150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de-AT" altLang="de-DE"/>
            </a:p>
          </p:txBody>
        </p:sp>
        <p:sp>
          <p:nvSpPr>
            <p:cNvPr id="29707" name="Line 7"/>
            <p:cNvSpPr>
              <a:spLocks noChangeShapeType="1"/>
            </p:cNvSpPr>
            <p:nvPr/>
          </p:nvSpPr>
          <p:spPr bwMode="auto">
            <a:xfrm>
              <a:off x="4224" y="1968"/>
              <a:ext cx="1296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12875"/>
            <a:ext cx="5562600" cy="4937125"/>
          </a:xfrm>
        </p:spPr>
        <p:txBody>
          <a:bodyPr/>
          <a:lstStyle/>
          <a:p>
            <a:pPr marL="484188" indent="-484188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de-DE" altLang="de-DE" sz="2400"/>
              <a:t>Ausgangsstellung:</a:t>
            </a:r>
          </a:p>
          <a:p>
            <a:pPr marL="960438" lvl="1" indent="25400" eaLnBrk="1" hangingPunct="1">
              <a:lnSpc>
                <a:spcPct val="130000"/>
              </a:lnSpc>
            </a:pPr>
            <a:r>
              <a:rPr lang="de-DE" altLang="de-DE" sz="2400"/>
              <a:t>Blockspieler 1m vom Netz entfernt, Feldmitte</a:t>
            </a:r>
          </a:p>
          <a:p>
            <a:pPr marL="960438" lvl="1" indent="25400" eaLnBrk="1" hangingPunct="1">
              <a:lnSpc>
                <a:spcPct val="130000"/>
              </a:lnSpc>
            </a:pPr>
            <a:r>
              <a:rPr lang="de-DE" altLang="de-DE" sz="2400"/>
              <a:t>Abwehrspieler 6m vom Netz entfernt, Feldmitte (ZP)</a:t>
            </a:r>
          </a:p>
        </p:txBody>
      </p:sp>
      <p:sp>
        <p:nvSpPr>
          <p:cNvPr id="29700" name="Oval 9"/>
          <p:cNvSpPr>
            <a:spLocks noChangeArrowheads="1"/>
          </p:cNvSpPr>
          <p:nvPr/>
        </p:nvSpPr>
        <p:spPr bwMode="auto">
          <a:xfrm>
            <a:off x="6981825" y="1843088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29701" name="Oval 11"/>
          <p:cNvSpPr>
            <a:spLocks noChangeArrowheads="1"/>
          </p:cNvSpPr>
          <p:nvPr/>
        </p:nvSpPr>
        <p:spPr bwMode="auto">
          <a:xfrm>
            <a:off x="7566025" y="3824288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29702" name="Oval 12"/>
          <p:cNvSpPr>
            <a:spLocks noChangeArrowheads="1"/>
          </p:cNvSpPr>
          <p:nvPr/>
        </p:nvSpPr>
        <p:spPr bwMode="auto">
          <a:xfrm>
            <a:off x="8013700" y="1843088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29703" name="Oval 10"/>
          <p:cNvSpPr>
            <a:spLocks noChangeArrowheads="1"/>
          </p:cNvSpPr>
          <p:nvPr/>
        </p:nvSpPr>
        <p:spPr bwMode="auto">
          <a:xfrm>
            <a:off x="7543800" y="5157788"/>
            <a:ext cx="228600" cy="2286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1679575" y="719668"/>
            <a:ext cx="7162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AT" altLang="de-DE" sz="3200">
                <a:solidFill>
                  <a:srgbClr val="1B247D"/>
                </a:solidFill>
              </a:rPr>
              <a:t>K2: Verteidigung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12875"/>
            <a:ext cx="5562600" cy="4937125"/>
          </a:xfrm>
        </p:spPr>
        <p:txBody>
          <a:bodyPr/>
          <a:lstStyle/>
          <a:p>
            <a:pPr marL="484188" indent="-484188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de-DE" altLang="de-DE" sz="2400"/>
              <a:t>Block Linie:</a:t>
            </a:r>
          </a:p>
          <a:p>
            <a:pPr marL="960438" lvl="1" eaLnBrk="1" hangingPunct="1">
              <a:lnSpc>
                <a:spcPct val="130000"/>
              </a:lnSpc>
            </a:pPr>
            <a:r>
              <a:rPr lang="de-DE" altLang="de-DE" sz="2400"/>
              <a:t>1 Finger</a:t>
            </a:r>
          </a:p>
          <a:p>
            <a:pPr marL="960438" lvl="1" eaLnBrk="1" hangingPunct="1">
              <a:lnSpc>
                <a:spcPct val="130000"/>
              </a:lnSpc>
            </a:pPr>
            <a:r>
              <a:rPr lang="de-DE" altLang="de-DE" sz="2400"/>
              <a:t>Verteidiger diagonal</a:t>
            </a:r>
          </a:p>
          <a:p>
            <a:pPr marL="960438" lvl="1" eaLnBrk="1" hangingPunct="1">
              <a:lnSpc>
                <a:spcPct val="130000"/>
              </a:lnSpc>
            </a:pPr>
            <a:r>
              <a:rPr lang="de-DE" altLang="de-DE" sz="2400"/>
              <a:t>nicht zu früh laufen!</a:t>
            </a:r>
          </a:p>
          <a:p>
            <a:pPr marL="960438" lvl="1" eaLnBrk="1" hangingPunct="1">
              <a:lnSpc>
                <a:spcPct val="130000"/>
              </a:lnSpc>
            </a:pPr>
            <a:r>
              <a:rPr lang="de-DE" altLang="de-DE" sz="2400"/>
              <a:t>Wait, fake, ...</a:t>
            </a:r>
          </a:p>
          <a:p>
            <a:pPr marL="484188" indent="-484188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endParaRPr lang="de-DE" altLang="de-DE" sz="2400"/>
          </a:p>
        </p:txBody>
      </p:sp>
      <p:grpSp>
        <p:nvGrpSpPr>
          <p:cNvPr id="30723" name="Group 4"/>
          <p:cNvGrpSpPr>
            <a:grpSpLocks/>
          </p:cNvGrpSpPr>
          <p:nvPr/>
        </p:nvGrpSpPr>
        <p:grpSpPr bwMode="auto">
          <a:xfrm>
            <a:off x="6249988" y="1462088"/>
            <a:ext cx="2665412" cy="4343400"/>
            <a:chOff x="4224" y="912"/>
            <a:chExt cx="1296" cy="2112"/>
          </a:xfrm>
        </p:grpSpPr>
        <p:sp>
          <p:nvSpPr>
            <p:cNvPr id="30734" name="Rectangle 5"/>
            <p:cNvSpPr>
              <a:spLocks noChangeArrowheads="1"/>
            </p:cNvSpPr>
            <p:nvPr/>
          </p:nvSpPr>
          <p:spPr bwMode="auto">
            <a:xfrm>
              <a:off x="4368" y="912"/>
              <a:ext cx="1056" cy="1056"/>
            </a:xfrm>
            <a:prstGeom prst="rect">
              <a:avLst/>
            </a:prstGeom>
            <a:solidFill>
              <a:srgbClr val="FFFFCC"/>
            </a:solidFill>
            <a:ln w="57150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de-AT" altLang="de-DE"/>
            </a:p>
          </p:txBody>
        </p:sp>
        <p:sp>
          <p:nvSpPr>
            <p:cNvPr id="30735" name="Rectangle 6"/>
            <p:cNvSpPr>
              <a:spLocks noChangeArrowheads="1"/>
            </p:cNvSpPr>
            <p:nvPr/>
          </p:nvSpPr>
          <p:spPr bwMode="auto">
            <a:xfrm>
              <a:off x="4368" y="1968"/>
              <a:ext cx="1056" cy="1056"/>
            </a:xfrm>
            <a:prstGeom prst="rect">
              <a:avLst/>
            </a:prstGeom>
            <a:solidFill>
              <a:srgbClr val="FFFFCC"/>
            </a:solidFill>
            <a:ln w="57150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de-AT" altLang="de-DE"/>
            </a:p>
          </p:txBody>
        </p:sp>
        <p:sp>
          <p:nvSpPr>
            <p:cNvPr id="30736" name="Line 7"/>
            <p:cNvSpPr>
              <a:spLocks noChangeShapeType="1"/>
            </p:cNvSpPr>
            <p:nvPr/>
          </p:nvSpPr>
          <p:spPr bwMode="auto">
            <a:xfrm>
              <a:off x="4224" y="1968"/>
              <a:ext cx="1296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4" name="Oval 9"/>
          <p:cNvSpPr>
            <a:spLocks noChangeArrowheads="1"/>
          </p:cNvSpPr>
          <p:nvPr/>
        </p:nvSpPr>
        <p:spPr bwMode="auto">
          <a:xfrm>
            <a:off x="6858000" y="3138488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0725" name="Oval 12"/>
          <p:cNvSpPr>
            <a:spLocks noChangeArrowheads="1"/>
          </p:cNvSpPr>
          <p:nvPr/>
        </p:nvSpPr>
        <p:spPr bwMode="auto">
          <a:xfrm>
            <a:off x="7543800" y="3290888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0726" name="AutoShape 13"/>
          <p:cNvSpPr>
            <a:spLocks noChangeArrowheads="1"/>
          </p:cNvSpPr>
          <p:nvPr/>
        </p:nvSpPr>
        <p:spPr bwMode="auto">
          <a:xfrm rot="-2730422">
            <a:off x="6934200" y="3290888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0727" name="Oval 16"/>
          <p:cNvSpPr>
            <a:spLocks noChangeArrowheads="1"/>
          </p:cNvSpPr>
          <p:nvPr/>
        </p:nvSpPr>
        <p:spPr bwMode="auto">
          <a:xfrm rot="-2251804">
            <a:off x="7696200" y="4586288"/>
            <a:ext cx="838200" cy="533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0728" name="Oval 10"/>
          <p:cNvSpPr>
            <a:spLocks noChangeArrowheads="1"/>
          </p:cNvSpPr>
          <p:nvPr/>
        </p:nvSpPr>
        <p:spPr bwMode="auto">
          <a:xfrm>
            <a:off x="8001000" y="4738688"/>
            <a:ext cx="228600" cy="2286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0729" name="AutoShape 17"/>
          <p:cNvSpPr>
            <a:spLocks noChangeArrowheads="1"/>
          </p:cNvSpPr>
          <p:nvPr/>
        </p:nvSpPr>
        <p:spPr bwMode="auto">
          <a:xfrm rot="10800000">
            <a:off x="6629400" y="3671888"/>
            <a:ext cx="685800" cy="21336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Oval 11"/>
          <p:cNvSpPr>
            <a:spLocks noChangeArrowheads="1"/>
          </p:cNvSpPr>
          <p:nvPr/>
        </p:nvSpPr>
        <p:spPr bwMode="auto">
          <a:xfrm>
            <a:off x="6858000" y="3709988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0731" name="Arc 15"/>
          <p:cNvSpPr>
            <a:spLocks/>
          </p:cNvSpPr>
          <p:nvPr/>
        </p:nvSpPr>
        <p:spPr bwMode="auto">
          <a:xfrm rot="8031935">
            <a:off x="6858000" y="3519488"/>
            <a:ext cx="228600" cy="2286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32" name="Picture 18" descr="block signal li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62088"/>
            <a:ext cx="84455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Rectangle 9"/>
          <p:cNvSpPr>
            <a:spLocks noChangeArrowheads="1"/>
          </p:cNvSpPr>
          <p:nvPr/>
        </p:nvSpPr>
        <p:spPr bwMode="auto">
          <a:xfrm>
            <a:off x="1704975" y="406400"/>
            <a:ext cx="7162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AT" altLang="de-DE" sz="3200">
                <a:solidFill>
                  <a:srgbClr val="1B247D"/>
                </a:solidFill>
              </a:rPr>
              <a:t>K2: Block/Abwehr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the-Czech-team-is-blocking-line-350-280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1747" name="AutoShape 4" descr="the-Czech-team-is-blocking-line-350-280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1748" name="AutoShape 6" descr="the-Czech-team-is-blocking-line-350-280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pic>
        <p:nvPicPr>
          <p:cNvPr id="31749" name="Picture 20" descr="C:\Users\MP\Desktop\Beach Technik Taktik Demos\Block Li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" t="23308" r="536"/>
          <a:stretch>
            <a:fillRect/>
          </a:stretch>
        </p:blipFill>
        <p:spPr bwMode="auto">
          <a:xfrm>
            <a:off x="149225" y="1930400"/>
            <a:ext cx="882332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9"/>
          <p:cNvSpPr>
            <a:spLocks noChangeArrowheads="1"/>
          </p:cNvSpPr>
          <p:nvPr/>
        </p:nvSpPr>
        <p:spPr bwMode="auto">
          <a:xfrm>
            <a:off x="1442508" y="850107"/>
            <a:ext cx="7162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AT" altLang="de-DE" sz="3200">
                <a:solidFill>
                  <a:srgbClr val="1B247D"/>
                </a:solidFill>
              </a:rPr>
              <a:t>Linie Block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the-Czech-team-is-blocking-line-350-280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2771" name="AutoShape 4" descr="the-Czech-team-is-blocking-line-350-280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2772" name="AutoShape 6" descr="the-Czech-team-is-blocking-line-350-280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pic>
        <p:nvPicPr>
          <p:cNvPr id="32773" name="Picture 20" descr="C:\Users\MP\Desktop\Beach Technik Taktik Demos\Block Li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" t="23308" r="536"/>
          <a:stretch>
            <a:fillRect/>
          </a:stretch>
        </p:blipFill>
        <p:spPr bwMode="auto">
          <a:xfrm>
            <a:off x="149225" y="1557338"/>
            <a:ext cx="882332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774" name="Gerade Verbindung 3"/>
          <p:cNvCxnSpPr>
            <a:cxnSpLocks noChangeShapeType="1"/>
          </p:cNvCxnSpPr>
          <p:nvPr/>
        </p:nvCxnSpPr>
        <p:spPr bwMode="auto">
          <a:xfrm>
            <a:off x="320675" y="5719763"/>
            <a:ext cx="914400" cy="914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5" name="Freihandform 7"/>
          <p:cNvSpPr>
            <a:spLocks/>
          </p:cNvSpPr>
          <p:nvPr/>
        </p:nvSpPr>
        <p:spPr bwMode="auto">
          <a:xfrm>
            <a:off x="538163" y="4665663"/>
            <a:ext cx="3322637" cy="1066800"/>
          </a:xfrm>
          <a:custGeom>
            <a:avLst/>
            <a:gdLst>
              <a:gd name="T0" fmla="*/ 0 w 3322320"/>
              <a:gd name="T1" fmla="*/ 1066800 h 1066800"/>
              <a:gd name="T2" fmla="*/ 2266544 w 3322320"/>
              <a:gd name="T3" fmla="*/ 0 h 1066800"/>
              <a:gd name="T4" fmla="*/ 2967852 w 3322320"/>
              <a:gd name="T5" fmla="*/ 10160 h 1066800"/>
              <a:gd name="T6" fmla="*/ 3323588 w 3322320"/>
              <a:gd name="T7" fmla="*/ 1005840 h 1066800"/>
              <a:gd name="T8" fmla="*/ 60984 w 3322320"/>
              <a:gd name="T9" fmla="*/ 1066800 h 1066800"/>
              <a:gd name="T10" fmla="*/ 0 w 3322320"/>
              <a:gd name="T11" fmla="*/ 1066800 h 10668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322320" h="1066800">
                <a:moveTo>
                  <a:pt x="0" y="1066800"/>
                </a:moveTo>
                <a:lnTo>
                  <a:pt x="2265680" y="0"/>
                </a:lnTo>
                <a:lnTo>
                  <a:pt x="2966720" y="10160"/>
                </a:lnTo>
                <a:lnTo>
                  <a:pt x="3322320" y="1005840"/>
                </a:lnTo>
                <a:lnTo>
                  <a:pt x="60960" y="1066800"/>
                </a:lnTo>
                <a:lnTo>
                  <a:pt x="0" y="1066800"/>
                </a:lnTo>
                <a:close/>
              </a:path>
            </a:pathLst>
          </a:custGeom>
          <a:solidFill>
            <a:srgbClr val="FFFF00">
              <a:alpha val="39999"/>
            </a:srgbClr>
          </a:solidFill>
          <a:ln w="508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Ellipse 8"/>
          <p:cNvSpPr>
            <a:spLocks noChangeArrowheads="1"/>
          </p:cNvSpPr>
          <p:nvPr/>
        </p:nvSpPr>
        <p:spPr bwMode="auto">
          <a:xfrm rot="-1039012">
            <a:off x="4897438" y="4792663"/>
            <a:ext cx="1958975" cy="549275"/>
          </a:xfrm>
          <a:prstGeom prst="ellipse">
            <a:avLst/>
          </a:prstGeom>
          <a:solidFill>
            <a:srgbClr val="FFFF00">
              <a:alpha val="34901"/>
            </a:srgbClr>
          </a:solidFill>
          <a:ln w="50800" algn="ctr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645708" y="684214"/>
            <a:ext cx="7162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AT" altLang="de-DE" sz="3200">
                <a:solidFill>
                  <a:srgbClr val="1B247D"/>
                </a:solidFill>
              </a:rPr>
              <a:t>Linie Block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Verteidigung - Basics</a:t>
            </a:r>
          </a:p>
        </p:txBody>
      </p:sp>
      <p:sp>
        <p:nvSpPr>
          <p:cNvPr id="33795" name="AutoShape 2" descr="the-Czech-team-is-blocking-line-350-280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3796" name="AutoShape 4" descr="the-Czech-team-is-blocking-line-350-280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3797" name="AutoShape 6" descr="the-Czech-team-is-blocking-line-350-280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pic>
        <p:nvPicPr>
          <p:cNvPr id="33798" name="Picture 20" descr="C:\Users\MP\Desktop\Beach Technik Taktik Demos\Block Li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" t="23308" r="536"/>
          <a:stretch>
            <a:fillRect/>
          </a:stretch>
        </p:blipFill>
        <p:spPr bwMode="auto">
          <a:xfrm>
            <a:off x="149225" y="1557338"/>
            <a:ext cx="882332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799" name="Gerade Verbindung 3"/>
          <p:cNvCxnSpPr>
            <a:cxnSpLocks noChangeShapeType="1"/>
          </p:cNvCxnSpPr>
          <p:nvPr/>
        </p:nvCxnSpPr>
        <p:spPr bwMode="auto">
          <a:xfrm>
            <a:off x="320675" y="5719763"/>
            <a:ext cx="914400" cy="914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00" name="Freihandform 7"/>
          <p:cNvSpPr>
            <a:spLocks/>
          </p:cNvSpPr>
          <p:nvPr/>
        </p:nvSpPr>
        <p:spPr bwMode="auto">
          <a:xfrm>
            <a:off x="538163" y="4572000"/>
            <a:ext cx="3322637" cy="1066800"/>
          </a:xfrm>
          <a:custGeom>
            <a:avLst/>
            <a:gdLst>
              <a:gd name="T0" fmla="*/ 0 w 3322320"/>
              <a:gd name="T1" fmla="*/ 1066800 h 1066800"/>
              <a:gd name="T2" fmla="*/ 2266544 w 3322320"/>
              <a:gd name="T3" fmla="*/ 0 h 1066800"/>
              <a:gd name="T4" fmla="*/ 2967852 w 3322320"/>
              <a:gd name="T5" fmla="*/ 10160 h 1066800"/>
              <a:gd name="T6" fmla="*/ 3323588 w 3322320"/>
              <a:gd name="T7" fmla="*/ 1005840 h 1066800"/>
              <a:gd name="T8" fmla="*/ 60984 w 3322320"/>
              <a:gd name="T9" fmla="*/ 1066800 h 1066800"/>
              <a:gd name="T10" fmla="*/ 0 w 3322320"/>
              <a:gd name="T11" fmla="*/ 1066800 h 10668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322320" h="1066800">
                <a:moveTo>
                  <a:pt x="0" y="1066800"/>
                </a:moveTo>
                <a:lnTo>
                  <a:pt x="2265680" y="0"/>
                </a:lnTo>
                <a:lnTo>
                  <a:pt x="2966720" y="10160"/>
                </a:lnTo>
                <a:lnTo>
                  <a:pt x="3322320" y="1005840"/>
                </a:lnTo>
                <a:lnTo>
                  <a:pt x="60960" y="1066800"/>
                </a:lnTo>
                <a:lnTo>
                  <a:pt x="0" y="1066800"/>
                </a:lnTo>
                <a:close/>
              </a:path>
            </a:pathLst>
          </a:custGeom>
          <a:solidFill>
            <a:srgbClr val="FFFF00">
              <a:alpha val="39999"/>
            </a:srgbClr>
          </a:solidFill>
          <a:ln w="508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Ellipse 8"/>
          <p:cNvSpPr>
            <a:spLocks noChangeArrowheads="1"/>
          </p:cNvSpPr>
          <p:nvPr/>
        </p:nvSpPr>
        <p:spPr bwMode="auto">
          <a:xfrm rot="-1039012">
            <a:off x="4897438" y="4792663"/>
            <a:ext cx="1958975" cy="549275"/>
          </a:xfrm>
          <a:prstGeom prst="ellipse">
            <a:avLst/>
          </a:prstGeom>
          <a:solidFill>
            <a:srgbClr val="FFFF00">
              <a:alpha val="34901"/>
            </a:srgbClr>
          </a:solidFill>
          <a:ln w="50800" algn="ctr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12" name="Bogen 11"/>
          <p:cNvSpPr/>
          <p:nvPr/>
        </p:nvSpPr>
        <p:spPr bwMode="auto">
          <a:xfrm flipH="1">
            <a:off x="1476375" y="2565400"/>
            <a:ext cx="4248150" cy="4392613"/>
          </a:xfrm>
          <a:prstGeom prst="arc">
            <a:avLst>
              <a:gd name="adj1" fmla="val 17172826"/>
              <a:gd name="adj2" fmla="val 925657"/>
            </a:avLst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pPr algn="ctr">
              <a:defRPr/>
            </a:pPr>
            <a:endParaRPr lang="de-AT">
              <a:cs typeface="Arial" charset="0"/>
            </a:endParaRPr>
          </a:p>
        </p:txBody>
      </p:sp>
      <p:sp>
        <p:nvSpPr>
          <p:cNvPr id="33803" name="Rectangle 9"/>
          <p:cNvSpPr>
            <a:spLocks noChangeArrowheads="1"/>
          </p:cNvSpPr>
          <p:nvPr/>
        </p:nvSpPr>
        <p:spPr bwMode="auto">
          <a:xfrm>
            <a:off x="1611841" y="734485"/>
            <a:ext cx="7162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AT" altLang="de-DE" sz="3200">
                <a:solidFill>
                  <a:srgbClr val="1B247D"/>
                </a:solidFill>
              </a:rPr>
              <a:t>Linie Block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12875"/>
            <a:ext cx="5562600" cy="4937125"/>
          </a:xfrm>
        </p:spPr>
        <p:txBody>
          <a:bodyPr/>
          <a:lstStyle/>
          <a:p>
            <a:pPr marL="484188" indent="-484188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de-DE" altLang="de-DE" sz="2400"/>
              <a:t>Block Diagonal:</a:t>
            </a:r>
          </a:p>
          <a:p>
            <a:pPr marL="960438" lvl="1" eaLnBrk="1" hangingPunct="1">
              <a:lnSpc>
                <a:spcPct val="130000"/>
              </a:lnSpc>
            </a:pPr>
            <a:r>
              <a:rPr lang="de-DE" altLang="de-DE" sz="2400"/>
              <a:t>2 Finger</a:t>
            </a:r>
          </a:p>
          <a:p>
            <a:pPr marL="960438" lvl="1" eaLnBrk="1" hangingPunct="1">
              <a:lnSpc>
                <a:spcPct val="130000"/>
              </a:lnSpc>
            </a:pPr>
            <a:r>
              <a:rPr lang="de-DE" altLang="de-DE" sz="2400"/>
              <a:t>Verteidiger Linie</a:t>
            </a:r>
          </a:p>
          <a:p>
            <a:pPr marL="960438" lvl="1" eaLnBrk="1" hangingPunct="1">
              <a:lnSpc>
                <a:spcPct val="130000"/>
              </a:lnSpc>
            </a:pPr>
            <a:r>
              <a:rPr lang="de-DE" altLang="de-DE" sz="2400"/>
              <a:t>nicht zu früh laufen!</a:t>
            </a:r>
          </a:p>
          <a:p>
            <a:pPr marL="960438" lvl="1" eaLnBrk="1" hangingPunct="1">
              <a:lnSpc>
                <a:spcPct val="130000"/>
              </a:lnSpc>
            </a:pPr>
            <a:r>
              <a:rPr lang="de-DE" altLang="de-DE" sz="2400"/>
              <a:t>Wait, fake, ...</a:t>
            </a:r>
          </a:p>
          <a:p>
            <a:pPr marL="484188" indent="-484188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endParaRPr lang="de-DE" altLang="de-DE" sz="2400"/>
          </a:p>
        </p:txBody>
      </p:sp>
      <p:grpSp>
        <p:nvGrpSpPr>
          <p:cNvPr id="34819" name="Group 4"/>
          <p:cNvGrpSpPr>
            <a:grpSpLocks/>
          </p:cNvGrpSpPr>
          <p:nvPr/>
        </p:nvGrpSpPr>
        <p:grpSpPr bwMode="auto">
          <a:xfrm>
            <a:off x="6249988" y="1295400"/>
            <a:ext cx="2665412" cy="4343400"/>
            <a:chOff x="4224" y="912"/>
            <a:chExt cx="1296" cy="2112"/>
          </a:xfrm>
        </p:grpSpPr>
        <p:sp>
          <p:nvSpPr>
            <p:cNvPr id="34830" name="Rectangle 5"/>
            <p:cNvSpPr>
              <a:spLocks noChangeArrowheads="1"/>
            </p:cNvSpPr>
            <p:nvPr/>
          </p:nvSpPr>
          <p:spPr bwMode="auto">
            <a:xfrm>
              <a:off x="4368" y="912"/>
              <a:ext cx="1056" cy="1056"/>
            </a:xfrm>
            <a:prstGeom prst="rect">
              <a:avLst/>
            </a:prstGeom>
            <a:solidFill>
              <a:srgbClr val="FFFFCC"/>
            </a:solidFill>
            <a:ln w="57150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de-AT" altLang="de-DE"/>
            </a:p>
          </p:txBody>
        </p:sp>
        <p:sp>
          <p:nvSpPr>
            <p:cNvPr id="34831" name="Rectangle 6"/>
            <p:cNvSpPr>
              <a:spLocks noChangeArrowheads="1"/>
            </p:cNvSpPr>
            <p:nvPr/>
          </p:nvSpPr>
          <p:spPr bwMode="auto">
            <a:xfrm>
              <a:off x="4368" y="1968"/>
              <a:ext cx="1056" cy="1056"/>
            </a:xfrm>
            <a:prstGeom prst="rect">
              <a:avLst/>
            </a:prstGeom>
            <a:solidFill>
              <a:srgbClr val="FFFFCC"/>
            </a:solidFill>
            <a:ln w="57150">
              <a:solidFill>
                <a:srgbClr val="FF00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de-AT" altLang="de-DE"/>
            </a:p>
          </p:txBody>
        </p:sp>
        <p:sp>
          <p:nvSpPr>
            <p:cNvPr id="34832" name="Line 7"/>
            <p:cNvSpPr>
              <a:spLocks noChangeShapeType="1"/>
            </p:cNvSpPr>
            <p:nvPr/>
          </p:nvSpPr>
          <p:spPr bwMode="auto">
            <a:xfrm>
              <a:off x="4224" y="1968"/>
              <a:ext cx="1296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0" name="Oval 8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4821" name="Oval 9"/>
          <p:cNvSpPr>
            <a:spLocks noChangeArrowheads="1"/>
          </p:cNvSpPr>
          <p:nvPr/>
        </p:nvSpPr>
        <p:spPr bwMode="auto">
          <a:xfrm>
            <a:off x="7543800" y="3124200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4822" name="AutoShape 11"/>
          <p:cNvSpPr>
            <a:spLocks noChangeArrowheads="1"/>
          </p:cNvSpPr>
          <p:nvPr/>
        </p:nvSpPr>
        <p:spPr bwMode="auto">
          <a:xfrm rot="-244367">
            <a:off x="6858000" y="31242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4823" name="Oval 13"/>
          <p:cNvSpPr>
            <a:spLocks noChangeArrowheads="1"/>
          </p:cNvSpPr>
          <p:nvPr/>
        </p:nvSpPr>
        <p:spPr bwMode="auto">
          <a:xfrm rot="-50520">
            <a:off x="6553200" y="4572000"/>
            <a:ext cx="6858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4824" name="Arc 14"/>
          <p:cNvSpPr>
            <a:spLocks/>
          </p:cNvSpPr>
          <p:nvPr/>
        </p:nvSpPr>
        <p:spPr bwMode="auto">
          <a:xfrm rot="8031935">
            <a:off x="7086600" y="3352800"/>
            <a:ext cx="228600" cy="2286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Oval 15"/>
          <p:cNvSpPr>
            <a:spLocks noChangeArrowheads="1"/>
          </p:cNvSpPr>
          <p:nvPr/>
        </p:nvSpPr>
        <p:spPr bwMode="auto">
          <a:xfrm>
            <a:off x="6781800" y="4724400"/>
            <a:ext cx="228600" cy="2286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4826" name="AutoShape 16"/>
          <p:cNvSpPr>
            <a:spLocks noChangeArrowheads="1"/>
          </p:cNvSpPr>
          <p:nvPr/>
        </p:nvSpPr>
        <p:spPr bwMode="auto">
          <a:xfrm rot="8966369">
            <a:off x="7305675" y="3490913"/>
            <a:ext cx="917575" cy="1981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Oval 12"/>
          <p:cNvSpPr>
            <a:spLocks noChangeArrowheads="1"/>
          </p:cNvSpPr>
          <p:nvPr/>
        </p:nvSpPr>
        <p:spPr bwMode="auto">
          <a:xfrm>
            <a:off x="7086600" y="3543300"/>
            <a:ext cx="228600" cy="2286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pic>
        <p:nvPicPr>
          <p:cNvPr id="34828" name="Picture 17" descr="block signal diag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8445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9" name="Rectangle 9"/>
          <p:cNvSpPr>
            <a:spLocks noChangeArrowheads="1"/>
          </p:cNvSpPr>
          <p:nvPr/>
        </p:nvSpPr>
        <p:spPr bwMode="auto">
          <a:xfrm>
            <a:off x="1600200" y="651491"/>
            <a:ext cx="7162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AT" altLang="de-DE" sz="3200">
                <a:solidFill>
                  <a:srgbClr val="1B247D"/>
                </a:solidFill>
              </a:rPr>
              <a:t>Diagonal Block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MP\Desktop\Beach Technik Taktik Demos\Block Diag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t="19341" r="1013"/>
          <a:stretch>
            <a:fillRect/>
          </a:stretch>
        </p:blipFill>
        <p:spPr bwMode="auto">
          <a:xfrm>
            <a:off x="190500" y="1557338"/>
            <a:ext cx="883285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Freihandform 2"/>
          <p:cNvSpPr>
            <a:spLocks/>
          </p:cNvSpPr>
          <p:nvPr/>
        </p:nvSpPr>
        <p:spPr bwMode="auto">
          <a:xfrm>
            <a:off x="701675" y="4745038"/>
            <a:ext cx="5302250" cy="1076325"/>
          </a:xfrm>
          <a:custGeom>
            <a:avLst/>
            <a:gdLst>
              <a:gd name="T0" fmla="*/ 5298442 w 5303520"/>
              <a:gd name="T1" fmla="*/ 40544 h 1076960"/>
              <a:gd name="T2" fmla="*/ 3197336 w 5303520"/>
              <a:gd name="T3" fmla="*/ 1074422 h 1076960"/>
              <a:gd name="T4" fmla="*/ 0 w 5303520"/>
              <a:gd name="T5" fmla="*/ 1033878 h 1076960"/>
              <a:gd name="T6" fmla="*/ 4679275 w 5303520"/>
              <a:gd name="T7" fmla="*/ 0 h 1076960"/>
              <a:gd name="T8" fmla="*/ 5298442 w 5303520"/>
              <a:gd name="T9" fmla="*/ 40544 h 1076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03520" h="1076960">
                <a:moveTo>
                  <a:pt x="5303520" y="40640"/>
                </a:moveTo>
                <a:lnTo>
                  <a:pt x="3200400" y="1076960"/>
                </a:lnTo>
                <a:lnTo>
                  <a:pt x="0" y="1036320"/>
                </a:lnTo>
                <a:lnTo>
                  <a:pt x="4683760" y="0"/>
                </a:lnTo>
                <a:lnTo>
                  <a:pt x="5303520" y="40640"/>
                </a:lnTo>
                <a:close/>
              </a:path>
            </a:pathLst>
          </a:custGeom>
          <a:solidFill>
            <a:srgbClr val="FFFF00">
              <a:alpha val="34901"/>
            </a:srgbClr>
          </a:solidFill>
          <a:ln w="508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Pfeil nach rechts 3"/>
          <p:cNvSpPr>
            <a:spLocks noChangeArrowheads="1"/>
          </p:cNvSpPr>
          <p:nvPr/>
        </p:nvSpPr>
        <p:spPr bwMode="auto">
          <a:xfrm>
            <a:off x="5356225" y="5283200"/>
            <a:ext cx="1296988" cy="287338"/>
          </a:xfrm>
          <a:prstGeom prst="rightArrow">
            <a:avLst>
              <a:gd name="adj1" fmla="val 50000"/>
              <a:gd name="adj2" fmla="val 50153"/>
            </a:avLst>
          </a:prstGeom>
          <a:solidFill>
            <a:srgbClr val="FFFF00"/>
          </a:solidFill>
          <a:ln w="12700" algn="ctr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5845" name="Ellipse 4"/>
          <p:cNvSpPr>
            <a:spLocks noChangeArrowheads="1"/>
          </p:cNvSpPr>
          <p:nvPr/>
        </p:nvSpPr>
        <p:spPr bwMode="auto">
          <a:xfrm>
            <a:off x="6003925" y="5084763"/>
            <a:ext cx="1376363" cy="342900"/>
          </a:xfrm>
          <a:prstGeom prst="ellipse">
            <a:avLst/>
          </a:prstGeom>
          <a:solidFill>
            <a:srgbClr val="FFFF00">
              <a:alpha val="36078"/>
            </a:srgbClr>
          </a:solidFill>
          <a:ln w="50800" algn="ctr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de-AT" altLang="de-DE"/>
          </a:p>
        </p:txBody>
      </p:sp>
      <p:sp>
        <p:nvSpPr>
          <p:cNvPr id="35846" name="Rectangle 9"/>
          <p:cNvSpPr>
            <a:spLocks noChangeArrowheads="1"/>
          </p:cNvSpPr>
          <p:nvPr/>
        </p:nvSpPr>
        <p:spPr bwMode="auto">
          <a:xfrm>
            <a:off x="1594909" y="700882"/>
            <a:ext cx="7162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AT" altLang="de-DE" sz="3200">
                <a:solidFill>
                  <a:srgbClr val="1B247D"/>
                </a:solidFill>
              </a:rPr>
              <a:t>Diagonal Block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305800" cy="4648200"/>
          </a:xfrm>
        </p:spPr>
        <p:txBody>
          <a:bodyPr/>
          <a:lstStyle/>
          <a:p>
            <a:pPr marL="533400" lvl="1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endParaRPr lang="de-DE" altLang="de-DE" sz="2400"/>
          </a:p>
          <a:p>
            <a:pPr marL="484188" indent="-484188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endParaRPr lang="de-DE" altLang="de-DE" sz="2400"/>
          </a:p>
        </p:txBody>
      </p:sp>
      <p:pic>
        <p:nvPicPr>
          <p:cNvPr id="36867" name="Picture 2" descr="when-1-finger-is-pointing-sideways-350-2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221163"/>
            <a:ext cx="3276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feil nach rechts 1"/>
          <p:cNvSpPr/>
          <p:nvPr/>
        </p:nvSpPr>
        <p:spPr bwMode="auto">
          <a:xfrm>
            <a:off x="4500563" y="1503363"/>
            <a:ext cx="3527425" cy="2646362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de-AT" dirty="0">
                <a:solidFill>
                  <a:schemeClr val="bg1"/>
                </a:solidFill>
                <a:latin typeface="+mn-lt"/>
                <a:cs typeface="+mn-cs"/>
              </a:rPr>
              <a:t>Rechte Hand signalisiert für den rechten Angreifer</a:t>
            </a:r>
          </a:p>
        </p:txBody>
      </p:sp>
      <p:sp>
        <p:nvSpPr>
          <p:cNvPr id="3" name="Pfeil nach links 2"/>
          <p:cNvSpPr/>
          <p:nvPr/>
        </p:nvSpPr>
        <p:spPr bwMode="auto">
          <a:xfrm>
            <a:off x="936625" y="1503363"/>
            <a:ext cx="3527425" cy="2646362"/>
          </a:xfrm>
          <a:prstGeom prst="leftArrow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de-AT" dirty="0">
                <a:solidFill>
                  <a:schemeClr val="bg1"/>
                </a:solidFill>
                <a:latin typeface="+mn-lt"/>
                <a:cs typeface="+mn-cs"/>
              </a:rPr>
              <a:t>Linke Hand signalisiert für den linken Angreifer</a:t>
            </a:r>
          </a:p>
        </p:txBody>
      </p:sp>
      <p:sp>
        <p:nvSpPr>
          <p:cNvPr id="36870" name="Rectangle 9"/>
          <p:cNvSpPr>
            <a:spLocks noChangeArrowheads="1"/>
          </p:cNvSpPr>
          <p:nvPr/>
        </p:nvSpPr>
        <p:spPr bwMode="auto">
          <a:xfrm>
            <a:off x="1676400" y="688974"/>
            <a:ext cx="7162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AT" altLang="de-DE" sz="3200">
                <a:solidFill>
                  <a:srgbClr val="1B247D"/>
                </a:solidFill>
              </a:rPr>
              <a:t>K2: Handzeichen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99732"/>
            <a:ext cx="5616575" cy="4353455"/>
          </a:xfrm>
        </p:spPr>
        <p:txBody>
          <a:bodyPr/>
          <a:lstStyle/>
          <a:p>
            <a:pPr marL="484188" indent="-484188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de-DE" altLang="de-DE"/>
              <a:t>Beachspezifisch:</a:t>
            </a:r>
          </a:p>
          <a:p>
            <a:pPr marL="180975" lvl="1" indent="265113" eaLnBrk="1" hangingPunct="1">
              <a:lnSpc>
                <a:spcPct val="130000"/>
              </a:lnSpc>
            </a:pPr>
            <a:r>
              <a:rPr lang="de-DE" altLang="de-DE"/>
              <a:t>Veränderte Ausgangsstellung</a:t>
            </a:r>
          </a:p>
          <a:p>
            <a:pPr marL="180975" lvl="1" indent="265113" eaLnBrk="1" hangingPunct="1">
              <a:lnSpc>
                <a:spcPct val="130000"/>
              </a:lnSpc>
            </a:pPr>
            <a:r>
              <a:rPr lang="de-DE" altLang="de-DE"/>
              <a:t>Varianten:</a:t>
            </a:r>
          </a:p>
          <a:p>
            <a:pPr marL="971550" lvl="2" indent="-342900" eaLnBrk="1" hangingPunct="1">
              <a:lnSpc>
                <a:spcPct val="130000"/>
              </a:lnSpc>
              <a:buFontTx/>
              <a:buChar char="•"/>
            </a:pPr>
            <a:r>
              <a:rPr lang="de-DE" altLang="de-DE"/>
              <a:t>Shotblock: maximal hoch</a:t>
            </a:r>
          </a:p>
          <a:p>
            <a:pPr marL="971550" lvl="2" indent="-342900" eaLnBrk="1" hangingPunct="1">
              <a:lnSpc>
                <a:spcPct val="130000"/>
              </a:lnSpc>
              <a:buFontTx/>
              <a:buChar char="•"/>
            </a:pPr>
            <a:r>
              <a:rPr lang="de-DE" altLang="de-DE"/>
              <a:t>Drop: schnelles Zurückziehen</a:t>
            </a:r>
          </a:p>
          <a:p>
            <a:pPr marL="971550" lvl="2" indent="-342900" eaLnBrk="1" hangingPunct="1">
              <a:lnSpc>
                <a:spcPct val="130000"/>
              </a:lnSpc>
              <a:buFontTx/>
              <a:buChar char="•"/>
            </a:pPr>
            <a:r>
              <a:rPr lang="de-DE" altLang="de-DE"/>
              <a:t>Spreadblock: Arme weit geöffnet</a:t>
            </a:r>
          </a:p>
        </p:txBody>
      </p:sp>
      <p:pic>
        <p:nvPicPr>
          <p:cNvPr id="12291" name="Picture 7" descr="Bloc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1700213"/>
            <a:ext cx="27813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1662642" y="812800"/>
            <a:ext cx="7162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AT" altLang="de-DE" sz="3200">
                <a:solidFill>
                  <a:srgbClr val="1B247D"/>
                </a:solidFill>
              </a:rPr>
              <a:t>Block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5516563"/>
            <a:ext cx="8659813" cy="833437"/>
          </a:xfrm>
        </p:spPr>
        <p:txBody>
          <a:bodyPr/>
          <a:lstStyle/>
          <a:p>
            <a:pPr marL="484188" indent="-484188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de-DE" altLang="de-DE"/>
              <a:t>Kämpfen, kämpfen, kämpfen… um jeden Ball</a:t>
            </a:r>
          </a:p>
        </p:txBody>
      </p:sp>
      <p:pic>
        <p:nvPicPr>
          <p:cNvPr id="37891" name="Picture 4" descr="Hechtabwe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1512888"/>
            <a:ext cx="5748337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9400" y="1268413"/>
            <a:ext cx="7594600" cy="504825"/>
          </a:xfrm>
        </p:spPr>
        <p:txBody>
          <a:bodyPr/>
          <a:lstStyle/>
          <a:p>
            <a:pPr eaLnBrk="1" hangingPunct="1"/>
            <a:r>
              <a:rPr lang="de-AT" altLang="de-DE"/>
              <a:t>Bereitsschaftsstellung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44675"/>
            <a:ext cx="8064500" cy="4679950"/>
          </a:xfrm>
        </p:spPr>
        <p:txBody>
          <a:bodyPr/>
          <a:lstStyle/>
          <a:p>
            <a:pPr marL="484188" indent="-484188">
              <a:buFontTx/>
              <a:buChar char="•"/>
            </a:pPr>
            <a:r>
              <a:rPr lang="de-DE" altLang="de-DE" sz="2400" b="0"/>
              <a:t>Bereitschaftsstellung:</a:t>
            </a:r>
          </a:p>
          <a:p>
            <a:pPr marL="971550" lvl="2" indent="-342900">
              <a:buFontTx/>
              <a:buChar char="•"/>
            </a:pPr>
            <a:r>
              <a:rPr lang="de-DE" altLang="de-DE"/>
              <a:t>hüftbreite Ausgangsstellung auf dem ganzen Fuß </a:t>
            </a:r>
          </a:p>
          <a:p>
            <a:pPr marL="971550" lvl="2" indent="-342900">
              <a:buFontTx/>
              <a:buChar char="•"/>
            </a:pPr>
            <a:r>
              <a:rPr lang="de-DE" altLang="de-DE"/>
              <a:t>Knie leicht gebeugt</a:t>
            </a:r>
          </a:p>
          <a:p>
            <a:pPr marL="971550" lvl="2" indent="-342900">
              <a:buFontTx/>
              <a:buChar char="•"/>
            </a:pPr>
            <a:r>
              <a:rPr lang="de-DE" altLang="de-DE"/>
              <a:t>Ellbogen vor dem Körper (dadurch Abstand zum Netz geregelt)</a:t>
            </a:r>
          </a:p>
          <a:p>
            <a:pPr marL="971550" lvl="2" indent="-342900">
              <a:buFontTx/>
              <a:buChar char="•"/>
            </a:pPr>
            <a:r>
              <a:rPr lang="de-DE" altLang="de-DE"/>
              <a:t>Hände in Brusthöhe</a:t>
            </a:r>
          </a:p>
          <a:p>
            <a:pPr marL="971550" lvl="2" indent="-342900">
              <a:buFontTx/>
              <a:buChar char="•"/>
            </a:pPr>
            <a:r>
              <a:rPr lang="de-DE" altLang="de-DE"/>
              <a:t>Finger gespreizt</a:t>
            </a:r>
          </a:p>
          <a:p>
            <a:pPr marL="971550" lvl="2" indent="-342900">
              <a:buFontTx/>
              <a:buChar char="•"/>
            </a:pPr>
            <a:r>
              <a:rPr lang="de-DE" altLang="de-DE"/>
              <a:t>Ganzkörperspannung</a:t>
            </a:r>
          </a:p>
          <a:p>
            <a:pPr marL="484188" indent="-484188">
              <a:buFontTx/>
              <a:buChar char="•"/>
            </a:pPr>
            <a:r>
              <a:rPr lang="de-DE" altLang="de-DE" sz="2400" b="0"/>
              <a:t>Die Korrektur der Ausgangsstellung erfolgt mit möglichst einem Seitstellschritt und eilt dem Ball voraus (Ballwendepunkt -Entscheidung treffen)</a:t>
            </a: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1704975" y="406400"/>
            <a:ext cx="7162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AT" altLang="de-DE" sz="3200">
                <a:solidFill>
                  <a:srgbClr val="1B247D"/>
                </a:solidFill>
              </a:rPr>
              <a:t>Block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9400" y="911226"/>
            <a:ext cx="7594600" cy="688974"/>
          </a:xfrm>
        </p:spPr>
        <p:txBody>
          <a:bodyPr/>
          <a:lstStyle/>
          <a:p>
            <a:pPr eaLnBrk="1" hangingPunct="1"/>
            <a:r>
              <a:rPr lang="de-AT" altLang="de-DE"/>
              <a:t>gegen harte Angriffe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199"/>
            <a:ext cx="8064500" cy="4924425"/>
          </a:xfrm>
        </p:spPr>
        <p:txBody>
          <a:bodyPr/>
          <a:lstStyle/>
          <a:p>
            <a:pPr marL="484188" indent="-484188">
              <a:buFontTx/>
              <a:buChar char="•"/>
            </a:pPr>
            <a:r>
              <a:rPr lang="de-DE" altLang="de-DE" b="0"/>
              <a:t>Absprung</a:t>
            </a:r>
          </a:p>
          <a:p>
            <a:pPr marL="484188" indent="-484188">
              <a:buFontTx/>
              <a:buChar char="•"/>
            </a:pPr>
            <a:r>
              <a:rPr lang="de-DE" altLang="de-DE" b="0"/>
              <a:t>Danach Arme direkt über die Netzkante schieben</a:t>
            </a:r>
          </a:p>
          <a:p>
            <a:pPr marL="484188" indent="-484188">
              <a:buFontTx/>
              <a:buChar char="•"/>
            </a:pPr>
            <a:r>
              <a:rPr lang="de-DE" altLang="de-DE" b="0"/>
              <a:t>Schulterachse parallel zum Netz</a:t>
            </a:r>
          </a:p>
          <a:p>
            <a:pPr marL="484188" indent="-484188">
              <a:buFontTx/>
              <a:buChar char="•"/>
            </a:pPr>
            <a:r>
              <a:rPr lang="de-DE" altLang="de-DE" b="0"/>
              <a:t>Finger gespreizt, Handgelenke fest fixiert und leicht nach innengerichtet</a:t>
            </a:r>
          </a:p>
          <a:p>
            <a:pPr marL="484188" indent="-484188">
              <a:buFontTx/>
              <a:buChar char="•"/>
            </a:pPr>
            <a:r>
              <a:rPr lang="de-DE" altLang="de-DE" b="0"/>
              <a:t>kein nach außen gerichtetes Entgegenstrecken (Spiegeln) der Arme </a:t>
            </a:r>
          </a:p>
          <a:p>
            <a:pPr marL="484188" indent="-484188">
              <a:buFontTx/>
              <a:buChar char="•"/>
            </a:pPr>
            <a:r>
              <a:rPr lang="de-DE" altLang="de-DE" b="0"/>
              <a:t>Kopf gerade mit Blick zum Ball</a:t>
            </a:r>
          </a:p>
          <a:p>
            <a:pPr marL="484188" indent="-484188">
              <a:buFontTx/>
              <a:buChar char="•"/>
            </a:pPr>
            <a:r>
              <a:rPr lang="de-DE" altLang="de-DE" b="0"/>
              <a:t>Passiert der Ball den Block </a:t>
            </a:r>
            <a:r>
              <a:rPr lang="de-DE" altLang="de-DE" b="0">
                <a:sym typeface="Wingdings" panose="05000000000000000000" pitchFamily="2" charset="2"/>
              </a:rPr>
              <a:t> Hüfte vor der Landung aufdrehen  Orientierung zum Zuspiel</a:t>
            </a:r>
          </a:p>
          <a:p>
            <a:pPr marL="484188" indent="-484188">
              <a:buFontTx/>
              <a:buChar char="•"/>
            </a:pPr>
            <a:r>
              <a:rPr lang="de-DE" altLang="de-DE" b="0"/>
              <a:t>Weiche kontrollierte Landung (Ganzkörperspannung lange aufrechterhalten)</a:t>
            </a: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1704975" y="406400"/>
            <a:ext cx="7162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AT" altLang="de-DE" sz="3200">
                <a:solidFill>
                  <a:srgbClr val="1B247D"/>
                </a:solidFill>
              </a:rPr>
              <a:t>Block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Block</a:t>
            </a:r>
          </a:p>
        </p:txBody>
      </p:sp>
      <p:pic>
        <p:nvPicPr>
          <p:cNvPr id="19459" name="Picture 4" descr="beac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12875"/>
            <a:ext cx="27051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Block lös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412875"/>
            <a:ext cx="25908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Spreadbl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25908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395288" y="5516563"/>
            <a:ext cx="259238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de-DE" altLang="de-DE" sz="3200">
                <a:solidFill>
                  <a:srgbClr val="FFFF00"/>
                </a:solidFill>
                <a:latin typeface="Arial" panose="020B0604020202020204" pitchFamily="34" charset="0"/>
              </a:rPr>
              <a:t>Spreadblock</a:t>
            </a:r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3275013" y="5519738"/>
            <a:ext cx="259238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de-DE" altLang="de-DE" sz="3200">
                <a:solidFill>
                  <a:srgbClr val="FFFF00"/>
                </a:solidFill>
                <a:latin typeface="Arial" panose="020B0604020202020204" pitchFamily="34" charset="0"/>
              </a:rPr>
              <a:t>Drop</a:t>
            </a:r>
          </a:p>
        </p:txBody>
      </p: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6372225" y="5519738"/>
            <a:ext cx="259238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de-DE" altLang="de-DE" sz="3200">
                <a:solidFill>
                  <a:srgbClr val="FFFF00"/>
                </a:solidFill>
                <a:latin typeface="Arial" panose="020B0604020202020204" pitchFamily="34" charset="0"/>
              </a:rPr>
              <a:t>Shotblock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690688" y="0"/>
            <a:ext cx="7162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AT" altLang="de-DE" sz="3200">
                <a:solidFill>
                  <a:srgbClr val="1B247D"/>
                </a:solidFill>
              </a:rPr>
              <a:t>Block - Varianten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9400" y="1268413"/>
            <a:ext cx="7594600" cy="504825"/>
          </a:xfrm>
        </p:spPr>
        <p:txBody>
          <a:bodyPr/>
          <a:lstStyle/>
          <a:p>
            <a:pPr eaLnBrk="1" hangingPunct="1"/>
            <a:r>
              <a:rPr lang="de-AT" altLang="de-DE"/>
              <a:t>Drop - Ausgangsstellung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44675"/>
            <a:ext cx="8064500" cy="4679950"/>
          </a:xfrm>
        </p:spPr>
        <p:txBody>
          <a:bodyPr/>
          <a:lstStyle/>
          <a:p>
            <a:pPr marL="484188" indent="-484188"/>
            <a:endParaRPr lang="de-DE" altLang="de-DE" sz="2400" b="0"/>
          </a:p>
          <a:p>
            <a:pPr marL="484188" indent="-484188">
              <a:buFontTx/>
              <a:buChar char="•"/>
            </a:pPr>
            <a:r>
              <a:rPr lang="de-DE" altLang="de-DE" sz="2400" b="0"/>
              <a:t>Schrittstellung mit vorderem Fußsenkrecht zum Netz und dem hinteren Fußparallel zum Netz</a:t>
            </a:r>
          </a:p>
          <a:p>
            <a:pPr marL="484188" indent="-484188">
              <a:buFontTx/>
              <a:buChar char="•"/>
            </a:pPr>
            <a:r>
              <a:rPr lang="de-DE" altLang="de-DE" sz="2400" b="0"/>
              <a:t>Je näher die Ausgangsposition des Blockspielers an der Antenne ist, desto eher sollte er den Außenfuß vorne haben</a:t>
            </a:r>
          </a:p>
          <a:p>
            <a:pPr marL="484188" indent="-484188">
              <a:buFontTx/>
              <a:buChar char="•"/>
            </a:pPr>
            <a:r>
              <a:rPr lang="de-DE" altLang="de-DE" sz="2400" b="0"/>
              <a:t>das Zurückziehen entlang der Linie erfolgt dann mit dem Rücken zur Außenlinie</a:t>
            </a:r>
          </a:p>
        </p:txBody>
      </p:sp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1704975" y="406400"/>
            <a:ext cx="7162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AT" altLang="de-DE" sz="3200">
                <a:solidFill>
                  <a:srgbClr val="1B247D"/>
                </a:solidFill>
              </a:rPr>
              <a:t>Drop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9400" y="1268413"/>
            <a:ext cx="7594600" cy="504825"/>
          </a:xfrm>
        </p:spPr>
        <p:txBody>
          <a:bodyPr/>
          <a:lstStyle/>
          <a:p>
            <a:pPr eaLnBrk="1" hangingPunct="1"/>
            <a:r>
              <a:rPr lang="de-AT" altLang="de-DE"/>
              <a:t>Block: Drop - Schrittfolge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17133"/>
            <a:ext cx="8064500" cy="4907492"/>
          </a:xfrm>
        </p:spPr>
        <p:txBody>
          <a:bodyPr/>
          <a:lstStyle/>
          <a:p>
            <a:pPr marL="484188" indent="-484188"/>
            <a:endParaRPr lang="de-DE" altLang="de-DE" sz="2400" b="0"/>
          </a:p>
          <a:p>
            <a:pPr marL="484188" indent="-484188"/>
            <a:r>
              <a:rPr lang="de-DE" altLang="de-DE" sz="2400" b="0"/>
              <a:t>Bewegungsablauf 2 Schritt-Variante (Männer und große Frauen)</a:t>
            </a:r>
          </a:p>
          <a:p>
            <a:pPr marL="484188" indent="-484188"/>
            <a:r>
              <a:rPr lang="de-DE" altLang="de-DE" sz="2400" b="0"/>
              <a:t>–1. Schritt: Der hintere Fußwird mit einem Schritt in Laufrichtung gedreht, wobei sich der Oberkörper entsprechend mitdreht, während der Blick nicht vom Ball abgewendet wird</a:t>
            </a:r>
          </a:p>
          <a:p>
            <a:pPr marL="484188" indent="-484188"/>
            <a:r>
              <a:rPr lang="de-DE" altLang="de-DE" sz="2400" b="0"/>
              <a:t>–2. Schritt: Überkreuzschritt des zunächst netznahen Fußes, wobei die Schulterachse in Laufrichtung zeigt und der Blick weiter den Ball fixiert</a:t>
            </a:r>
          </a:p>
          <a:p>
            <a:pPr marL="484188" indent="-484188"/>
            <a:r>
              <a:rPr lang="de-DE" altLang="de-DE" sz="2400" b="0"/>
              <a:t>–Absprung: Mit dem Aufsetzen nach dem Überkreuzen erfolgt ein Sprung nach hinten in die Abwehrposition</a:t>
            </a:r>
          </a:p>
        </p:txBody>
      </p:sp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1704975" y="406400"/>
            <a:ext cx="7162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AT" altLang="de-DE" sz="3200">
                <a:solidFill>
                  <a:srgbClr val="1B247D"/>
                </a:solidFill>
              </a:rPr>
              <a:t>Drop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76375" y="2565400"/>
            <a:ext cx="6300788" cy="1150938"/>
          </a:xfrm>
        </p:spPr>
        <p:txBody>
          <a:bodyPr/>
          <a:lstStyle/>
          <a:p>
            <a:pPr algn="ctr" eaLnBrk="1" hangingPunct="1">
              <a:defRPr/>
            </a:pPr>
            <a:r>
              <a:rPr lang="de-AT" sz="54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Taktik im K2 </a:t>
            </a:r>
          </a:p>
        </p:txBody>
      </p:sp>
      <p:sp>
        <p:nvSpPr>
          <p:cNvPr id="22531" name="AutoShape 26"/>
          <p:cNvSpPr>
            <a:spLocks noChangeArrowheads="1"/>
          </p:cNvSpPr>
          <p:nvPr/>
        </p:nvSpPr>
        <p:spPr bwMode="auto">
          <a:xfrm>
            <a:off x="179388" y="1341438"/>
            <a:ext cx="3960812" cy="936625"/>
          </a:xfrm>
          <a:prstGeom prst="cloudCallout">
            <a:avLst>
              <a:gd name="adj1" fmla="val 31495"/>
              <a:gd name="adj2" fmla="val 106778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AT" altLang="de-DE" b="1">
                <a:latin typeface="Arial" panose="020B0604020202020204" pitchFamily="34" charset="0"/>
              </a:rPr>
              <a:t>Individualtaktik</a:t>
            </a:r>
          </a:p>
        </p:txBody>
      </p:sp>
      <p:sp>
        <p:nvSpPr>
          <p:cNvPr id="22532" name="AutoShape 27"/>
          <p:cNvSpPr>
            <a:spLocks noChangeArrowheads="1"/>
          </p:cNvSpPr>
          <p:nvPr/>
        </p:nvSpPr>
        <p:spPr bwMode="auto">
          <a:xfrm>
            <a:off x="1979613" y="260350"/>
            <a:ext cx="4464050" cy="936625"/>
          </a:xfrm>
          <a:prstGeom prst="cloudCallout">
            <a:avLst>
              <a:gd name="adj1" fmla="val 6648"/>
              <a:gd name="adj2" fmla="val 20152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AT" altLang="de-DE" b="1">
                <a:latin typeface="Arial" panose="020B0604020202020204" pitchFamily="34" charset="0"/>
              </a:rPr>
              <a:t>Mannschaftstaktik</a:t>
            </a:r>
          </a:p>
        </p:txBody>
      </p:sp>
      <p:sp>
        <p:nvSpPr>
          <p:cNvPr id="22533" name="AutoShape 28"/>
          <p:cNvSpPr>
            <a:spLocks noChangeArrowheads="1"/>
          </p:cNvSpPr>
          <p:nvPr/>
        </p:nvSpPr>
        <p:spPr bwMode="auto">
          <a:xfrm>
            <a:off x="4787900" y="1196975"/>
            <a:ext cx="4105275" cy="936625"/>
          </a:xfrm>
          <a:prstGeom prst="cloudCallout">
            <a:avLst>
              <a:gd name="adj1" fmla="val -45824"/>
              <a:gd name="adj2" fmla="val 117968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AT" altLang="de-DE" b="1">
                <a:latin typeface="Arial" panose="020B0604020202020204" pitchFamily="34" charset="0"/>
              </a:rPr>
              <a:t>Handzeichen</a:t>
            </a:r>
          </a:p>
        </p:txBody>
      </p:sp>
      <p:pic>
        <p:nvPicPr>
          <p:cNvPr id="22534" name="Picture 35" descr="D:\Volleyball\Pictures\FIVB\Beach\beac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609975"/>
            <a:ext cx="2036762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6" descr="D:\Volleyball\Pictures\FIVB\Beach\Block Dalhauss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590925"/>
            <a:ext cx="2052638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7" descr="D:\Volleyball\Pictures\FIVB\Beach\BeachDig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92513"/>
            <a:ext cx="212248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Komplex 2 – K2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154113" y="2336800"/>
            <a:ext cx="6802437" cy="4116388"/>
          </a:xfrm>
        </p:spPr>
        <p:txBody>
          <a:bodyPr/>
          <a:lstStyle/>
          <a:p>
            <a:pPr marL="484188" indent="-484188" eaLnBrk="1" hangingPunct="1">
              <a:lnSpc>
                <a:spcPct val="130000"/>
              </a:lnSpc>
            </a:pPr>
            <a:r>
              <a:rPr lang="de-DE" altLang="de-DE" sz="2400"/>
              <a:t>Phasen im Spiel:</a:t>
            </a:r>
          </a:p>
          <a:p>
            <a:pPr marL="960438" lvl="1" indent="-285750" eaLnBrk="1" hangingPunct="1">
              <a:lnSpc>
                <a:spcPct val="130000"/>
              </a:lnSpc>
              <a:buFontTx/>
              <a:buBlip>
                <a:blip r:embed="rId2"/>
              </a:buBlip>
            </a:pPr>
            <a:r>
              <a:rPr lang="de-DE" altLang="de-DE" sz="2400"/>
              <a:t>Annahme – Zuspiel – Angriff: Sideout, K1</a:t>
            </a:r>
          </a:p>
          <a:p>
            <a:pPr marL="960438" lvl="1" indent="-285750" eaLnBrk="1" hangingPunct="1">
              <a:lnSpc>
                <a:spcPct val="130000"/>
              </a:lnSpc>
              <a:buFontTx/>
              <a:buBlip>
                <a:blip r:embed="rId2"/>
              </a:buBlip>
            </a:pPr>
            <a:r>
              <a:rPr lang="de-DE" altLang="de-DE" sz="2400">
                <a:solidFill>
                  <a:srgbClr val="FF0000"/>
                </a:solidFill>
              </a:rPr>
              <a:t>Service – Block – Abwehr – Gegenangriff: Breakball, Punktball, K2</a:t>
            </a:r>
          </a:p>
          <a:p>
            <a:pPr marL="960438" lvl="1" indent="-285750" eaLnBrk="1" hangingPunct="1">
              <a:lnSpc>
                <a:spcPct val="130000"/>
              </a:lnSpc>
              <a:buFontTx/>
              <a:buBlip>
                <a:blip r:embed="rId2"/>
              </a:buBlip>
            </a:pPr>
            <a:endParaRPr lang="de-DE" altLang="de-DE" sz="2400"/>
          </a:p>
          <a:p>
            <a:pPr marL="960438" lvl="1" indent="-285750" eaLnBrk="1" hangingPunct="1">
              <a:lnSpc>
                <a:spcPct val="130000"/>
              </a:lnSpc>
              <a:buFontTx/>
              <a:buBlip>
                <a:blip r:embed="rId2"/>
              </a:buBlip>
            </a:pPr>
            <a:r>
              <a:rPr lang="de-DE" altLang="de-DE" sz="2400"/>
              <a:t>Unterscheidung weiterer Phasen möglich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M04033917[[fn=Berlin]]_novariants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33917[[fn=Berlin]]_novariants" id="{309C13C0-3BE0-4E8F-8916-1D5516B3B5DD}" vid="{18E1BE87-7240-45DF-8788-3CAEB7F17AB1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469</Words>
  <Application>Microsoft Office PowerPoint</Application>
  <PresentationFormat>Bildschirmpräsentation (4:3)</PresentationFormat>
  <Paragraphs>99</Paragraphs>
  <Slides>20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  <vt:variant>
        <vt:lpstr>Zielgruppenorientierte Präsentationen</vt:lpstr>
      </vt:variant>
      <vt:variant>
        <vt:i4>3</vt:i4>
      </vt:variant>
    </vt:vector>
  </HeadingPairs>
  <TitlesOfParts>
    <vt:vector size="28" baseType="lpstr">
      <vt:lpstr>Arial</vt:lpstr>
      <vt:lpstr>Times New Roman</vt:lpstr>
      <vt:lpstr>Trebuchet MS</vt:lpstr>
      <vt:lpstr>Wingdings</vt:lpstr>
      <vt:lpstr>TM04033917[[fn=Berlin]]_novariants</vt:lpstr>
      <vt:lpstr>Techniken im K2 </vt:lpstr>
      <vt:lpstr>PowerPoint-Präsentation</vt:lpstr>
      <vt:lpstr>Bereitsschaftsstellung</vt:lpstr>
      <vt:lpstr>gegen harte Angriffe</vt:lpstr>
      <vt:lpstr>Block</vt:lpstr>
      <vt:lpstr>Drop - Ausgangsstellung</vt:lpstr>
      <vt:lpstr>Block: Drop - Schrittfolge</vt:lpstr>
      <vt:lpstr>Taktik im K2 </vt:lpstr>
      <vt:lpstr>Komplex 2 – K2</vt:lpstr>
      <vt:lpstr>Basics</vt:lpstr>
      <vt:lpstr>Basics</vt:lpstr>
      <vt:lpstr>PowerPoint-Präsentation</vt:lpstr>
      <vt:lpstr>PowerPoint-Präsentation</vt:lpstr>
      <vt:lpstr>PowerPoint-Präsentation</vt:lpstr>
      <vt:lpstr>PowerPoint-Präsentation</vt:lpstr>
      <vt:lpstr>Verteidigung - Basics</vt:lpstr>
      <vt:lpstr>PowerPoint-Präsentation</vt:lpstr>
      <vt:lpstr>PowerPoint-Präsentation</vt:lpstr>
      <vt:lpstr>PowerPoint-Präsentation</vt:lpstr>
      <vt:lpstr>PowerPoint-Präsentation</vt:lpstr>
      <vt:lpstr>Langversion</vt:lpstr>
      <vt:lpstr>Timeout Klagenfurt</vt:lpstr>
      <vt:lpstr>Kurzversion Velden 09-2006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MP</dc:creator>
  <cp:lastModifiedBy>Eva Marko</cp:lastModifiedBy>
  <cp:revision>289</cp:revision>
  <cp:lastPrinted>2014-07-04T04:26:48Z</cp:lastPrinted>
  <dcterms:created xsi:type="dcterms:W3CDTF">1995-06-17T23:31:02Z</dcterms:created>
  <dcterms:modified xsi:type="dcterms:W3CDTF">2022-04-18T05:04:00Z</dcterms:modified>
</cp:coreProperties>
</file>