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notesMasterIdLst>
    <p:notesMasterId r:id="rId13"/>
  </p:notesMasterIdLst>
  <p:handoutMasterIdLst>
    <p:handoutMasterId r:id="rId14"/>
  </p:handoutMasterIdLst>
  <p:sldIdLst>
    <p:sldId id="260" r:id="rId5"/>
    <p:sldId id="266" r:id="rId6"/>
    <p:sldId id="270" r:id="rId7"/>
    <p:sldId id="268" r:id="rId8"/>
    <p:sldId id="269" r:id="rId9"/>
    <p:sldId id="262" r:id="rId10"/>
    <p:sldId id="265" r:id="rId11"/>
    <p:sldId id="264" r:id="rId12"/>
  </p:sldIdLst>
  <p:sldSz cx="9906000" cy="6858000" type="A4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125" autoAdjust="0"/>
  </p:normalViewPr>
  <p:slideViewPr>
    <p:cSldViewPr>
      <p:cViewPr varScale="1">
        <p:scale>
          <a:sx n="91" d="100"/>
          <a:sy n="91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B243D136-2F61-48B8-AFFA-13FB676E3B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2775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5838" y="696913"/>
            <a:ext cx="5026025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7218BC7A-75D3-43DA-B488-292AEDC631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8536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4417A9-7C13-4121-97A0-DE03AC9E52D9}" type="slidenum">
              <a:rPr lang="en-US" altLang="zh-CN">
                <a:latin typeface="Verdana" pitchFamily="34" charset="0"/>
              </a:rPr>
              <a:pPr/>
              <a:t>1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6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F7D8FA-5AAC-45B0-AFD2-0D717D7D3FE4}" type="slidenum">
              <a:rPr lang="en-US" altLang="zh-CN">
                <a:latin typeface="Verdana" pitchFamily="34" charset="0"/>
              </a:rPr>
              <a:pPr/>
              <a:t>2</a:t>
            </a:fld>
            <a:endParaRPr lang="en-US" altLang="zh-CN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8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566C158-3A2B-4D65-8BE7-5BA8E0BD5A3E}" type="slidenum">
              <a:rPr lang="en-US" altLang="zh-CN">
                <a:latin typeface="Verdana" pitchFamily="34" charset="0"/>
              </a:rPr>
              <a:pPr/>
              <a:t>4</a:t>
            </a:fld>
            <a:endParaRPr lang="en-US" altLang="zh-CN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7A758C-E4CD-4732-B89A-6EB170EC7C9E}" type="slidenum">
              <a:rPr lang="en-US" altLang="zh-CN">
                <a:latin typeface="Verdana" pitchFamily="34" charset="0"/>
              </a:rPr>
              <a:pPr/>
              <a:t>5</a:t>
            </a:fld>
            <a:endParaRPr lang="en-US" altLang="zh-CN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58D997-77DA-489F-ADD9-1F39F5D7915B}" type="slidenum">
              <a:rPr lang="en-US" altLang="zh-CN">
                <a:latin typeface="Verdana" pitchFamily="34" charset="0"/>
              </a:rPr>
              <a:pPr/>
              <a:t>6</a:t>
            </a:fld>
            <a:endParaRPr lang="en-US" altLang="zh-CN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903C98D-1A6D-4038-9E80-4C2C5775AC4A}" type="slidenum">
              <a:rPr lang="en-US" altLang="zh-CN">
                <a:latin typeface="Verdana" pitchFamily="34" charset="0"/>
              </a:rPr>
              <a:pPr/>
              <a:t>7</a:t>
            </a:fld>
            <a:endParaRPr lang="en-US" altLang="zh-CN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0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127F7C4-9A6D-4752-9532-8E6D7DB75FA3}" type="slidenum">
              <a:rPr lang="en-US" altLang="zh-CN">
                <a:latin typeface="Verdana" pitchFamily="34" charset="0"/>
              </a:rPr>
              <a:pPr/>
              <a:t>8</a:t>
            </a:fld>
            <a:endParaRPr lang="en-US" altLang="zh-CN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30200" y="381000"/>
            <a:ext cx="92456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zh-CN">
              <a:ea typeface="宋体" charset="-122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12750" y="457200"/>
            <a:ext cx="90805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zh-CN">
              <a:ea typeface="宋体" charset="-122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568450" y="2514600"/>
            <a:ext cx="751205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889250" y="1981200"/>
            <a:ext cx="39624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632200" y="53340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>
              <a:ea typeface="宋体" charset="-122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30200" y="381000"/>
            <a:ext cx="92456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zh-CN">
              <a:ea typeface="宋体" charset="-122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412750" y="457200"/>
            <a:ext cx="90805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zh-CN">
              <a:ea typeface="宋体" charset="-122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568450" y="2514600"/>
            <a:ext cx="751205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889250" y="1981200"/>
            <a:ext cx="39624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632200" y="53340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>
              <a:ea typeface="宋体" charset="-122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63291" y="985839"/>
            <a:ext cx="7599759" cy="144462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63291" y="3048000"/>
            <a:ext cx="7599759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28BF7-8A62-464D-ADE9-5CF7BBDEF1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298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E1CA8E-A79B-4573-8A43-CF118ADEC2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09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7781" y="301625"/>
            <a:ext cx="1979480" cy="56403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81" y="301625"/>
            <a:ext cx="5778500" cy="56403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87C61-7C98-4C36-BABE-13BF260659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56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DA081-3AAF-4193-A1A1-D56BFD45C54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234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0276B-A09D-49E6-BEBF-B6E5165B83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119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81" y="1827213"/>
            <a:ext cx="387813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7410" y="1827213"/>
            <a:ext cx="3879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62D73C-0A90-4901-AECB-61C4EAC655C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920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7AD29-1864-495A-A269-00325E7C41C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150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D0BFA-BF73-44B5-A0E6-E55CCD738D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797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288D4-67AA-4C76-A286-CC7629119FC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475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89BB3-5368-42C3-9AC5-B9D3E0880F1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5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48041-4A99-4432-B5E6-07ADFFE6608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569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2550" y="152400"/>
            <a:ext cx="97409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zh-CN">
                <a:ea typeface="宋体" charset="-122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zh-CN">
                <a:ea typeface="宋体" charset="-122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485900" y="1524000"/>
            <a:ext cx="79248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84313" y="301625"/>
            <a:ext cx="79232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4313" y="1827213"/>
            <a:ext cx="79232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84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34" charset="0"/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itchFamily="34" charset="0"/>
                <a:ea typeface="宋体" charset="-122"/>
              </a:defRPr>
            </a:lvl1pPr>
          </a:lstStyle>
          <a:p>
            <a:fld id="{F4973523-101F-494B-ABCC-74A9784C8B6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3054350" y="1447800"/>
            <a:ext cx="39624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632200" y="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>
              <a:ea typeface="宋体" charset="-122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82550" y="152400"/>
            <a:ext cx="97409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zh-CN">
                <a:ea typeface="宋体" charset="-122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zh-CN">
                <a:ea typeface="宋体" charset="-122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485900" y="1524000"/>
            <a:ext cx="79248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3054350" y="1447800"/>
            <a:ext cx="39624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632200" y="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CN"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kumimoji="1"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63688" y="985838"/>
            <a:ext cx="7599362" cy="1444625"/>
          </a:xfrm>
        </p:spPr>
        <p:txBody>
          <a:bodyPr/>
          <a:lstStyle/>
          <a:p>
            <a:pPr eaLnBrk="1" hangingPunct="1"/>
            <a:r>
              <a:rPr lang="ja-JP" altLang="en-US" sz="4000" dirty="0">
                <a:solidFill>
                  <a:srgbClr val="FF0000"/>
                </a:solidFill>
                <a:ea typeface="ＭＳ Ｐゴシック" pitchFamily="50" charset="-128"/>
                <a:cs typeface="Arial" charset="0"/>
                <a:sym typeface="Arial" charset="0"/>
              </a:rPr>
              <a:t>共同生活援助（グループホーム）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3688" y="2895600"/>
            <a:ext cx="7842250" cy="1752600"/>
          </a:xfrm>
        </p:spPr>
        <p:txBody>
          <a:bodyPr/>
          <a:lstStyle/>
          <a:p>
            <a:pPr eaLnBrk="1" hangingPunct="1">
              <a:buClrTx/>
              <a:buFont typeface="Arial" charset="0"/>
              <a:buNone/>
            </a:pPr>
            <a:endParaRPr lang="ja-JP" altLang="en-US" sz="2400" dirty="0">
              <a:ea typeface="ＭＳ Ｐゴシック" pitchFamily="50" charset="-128"/>
              <a:cs typeface="Arial" charset="0"/>
              <a:sym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FF0000"/>
                </a:solidFill>
                <a:ea typeface="ＭＳ Ｐゴシック" pitchFamily="50" charset="-128"/>
                <a:cs typeface="Arial" charset="0"/>
                <a:sym typeface="Arial" charset="0"/>
              </a:rPr>
              <a:t>保護者への挨拶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地域の中にある共同生活住居での生活を望む障害のある方に対し、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/>
            <a:r>
              <a:rPr lang="ja-JP" altLang="en-US" sz="2400" b="0" i="0" dirty="0">
                <a:solidFill>
                  <a:srgbClr val="000000"/>
                </a:solidFill>
                <a:effectLst/>
                <a:highlight>
                  <a:srgbClr val="FBE730"/>
                </a:highlight>
                <a:latin typeface="helvetica" panose="020B0604020202020204" pitchFamily="34" charset="0"/>
              </a:rPr>
              <a:t> 主として夜間に、入浴、排泄、食事の支援や相談、日常生活上の必要な援助等を提供 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します。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/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生活施設ですので、利用者は事業所で生活を行います。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/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日中は就労継続支援</a:t>
            </a:r>
            <a:r>
              <a:rPr lang="en-US" altLang="ja-JP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B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型事業所や生活介護施設に通うケースが多いです。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/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また、短期入所と併設（併設型や空床利用型）しているケースもあります。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eaLnBrk="1" hangingPunct="1">
              <a:buClr>
                <a:srgbClr val="99CC00"/>
              </a:buClr>
            </a:pPr>
            <a:endParaRPr lang="ja-JP" altLang="en-US" sz="2800" dirty="0">
              <a:ea typeface="ＭＳ Ｐゴシック" pitchFamily="50" charset="-128"/>
              <a:cs typeface="Arial" charset="0"/>
              <a:sym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70B460-BEE8-15DC-12A5-5AE18F69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入居施設の体系（入所施設を除く）</a:t>
            </a:r>
            <a:endParaRPr kumimoji="1"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4157475-CDC9-CC4B-1DD8-EAF34F6BE8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19" y="1827213"/>
            <a:ext cx="7543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89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solidFill>
                  <a:srgbClr val="FF0000"/>
                </a:solidFill>
                <a:ea typeface="ＭＳ Ｐゴシック" pitchFamily="50" charset="-128"/>
                <a:cs typeface="Arial" charset="0"/>
                <a:sym typeface="Arial" charset="0"/>
              </a:rPr>
              <a:t>包括型グループホーム</a:t>
            </a:r>
          </a:p>
        </p:txBody>
      </p:sp>
      <p:pic>
        <p:nvPicPr>
          <p:cNvPr id="2050" name="Picture 2" descr="介護サービス包括型イメージ">
            <a:extLst>
              <a:ext uri="{FF2B5EF4-FFF2-40B4-BE49-F238E27FC236}">
                <a16:creationId xmlns:a16="http://schemas.microsoft.com/office/drawing/2014/main" id="{A284F773-E34D-BE7F-69DD-E065002EA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737" y="1582096"/>
            <a:ext cx="3816424" cy="5021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i="0" dirty="0">
                <a:solidFill>
                  <a:srgbClr val="FF66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日中サービス支援型</a:t>
            </a:r>
            <a:br>
              <a:rPr lang="ja-JP" altLang="en-U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</a:br>
            <a:endParaRPr lang="ja-JP" altLang="en-US" dirty="0">
              <a:solidFill>
                <a:srgbClr val="FF0000"/>
              </a:solidFill>
              <a:ea typeface="ＭＳ Ｐゴシック" pitchFamily="50" charset="-128"/>
              <a:cs typeface="Arial" charset="0"/>
              <a:sym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1827213"/>
            <a:ext cx="7921625" cy="4114800"/>
          </a:xfrm>
        </p:spPr>
        <p:txBody>
          <a:bodyPr/>
          <a:lstStyle/>
          <a:p>
            <a:pPr algn="l" fontAlgn="base"/>
            <a:r>
              <a:rPr lang="ja-JP" altLang="en-US" sz="2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重度障がい者の受入れということで、通常の共同生活援助がどちかかというと「夜間帯」の支援でしたが、日中活動支援型は「日中帯（加算で夜間支援）」を行うタイプのグループホームです。</a:t>
            </a:r>
            <a:endParaRPr lang="ja-JP" altLang="en-US" sz="28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/>
            <a:r>
              <a:rPr lang="ja-JP" altLang="en-US" sz="2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グループホームの特性（ユニットの定員等）は維持しつつ、スケールメリットを生かすため、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１つの建物への入居を</a:t>
            </a:r>
            <a:r>
              <a:rPr lang="en-US" altLang="ja-JP" sz="28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20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人まで</a:t>
            </a:r>
            <a:r>
              <a:rPr lang="ja-JP" altLang="en-US" sz="2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としています。なお、緊急一時的な宿泊の場を提供する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「短期入所」が併設されています</a:t>
            </a:r>
            <a:r>
              <a:rPr lang="ja-JP" altLang="en-US" sz="2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。</a:t>
            </a:r>
            <a:endParaRPr lang="ja-JP" altLang="en-US" sz="28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0" indent="0" eaLnBrk="1" hangingPunct="1">
              <a:buClrTx/>
              <a:buFont typeface="Arial" charset="0"/>
              <a:buNone/>
              <a:tabLst>
                <a:tab pos="357188" algn="l"/>
              </a:tabLst>
            </a:pPr>
            <a:endParaRPr lang="ja-JP" altLang="en-US" sz="2400" dirty="0">
              <a:ea typeface="ＭＳ Ｐゴシック" pitchFamily="50" charset="-128"/>
              <a:cs typeface="Arial" charset="0"/>
              <a:sym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i="0" dirty="0">
                <a:solidFill>
                  <a:srgbClr val="FF6600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外部サービス利用型</a:t>
            </a:r>
            <a:br>
              <a:rPr lang="ja-JP" altLang="en-U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</a:br>
            <a:endParaRPr lang="ja-JP" altLang="en-US" dirty="0">
              <a:solidFill>
                <a:srgbClr val="FF0000"/>
              </a:solidFill>
              <a:ea typeface="ＭＳ Ｐゴシック" pitchFamily="50" charset="-128"/>
              <a:cs typeface="Arial" charset="0"/>
              <a:sym typeface="Arial" charset="0"/>
            </a:endParaRPr>
          </a:p>
        </p:txBody>
      </p:sp>
      <p:pic>
        <p:nvPicPr>
          <p:cNvPr id="3074" name="Picture 2" descr="外部サービス利用型イメージ">
            <a:extLst>
              <a:ext uri="{FF2B5EF4-FFF2-40B4-BE49-F238E27FC236}">
                <a16:creationId xmlns:a16="http://schemas.microsoft.com/office/drawing/2014/main" id="{114FA4BE-CF69-90F0-9EB8-5A3737AAA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908720"/>
            <a:ext cx="4444975" cy="5764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solidFill>
                  <a:srgbClr val="FF0000"/>
                </a:solidFill>
                <a:ea typeface="ＭＳ Ｐゴシック" pitchFamily="50" charset="-128"/>
                <a:cs typeface="Arial" charset="0"/>
                <a:sym typeface="Arial" charset="0"/>
              </a:rPr>
              <a:t>対象者</a:t>
            </a:r>
          </a:p>
        </p:txBody>
      </p:sp>
      <p:sp>
        <p:nvSpPr>
          <p:cNvPr id="8195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2365375" y="1965325"/>
            <a:ext cx="7043738" cy="3767138"/>
          </a:xfrm>
          <a:noFill/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99CC00"/>
              </a:buClr>
            </a:pPr>
            <a:r>
              <a:rPr lang="ja-JP" altLang="en-US" sz="2400" b="1" i="0" dirty="0">
                <a:solidFill>
                  <a:srgbClr val="4E8C6E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対象者（障がい支援区分が必要　区分１</a:t>
            </a:r>
            <a:r>
              <a:rPr lang="en-US" altLang="ja-JP" sz="2400" b="1" i="0" dirty="0">
                <a:solidFill>
                  <a:srgbClr val="4E8C6E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~</a:t>
            </a:r>
            <a:r>
              <a:rPr lang="ja-JP" altLang="en-US" sz="2400" b="1" i="0" dirty="0">
                <a:solidFill>
                  <a:srgbClr val="4E8C6E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６）</a:t>
            </a:r>
            <a:endParaRPr lang="ja-JP" altLang="en-US" sz="2400" b="1" i="0" dirty="0">
              <a:solidFill>
                <a:srgbClr val="4E8C6E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身体障がい者（</a:t>
            </a:r>
            <a:r>
              <a:rPr lang="en-US" altLang="ja-JP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65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歳未満の者又は</a:t>
            </a:r>
            <a:r>
              <a:rPr lang="en-US" altLang="ja-JP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65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歳に達する日の前日までに障がい福祉サービス若しくはこれに準ずるものを利用したことがある者に限る）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知的障がい者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精神障がい者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ja-JP" altLang="en-US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</a:rPr>
              <a:t>難病患者</a:t>
            </a:r>
            <a:endParaRPr lang="ja-JP" altLang="en-US" sz="24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341313" indent="-341313" eaLnBrk="1" hangingPunct="1">
              <a:lnSpc>
                <a:spcPct val="90000"/>
              </a:lnSpc>
              <a:buClr>
                <a:srgbClr val="99CC00"/>
              </a:buClr>
            </a:pPr>
            <a:endParaRPr lang="ja-JP" altLang="en-US" sz="2100" dirty="0">
              <a:ea typeface="ＭＳ Ｐゴシック" pitchFamily="50" charset="-128"/>
              <a:cs typeface="Arial" charset="0"/>
              <a:sym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solidFill>
                  <a:srgbClr val="FF0000"/>
                </a:solidFill>
                <a:ea typeface="ＭＳ Ｐゴシック" pitchFamily="50" charset="-128"/>
                <a:cs typeface="Arial" charset="0"/>
                <a:sym typeface="Arial" charset="0"/>
              </a:rPr>
              <a:t>一日の流れ　例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CE5E849-52BD-5E43-F98E-86EB5EE23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203197"/>
              </p:ext>
            </p:extLst>
          </p:nvPr>
        </p:nvGraphicFramePr>
        <p:xfrm>
          <a:off x="3080792" y="1628801"/>
          <a:ext cx="4104456" cy="4927575"/>
        </p:xfrm>
        <a:graphic>
          <a:graphicData uri="http://schemas.openxmlformats.org/drawingml/2006/table">
            <a:tbl>
              <a:tblPr/>
              <a:tblGrid>
                <a:gridCol w="950832">
                  <a:extLst>
                    <a:ext uri="{9D8B030D-6E8A-4147-A177-3AD203B41FA5}">
                      <a16:colId xmlns:a16="http://schemas.microsoft.com/office/drawing/2014/main" val="3925402754"/>
                    </a:ext>
                  </a:extLst>
                </a:gridCol>
                <a:gridCol w="1576812">
                  <a:extLst>
                    <a:ext uri="{9D8B030D-6E8A-4147-A177-3AD203B41FA5}">
                      <a16:colId xmlns:a16="http://schemas.microsoft.com/office/drawing/2014/main" val="1407769646"/>
                    </a:ext>
                  </a:extLst>
                </a:gridCol>
                <a:gridCol w="1576812">
                  <a:extLst>
                    <a:ext uri="{9D8B030D-6E8A-4147-A177-3AD203B41FA5}">
                      <a16:colId xmlns:a16="http://schemas.microsoft.com/office/drawing/2014/main" val="2176596853"/>
                    </a:ext>
                  </a:extLst>
                </a:gridCol>
              </a:tblGrid>
              <a:tr h="449820">
                <a:tc>
                  <a:txBody>
                    <a:bodyPr/>
                    <a:lstStyle/>
                    <a:p>
                      <a:pPr fontAlgn="base"/>
                      <a:br>
                        <a:rPr lang="ja-JP" altLang="en-US" sz="1000" b="1" dirty="0">
                          <a:effectLst/>
                          <a:highlight>
                            <a:srgbClr val="C7F2C4"/>
                          </a:highlight>
                          <a:latin typeface="helvetica" panose="020B0604020202020204" pitchFamily="34" charset="0"/>
                        </a:rPr>
                      </a:br>
                      <a:endParaRPr lang="ja-JP" altLang="en-US" sz="1000" dirty="0">
                        <a:effectLst/>
                        <a:highlight>
                          <a:srgbClr val="C7F2C4"/>
                        </a:highlight>
                      </a:endParaRPr>
                    </a:p>
                  </a:txBody>
                  <a:tcPr marL="34148" marR="34148" marT="34148" marB="34148" anchor="ctr">
                    <a:lnL>
                      <a:noFill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2C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 dirty="0">
                          <a:effectLst/>
                          <a:highlight>
                            <a:srgbClr val="C7F2C4"/>
                          </a:highlight>
                        </a:rPr>
                        <a:t>ご利用者</a:t>
                      </a:r>
                      <a:endParaRPr lang="zh-TW" altLang="en-US" sz="1000" dirty="0">
                        <a:effectLst/>
                        <a:highlight>
                          <a:srgbClr val="C7F2C4"/>
                        </a:highlight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2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世話人・生活支援員</a:t>
                      </a:r>
                    </a:p>
                  </a:txBody>
                  <a:tcPr marL="51222" marR="51222" marT="25611" marB="25611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66052993"/>
                  </a:ext>
                </a:extLst>
              </a:tr>
              <a:tr h="265803">
                <a:tc rowSpan="3">
                  <a:txBody>
                    <a:bodyPr/>
                    <a:lstStyle/>
                    <a:p>
                      <a:pPr fontAlgn="base"/>
                      <a:r>
                        <a:rPr lang="ja-JP" altLang="en-US" sz="1000" b="1">
                          <a:effectLst/>
                          <a:highlight>
                            <a:srgbClr val="C7F2C4"/>
                          </a:highlight>
                          <a:latin typeface="helvetica" panose="020B0604020202020204" pitchFamily="34" charset="0"/>
                        </a:rPr>
                        <a:t>朝</a:t>
                      </a:r>
                      <a:endParaRPr lang="ja-JP" altLang="en-US" sz="1000">
                        <a:effectLst/>
                        <a:highlight>
                          <a:srgbClr val="C7F2C4"/>
                        </a:highlight>
                      </a:endParaRPr>
                    </a:p>
                  </a:txBody>
                  <a:tcPr marL="34148" marR="34148" marT="34148" marB="34148" anchor="ctr">
                    <a:lnL>
                      <a:noFill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2C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起床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健康状態の確認、朝食の用意、食事・着替えなどの支援、服薬管理、共有部分の清掃　など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271245"/>
                  </a:ext>
                </a:extLst>
              </a:tr>
              <a:tr h="2658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朝食、服薬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992206"/>
                  </a:ext>
                </a:extLst>
              </a:tr>
              <a:tr h="6542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 dirty="0">
                          <a:effectLst/>
                          <a:latin typeface="helvetica" panose="020B0604020202020204" pitchFamily="34" charset="0"/>
                        </a:rPr>
                        <a:t>利用者出勤</a:t>
                      </a:r>
                      <a:endParaRPr lang="ja-JP" altLang="en-US" sz="1000" dirty="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005588"/>
                  </a:ext>
                </a:extLst>
              </a:tr>
              <a:tr h="1553924"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 b="1">
                          <a:effectLst/>
                          <a:highlight>
                            <a:srgbClr val="C7F2C4"/>
                          </a:highlight>
                          <a:latin typeface="helvetica" panose="020B0604020202020204" pitchFamily="34" charset="0"/>
                        </a:rPr>
                        <a:t>昼</a:t>
                      </a:r>
                      <a:endParaRPr lang="ja-JP" altLang="en-US" sz="1000">
                        <a:effectLst/>
                        <a:highlight>
                          <a:srgbClr val="C7F2C4"/>
                        </a:highlight>
                      </a:endParaRPr>
                    </a:p>
                  </a:txBody>
                  <a:tcPr marL="34148" marR="34148" marT="34148" marB="34148" anchor="ctr">
                    <a:lnL>
                      <a:noFill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2C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日中活動（平日）</a:t>
                      </a:r>
                      <a:endParaRPr lang="ja-JP" altLang="en-US" sz="10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就労継続支援</a:t>
                      </a:r>
                      <a:r>
                        <a:rPr lang="en-US" altLang="ja-JP" sz="1000">
                          <a:effectLst/>
                          <a:latin typeface="helvetica" panose="020B0604020202020204" pitchFamily="34" charset="0"/>
                        </a:rPr>
                        <a:t>B</a:t>
                      </a:r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型</a:t>
                      </a:r>
                      <a:endParaRPr lang="ja-JP" altLang="en-US" sz="10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生活介護　など</a:t>
                      </a:r>
                      <a:endParaRPr lang="ja-JP" altLang="en-US" sz="1000">
                        <a:effectLst/>
                      </a:endParaRPr>
                    </a:p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日中活動（休日）</a:t>
                      </a:r>
                      <a:endParaRPr lang="ja-JP" altLang="en-US" sz="100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余暇活動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利用者が、住居でいる場合は、日中支援を行うこともあります。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58375"/>
                  </a:ext>
                </a:extLst>
              </a:tr>
              <a:tr h="265803">
                <a:tc rowSpan="4">
                  <a:txBody>
                    <a:bodyPr/>
                    <a:lstStyle/>
                    <a:p>
                      <a:pPr fontAlgn="base"/>
                      <a:r>
                        <a:rPr lang="ja-JP" altLang="en-US" sz="1000" b="1">
                          <a:effectLst/>
                          <a:highlight>
                            <a:srgbClr val="C7F2C4"/>
                          </a:highlight>
                          <a:latin typeface="helvetica" panose="020B0604020202020204" pitchFamily="34" charset="0"/>
                        </a:rPr>
                        <a:t>夕・夜</a:t>
                      </a:r>
                      <a:endParaRPr lang="ja-JP" altLang="en-US" sz="1000">
                        <a:effectLst/>
                        <a:highlight>
                          <a:srgbClr val="C7F2C4"/>
                        </a:highlight>
                      </a:endParaRPr>
                    </a:p>
                  </a:txBody>
                  <a:tcPr marL="34148" marR="34148" marT="34148" marB="34148" anchor="ctr">
                    <a:lnL>
                      <a:noFill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2C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利用者帰宅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夕食の用意、健康状態の確認（バイタルチェックなど）、食事・洗濯・入浴・着替えなどの支援、相談支援、金銭管理、服薬管理など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449473"/>
                  </a:ext>
                </a:extLst>
              </a:tr>
              <a:tr h="4498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夕食・服薬、団らん、余暇活動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956881"/>
                  </a:ext>
                </a:extLst>
              </a:tr>
              <a:tr h="2658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>
                          <a:effectLst/>
                          <a:latin typeface="helvetica" panose="020B0604020202020204" pitchFamily="34" charset="0"/>
                        </a:rPr>
                        <a:t>洗濯・入浴</a:t>
                      </a:r>
                      <a:endParaRPr lang="ja-JP" altLang="en-US" sz="100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363300"/>
                  </a:ext>
                </a:extLst>
              </a:tr>
              <a:tr h="7565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ja-JP" altLang="en-US" sz="1000" dirty="0">
                          <a:effectLst/>
                          <a:latin typeface="helvetica" panose="020B0604020202020204" pitchFamily="34" charset="0"/>
                        </a:rPr>
                        <a:t>就寝</a:t>
                      </a:r>
                      <a:endParaRPr lang="ja-JP" altLang="en-US" sz="1000" dirty="0">
                        <a:effectLst/>
                      </a:endParaRPr>
                    </a:p>
                  </a:txBody>
                  <a:tcPr marL="34148" marR="34148" marT="34148" marB="34148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1073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arOpHse_TP01017070">
  <a:themeElements>
    <a:clrScheme name="ParentOpnH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1119c2e5-8fb9-4d5f-baf1-202c530f2c34">false</MarketSpecific>
    <ApprovalStatus xmlns="1119c2e5-8fb9-4d5f-baf1-202c530f2c34">InProgress</ApprovalStatus>
    <LocComments xmlns="1119c2e5-8fb9-4d5f-baf1-202c530f2c34" xsi:nil="true"/>
    <DirectSourceMarket xmlns="1119c2e5-8fb9-4d5f-baf1-202c530f2c34">english</DirectSourceMarket>
    <ThumbnailAssetId xmlns="1119c2e5-8fb9-4d5f-baf1-202c530f2c34" xsi:nil="true"/>
    <PrimaryImageGen xmlns="1119c2e5-8fb9-4d5f-baf1-202c530f2c34">true</PrimaryImageGen>
    <LegacyData xmlns="1119c2e5-8fb9-4d5f-baf1-202c530f2c34" xsi:nil="true"/>
    <TPFriendlyName xmlns="1119c2e5-8fb9-4d5f-baf1-202c530f2c34" xsi:nil="true"/>
    <NumericId xmlns="1119c2e5-8fb9-4d5f-baf1-202c530f2c34" xsi:nil="true"/>
    <LocRecommendedHandoff xmlns="1119c2e5-8fb9-4d5f-baf1-202c530f2c34" xsi:nil="true"/>
    <BlockPublish xmlns="1119c2e5-8fb9-4d5f-baf1-202c530f2c34">false</BlockPublish>
    <BusinessGroup xmlns="1119c2e5-8fb9-4d5f-baf1-202c530f2c34" xsi:nil="true"/>
    <OpenTemplate xmlns="1119c2e5-8fb9-4d5f-baf1-202c530f2c34">true</OpenTemplate>
    <SourceTitle xmlns="1119c2e5-8fb9-4d5f-baf1-202c530f2c34">Class open house presentation</SourceTitle>
    <APEditor xmlns="1119c2e5-8fb9-4d5f-baf1-202c530f2c34">
      <UserInfo>
        <DisplayName/>
        <AccountId xsi:nil="true"/>
        <AccountType/>
      </UserInfo>
    </APEditor>
    <UALocComments xmlns="1119c2e5-8fb9-4d5f-baf1-202c530f2c34">2007 Template UpLeveling Do Not HandOff</UALocComments>
    <IntlLangReviewDate xmlns="1119c2e5-8fb9-4d5f-baf1-202c530f2c34" xsi:nil="true"/>
    <PublishStatusLookup xmlns="1119c2e5-8fb9-4d5f-baf1-202c530f2c34">
      <Value>592387</Value>
      <Value>592393</Value>
    </PublishStatusLookup>
    <ParentAssetId xmlns="1119c2e5-8fb9-4d5f-baf1-202c530f2c34" xsi:nil="true"/>
    <FeatureTagsTaxHTField0 xmlns="1119c2e5-8fb9-4d5f-baf1-202c530f2c34">
      <Terms xmlns="http://schemas.microsoft.com/office/infopath/2007/PartnerControls"/>
    </FeatureTagsTaxHTField0>
    <MachineTranslated xmlns="1119c2e5-8fb9-4d5f-baf1-202c530f2c34">false</MachineTranslated>
    <Providers xmlns="1119c2e5-8fb9-4d5f-baf1-202c530f2c34" xsi:nil="true"/>
    <OriginalSourceMarket xmlns="1119c2e5-8fb9-4d5f-baf1-202c530f2c34">english</OriginalSourceMarket>
    <APDescription xmlns="1119c2e5-8fb9-4d5f-baf1-202c530f2c34" xsi:nil="true"/>
    <ContentItem xmlns="1119c2e5-8fb9-4d5f-baf1-202c530f2c34" xsi:nil="true"/>
    <ClipArtFilename xmlns="1119c2e5-8fb9-4d5f-baf1-202c530f2c34" xsi:nil="true"/>
    <TPInstallLocation xmlns="1119c2e5-8fb9-4d5f-baf1-202c530f2c34" xsi:nil="true"/>
    <TimesCloned xmlns="1119c2e5-8fb9-4d5f-baf1-202c530f2c34" xsi:nil="true"/>
    <PublishTargets xmlns="1119c2e5-8fb9-4d5f-baf1-202c530f2c34">OfficeOnline,OfficeOnlineVNext</PublishTargets>
    <AcquiredFrom xmlns="1119c2e5-8fb9-4d5f-baf1-202c530f2c34">Internal MS</AcquiredFrom>
    <AssetStart xmlns="1119c2e5-8fb9-4d5f-baf1-202c530f2c34">2012-01-25T22:08:00+00:00</AssetStart>
    <FriendlyTitle xmlns="1119c2e5-8fb9-4d5f-baf1-202c530f2c34" xsi:nil="true"/>
    <Provider xmlns="1119c2e5-8fb9-4d5f-baf1-202c530f2c34" xsi:nil="true"/>
    <LastHandOff xmlns="1119c2e5-8fb9-4d5f-baf1-202c530f2c34" xsi:nil="true"/>
    <TPClientViewer xmlns="1119c2e5-8fb9-4d5f-baf1-202c530f2c34" xsi:nil="true"/>
    <TemplateStatus xmlns="1119c2e5-8fb9-4d5f-baf1-202c530f2c34">Complete</TemplateStatus>
    <ShowIn xmlns="1119c2e5-8fb9-4d5f-baf1-202c530f2c34">Show everywhere</ShowIn>
    <CSXHash xmlns="1119c2e5-8fb9-4d5f-baf1-202c530f2c34" xsi:nil="true"/>
    <Downloads xmlns="1119c2e5-8fb9-4d5f-baf1-202c530f2c34">0</Downloads>
    <VoteCount xmlns="1119c2e5-8fb9-4d5f-baf1-202c530f2c34" xsi:nil="true"/>
    <OOCacheId xmlns="1119c2e5-8fb9-4d5f-baf1-202c530f2c34" xsi:nil="true"/>
    <IsDeleted xmlns="1119c2e5-8fb9-4d5f-baf1-202c530f2c34">false</IsDeleted>
    <InternalTagsTaxHTField0 xmlns="1119c2e5-8fb9-4d5f-baf1-202c530f2c34">
      <Terms xmlns="http://schemas.microsoft.com/office/infopath/2007/PartnerControls"/>
    </InternalTagsTaxHTField0>
    <UANotes xmlns="1119c2e5-8fb9-4d5f-baf1-202c530f2c34">2003 to 2007 conversion</UANotes>
    <AssetExpire xmlns="1119c2e5-8fb9-4d5f-baf1-202c530f2c34">2035-01-01T08:00:00+00:00</AssetExpire>
    <CSXSubmissionMarket xmlns="1119c2e5-8fb9-4d5f-baf1-202c530f2c34" xsi:nil="true"/>
    <DSATActionTaken xmlns="1119c2e5-8fb9-4d5f-baf1-202c530f2c34" xsi:nil="true"/>
    <SubmitterId xmlns="1119c2e5-8fb9-4d5f-baf1-202c530f2c34" xsi:nil="true"/>
    <EditorialTags xmlns="1119c2e5-8fb9-4d5f-baf1-202c530f2c34" xsi:nil="true"/>
    <TPExecutable xmlns="1119c2e5-8fb9-4d5f-baf1-202c530f2c34" xsi:nil="true"/>
    <CSXSubmissionDate xmlns="1119c2e5-8fb9-4d5f-baf1-202c530f2c34" xsi:nil="true"/>
    <CSXUpdate xmlns="1119c2e5-8fb9-4d5f-baf1-202c530f2c34">false</CSXUpdate>
    <AssetType xmlns="1119c2e5-8fb9-4d5f-baf1-202c530f2c34">TP</AssetType>
    <ApprovalLog xmlns="1119c2e5-8fb9-4d5f-baf1-202c530f2c34" xsi:nil="true"/>
    <BugNumber xmlns="1119c2e5-8fb9-4d5f-baf1-202c530f2c34" xsi:nil="true"/>
    <OriginAsset xmlns="1119c2e5-8fb9-4d5f-baf1-202c530f2c34" xsi:nil="true"/>
    <TPComponent xmlns="1119c2e5-8fb9-4d5f-baf1-202c530f2c34" xsi:nil="true"/>
    <Milestone xmlns="1119c2e5-8fb9-4d5f-baf1-202c530f2c34" xsi:nil="true"/>
    <RecommendationsModifier xmlns="1119c2e5-8fb9-4d5f-baf1-202c530f2c34" xsi:nil="true"/>
    <AssetId xmlns="1119c2e5-8fb9-4d5f-baf1-202c530f2c34">TP102820054</AssetId>
    <PolicheckWords xmlns="1119c2e5-8fb9-4d5f-baf1-202c530f2c34" xsi:nil="true"/>
    <TPLaunchHelpLink xmlns="1119c2e5-8fb9-4d5f-baf1-202c530f2c34" xsi:nil="true"/>
    <IntlLocPriority xmlns="1119c2e5-8fb9-4d5f-baf1-202c530f2c34" xsi:nil="true"/>
    <TPApplication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LocLastLocAttemptVersionLookup xmlns="1119c2e5-8fb9-4d5f-baf1-202c530f2c34">810193</LocLastLocAttemptVersionLookup>
    <TrustLevel xmlns="1119c2e5-8fb9-4d5f-baf1-202c530f2c34">1 Microsoft Managed Content</TrustLevel>
    <CampaignTagsTaxHTField0 xmlns="1119c2e5-8fb9-4d5f-baf1-202c530f2c34">
      <Terms xmlns="http://schemas.microsoft.com/office/infopath/2007/PartnerControls"/>
    </CampaignTagsTaxHTField0>
    <TPNamespace xmlns="1119c2e5-8fb9-4d5f-baf1-202c530f2c34" xsi:nil="true"/>
    <TaxCatchAll xmlns="1119c2e5-8fb9-4d5f-baf1-202c530f2c34"/>
    <IsSearchable xmlns="1119c2e5-8fb9-4d5f-baf1-202c530f2c34">true</IsSearchable>
    <TemplateTemplateType xmlns="1119c2e5-8fb9-4d5f-baf1-202c530f2c34">PowerPoint 12 Default</TemplateTemplateType>
    <Markets xmlns="1119c2e5-8fb9-4d5f-baf1-202c530f2c34"/>
    <IntlLangReview xmlns="1119c2e5-8fb9-4d5f-baf1-202c530f2c34">false</IntlLangReview>
    <UAProjectedTotalWords xmlns="1119c2e5-8fb9-4d5f-baf1-202c530f2c34" xsi:nil="true"/>
    <OutputCachingOn xmlns="1119c2e5-8fb9-4d5f-baf1-202c530f2c34">false</OutputCachingOn>
    <AverageRating xmlns="1119c2e5-8fb9-4d5f-baf1-202c530f2c34" xsi:nil="true"/>
    <APAuthor xmlns="1119c2e5-8fb9-4d5f-baf1-202c530f2c34">
      <UserInfo>
        <DisplayName/>
        <AccountId>2721</AccountId>
        <AccountType/>
      </UserInfo>
    </APAuthor>
    <TPCommandLine xmlns="1119c2e5-8fb9-4d5f-baf1-202c530f2c34" xsi:nil="true"/>
    <LocManualTestRequired xmlns="1119c2e5-8fb9-4d5f-baf1-202c530f2c34">false</LocManualTestRequired>
    <TPAppVersion xmlns="1119c2e5-8fb9-4d5f-baf1-202c530f2c34" xsi:nil="true"/>
    <EditorialStatus xmlns="1119c2e5-8fb9-4d5f-baf1-202c530f2c34" xsi:nil="true"/>
    <LastModifiedDateTime xmlns="1119c2e5-8fb9-4d5f-baf1-202c530f2c34" xsi:nil="true"/>
    <TPLaunchHelpLinkType xmlns="1119c2e5-8fb9-4d5f-baf1-202c530f2c34">Template</TPLaunchHelpLinkType>
    <OriginalRelease xmlns="1119c2e5-8fb9-4d5f-baf1-202c530f2c34">14</OriginalRelease>
    <ScenarioTagsTaxHTField0 xmlns="1119c2e5-8fb9-4d5f-baf1-202c530f2c34">
      <Terms xmlns="http://schemas.microsoft.com/office/infopath/2007/PartnerControls"/>
    </ScenarioTagsTaxHTField0>
    <LocalizationTagsTaxHTField0 xmlns="1119c2e5-8fb9-4d5f-baf1-202c530f2c34">
      <Terms xmlns="http://schemas.microsoft.com/office/infopath/2007/PartnerControls"/>
    </LocalizationTagsTaxHTField0>
    <Manager xmlns="1119c2e5-8fb9-4d5f-baf1-202c530f2c34" xsi:nil="true"/>
    <UALocRecommendation xmlns="1119c2e5-8fb9-4d5f-baf1-202c530f2c34">Localize</UALocRecommendation>
    <ArtSampleDocs xmlns="1119c2e5-8fb9-4d5f-baf1-202c530f2c34" xsi:nil="true"/>
    <UACurrentWords xmlns="1119c2e5-8fb9-4d5f-baf1-202c530f2c34" xsi:nil="true"/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913C5714-B7A6-42DD-A12E-F28DECEEAB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9252EF-364F-4613-96CD-AEB46BB06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4B4D9A-DE69-4FA5-B709-F3BF72802D48}">
  <ds:schemaRefs>
    <ds:schemaRef ds:uri="http://schemas.microsoft.com/office/2006/metadata/properties"/>
    <ds:schemaRef ds:uri="http://schemas.microsoft.com/office/infopath/2007/PartnerControls"/>
    <ds:schemaRef ds:uri="1119c2e5-8fb9-4d5f-baf1-202c530f2c3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保護者見学および説明会プレゼンテーション</Template>
  <TotalTime>14</TotalTime>
  <Words>429</Words>
  <Application>Microsoft Office PowerPoint</Application>
  <PresentationFormat>A4 210 x 297 mm</PresentationFormat>
  <Paragraphs>48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ＭＳ Ｐゴシック</vt:lpstr>
      <vt:lpstr>SimSun</vt:lpstr>
      <vt:lpstr>Arial</vt:lpstr>
      <vt:lpstr>Georgia</vt:lpstr>
      <vt:lpstr>helvetica</vt:lpstr>
      <vt:lpstr>Times New Roman</vt:lpstr>
      <vt:lpstr>Verdana</vt:lpstr>
      <vt:lpstr>Wingdings</vt:lpstr>
      <vt:lpstr>ParOpHse_TP01017070</vt:lpstr>
      <vt:lpstr>共同生活援助（グループホーム）</vt:lpstr>
      <vt:lpstr>保護者への挨拶</vt:lpstr>
      <vt:lpstr>入居施設の体系（入所施設を除く）</vt:lpstr>
      <vt:lpstr>包括型グループホーム</vt:lpstr>
      <vt:lpstr>日中サービス支援型 </vt:lpstr>
      <vt:lpstr>外部サービス利用型 </vt:lpstr>
      <vt:lpstr>対象者</vt:lpstr>
      <vt:lpstr>一日の流れ　例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良慈 横内</dc:creator>
  <cp:keywords/>
  <dc:description/>
  <cp:lastModifiedBy>良慈 横内</cp:lastModifiedBy>
  <cp:revision>1</cp:revision>
  <cp:lastPrinted>1601-01-01T00:00:00Z</cp:lastPrinted>
  <dcterms:created xsi:type="dcterms:W3CDTF">2024-08-02T05:28:12Z</dcterms:created>
  <dcterms:modified xsi:type="dcterms:W3CDTF">2024-08-02T05:42:51Z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TC010170701041</vt:lpwstr>
  </property>
  <property fmtid="{D5CDD505-2E9C-101B-9397-08002B2CF9AE}" pid="3" name="Order">
    <vt:r8>13850400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ContentTypeId">
    <vt:lpwstr>0x010100F6E1CA76AAD4564AAF106FC3CFA868360400186944AA932D8046A3B88E9B37BEBDF5</vt:lpwstr>
  </property>
  <property fmtid="{D5CDD505-2E9C-101B-9397-08002B2CF9AE}" pid="7" name="FeatureTags">
    <vt:lpwstr/>
  </property>
  <property fmtid="{D5CDD505-2E9C-101B-9397-08002B2CF9AE}" pid="8" name="LocalizationTags">
    <vt:lpwstr/>
  </property>
  <property fmtid="{D5CDD505-2E9C-101B-9397-08002B2CF9AE}" pid="9" name="ImageGenStatus">
    <vt:i4>0</vt:i4>
  </property>
  <property fmtid="{D5CDD505-2E9C-101B-9397-08002B2CF9AE}" pid="10" name="CategoryTags">
    <vt:lpwstr/>
  </property>
  <property fmtid="{D5CDD505-2E9C-101B-9397-08002B2CF9AE}" pid="11" name="Applications">
    <vt:lpwstr/>
  </property>
  <property fmtid="{D5CDD505-2E9C-101B-9397-08002B2CF9AE}" pid="12" name="CampaignTags">
    <vt:lpwstr/>
  </property>
  <property fmtid="{D5CDD505-2E9C-101B-9397-08002B2CF9AE}" pid="13" name="ScenarioTags">
    <vt:lpwstr/>
  </property>
  <property fmtid="{D5CDD505-2E9C-101B-9397-08002B2CF9AE}" pid="14" name="LocMarketGroupTiers">
    <vt:lpwstr>,t:Tier 1,t:Tier 2,t:Tier 3,</vt:lpwstr>
  </property>
</Properties>
</file>