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93" r:id="rId5"/>
    <p:sldId id="259" r:id="rId6"/>
    <p:sldId id="261" r:id="rId7"/>
    <p:sldId id="263" r:id="rId8"/>
    <p:sldId id="262" r:id="rId9"/>
    <p:sldId id="264" r:id="rId10"/>
    <p:sldId id="260" r:id="rId11"/>
    <p:sldId id="294" r:id="rId12"/>
    <p:sldId id="266" r:id="rId13"/>
    <p:sldId id="267" r:id="rId14"/>
    <p:sldId id="268" r:id="rId15"/>
    <p:sldId id="269" r:id="rId16"/>
    <p:sldId id="270" r:id="rId17"/>
    <p:sldId id="271" r:id="rId18"/>
    <p:sldId id="295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7" r:id="rId2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4660"/>
  </p:normalViewPr>
  <p:slideViewPr>
    <p:cSldViewPr snapToGrid="0">
      <p:cViewPr varScale="1">
        <p:scale>
          <a:sx n="77" d="100"/>
          <a:sy n="77" d="100"/>
        </p:scale>
        <p:origin x="16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4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Title Text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>
            <a:noAutofit/>
          </a:bodyPr>
          <a:lstStyle>
            <a:lvl1pPr marL="889000" indent="-571500">
              <a:spcBef>
                <a:spcPts val="2400"/>
              </a:spcBef>
              <a:buSzPct val="171000"/>
              <a:defRPr sz="4200">
                <a:latin typeface="Gill Sans"/>
                <a:ea typeface="Gill Sans"/>
                <a:cs typeface="Gill Sans"/>
                <a:sym typeface="Gill Sans"/>
              </a:defRPr>
            </a:lvl1pPr>
            <a:lvl2pPr marL="1333500" indent="-571500">
              <a:spcBef>
                <a:spcPts val="2400"/>
              </a:spcBef>
              <a:buSzPct val="171000"/>
              <a:defRPr sz="4200">
                <a:latin typeface="Gill Sans"/>
                <a:ea typeface="Gill Sans"/>
                <a:cs typeface="Gill Sans"/>
                <a:sym typeface="Gill Sans"/>
              </a:defRPr>
            </a:lvl2pPr>
            <a:lvl3pPr marL="1778000" indent="-571500">
              <a:spcBef>
                <a:spcPts val="2400"/>
              </a:spcBef>
              <a:buSzPct val="171000"/>
              <a:defRPr sz="4200">
                <a:latin typeface="Gill Sans"/>
                <a:ea typeface="Gill Sans"/>
                <a:cs typeface="Gill Sans"/>
                <a:sym typeface="Gill Sans"/>
              </a:defRPr>
            </a:lvl3pPr>
            <a:lvl4pPr marL="2222500" indent="-571500">
              <a:spcBef>
                <a:spcPts val="2400"/>
              </a:spcBef>
              <a:buSzPct val="171000"/>
              <a:defRPr sz="4200">
                <a:latin typeface="Gill Sans"/>
                <a:ea typeface="Gill Sans"/>
                <a:cs typeface="Gill Sans"/>
                <a:sym typeface="Gill Sans"/>
              </a:defRPr>
            </a:lvl4pPr>
            <a:lvl5pPr marL="2667000" indent="-571500">
              <a:spcBef>
                <a:spcPts val="2400"/>
              </a:spcBef>
              <a:buSzPct val="171000"/>
              <a:defRPr sz="4200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>
            <a:off x="699666" y="1501376"/>
            <a:ext cx="12307605" cy="3666028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defRPr sz="56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de-DE" dirty="0" smtClean="0"/>
              <a:t>Ion Spectroscopy</a:t>
            </a:r>
          </a:p>
          <a:p>
            <a:r>
              <a:rPr lang="de-DE" dirty="0" smtClean="0"/>
              <a:t>Multilaser methods</a:t>
            </a:r>
            <a:endParaRPr dirty="0"/>
          </a:p>
        </p:txBody>
      </p:sp>
      <p:sp>
        <p:nvSpPr>
          <p:cNvPr id="129" name="Shape 129"/>
          <p:cNvSpPr>
            <a:spLocks noGrp="1"/>
          </p:cNvSpPr>
          <p:nvPr>
            <p:ph type="subTitle" sz="quarter" idx="1"/>
          </p:nvPr>
        </p:nvSpPr>
        <p:spPr>
          <a:xfrm>
            <a:off x="2330585" y="5483736"/>
            <a:ext cx="10464801" cy="1866508"/>
          </a:xfrm>
          <a:prstGeom prst="rect">
            <a:avLst/>
          </a:prstGeom>
        </p:spPr>
        <p:txBody>
          <a:bodyPr/>
          <a:lstStyle/>
          <a:p>
            <a:pPr algn="r"/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/>
          </p:cNvSpPr>
          <p:nvPr>
            <p:ph type="title"/>
          </p:nvPr>
        </p:nvSpPr>
        <p:spPr>
          <a:xfrm>
            <a:off x="433627" y="393700"/>
            <a:ext cx="12571174" cy="1520032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t>IR-UV double-resonance CIS</a:t>
            </a:r>
          </a:p>
        </p:txBody>
      </p:sp>
      <p:pic>
        <p:nvPicPr>
          <p:cNvPr id="196" name="NK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5760000">
            <a:off x="8676994" y="3584129"/>
            <a:ext cx="3043847" cy="5277742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Shape 197"/>
          <p:cNvSpPr/>
          <p:nvPr/>
        </p:nvSpPr>
        <p:spPr>
          <a:xfrm>
            <a:off x="318622" y="8909049"/>
            <a:ext cx="12534901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r>
              <a:t>1. I. R. Chandrashekar and S. M. Cowsik, </a:t>
            </a:r>
            <a:r>
              <a:rPr i="1"/>
              <a:t>Biophys. J.</a:t>
            </a:r>
            <a:r>
              <a:t>, </a:t>
            </a:r>
            <a:r>
              <a:rPr b="1"/>
              <a:t>2003</a:t>
            </a:r>
            <a:r>
              <a:t>, </a:t>
            </a:r>
            <a:r>
              <a:rPr i="1"/>
              <a:t>85</a:t>
            </a:r>
            <a:r>
              <a:t>, 4002-4011. </a:t>
            </a:r>
          </a:p>
        </p:txBody>
      </p:sp>
      <p:sp>
        <p:nvSpPr>
          <p:cNvPr id="198" name="Shape 198"/>
          <p:cNvSpPr/>
          <p:nvPr/>
        </p:nvSpPr>
        <p:spPr>
          <a:xfrm flipV="1">
            <a:off x="324895" y="8725895"/>
            <a:ext cx="10588303" cy="3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199" name="Spectroscopic_technique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5931" y="2826463"/>
            <a:ext cx="6864680" cy="49071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5" name="Group 205"/>
          <p:cNvGrpSpPr/>
          <p:nvPr/>
        </p:nvGrpSpPr>
        <p:grpSpPr>
          <a:xfrm>
            <a:off x="7218081" y="2855782"/>
            <a:ext cx="5616322" cy="1443817"/>
            <a:chOff x="0" y="0"/>
            <a:chExt cx="5616320" cy="1443815"/>
          </a:xfrm>
        </p:grpSpPr>
        <p:sp>
          <p:nvSpPr>
            <p:cNvPr id="200" name="Shape 200"/>
            <p:cNvSpPr/>
            <p:nvPr/>
          </p:nvSpPr>
          <p:spPr>
            <a:xfrm>
              <a:off x="219328" y="0"/>
              <a:ext cx="5396993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2000"/>
              </a:pPr>
              <a:r>
                <a:rPr>
                  <a:solidFill>
                    <a:schemeClr val="accent6"/>
                  </a:solidFill>
                </a:rPr>
                <a:t>His</a:t>
              </a:r>
              <a:r>
                <a:t>-</a:t>
              </a:r>
              <a:r>
                <a:rPr>
                  <a:solidFill>
                    <a:schemeClr val="accent1"/>
                  </a:solidFill>
                </a:rPr>
                <a:t>Lys</a:t>
              </a:r>
              <a:r>
                <a:t>-</a:t>
              </a:r>
              <a:r>
                <a:rPr>
                  <a:solidFill>
                    <a:schemeClr val="accent6"/>
                  </a:solidFill>
                </a:rPr>
                <a:t>Thr</a:t>
              </a:r>
              <a:r>
                <a:t>-</a:t>
              </a:r>
              <a:r>
                <a:rPr>
                  <a:solidFill>
                    <a:schemeClr val="accent1"/>
                  </a:solidFill>
                </a:rPr>
                <a:t>Asp</a:t>
              </a:r>
              <a:r>
                <a:t>-</a:t>
              </a:r>
              <a:r>
                <a:rPr>
                  <a:solidFill>
                    <a:schemeClr val="accent6"/>
                  </a:solidFill>
                </a:rPr>
                <a:t>Ser</a:t>
              </a:r>
              <a:r>
                <a:t>-</a:t>
              </a:r>
              <a:r>
                <a:rPr>
                  <a:solidFill>
                    <a:schemeClr val="accent5"/>
                  </a:solidFill>
                </a:rPr>
                <a:t>Phe</a:t>
              </a:r>
              <a:r>
                <a:t>-</a:t>
              </a:r>
              <a:r>
                <a:rPr>
                  <a:solidFill>
                    <a:schemeClr val="accent5"/>
                  </a:solidFill>
                </a:rPr>
                <a:t>Val</a:t>
              </a:r>
              <a:r>
                <a:t>-</a:t>
              </a:r>
              <a:r>
                <a:rPr>
                  <a:solidFill>
                    <a:schemeClr val="accent5"/>
                  </a:solidFill>
                </a:rPr>
                <a:t>Gly</a:t>
              </a:r>
              <a:r>
                <a:t>-</a:t>
              </a:r>
              <a:r>
                <a:rPr>
                  <a:solidFill>
                    <a:schemeClr val="accent5"/>
                  </a:solidFill>
                </a:rPr>
                <a:t>Leu</a:t>
              </a:r>
              <a:r>
                <a:t>-</a:t>
              </a:r>
              <a:r>
                <a:rPr>
                  <a:solidFill>
                    <a:schemeClr val="accent5"/>
                  </a:solidFill>
                </a:rPr>
                <a:t>Met</a:t>
              </a:r>
              <a:r>
                <a:t>-NH2</a:t>
              </a:r>
            </a:p>
          </p:txBody>
        </p:sp>
        <p:sp>
          <p:nvSpPr>
            <p:cNvPr id="201" name="Shape 201"/>
            <p:cNvSpPr/>
            <p:nvPr/>
          </p:nvSpPr>
          <p:spPr>
            <a:xfrm>
              <a:off x="255386" y="610669"/>
              <a:ext cx="2334002" cy="95477"/>
            </a:xfrm>
            <a:prstGeom prst="leftRightArrow">
              <a:avLst>
                <a:gd name="adj1" fmla="val 25096"/>
                <a:gd name="adj2" fmla="val 290337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2573136" y="610669"/>
              <a:ext cx="2961238" cy="95477"/>
            </a:xfrm>
            <a:prstGeom prst="leftRightArrow">
              <a:avLst>
                <a:gd name="adj1" fmla="val 25096"/>
                <a:gd name="adj2" fmla="val 290337"/>
              </a:avLst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0" y="910415"/>
              <a:ext cx="2844775" cy="533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1400"/>
              </a:pPr>
              <a:r>
                <a:t>Address domain,</a:t>
              </a:r>
            </a:p>
            <a:p>
              <a:pPr>
                <a:defRPr sz="1400"/>
              </a:pPr>
              <a:r>
                <a:t>responsible for receptor selectivity</a:t>
              </a:r>
            </a:p>
          </p:txBody>
        </p:sp>
        <p:sp>
          <p:nvSpPr>
            <p:cNvPr id="204" name="Shape 204"/>
            <p:cNvSpPr/>
            <p:nvPr/>
          </p:nvSpPr>
          <p:spPr>
            <a:xfrm>
              <a:off x="2939317" y="910415"/>
              <a:ext cx="2228876" cy="533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1400"/>
              </a:pPr>
              <a:r>
                <a:t>Message domain,</a:t>
              </a:r>
            </a:p>
            <a:p>
              <a:pPr>
                <a:defRPr sz="1400"/>
              </a:pPr>
              <a:r>
                <a:t>common for all tachykinins</a:t>
              </a:r>
            </a:p>
          </p:txBody>
        </p:sp>
      </p:grpSp>
      <p:sp>
        <p:nvSpPr>
          <p:cNvPr id="14" name="Shape 436"/>
          <p:cNvSpPr/>
          <p:nvPr/>
        </p:nvSpPr>
        <p:spPr>
          <a:xfrm>
            <a:off x="800283" y="3368864"/>
            <a:ext cx="3055437" cy="210229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" name="Shape 436"/>
          <p:cNvSpPr/>
          <p:nvPr/>
        </p:nvSpPr>
        <p:spPr>
          <a:xfrm>
            <a:off x="4010240" y="3382428"/>
            <a:ext cx="3055437" cy="210229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" name="Shape 436"/>
          <p:cNvSpPr/>
          <p:nvPr/>
        </p:nvSpPr>
        <p:spPr>
          <a:xfrm>
            <a:off x="800283" y="5561411"/>
            <a:ext cx="3055437" cy="210229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" name="Shape 436"/>
          <p:cNvSpPr/>
          <p:nvPr/>
        </p:nvSpPr>
        <p:spPr>
          <a:xfrm>
            <a:off x="4010240" y="5551251"/>
            <a:ext cx="3055437" cy="210229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1" animBg="1" advAuto="0"/>
      <p:bldP spid="197" grpId="3" animBg="1" advAuto="0"/>
      <p:bldP spid="198" grpId="2" animBg="1" advAuto="0"/>
      <p:bldP spid="205" grpId="4" animBg="1" advAuto="0"/>
      <p:bldP spid="14" grpId="0" animBg="1" advAuto="0"/>
      <p:bldP spid="15" grpId="0" animBg="1" advAuto="0"/>
      <p:bldP spid="16" grpId="0" animBg="1" advAuto="0"/>
      <p:bldP spid="17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title"/>
          </p:nvPr>
        </p:nvSpPr>
        <p:spPr>
          <a:xfrm>
            <a:off x="433627" y="393700"/>
            <a:ext cx="12571174" cy="1520032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Paper 2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918565"/>
            <a:ext cx="12999937" cy="517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063254"/>
      </p:ext>
    </p:extLst>
  </p:cSld>
  <p:clrMapOvr>
    <a:masterClrMapping/>
  </p:clrMapOvr>
  <p:transition spd="slow"/>
  <p:timing>
    <p:tnLst>
      <p:par>
        <p:cTn id="1" dur="indefinite" restart="never" fill="hold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>
            <a:spLocks noGrp="1"/>
          </p:cNvSpPr>
          <p:nvPr>
            <p:ph type="title"/>
          </p:nvPr>
        </p:nvSpPr>
        <p:spPr>
          <a:xfrm>
            <a:off x="433627" y="393700"/>
            <a:ext cx="12571174" cy="1520032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</p:spPr>
        <p:txBody>
          <a:bodyPr/>
          <a:lstStyle/>
          <a:p>
            <a:pPr>
              <a:defRPr sz="5000">
                <a:solidFill>
                  <a:srgbClr val="FFFFFF"/>
                </a:solidFill>
              </a:defRPr>
            </a:pPr>
            <a:r>
              <a:t>Lifetime broadening in TrpH</a:t>
            </a:r>
            <a:r>
              <a:rPr baseline="31999"/>
              <a:t>+</a:t>
            </a:r>
          </a:p>
        </p:txBody>
      </p:sp>
      <p:pic>
        <p:nvPicPr>
          <p:cNvPr id="396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3156" y="2081479"/>
            <a:ext cx="10218488" cy="5965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7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25948" y="2572415"/>
            <a:ext cx="2432127" cy="3080694"/>
          </a:xfrm>
          <a:prstGeom prst="rect">
            <a:avLst/>
          </a:prstGeom>
          <a:ln w="12700">
            <a:miter lim="400000"/>
          </a:ln>
        </p:spPr>
      </p:pic>
      <p:sp>
        <p:nvSpPr>
          <p:cNvPr id="398" name="Shape 398"/>
          <p:cNvSpPr/>
          <p:nvPr/>
        </p:nvSpPr>
        <p:spPr>
          <a:xfrm>
            <a:off x="2961878" y="8214717"/>
            <a:ext cx="7081044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r>
              <a:t>UV photofragmentation spectrum of TrpH</a:t>
            </a:r>
            <a:r>
              <a:rPr baseline="31999"/>
              <a:t>+ </a:t>
            </a:r>
            <a:r>
              <a:t>at T = 6K</a:t>
            </a:r>
          </a:p>
        </p:txBody>
      </p:sp>
      <p:sp>
        <p:nvSpPr>
          <p:cNvPr id="399" name="Shape 399"/>
          <p:cNvSpPr/>
          <p:nvPr/>
        </p:nvSpPr>
        <p:spPr>
          <a:xfrm>
            <a:off x="318622" y="8756650"/>
            <a:ext cx="12534901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r>
              <a:t>1. O.V. Boyarkine, S.R. Mercier, A. Kamariotis,T.R. Rizzo. </a:t>
            </a:r>
            <a:r>
              <a:rPr i="1"/>
              <a:t>J. Am. Chem. Soc.</a:t>
            </a:r>
            <a:r>
              <a:t> </a:t>
            </a:r>
            <a:r>
              <a:rPr b="1"/>
              <a:t>2006</a:t>
            </a:r>
            <a:r>
              <a:t>, </a:t>
            </a:r>
            <a:r>
              <a:rPr i="1"/>
              <a:t>128</a:t>
            </a:r>
            <a:r>
              <a:t>, 2816-2817.</a:t>
            </a:r>
          </a:p>
        </p:txBody>
      </p:sp>
      <p:sp>
        <p:nvSpPr>
          <p:cNvPr id="400" name="Shape 400"/>
          <p:cNvSpPr/>
          <p:nvPr/>
        </p:nvSpPr>
        <p:spPr>
          <a:xfrm flipV="1">
            <a:off x="324895" y="8765082"/>
            <a:ext cx="10588303" cy="3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" grpId="2" animBg="1" advAuto="0"/>
      <p:bldP spid="400" grpId="1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>
            <a:spLocks noGrp="1"/>
          </p:cNvSpPr>
          <p:nvPr>
            <p:ph type="title"/>
          </p:nvPr>
        </p:nvSpPr>
        <p:spPr>
          <a:xfrm>
            <a:off x="433627" y="393700"/>
            <a:ext cx="12571174" cy="1520032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</p:spPr>
        <p:txBody>
          <a:bodyPr/>
          <a:lstStyle/>
          <a:p>
            <a:pPr>
              <a:defRPr sz="5000">
                <a:solidFill>
                  <a:srgbClr val="FFFFFF"/>
                </a:solidFill>
              </a:defRPr>
            </a:pPr>
            <a:r>
              <a:t>UV and IR-UV MS of TrpH</a:t>
            </a:r>
            <a:r>
              <a:rPr baseline="31999"/>
              <a:t>+</a:t>
            </a:r>
          </a:p>
        </p:txBody>
      </p:sp>
      <p:grpSp>
        <p:nvGrpSpPr>
          <p:cNvPr id="413" name="Group 413"/>
          <p:cNvGrpSpPr/>
          <p:nvPr/>
        </p:nvGrpSpPr>
        <p:grpSpPr>
          <a:xfrm>
            <a:off x="355600" y="1955800"/>
            <a:ext cx="12296205" cy="6743700"/>
            <a:chOff x="0" y="0"/>
            <a:chExt cx="12296204" cy="6743700"/>
          </a:xfrm>
        </p:grpSpPr>
        <p:pic>
          <p:nvPicPr>
            <p:cNvPr id="404" name="IR preex MS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2296205" cy="6743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05" name="Shape 405"/>
            <p:cNvSpPr/>
            <p:nvPr/>
          </p:nvSpPr>
          <p:spPr>
            <a:xfrm>
              <a:off x="1527674" y="838199"/>
              <a:ext cx="1037726" cy="2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06" name="Shape 406"/>
            <p:cNvSpPr/>
            <p:nvPr/>
          </p:nvSpPr>
          <p:spPr>
            <a:xfrm>
              <a:off x="1523999" y="1393325"/>
              <a:ext cx="1041401" cy="1"/>
            </a:xfrm>
            <a:prstGeom prst="line">
              <a:avLst/>
            </a:prstGeom>
            <a:noFill/>
            <a:ln w="50800" cap="flat">
              <a:solidFill>
                <a:srgbClr val="FF401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07" name="Shape 407"/>
            <p:cNvSpPr/>
            <p:nvPr/>
          </p:nvSpPr>
          <p:spPr>
            <a:xfrm>
              <a:off x="2876382" y="609600"/>
              <a:ext cx="1212876" cy="368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18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t>UV only MS</a:t>
              </a:r>
            </a:p>
          </p:txBody>
        </p:sp>
        <p:sp>
          <p:nvSpPr>
            <p:cNvPr id="408" name="Shape 408"/>
            <p:cNvSpPr/>
            <p:nvPr/>
          </p:nvSpPr>
          <p:spPr>
            <a:xfrm>
              <a:off x="2876004" y="1168400"/>
              <a:ext cx="1030040" cy="368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18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t>IR-UV MS</a:t>
              </a:r>
            </a:p>
          </p:txBody>
        </p:sp>
        <p:sp>
          <p:nvSpPr>
            <p:cNvPr id="409" name="Shape 409"/>
            <p:cNvSpPr/>
            <p:nvPr/>
          </p:nvSpPr>
          <p:spPr>
            <a:xfrm flipV="1">
              <a:off x="9826646" y="4205094"/>
              <a:ext cx="984023" cy="1"/>
            </a:xfrm>
            <a:prstGeom prst="line">
              <a:avLst/>
            </a:prstGeom>
            <a:noFill/>
            <a:ln w="88900" cap="flat">
              <a:solidFill>
                <a:srgbClr val="000000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10" name="Shape 410"/>
            <p:cNvSpPr/>
            <p:nvPr/>
          </p:nvSpPr>
          <p:spPr>
            <a:xfrm>
              <a:off x="5725747" y="4201913"/>
              <a:ext cx="3602182" cy="1"/>
            </a:xfrm>
            <a:prstGeom prst="line">
              <a:avLst/>
            </a:prstGeom>
            <a:noFill/>
            <a:ln w="88900" cap="flat">
              <a:solidFill>
                <a:srgbClr val="FF4013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11" name="Shape 411"/>
            <p:cNvSpPr/>
            <p:nvPr/>
          </p:nvSpPr>
          <p:spPr>
            <a:xfrm>
              <a:off x="9932571" y="3435350"/>
              <a:ext cx="774602" cy="457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2400"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t>-NH</a:t>
              </a:r>
              <a:r>
                <a:rPr baseline="-5999"/>
                <a:t>3</a:t>
              </a:r>
            </a:p>
          </p:txBody>
        </p:sp>
        <p:sp>
          <p:nvSpPr>
            <p:cNvPr id="412" name="Shape 412"/>
            <p:cNvSpPr/>
            <p:nvPr/>
          </p:nvSpPr>
          <p:spPr>
            <a:xfrm>
              <a:off x="6916297" y="3435350"/>
              <a:ext cx="1219151" cy="457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2400"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t>-CH</a:t>
              </a:r>
              <a:r>
                <a:rPr baseline="-5999"/>
                <a:t>2</a:t>
              </a:r>
              <a:r>
                <a:t>CO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>
            <a:spLocks noGrp="1"/>
          </p:cNvSpPr>
          <p:nvPr>
            <p:ph type="title"/>
          </p:nvPr>
        </p:nvSpPr>
        <p:spPr>
          <a:xfrm>
            <a:off x="433627" y="393700"/>
            <a:ext cx="12571174" cy="1520032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</p:spPr>
        <p:txBody>
          <a:bodyPr/>
          <a:lstStyle/>
          <a:p>
            <a:pPr>
              <a:defRPr sz="5000">
                <a:solidFill>
                  <a:srgbClr val="FFFFFF"/>
                </a:solidFill>
              </a:defRPr>
            </a:pPr>
            <a:r>
              <a:t>TrpH</a:t>
            </a:r>
            <a:r>
              <a:rPr baseline="31999"/>
              <a:t>+</a:t>
            </a:r>
            <a:r>
              <a:t> IR gain in 3   m spectral region</a:t>
            </a:r>
          </a:p>
        </p:txBody>
      </p:sp>
      <p:pic>
        <p:nvPicPr>
          <p:cNvPr id="417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10794" y="967581"/>
            <a:ext cx="537309" cy="635001"/>
          </a:xfrm>
          <a:prstGeom prst="rect">
            <a:avLst/>
          </a:prstGeom>
          <a:ln w="12700">
            <a:miter lim="400000"/>
          </a:ln>
        </p:spPr>
      </p:pic>
      <p:sp>
        <p:nvSpPr>
          <p:cNvPr id="418" name="Shape 418"/>
          <p:cNvSpPr/>
          <p:nvPr/>
        </p:nvSpPr>
        <p:spPr>
          <a:xfrm>
            <a:off x="10838036" y="2921000"/>
            <a:ext cx="94487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Free OH</a:t>
            </a:r>
          </a:p>
        </p:txBody>
      </p:sp>
      <p:sp>
        <p:nvSpPr>
          <p:cNvPr id="419" name="Shape 419"/>
          <p:cNvSpPr/>
          <p:nvPr/>
        </p:nvSpPr>
        <p:spPr>
          <a:xfrm>
            <a:off x="9441333" y="3111500"/>
            <a:ext cx="1096679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Indole NH</a:t>
            </a:r>
          </a:p>
        </p:txBody>
      </p:sp>
      <p:pic>
        <p:nvPicPr>
          <p:cNvPr id="420" name="Trp Gain 3mkm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3269" y="2133600"/>
            <a:ext cx="12198262" cy="6184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21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080000" y="2463800"/>
            <a:ext cx="3292369" cy="3162300"/>
          </a:xfrm>
          <a:prstGeom prst="rect">
            <a:avLst/>
          </a:prstGeom>
          <a:ln w="12700">
            <a:miter lim="400000"/>
          </a:ln>
        </p:spPr>
      </p:pic>
      <p:sp>
        <p:nvSpPr>
          <p:cNvPr id="422" name="Shape 422"/>
          <p:cNvSpPr/>
          <p:nvPr/>
        </p:nvSpPr>
        <p:spPr>
          <a:xfrm>
            <a:off x="7787394" y="5226050"/>
            <a:ext cx="1026357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800">
                <a:latin typeface="Gill Sans"/>
                <a:ea typeface="Gill Sans"/>
                <a:cs typeface="Gill Sans"/>
                <a:sym typeface="Gill Sans"/>
              </a:defRPr>
            </a:pPr>
            <a:r>
              <a:t>Free NH</a:t>
            </a:r>
          </a:p>
          <a:p>
            <a:pPr>
              <a:defRPr sz="1800">
                <a:latin typeface="Gill Sans"/>
                <a:ea typeface="Gill Sans"/>
                <a:cs typeface="Gill Sans"/>
                <a:sym typeface="Gill Sans"/>
              </a:defRPr>
            </a:pPr>
            <a:r>
              <a:t>stretching</a:t>
            </a:r>
          </a:p>
        </p:txBody>
      </p:sp>
      <p:pic>
        <p:nvPicPr>
          <p:cNvPr id="423" name="temp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451600" y="4800600"/>
            <a:ext cx="114300" cy="165100"/>
          </a:xfrm>
          <a:prstGeom prst="rect">
            <a:avLst/>
          </a:prstGeom>
          <a:ln w="12700">
            <a:miter lim="400000"/>
          </a:ln>
        </p:spPr>
      </p:pic>
      <p:sp>
        <p:nvSpPr>
          <p:cNvPr id="424" name="Shape 424"/>
          <p:cNvSpPr/>
          <p:nvPr/>
        </p:nvSpPr>
        <p:spPr>
          <a:xfrm>
            <a:off x="3694162" y="4476750"/>
            <a:ext cx="1186421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800">
                <a:latin typeface="Gill Sans"/>
                <a:ea typeface="Gill Sans"/>
                <a:cs typeface="Gill Sans"/>
                <a:sym typeface="Gill Sans"/>
              </a:defRPr>
            </a:pPr>
            <a:r>
              <a:t>Bound NH</a:t>
            </a:r>
          </a:p>
          <a:p>
            <a:pPr>
              <a:defRPr sz="1800">
                <a:latin typeface="Gill Sans"/>
                <a:ea typeface="Gill Sans"/>
                <a:cs typeface="Gill Sans"/>
                <a:sym typeface="Gill Sans"/>
              </a:defRPr>
            </a:pPr>
            <a:r>
              <a:t>stretching</a:t>
            </a:r>
          </a:p>
        </p:txBody>
      </p:sp>
      <p:sp>
        <p:nvSpPr>
          <p:cNvPr id="425" name="Shape 425"/>
          <p:cNvSpPr/>
          <p:nvPr/>
        </p:nvSpPr>
        <p:spPr>
          <a:xfrm rot="21084192">
            <a:off x="5271344" y="3513205"/>
            <a:ext cx="1473201" cy="431801"/>
          </a:xfrm>
          <a:prstGeom prst="rightArrow">
            <a:avLst>
              <a:gd name="adj1" fmla="val 31316"/>
              <a:gd name="adj2" fmla="val 183713"/>
            </a:avLst>
          </a:prstGeom>
          <a:solidFill>
            <a:srgbClr val="E32400"/>
          </a:solidFill>
          <a:ln w="25400">
            <a:solidFill>
              <a:srgbClr val="E324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426" name="Shape 426"/>
          <p:cNvSpPr/>
          <p:nvPr/>
        </p:nvSpPr>
        <p:spPr>
          <a:xfrm rot="20636466">
            <a:off x="5538436" y="3153541"/>
            <a:ext cx="1473201" cy="431801"/>
          </a:xfrm>
          <a:prstGeom prst="rightArrow">
            <a:avLst>
              <a:gd name="adj1" fmla="val 31316"/>
              <a:gd name="adj2" fmla="val 183713"/>
            </a:avLst>
          </a:prstGeom>
          <a:solidFill>
            <a:srgbClr val="E32400"/>
          </a:solidFill>
          <a:ln w="25400">
            <a:solidFill>
              <a:srgbClr val="E324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427" name="Shape 427"/>
          <p:cNvSpPr/>
          <p:nvPr/>
        </p:nvSpPr>
        <p:spPr>
          <a:xfrm rot="19250284">
            <a:off x="5678137" y="5414141"/>
            <a:ext cx="1473201" cy="431801"/>
          </a:xfrm>
          <a:prstGeom prst="rightArrow">
            <a:avLst>
              <a:gd name="adj1" fmla="val 31316"/>
              <a:gd name="adj2" fmla="val 183713"/>
            </a:avLst>
          </a:prstGeom>
          <a:solidFill>
            <a:srgbClr val="E32400"/>
          </a:solidFill>
          <a:ln w="25400">
            <a:solidFill>
              <a:srgbClr val="E324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428" name="Shape 428"/>
          <p:cNvSpPr/>
          <p:nvPr/>
        </p:nvSpPr>
        <p:spPr>
          <a:xfrm rot="11901855">
            <a:off x="8192736" y="3001141"/>
            <a:ext cx="1473201" cy="431801"/>
          </a:xfrm>
          <a:prstGeom prst="rightArrow">
            <a:avLst>
              <a:gd name="adj1" fmla="val 31316"/>
              <a:gd name="adj2" fmla="val 183713"/>
            </a:avLst>
          </a:prstGeom>
          <a:solidFill>
            <a:srgbClr val="E32400"/>
          </a:solidFill>
          <a:ln w="25400">
            <a:solidFill>
              <a:srgbClr val="E324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429" name="Shape 429"/>
          <p:cNvSpPr/>
          <p:nvPr/>
        </p:nvSpPr>
        <p:spPr>
          <a:xfrm rot="766458">
            <a:off x="5347936" y="2696341"/>
            <a:ext cx="1473201" cy="431801"/>
          </a:xfrm>
          <a:prstGeom prst="rightArrow">
            <a:avLst>
              <a:gd name="adj1" fmla="val 31316"/>
              <a:gd name="adj2" fmla="val 183713"/>
            </a:avLst>
          </a:prstGeom>
          <a:solidFill>
            <a:srgbClr val="E32400"/>
          </a:solidFill>
          <a:ln w="25400">
            <a:solidFill>
              <a:srgbClr val="E324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430" name="Shape 430"/>
          <p:cNvSpPr/>
          <p:nvPr/>
        </p:nvSpPr>
        <p:spPr>
          <a:xfrm>
            <a:off x="318622" y="8756650"/>
            <a:ext cx="12534901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r>
              <a:t>1. A.Y. Pereverzev, X. Cheng, N.S. Nagornova, D.L. Reese, R.P. Steele, O.V. Boyarkin. </a:t>
            </a:r>
            <a:r>
              <a:rPr i="1"/>
              <a:t>J. Phys. Chem. A</a:t>
            </a:r>
            <a:r>
              <a:t> </a:t>
            </a:r>
            <a:r>
              <a:rPr b="1"/>
              <a:t>2016</a:t>
            </a:r>
            <a:r>
              <a:t>, </a:t>
            </a:r>
            <a:r>
              <a:rPr i="1"/>
              <a:t>120</a:t>
            </a:r>
            <a:r>
              <a:t>, 5598-5608.</a:t>
            </a:r>
          </a:p>
        </p:txBody>
      </p:sp>
      <p:sp>
        <p:nvSpPr>
          <p:cNvPr id="431" name="Shape 431"/>
          <p:cNvSpPr/>
          <p:nvPr/>
        </p:nvSpPr>
        <p:spPr>
          <a:xfrm flipV="1">
            <a:off x="324895" y="8765082"/>
            <a:ext cx="10588303" cy="3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" grpId="3" animBg="1" advAuto="0"/>
      <p:bldP spid="419" grpId="6" animBg="1" advAuto="0"/>
      <p:bldP spid="421" grpId="1" animBg="1" advAuto="0"/>
      <p:bldP spid="422" grpId="9" animBg="1" advAuto="0"/>
      <p:bldP spid="424" grpId="11" animBg="1" advAuto="0"/>
      <p:bldP spid="425" grpId="12" animBg="1" advAuto="0"/>
      <p:bldP spid="426" grpId="8" animBg="1" advAuto="0"/>
      <p:bldP spid="426" grpId="10" animBg="1" advAuto="0"/>
      <p:bldP spid="427" grpId="5" animBg="1" advAuto="0"/>
      <p:bldP spid="427" grpId="7" animBg="1" advAuto="0"/>
      <p:bldP spid="428" grpId="2" animBg="1" advAuto="0"/>
      <p:bldP spid="428" grpId="4" animBg="1" advAuto="0"/>
      <p:bldP spid="429" grpId="13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>
            <a:spLocks noGrp="1"/>
          </p:cNvSpPr>
          <p:nvPr>
            <p:ph type="title"/>
          </p:nvPr>
        </p:nvSpPr>
        <p:spPr>
          <a:xfrm>
            <a:off x="433627" y="393700"/>
            <a:ext cx="12571174" cy="1520032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t>IR-IR-UV Hole-Burning Technique</a:t>
            </a:r>
          </a:p>
        </p:txBody>
      </p:sp>
      <p:pic>
        <p:nvPicPr>
          <p:cNvPr id="435" name="IR-IR-UV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8041" y="2726250"/>
            <a:ext cx="7374534" cy="5241031"/>
          </a:xfrm>
          <a:prstGeom prst="rect">
            <a:avLst/>
          </a:prstGeom>
          <a:ln w="12700">
            <a:miter lim="400000"/>
          </a:ln>
        </p:spPr>
      </p:pic>
      <p:sp>
        <p:nvSpPr>
          <p:cNvPr id="436" name="Shape 436"/>
          <p:cNvSpPr/>
          <p:nvPr/>
        </p:nvSpPr>
        <p:spPr>
          <a:xfrm>
            <a:off x="567176" y="5393177"/>
            <a:ext cx="3512722" cy="251086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7" name="Shape 437"/>
          <p:cNvSpPr/>
          <p:nvPr/>
        </p:nvSpPr>
        <p:spPr>
          <a:xfrm>
            <a:off x="4214908" y="5403275"/>
            <a:ext cx="3665898" cy="246877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38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>
            <a:off x="8171673" y="12478132"/>
            <a:ext cx="4572001" cy="2832101"/>
          </a:xfrm>
          <a:prstGeom prst="rect">
            <a:avLst/>
          </a:prstGeom>
          <a:ln w="12700">
            <a:miter lim="400000"/>
          </a:ln>
        </p:spPr>
      </p:pic>
      <p:sp>
        <p:nvSpPr>
          <p:cNvPr id="439" name="Shape 439"/>
          <p:cNvSpPr/>
          <p:nvPr/>
        </p:nvSpPr>
        <p:spPr>
          <a:xfrm>
            <a:off x="453502" y="14903832"/>
            <a:ext cx="1760687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200">
                <a:latin typeface="Gill Sans"/>
                <a:ea typeface="Gill Sans"/>
                <a:cs typeface="Gill Sans"/>
                <a:sym typeface="Gill Sans"/>
              </a:defRPr>
            </a:pPr>
            <a:r>
              <a:t>IR</a:t>
            </a:r>
            <a:r>
              <a:rPr baseline="31999"/>
              <a:t>pr</a:t>
            </a:r>
            <a:r>
              <a:t>-UV</a:t>
            </a:r>
          </a:p>
        </p:txBody>
      </p:sp>
      <p:grpSp>
        <p:nvGrpSpPr>
          <p:cNvPr id="445" name="Group 445"/>
          <p:cNvGrpSpPr/>
          <p:nvPr/>
        </p:nvGrpSpPr>
        <p:grpSpPr>
          <a:xfrm>
            <a:off x="7877198" y="3731433"/>
            <a:ext cx="4734938" cy="2290733"/>
            <a:chOff x="0" y="0"/>
            <a:chExt cx="4734936" cy="2290732"/>
          </a:xfrm>
        </p:grpSpPr>
        <p:pic>
          <p:nvPicPr>
            <p:cNvPr id="440" name="droppedImage.pdf"/>
            <p:cNvPicPr>
              <a:picLocks noChangeAspect="1"/>
            </p:cNvPicPr>
            <p:nvPr/>
          </p:nvPicPr>
          <p:blipFill>
            <a:blip r:embed="rId4">
              <a:extLst/>
            </a:blip>
            <a:srcRect/>
            <a:stretch>
              <a:fillRect/>
            </a:stretch>
          </p:blipFill>
          <p:spPr>
            <a:xfrm>
              <a:off x="1892116" y="781337"/>
              <a:ext cx="2842821" cy="14766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41" name="Shape 441"/>
            <p:cNvSpPr/>
            <p:nvPr/>
          </p:nvSpPr>
          <p:spPr>
            <a:xfrm>
              <a:off x="7084" y="748529"/>
              <a:ext cx="1760688" cy="4805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Pump IR</a:t>
              </a:r>
            </a:p>
          </p:txBody>
        </p:sp>
        <p:sp>
          <p:nvSpPr>
            <p:cNvPr id="442" name="Shape 442"/>
            <p:cNvSpPr/>
            <p:nvPr/>
          </p:nvSpPr>
          <p:spPr>
            <a:xfrm>
              <a:off x="0" y="1325118"/>
              <a:ext cx="1774856" cy="4805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Probe IR</a:t>
              </a:r>
            </a:p>
          </p:txBody>
        </p:sp>
        <p:sp>
          <p:nvSpPr>
            <p:cNvPr id="443" name="Shape 443"/>
            <p:cNvSpPr/>
            <p:nvPr/>
          </p:nvSpPr>
          <p:spPr>
            <a:xfrm>
              <a:off x="322633" y="1901707"/>
              <a:ext cx="1129590" cy="3890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UV</a:t>
              </a:r>
            </a:p>
          </p:txBody>
        </p:sp>
        <p:sp>
          <p:nvSpPr>
            <p:cNvPr id="444" name="Shape 444"/>
            <p:cNvSpPr/>
            <p:nvPr/>
          </p:nvSpPr>
          <p:spPr>
            <a:xfrm>
              <a:off x="1363246" y="0"/>
              <a:ext cx="3225120" cy="5993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Pulse scheme</a:t>
              </a:r>
            </a:p>
          </p:txBody>
        </p:sp>
      </p:grpSp>
      <p:sp>
        <p:nvSpPr>
          <p:cNvPr id="446" name="Shape 446"/>
          <p:cNvSpPr/>
          <p:nvPr/>
        </p:nvSpPr>
        <p:spPr>
          <a:xfrm>
            <a:off x="9599348" y="4423948"/>
            <a:ext cx="460243" cy="1688175"/>
          </a:xfrm>
          <a:prstGeom prst="rect">
            <a:avLst/>
          </a:prstGeom>
          <a:ln w="254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7" name="Shape 447"/>
          <p:cNvSpPr/>
          <p:nvPr/>
        </p:nvSpPr>
        <p:spPr>
          <a:xfrm>
            <a:off x="10141545" y="4423948"/>
            <a:ext cx="460244" cy="1688175"/>
          </a:xfrm>
          <a:prstGeom prst="rect">
            <a:avLst/>
          </a:prstGeom>
          <a:ln w="25400">
            <a:solidFill>
              <a:srgbClr val="0433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8" name="Shape 448"/>
          <p:cNvSpPr/>
          <p:nvPr/>
        </p:nvSpPr>
        <p:spPr>
          <a:xfrm>
            <a:off x="4247142" y="2801716"/>
            <a:ext cx="3601430" cy="2485462"/>
          </a:xfrm>
          <a:prstGeom prst="rect">
            <a:avLst/>
          </a:prstGeom>
          <a:ln w="25400">
            <a:solidFill>
              <a:srgbClr val="0433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9" name="Shape 449"/>
          <p:cNvSpPr/>
          <p:nvPr/>
        </p:nvSpPr>
        <p:spPr>
          <a:xfrm>
            <a:off x="4247142" y="5394930"/>
            <a:ext cx="3601430" cy="2485462"/>
          </a:xfrm>
          <a:prstGeom prst="rect">
            <a:avLst/>
          </a:prstGeom>
          <a:ln w="254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0" name="Shape 450"/>
          <p:cNvSpPr/>
          <p:nvPr/>
        </p:nvSpPr>
        <p:spPr>
          <a:xfrm>
            <a:off x="6914309" y="3953185"/>
            <a:ext cx="303959" cy="624447"/>
          </a:xfrm>
          <a:prstGeom prst="rect">
            <a:avLst/>
          </a:prstGeom>
          <a:ln w="25400">
            <a:solidFill>
              <a:schemeClr val="accent2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" grpId="1" animBg="1" advAuto="0"/>
      <p:bldP spid="437" grpId="2" animBg="1" advAuto="0"/>
      <p:bldP spid="445" grpId="3" animBg="1" advAuto="0"/>
      <p:bldP spid="446" grpId="6" animBg="1" advAuto="0"/>
      <p:bldP spid="447" grpId="4" animBg="1" advAuto="0"/>
      <p:bldP spid="448" grpId="5" animBg="1" advAuto="0"/>
      <p:bldP spid="449" grpId="7" animBg="1" advAuto="0"/>
      <p:bldP spid="450" grpId="8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>
            <a:spLocks noGrp="1"/>
          </p:cNvSpPr>
          <p:nvPr>
            <p:ph type="title"/>
          </p:nvPr>
        </p:nvSpPr>
        <p:spPr>
          <a:xfrm>
            <a:off x="433627" y="393700"/>
            <a:ext cx="12571174" cy="1520032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</p:spPr>
        <p:txBody>
          <a:bodyPr/>
          <a:lstStyle/>
          <a:p>
            <a:pPr>
              <a:defRPr sz="5000">
                <a:solidFill>
                  <a:srgbClr val="FFFFFF"/>
                </a:solidFill>
              </a:defRPr>
            </a:pPr>
            <a:r>
              <a:t>IR-IR-UV HB Spectroscopy of TrpH</a:t>
            </a:r>
            <a:r>
              <a:rPr baseline="31999"/>
              <a:t>+</a:t>
            </a:r>
          </a:p>
        </p:txBody>
      </p:sp>
      <p:sp>
        <p:nvSpPr>
          <p:cNvPr id="454" name="Shape 454"/>
          <p:cNvSpPr/>
          <p:nvPr/>
        </p:nvSpPr>
        <p:spPr>
          <a:xfrm rot="5397958">
            <a:off x="6521639" y="4527613"/>
            <a:ext cx="406401" cy="241301"/>
          </a:xfrm>
          <a:prstGeom prst="rightArrow">
            <a:avLst>
              <a:gd name="adj1" fmla="val 39101"/>
              <a:gd name="adj2" fmla="val 250361"/>
            </a:avLst>
          </a:prstGeom>
          <a:solidFill>
            <a:srgbClr val="E32400"/>
          </a:solidFill>
          <a:ln w="25400">
            <a:solidFill>
              <a:srgbClr val="E324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455" name="Shape 455"/>
          <p:cNvSpPr/>
          <p:nvPr/>
        </p:nvSpPr>
        <p:spPr>
          <a:xfrm rot="5397958">
            <a:off x="6273612" y="4534028"/>
            <a:ext cx="406401" cy="228601"/>
          </a:xfrm>
          <a:prstGeom prst="rightArrow">
            <a:avLst>
              <a:gd name="adj1" fmla="val 39101"/>
              <a:gd name="adj2" fmla="val 264270"/>
            </a:avLst>
          </a:prstGeom>
          <a:solidFill>
            <a:srgbClr val="0056D6"/>
          </a:solidFill>
          <a:ln w="25400">
            <a:solidFill>
              <a:srgbClr val="0056D6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pic>
        <p:nvPicPr>
          <p:cNvPr id="456" name="Trp 3mkm conf sel 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900" y="2682887"/>
            <a:ext cx="10099227" cy="5270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57" name="Trp 3mkm conf sel 2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900" y="2682887"/>
            <a:ext cx="10099227" cy="5270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58" name="Trp 3mkm conf sel 4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8900" y="2682887"/>
            <a:ext cx="10099227" cy="527053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61" name="Group 461"/>
          <p:cNvGrpSpPr/>
          <p:nvPr/>
        </p:nvGrpSpPr>
        <p:grpSpPr>
          <a:xfrm>
            <a:off x="9772650" y="2492063"/>
            <a:ext cx="3227728" cy="5240680"/>
            <a:chOff x="0" y="0"/>
            <a:chExt cx="3227727" cy="5240678"/>
          </a:xfrm>
        </p:grpSpPr>
        <p:pic>
          <p:nvPicPr>
            <p:cNvPr id="459" name="pasted-image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939794" cy="25312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60" name="pasted-image.pd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87933" y="2689536"/>
              <a:ext cx="2939795" cy="25511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62" name="Shape 462"/>
          <p:cNvSpPr/>
          <p:nvPr/>
        </p:nvSpPr>
        <p:spPr>
          <a:xfrm>
            <a:off x="318622" y="8756650"/>
            <a:ext cx="12534901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r>
              <a:t>1. A.Y. Pereverzev, X. Cheng, N.S. Nagornova, D.L. Reese, R.P. Steele, O.V. Boyarkin. </a:t>
            </a:r>
            <a:r>
              <a:rPr i="1"/>
              <a:t>J. Phys. Chem. A</a:t>
            </a:r>
            <a:r>
              <a:t> </a:t>
            </a:r>
            <a:r>
              <a:rPr b="1"/>
              <a:t>2016</a:t>
            </a:r>
            <a:r>
              <a:t>, </a:t>
            </a:r>
            <a:r>
              <a:rPr i="1"/>
              <a:t>120</a:t>
            </a:r>
            <a:r>
              <a:t>, 5598-5608.</a:t>
            </a:r>
          </a:p>
        </p:txBody>
      </p:sp>
      <p:sp>
        <p:nvSpPr>
          <p:cNvPr id="463" name="Shape 463"/>
          <p:cNvSpPr/>
          <p:nvPr/>
        </p:nvSpPr>
        <p:spPr>
          <a:xfrm flipV="1">
            <a:off x="324895" y="8765082"/>
            <a:ext cx="10588303" cy="3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" grpId="1" animBg="1" advAuto="0"/>
      <p:bldP spid="454" grpId="7" animBg="1" advAuto="0"/>
      <p:bldP spid="455" grpId="4" animBg="1" advAuto="0"/>
      <p:bldP spid="455" grpId="8" animBg="1" advAuto="0"/>
      <p:bldP spid="456" grpId="3" animBg="1" advAuto="0"/>
      <p:bldP spid="457" grpId="2" animBg="1" advAuto="0"/>
      <p:bldP spid="457" grpId="6" animBg="1" advAuto="0"/>
      <p:bldP spid="458" grpId="5" animBg="1" advAuto="0"/>
      <p:bldP spid="461" grpId="9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>
            <a:spLocks noGrp="1"/>
          </p:cNvSpPr>
          <p:nvPr>
            <p:ph type="title"/>
          </p:nvPr>
        </p:nvSpPr>
        <p:spPr>
          <a:xfrm>
            <a:off x="433627" y="393700"/>
            <a:ext cx="12571174" cy="1520032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</p:spPr>
        <p:txBody>
          <a:bodyPr/>
          <a:lstStyle/>
          <a:p>
            <a:pPr>
              <a:defRPr sz="5000">
                <a:solidFill>
                  <a:srgbClr val="FFFFFF"/>
                </a:solidFill>
              </a:defRPr>
            </a:pPr>
            <a:r>
              <a:t>IR-IR-UV HB of [D-Ala</a:t>
            </a:r>
            <a:r>
              <a:rPr baseline="31999"/>
              <a:t>2</a:t>
            </a:r>
            <a:r>
              <a:t>-D-Leu</a:t>
            </a:r>
            <a:r>
              <a:rPr baseline="31999"/>
              <a:t>5</a:t>
            </a:r>
            <a:r>
              <a:t>]-Enk</a:t>
            </a:r>
            <a:r>
              <a:rPr baseline="31999"/>
              <a:t>1+</a:t>
            </a:r>
          </a:p>
        </p:txBody>
      </p:sp>
      <p:pic>
        <p:nvPicPr>
          <p:cNvPr id="467" name="enk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1598" y="1898886"/>
            <a:ext cx="12235232" cy="66007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title"/>
          </p:nvPr>
        </p:nvSpPr>
        <p:spPr>
          <a:xfrm>
            <a:off x="433627" y="393700"/>
            <a:ext cx="12571174" cy="1520032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Paper 3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710912"/>
            <a:ext cx="13004801" cy="406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552090"/>
      </p:ext>
    </p:extLst>
  </p:cSld>
  <p:clrMapOvr>
    <a:masterClrMapping/>
  </p:clrMapOvr>
  <p:transition spd="slow"/>
  <p:timing>
    <p:tnLst>
      <p:par>
        <p:cTn id="1" dur="indefinite" restart="never" fill="hold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>
            <a:spLocks noGrp="1"/>
          </p:cNvSpPr>
          <p:nvPr>
            <p:ph type="title"/>
          </p:nvPr>
        </p:nvSpPr>
        <p:spPr>
          <a:xfrm>
            <a:off x="433627" y="393700"/>
            <a:ext cx="12571174" cy="1520032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t>Absorption of the peptide bond</a:t>
            </a:r>
          </a:p>
        </p:txBody>
      </p:sp>
      <p:pic>
        <p:nvPicPr>
          <p:cNvPr id="513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69055" y="5704410"/>
            <a:ext cx="7066690" cy="3718384"/>
          </a:xfrm>
          <a:prstGeom prst="rect">
            <a:avLst/>
          </a:prstGeom>
          <a:ln w="12700">
            <a:miter lim="400000"/>
          </a:ln>
        </p:spPr>
      </p:pic>
      <p:pic>
        <p:nvPicPr>
          <p:cNvPr id="514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69055" y="1884546"/>
            <a:ext cx="7066690" cy="3718384"/>
          </a:xfrm>
          <a:prstGeom prst="rect">
            <a:avLst/>
          </a:prstGeom>
          <a:ln w="12700">
            <a:miter lim="400000"/>
          </a:ln>
        </p:spPr>
      </p:pic>
      <p:pic>
        <p:nvPicPr>
          <p:cNvPr id="515" name="a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899159" y="2319676"/>
            <a:ext cx="2149597" cy="1976928"/>
          </a:xfrm>
          <a:prstGeom prst="rect">
            <a:avLst/>
          </a:prstGeom>
          <a:ln w="12700">
            <a:miter lim="400000"/>
          </a:ln>
        </p:spPr>
      </p:pic>
      <p:pic>
        <p:nvPicPr>
          <p:cNvPr id="516" name="aa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741768" y="6270016"/>
            <a:ext cx="3406585" cy="1976928"/>
          </a:xfrm>
          <a:prstGeom prst="rect">
            <a:avLst/>
          </a:prstGeom>
          <a:ln w="12700">
            <a:miter lim="400000"/>
          </a:ln>
        </p:spPr>
      </p:pic>
      <p:sp>
        <p:nvSpPr>
          <p:cNvPr id="517" name="Shape 517"/>
          <p:cNvSpPr/>
          <p:nvPr/>
        </p:nvSpPr>
        <p:spPr>
          <a:xfrm>
            <a:off x="7028784" y="6754229"/>
            <a:ext cx="832554" cy="1270001"/>
          </a:xfrm>
          <a:prstGeom prst="roundRect">
            <a:avLst>
              <a:gd name="adj" fmla="val 22881"/>
            </a:avLst>
          </a:prstGeom>
          <a:ln w="508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18" name="Shape 518"/>
          <p:cNvSpPr/>
          <p:nvPr/>
        </p:nvSpPr>
        <p:spPr>
          <a:xfrm>
            <a:off x="8810951" y="2029590"/>
            <a:ext cx="893614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r>
              <a:t>AlaH</a:t>
            </a:r>
            <a:r>
              <a:rPr baseline="31999"/>
              <a:t>+</a:t>
            </a:r>
          </a:p>
        </p:txBody>
      </p:sp>
      <p:sp>
        <p:nvSpPr>
          <p:cNvPr id="519" name="Shape 519"/>
          <p:cNvSpPr/>
          <p:nvPr/>
        </p:nvSpPr>
        <p:spPr>
          <a:xfrm>
            <a:off x="8365689" y="5831533"/>
            <a:ext cx="1334146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r>
              <a:t>AlaAlaH</a:t>
            </a:r>
            <a:r>
              <a:rPr baseline="31999"/>
              <a:t>+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" grpId="1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title"/>
          </p:nvPr>
        </p:nvSpPr>
        <p:spPr>
          <a:xfrm>
            <a:off x="433627" y="393700"/>
            <a:ext cx="12571174" cy="1520032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t>The Goal of Vibrational Spectroscopy</a:t>
            </a:r>
          </a:p>
        </p:txBody>
      </p:sp>
      <p:pic>
        <p:nvPicPr>
          <p:cNvPr id="134" name="wieghts.png"/>
          <p:cNvPicPr>
            <a:picLocks noChangeAspect="1"/>
          </p:cNvPicPr>
          <p:nvPr/>
        </p:nvPicPr>
        <p:blipFill>
          <a:blip r:embed="rId2">
            <a:alphaModFix amt="50174"/>
            <a:extLst/>
          </a:blip>
          <a:stretch>
            <a:fillRect/>
          </a:stretch>
        </p:blipFill>
        <p:spPr>
          <a:xfrm>
            <a:off x="544997" y="3643906"/>
            <a:ext cx="5372674" cy="4218388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Shape 135"/>
          <p:cNvSpPr/>
          <p:nvPr/>
        </p:nvSpPr>
        <p:spPr>
          <a:xfrm>
            <a:off x="537266" y="2813719"/>
            <a:ext cx="1794968" cy="647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Theory</a:t>
            </a:r>
          </a:p>
        </p:txBody>
      </p:sp>
      <p:sp>
        <p:nvSpPr>
          <p:cNvPr id="136" name="Shape 136"/>
          <p:cNvSpPr/>
          <p:nvPr/>
        </p:nvSpPr>
        <p:spPr>
          <a:xfrm>
            <a:off x="3755999" y="2813719"/>
            <a:ext cx="2604344" cy="647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Experiment</a:t>
            </a:r>
          </a:p>
        </p:txBody>
      </p:sp>
      <p:sp>
        <p:nvSpPr>
          <p:cNvPr id="137" name="Shape 137"/>
          <p:cNvSpPr/>
          <p:nvPr/>
        </p:nvSpPr>
        <p:spPr>
          <a:xfrm>
            <a:off x="6440043" y="5429250"/>
            <a:ext cx="1510475" cy="647700"/>
          </a:xfrm>
          <a:prstGeom prst="rightArrow">
            <a:avLst>
              <a:gd name="adj1" fmla="val 38518"/>
              <a:gd name="adj2" fmla="val 106536"/>
            </a:avLst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</a:defRPr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8792809" y="2813719"/>
            <a:ext cx="2807495" cy="647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3D structure</a:t>
            </a:r>
          </a:p>
        </p:txBody>
      </p:sp>
      <p:sp>
        <p:nvSpPr>
          <p:cNvPr id="139" name="Shape 139"/>
          <p:cNvSpPr/>
          <p:nvPr/>
        </p:nvSpPr>
        <p:spPr>
          <a:xfrm>
            <a:off x="4160687" y="5429250"/>
            <a:ext cx="1794967" cy="647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i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IR</a:t>
            </a:r>
            <a:r>
              <a:rPr baseline="-5999"/>
              <a:t>exp</a:t>
            </a:r>
          </a:p>
        </p:txBody>
      </p:sp>
      <p:sp>
        <p:nvSpPr>
          <p:cNvPr id="140" name="Shape 140"/>
          <p:cNvSpPr/>
          <p:nvPr/>
        </p:nvSpPr>
        <p:spPr>
          <a:xfrm>
            <a:off x="537266" y="5429250"/>
            <a:ext cx="1794968" cy="647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i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IR</a:t>
            </a:r>
            <a:r>
              <a:rPr baseline="-5999"/>
              <a:t>theor</a:t>
            </a:r>
          </a:p>
        </p:txBody>
      </p:sp>
      <p:grpSp>
        <p:nvGrpSpPr>
          <p:cNvPr id="146" name="Group 146"/>
          <p:cNvGrpSpPr/>
          <p:nvPr/>
        </p:nvGrpSpPr>
        <p:grpSpPr>
          <a:xfrm>
            <a:off x="8522314" y="3914285"/>
            <a:ext cx="3348485" cy="4641241"/>
            <a:chOff x="0" y="0"/>
            <a:chExt cx="3348483" cy="4641239"/>
          </a:xfrm>
        </p:grpSpPr>
        <p:grpSp>
          <p:nvGrpSpPr>
            <p:cNvPr id="144" name="Group 144"/>
            <p:cNvGrpSpPr/>
            <p:nvPr/>
          </p:nvGrpSpPr>
          <p:grpSpPr>
            <a:xfrm>
              <a:off x="0" y="0"/>
              <a:ext cx="3348484" cy="4641240"/>
              <a:chOff x="0" y="0"/>
              <a:chExt cx="3348483" cy="4641239"/>
            </a:xfrm>
          </p:grpSpPr>
          <p:pic>
            <p:nvPicPr>
              <p:cNvPr id="141" name="pasted-image.pdf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rcRect l="3066"/>
              <a:stretch>
                <a:fillRect/>
              </a:stretch>
            </p:blipFill>
            <p:spPr>
              <a:xfrm>
                <a:off x="0" y="0"/>
                <a:ext cx="3348484" cy="36576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42" name="Picture 141"/>
              <p:cNvPicPr>
                <a:picLocks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 rot="5400000">
                <a:off x="641976" y="3938223"/>
                <a:ext cx="1101234" cy="304801"/>
              </a:xfrm>
              <a:prstGeom prst="rect">
                <a:avLst/>
              </a:prstGeom>
              <a:effectLst/>
            </p:spPr>
          </p:pic>
        </p:grpSp>
        <p:sp>
          <p:nvSpPr>
            <p:cNvPr id="145" name="Shape 145"/>
            <p:cNvSpPr/>
            <p:nvPr/>
          </p:nvSpPr>
          <p:spPr>
            <a:xfrm>
              <a:off x="612844" y="3359063"/>
              <a:ext cx="1270001" cy="1270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1" animBg="1" advAuto="0"/>
      <p:bldP spid="135" grpId="3" animBg="1" advAuto="0"/>
      <p:bldP spid="136" grpId="2" animBg="1" advAuto="0"/>
      <p:bldP spid="137" grpId="6" animBg="1" advAuto="0"/>
      <p:bldP spid="139" grpId="4" animBg="1" advAuto="0"/>
      <p:bldP spid="140" grpId="5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>
            <a:spLocks noGrp="1"/>
          </p:cNvSpPr>
          <p:nvPr>
            <p:ph type="title"/>
          </p:nvPr>
        </p:nvSpPr>
        <p:spPr>
          <a:xfrm>
            <a:off x="433627" y="393700"/>
            <a:ext cx="12571174" cy="1520032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V</a:t>
            </a:r>
            <a:r>
              <a:rPr dirty="0" smtClean="0"/>
              <a:t>UV </a:t>
            </a:r>
            <a:r>
              <a:rPr dirty="0"/>
              <a:t>spectroscopy of peptides</a:t>
            </a:r>
          </a:p>
        </p:txBody>
      </p:sp>
      <p:sp>
        <p:nvSpPr>
          <p:cNvPr id="523" name="Shape 523"/>
          <p:cNvSpPr/>
          <p:nvPr/>
        </p:nvSpPr>
        <p:spPr>
          <a:xfrm>
            <a:off x="4593127" y="5488853"/>
            <a:ext cx="156382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/>
            </a:pPr>
            <a:r>
              <a:t>Ac-A</a:t>
            </a:r>
            <a:r>
              <a:rPr baseline="-5999"/>
              <a:t>6</a:t>
            </a:r>
            <a:r>
              <a:t>K-H</a:t>
            </a:r>
            <a:r>
              <a:rPr baseline="31999"/>
              <a:t>+</a:t>
            </a:r>
          </a:p>
        </p:txBody>
      </p:sp>
      <p:sp>
        <p:nvSpPr>
          <p:cNvPr id="524" name="Shape 524"/>
          <p:cNvSpPr/>
          <p:nvPr/>
        </p:nvSpPr>
        <p:spPr>
          <a:xfrm>
            <a:off x="10552963" y="2186049"/>
            <a:ext cx="1467613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/>
            </a:pPr>
            <a:r>
              <a:t>GPGG-H</a:t>
            </a:r>
            <a:r>
              <a:rPr baseline="31999"/>
              <a:t>+</a:t>
            </a:r>
          </a:p>
        </p:txBody>
      </p:sp>
      <p:sp>
        <p:nvSpPr>
          <p:cNvPr id="525" name="Shape 525"/>
          <p:cNvSpPr/>
          <p:nvPr/>
        </p:nvSpPr>
        <p:spPr>
          <a:xfrm>
            <a:off x="9309015" y="5496821"/>
            <a:ext cx="2720646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/>
            </a:pPr>
            <a:r>
              <a:t>Cyclo-GRGDSP-H</a:t>
            </a:r>
            <a:r>
              <a:rPr baseline="31999"/>
              <a:t>+</a:t>
            </a:r>
          </a:p>
        </p:txBody>
      </p:sp>
      <p:sp>
        <p:nvSpPr>
          <p:cNvPr id="526" name="Shape 526"/>
          <p:cNvSpPr/>
          <p:nvPr/>
        </p:nvSpPr>
        <p:spPr>
          <a:xfrm>
            <a:off x="5186989" y="2186049"/>
            <a:ext cx="97658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/>
            </a:pPr>
            <a:r>
              <a:t>AA-H</a:t>
            </a:r>
            <a:r>
              <a:rPr baseline="31999"/>
              <a:t>+</a:t>
            </a:r>
          </a:p>
        </p:txBody>
      </p:sp>
      <p:pic>
        <p:nvPicPr>
          <p:cNvPr id="527" name="1_Cyclo_UV_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57825" y="5378442"/>
            <a:ext cx="5741802" cy="3166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528" name="4_Helix_UV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0255" y="5378441"/>
            <a:ext cx="5733682" cy="3166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529" name="GPGG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61885" y="2078348"/>
            <a:ext cx="5733682" cy="3099772"/>
          </a:xfrm>
          <a:prstGeom prst="rect">
            <a:avLst/>
          </a:prstGeom>
          <a:ln w="12700">
            <a:miter lim="400000"/>
          </a:ln>
        </p:spPr>
      </p:pic>
      <p:pic>
        <p:nvPicPr>
          <p:cNvPr id="530" name="aau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08517" y="2078348"/>
            <a:ext cx="5717158" cy="30997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>
            <a:spLocks noGrp="1"/>
          </p:cNvSpPr>
          <p:nvPr>
            <p:ph type="title"/>
          </p:nvPr>
        </p:nvSpPr>
        <p:spPr>
          <a:xfrm>
            <a:off x="433627" y="393700"/>
            <a:ext cx="12571174" cy="1520032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dirty="0" smtClean="0"/>
              <a:t>IR-</a:t>
            </a:r>
            <a:r>
              <a:rPr lang="en-US" dirty="0" smtClean="0"/>
              <a:t>V</a:t>
            </a:r>
            <a:r>
              <a:rPr dirty="0" smtClean="0"/>
              <a:t>UV </a:t>
            </a:r>
            <a:r>
              <a:rPr dirty="0"/>
              <a:t>gain spectroscopy</a:t>
            </a:r>
          </a:p>
        </p:txBody>
      </p:sp>
      <p:pic>
        <p:nvPicPr>
          <p:cNvPr id="538" name="IRUV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51275" y="3301202"/>
            <a:ext cx="7042761" cy="3812995"/>
          </a:xfrm>
          <a:prstGeom prst="rect">
            <a:avLst/>
          </a:prstGeom>
          <a:ln w="12700">
            <a:miter lim="400000"/>
          </a:ln>
        </p:spPr>
      </p:pic>
      <p:sp>
        <p:nvSpPr>
          <p:cNvPr id="545" name="Shape 545"/>
          <p:cNvSpPr/>
          <p:nvPr/>
        </p:nvSpPr>
        <p:spPr>
          <a:xfrm>
            <a:off x="6375806" y="5384889"/>
            <a:ext cx="537717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UV</a:t>
            </a:r>
          </a:p>
        </p:txBody>
      </p:sp>
      <p:sp>
        <p:nvSpPr>
          <p:cNvPr id="546" name="Shape 546"/>
          <p:cNvSpPr/>
          <p:nvPr/>
        </p:nvSpPr>
        <p:spPr>
          <a:xfrm>
            <a:off x="6172655" y="4403038"/>
            <a:ext cx="94401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IR-UV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hape 548"/>
          <p:cNvSpPr>
            <a:spLocks noGrp="1"/>
          </p:cNvSpPr>
          <p:nvPr>
            <p:ph type="title"/>
          </p:nvPr>
        </p:nvSpPr>
        <p:spPr>
          <a:xfrm>
            <a:off x="433627" y="393700"/>
            <a:ext cx="12571174" cy="1520032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</p:spPr>
        <p:txBody>
          <a:bodyPr/>
          <a:lstStyle/>
          <a:p>
            <a:pPr>
              <a:defRPr sz="5000">
                <a:solidFill>
                  <a:srgbClr val="FFFFFF"/>
                </a:solidFill>
              </a:defRPr>
            </a:pPr>
            <a:r>
              <a:rPr dirty="0" smtClean="0"/>
              <a:t>IR-</a:t>
            </a:r>
            <a:r>
              <a:rPr lang="en-US" dirty="0" smtClean="0"/>
              <a:t>V</a:t>
            </a:r>
            <a:r>
              <a:rPr dirty="0" smtClean="0"/>
              <a:t>UV </a:t>
            </a:r>
            <a:r>
              <a:rPr dirty="0"/>
              <a:t>gain spectrum of Ala-</a:t>
            </a:r>
            <a:r>
              <a:rPr dirty="0" err="1"/>
              <a:t>AlaH</a:t>
            </a:r>
            <a:r>
              <a:rPr baseline="31999" dirty="0"/>
              <a:t>+</a:t>
            </a:r>
          </a:p>
        </p:txBody>
      </p:sp>
      <p:pic>
        <p:nvPicPr>
          <p:cNvPr id="550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2900" y="2116666"/>
            <a:ext cx="5816954" cy="3176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551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9166" y="2116666"/>
            <a:ext cx="5790514" cy="3176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552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62053" y="5368909"/>
            <a:ext cx="7680694" cy="41328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hape 554"/>
          <p:cNvSpPr>
            <a:spLocks noGrp="1"/>
          </p:cNvSpPr>
          <p:nvPr>
            <p:ph type="title"/>
          </p:nvPr>
        </p:nvSpPr>
        <p:spPr>
          <a:xfrm>
            <a:off x="433627" y="393700"/>
            <a:ext cx="12571174" cy="1520032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dirty="0"/>
              <a:t>More </a:t>
            </a:r>
            <a:r>
              <a:rPr dirty="0" smtClean="0"/>
              <a:t>IR-</a:t>
            </a:r>
            <a:r>
              <a:rPr lang="en-US" dirty="0" smtClean="0"/>
              <a:t>V</a:t>
            </a:r>
            <a:r>
              <a:rPr dirty="0" smtClean="0"/>
              <a:t>UV </a:t>
            </a:r>
            <a:r>
              <a:rPr dirty="0"/>
              <a:t>spectra</a:t>
            </a:r>
          </a:p>
        </p:txBody>
      </p:sp>
      <p:sp>
        <p:nvSpPr>
          <p:cNvPr id="556" name="Shape 556"/>
          <p:cNvSpPr/>
          <p:nvPr/>
        </p:nvSpPr>
        <p:spPr>
          <a:xfrm>
            <a:off x="1007411" y="5505449"/>
            <a:ext cx="1563829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/>
            </a:pPr>
            <a:r>
              <a:t>Ac-A</a:t>
            </a:r>
            <a:r>
              <a:rPr baseline="-5999"/>
              <a:t>6</a:t>
            </a:r>
            <a:r>
              <a:t>K-H</a:t>
            </a:r>
            <a:r>
              <a:rPr baseline="31999"/>
              <a:t>+</a:t>
            </a:r>
          </a:p>
        </p:txBody>
      </p:sp>
      <p:pic>
        <p:nvPicPr>
          <p:cNvPr id="557" name="7_Cyclo_IR_Gain_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57824" y="5378441"/>
            <a:ext cx="5741803" cy="3166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558" name="5_Helix_IR_gain_2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6554" y="5378441"/>
            <a:ext cx="5841085" cy="3166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559" name="3_GPGG_IR_gain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61885" y="2044753"/>
            <a:ext cx="5733682" cy="3166963"/>
          </a:xfrm>
          <a:prstGeom prst="rect">
            <a:avLst/>
          </a:prstGeom>
          <a:ln w="12700">
            <a:miter lim="400000"/>
          </a:ln>
        </p:spPr>
      </p:pic>
      <p:sp>
        <p:nvSpPr>
          <p:cNvPr id="560" name="Shape 560"/>
          <p:cNvSpPr/>
          <p:nvPr/>
        </p:nvSpPr>
        <p:spPr>
          <a:xfrm>
            <a:off x="6910874" y="2160649"/>
            <a:ext cx="1467613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/>
            </a:pPr>
            <a:r>
              <a:t>GPGG-H</a:t>
            </a:r>
            <a:r>
              <a:rPr baseline="31999"/>
              <a:t>+</a:t>
            </a:r>
          </a:p>
        </p:txBody>
      </p:sp>
      <p:sp>
        <p:nvSpPr>
          <p:cNvPr id="561" name="Shape 561"/>
          <p:cNvSpPr/>
          <p:nvPr/>
        </p:nvSpPr>
        <p:spPr>
          <a:xfrm>
            <a:off x="6913006" y="5497487"/>
            <a:ext cx="2720646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/>
            </a:pPr>
            <a:r>
              <a:t>Cyclo-GRGDSP-H</a:t>
            </a:r>
            <a:r>
              <a:rPr baseline="31999"/>
              <a:t>+</a:t>
            </a:r>
          </a:p>
        </p:txBody>
      </p:sp>
      <p:pic>
        <p:nvPicPr>
          <p:cNvPr id="562" name="AA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96195" y="2071667"/>
            <a:ext cx="5741803" cy="3113135"/>
          </a:xfrm>
          <a:prstGeom prst="rect">
            <a:avLst/>
          </a:prstGeom>
          <a:ln w="12700">
            <a:miter lim="400000"/>
          </a:ln>
        </p:spPr>
      </p:pic>
      <p:sp>
        <p:nvSpPr>
          <p:cNvPr id="563" name="Shape 563"/>
          <p:cNvSpPr/>
          <p:nvPr/>
        </p:nvSpPr>
        <p:spPr>
          <a:xfrm>
            <a:off x="1048811" y="2186049"/>
            <a:ext cx="97658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/>
            </a:pPr>
            <a:r>
              <a:t>AA-H</a:t>
            </a:r>
            <a:r>
              <a:rPr baseline="31999"/>
              <a:t>+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Shape 565"/>
          <p:cNvSpPr>
            <a:spLocks noGrp="1"/>
          </p:cNvSpPr>
          <p:nvPr>
            <p:ph type="title"/>
          </p:nvPr>
        </p:nvSpPr>
        <p:spPr>
          <a:xfrm>
            <a:off x="433627" y="393700"/>
            <a:ext cx="12571174" cy="1520032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</p:spPr>
        <p:txBody>
          <a:bodyPr/>
          <a:lstStyle/>
          <a:p>
            <a:pPr>
              <a:defRPr sz="5000">
                <a:solidFill>
                  <a:srgbClr val="FFFFFF"/>
                </a:solidFill>
              </a:defRPr>
            </a:pPr>
            <a:r>
              <a:rPr dirty="0" smtClean="0"/>
              <a:t>IR-IR-</a:t>
            </a:r>
            <a:r>
              <a:rPr lang="en-US" dirty="0" smtClean="0"/>
              <a:t>V</a:t>
            </a:r>
            <a:r>
              <a:rPr dirty="0" smtClean="0"/>
              <a:t>UV </a:t>
            </a:r>
            <a:r>
              <a:rPr dirty="0"/>
              <a:t>HB of AA-H</a:t>
            </a:r>
            <a:r>
              <a:rPr baseline="31999" dirty="0"/>
              <a:t>+</a:t>
            </a:r>
          </a:p>
        </p:txBody>
      </p:sp>
      <p:sp>
        <p:nvSpPr>
          <p:cNvPr id="567" name="Shape 567"/>
          <p:cNvSpPr/>
          <p:nvPr/>
        </p:nvSpPr>
        <p:spPr>
          <a:xfrm>
            <a:off x="1644488" y="4108860"/>
            <a:ext cx="690563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gain</a:t>
            </a:r>
          </a:p>
        </p:txBody>
      </p:sp>
      <p:sp>
        <p:nvSpPr>
          <p:cNvPr id="568" name="Shape 568"/>
          <p:cNvSpPr/>
          <p:nvPr/>
        </p:nvSpPr>
        <p:spPr>
          <a:xfrm>
            <a:off x="1060560" y="2383886"/>
            <a:ext cx="185841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IR-IR-UV HB</a:t>
            </a:r>
          </a:p>
        </p:txBody>
      </p:sp>
      <p:sp>
        <p:nvSpPr>
          <p:cNvPr id="569" name="Shape 569"/>
          <p:cNvSpPr/>
          <p:nvPr/>
        </p:nvSpPr>
        <p:spPr>
          <a:xfrm>
            <a:off x="1266018" y="6088829"/>
            <a:ext cx="1447503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difference</a:t>
            </a:r>
          </a:p>
        </p:txBody>
      </p:sp>
      <p:pic>
        <p:nvPicPr>
          <p:cNvPr id="570" name="AA_IR_TR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6814" y="1820995"/>
            <a:ext cx="13004801" cy="67665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Shape 572"/>
          <p:cNvSpPr>
            <a:spLocks noGrp="1"/>
          </p:cNvSpPr>
          <p:nvPr>
            <p:ph type="title"/>
          </p:nvPr>
        </p:nvSpPr>
        <p:spPr>
          <a:xfrm>
            <a:off x="433627" y="393700"/>
            <a:ext cx="12571174" cy="1520032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</p:spPr>
        <p:txBody>
          <a:bodyPr/>
          <a:lstStyle/>
          <a:p>
            <a:pPr>
              <a:defRPr sz="5000">
                <a:solidFill>
                  <a:srgbClr val="FFFFFF"/>
                </a:solidFill>
              </a:defRPr>
            </a:pPr>
            <a:r>
              <a:rPr dirty="0" smtClean="0"/>
              <a:t>IR-IR-</a:t>
            </a:r>
            <a:r>
              <a:rPr lang="en-US" dirty="0" smtClean="0"/>
              <a:t>V</a:t>
            </a:r>
            <a:r>
              <a:rPr dirty="0" smtClean="0"/>
              <a:t>UV </a:t>
            </a:r>
            <a:r>
              <a:rPr dirty="0"/>
              <a:t>HB of </a:t>
            </a:r>
            <a:r>
              <a:rPr dirty="0" err="1"/>
              <a:t>cyclo</a:t>
            </a:r>
            <a:r>
              <a:rPr dirty="0"/>
              <a:t>-GRGDSP-H</a:t>
            </a:r>
            <a:r>
              <a:rPr baseline="31999" dirty="0"/>
              <a:t>+</a:t>
            </a:r>
          </a:p>
        </p:txBody>
      </p:sp>
      <p:pic>
        <p:nvPicPr>
          <p:cNvPr id="574" name="cyc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6380" y="1809939"/>
            <a:ext cx="10066068" cy="5505620"/>
          </a:xfrm>
          <a:prstGeom prst="rect">
            <a:avLst/>
          </a:prstGeom>
          <a:ln w="12700">
            <a:miter lim="400000"/>
          </a:ln>
        </p:spPr>
      </p:pic>
      <p:pic>
        <p:nvPicPr>
          <p:cNvPr id="575" name="cyc2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379" y="1809939"/>
            <a:ext cx="10066070" cy="5505620"/>
          </a:xfrm>
          <a:prstGeom prst="rect">
            <a:avLst/>
          </a:prstGeom>
          <a:ln w="12700">
            <a:miter lim="400000"/>
          </a:ln>
        </p:spPr>
      </p:pic>
      <p:pic>
        <p:nvPicPr>
          <p:cNvPr id="576" name="cyc3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380" y="1809939"/>
            <a:ext cx="10066068" cy="5505620"/>
          </a:xfrm>
          <a:prstGeom prst="rect">
            <a:avLst/>
          </a:prstGeom>
          <a:ln w="12700">
            <a:miter lim="400000"/>
          </a:ln>
        </p:spPr>
      </p:pic>
      <p:pic>
        <p:nvPicPr>
          <p:cNvPr id="577" name="Cyc4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46379" y="1809939"/>
            <a:ext cx="10066070" cy="550562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80" name="Group 580"/>
          <p:cNvGrpSpPr/>
          <p:nvPr/>
        </p:nvGrpSpPr>
        <p:grpSpPr>
          <a:xfrm>
            <a:off x="1683408" y="7215613"/>
            <a:ext cx="8883876" cy="2488263"/>
            <a:chOff x="0" y="0"/>
            <a:chExt cx="8883875" cy="2488262"/>
          </a:xfrm>
        </p:grpSpPr>
        <p:pic>
          <p:nvPicPr>
            <p:cNvPr id="578" name="cyclo MS.pd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8883876" cy="24882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79" name="Shape 579"/>
            <p:cNvSpPr/>
            <p:nvPr/>
          </p:nvSpPr>
          <p:spPr>
            <a:xfrm>
              <a:off x="4944539" y="268092"/>
              <a:ext cx="870695" cy="46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2400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- H</a:t>
              </a:r>
              <a:r>
                <a:rPr baseline="-5999"/>
                <a:t>2</a:t>
              </a:r>
              <a:r>
                <a:t>O</a:t>
              </a:r>
            </a:p>
          </p:txBody>
        </p:sp>
      </p:grpSp>
      <p:sp>
        <p:nvSpPr>
          <p:cNvPr id="581" name="Shape 581"/>
          <p:cNvSpPr/>
          <p:nvPr/>
        </p:nvSpPr>
        <p:spPr>
          <a:xfrm>
            <a:off x="10559888" y="4327799"/>
            <a:ext cx="690563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gain</a:t>
            </a:r>
          </a:p>
        </p:txBody>
      </p:sp>
      <p:sp>
        <p:nvSpPr>
          <p:cNvPr id="582" name="Shape 582"/>
          <p:cNvSpPr/>
          <p:nvPr/>
        </p:nvSpPr>
        <p:spPr>
          <a:xfrm>
            <a:off x="10585560" y="2729327"/>
            <a:ext cx="185841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IR-IR-UV HB</a:t>
            </a:r>
          </a:p>
        </p:txBody>
      </p:sp>
      <p:sp>
        <p:nvSpPr>
          <p:cNvPr id="583" name="Shape 583"/>
          <p:cNvSpPr/>
          <p:nvPr/>
        </p:nvSpPr>
        <p:spPr>
          <a:xfrm>
            <a:off x="10537018" y="5926270"/>
            <a:ext cx="1447503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difference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" grpId="3" animBg="1" advAuto="0"/>
      <p:bldP spid="575" grpId="2" animBg="1" advAuto="0"/>
      <p:bldP spid="575" grpId="5" animBg="1" advAuto="0"/>
      <p:bldP spid="576" grpId="4" animBg="1" advAuto="0"/>
      <p:bldP spid="576" grpId="7" animBg="1" advAuto="0"/>
      <p:bldP spid="577" grpId="6" animBg="1" advAuto="0"/>
      <p:bldP spid="580" grpId="1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/>
          <p:nvPr/>
        </p:nvSpPr>
        <p:spPr>
          <a:xfrm>
            <a:off x="943506" y="1501376"/>
            <a:ext cx="12063765" cy="3666028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>
              <a:defRPr sz="55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Thank you</a:t>
            </a:r>
          </a:p>
          <a:p>
            <a:pPr>
              <a:defRPr sz="55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for your attention!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Machine(n-1)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9531" y="1974668"/>
            <a:ext cx="12087127" cy="75568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Machine(n-2).pdf"/>
          <p:cNvPicPr>
            <a:picLocks noChangeAspect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549481" y="1974651"/>
            <a:ext cx="12087128" cy="75568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Machine(n-3)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5585" y="1974668"/>
            <a:ext cx="11913630" cy="7556864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Shape 151"/>
          <p:cNvSpPr>
            <a:spLocks noGrp="1"/>
          </p:cNvSpPr>
          <p:nvPr>
            <p:ph type="title"/>
          </p:nvPr>
        </p:nvSpPr>
        <p:spPr>
          <a:xfrm>
            <a:off x="433627" y="393700"/>
            <a:ext cx="12571174" cy="1520032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t>Tandem Mass Spectrometer</a:t>
            </a:r>
          </a:p>
        </p:txBody>
      </p:sp>
      <p:pic>
        <p:nvPicPr>
          <p:cNvPr id="153" name="Machine schematics ver sq ins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49531" y="1974668"/>
            <a:ext cx="12087127" cy="7556864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Shape 154"/>
          <p:cNvSpPr/>
          <p:nvPr/>
        </p:nvSpPr>
        <p:spPr>
          <a:xfrm>
            <a:off x="1994786" y="8572376"/>
            <a:ext cx="994967" cy="649376"/>
          </a:xfrm>
          <a:prstGeom prst="rect">
            <a:avLst/>
          </a:prstGeom>
          <a:ln w="635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5" name="Shape 155"/>
          <p:cNvSpPr/>
          <p:nvPr/>
        </p:nvSpPr>
        <p:spPr>
          <a:xfrm>
            <a:off x="2751707" y="7431560"/>
            <a:ext cx="1485623" cy="2073046"/>
          </a:xfrm>
          <a:prstGeom prst="rect">
            <a:avLst/>
          </a:prstGeom>
          <a:ln w="635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6" name="Shape 156"/>
          <p:cNvSpPr/>
          <p:nvPr/>
        </p:nvSpPr>
        <p:spPr>
          <a:xfrm>
            <a:off x="2472307" y="5760240"/>
            <a:ext cx="1765023" cy="1728042"/>
          </a:xfrm>
          <a:prstGeom prst="rect">
            <a:avLst/>
          </a:prstGeom>
          <a:ln w="635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7" name="Shape 157"/>
          <p:cNvSpPr/>
          <p:nvPr/>
        </p:nvSpPr>
        <p:spPr>
          <a:xfrm>
            <a:off x="2472307" y="3667775"/>
            <a:ext cx="1765023" cy="2073046"/>
          </a:xfrm>
          <a:prstGeom prst="rect">
            <a:avLst/>
          </a:prstGeom>
          <a:ln w="635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8" name="Shape 158"/>
          <p:cNvSpPr/>
          <p:nvPr/>
        </p:nvSpPr>
        <p:spPr>
          <a:xfrm>
            <a:off x="3104767" y="2356060"/>
            <a:ext cx="3530225" cy="1456532"/>
          </a:xfrm>
          <a:prstGeom prst="rect">
            <a:avLst/>
          </a:prstGeom>
          <a:ln w="635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9" name="Shape 159"/>
          <p:cNvSpPr/>
          <p:nvPr/>
        </p:nvSpPr>
        <p:spPr>
          <a:xfrm>
            <a:off x="6609967" y="2356060"/>
            <a:ext cx="2311540" cy="1456532"/>
          </a:xfrm>
          <a:prstGeom prst="rect">
            <a:avLst/>
          </a:prstGeom>
          <a:ln w="635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8868682" y="2356060"/>
            <a:ext cx="1062700" cy="1507332"/>
          </a:xfrm>
          <a:prstGeom prst="rect">
            <a:avLst/>
          </a:prstGeom>
          <a:ln w="635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1" name="Shape 161"/>
          <p:cNvSpPr/>
          <p:nvPr/>
        </p:nvSpPr>
        <p:spPr>
          <a:xfrm>
            <a:off x="8769622" y="3773380"/>
            <a:ext cx="1846444" cy="3122025"/>
          </a:xfrm>
          <a:prstGeom prst="rect">
            <a:avLst/>
          </a:prstGeom>
          <a:ln w="635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62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346200" y="8947863"/>
            <a:ext cx="127000" cy="101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327114" y="1961116"/>
            <a:ext cx="877247" cy="3158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1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2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2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2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2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2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2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2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21" animBg="1" advAuto="0"/>
      <p:bldP spid="148" grpId="22" animBg="1" advAuto="0"/>
      <p:bldP spid="149" grpId="19" animBg="1" advAuto="0"/>
      <p:bldP spid="149" grpId="20" animBg="1" advAuto="0"/>
      <p:bldP spid="150" grpId="18" animBg="1" advAuto="0"/>
      <p:bldP spid="153" grpId="23" animBg="1" advAuto="0"/>
      <p:bldP spid="154" grpId="1" animBg="1" advAuto="0"/>
      <p:bldP spid="154" grpId="3" animBg="1" advAuto="0"/>
      <p:bldP spid="155" grpId="4" animBg="1" advAuto="0"/>
      <p:bldP spid="155" grpId="5" animBg="1" advAuto="0"/>
      <p:bldP spid="156" grpId="6" animBg="1" advAuto="0"/>
      <p:bldP spid="156" grpId="9" animBg="1" advAuto="0"/>
      <p:bldP spid="157" grpId="10" animBg="1" advAuto="0"/>
      <p:bldP spid="157" grpId="12" animBg="1" advAuto="0"/>
      <p:bldP spid="158" grpId="13" animBg="1" advAuto="0"/>
      <p:bldP spid="158" grpId="14" animBg="1" advAuto="0"/>
      <p:bldP spid="159" grpId="15" animBg="1" advAuto="0"/>
      <p:bldP spid="159" grpId="17" animBg="1" advAuto="0"/>
      <p:bldP spid="160" grpId="24" animBg="1" advAuto="0"/>
      <p:bldP spid="160" grpId="25" animBg="1" advAuto="0"/>
      <p:bldP spid="161" grpId="26" animBg="1" advAuto="0"/>
      <p:bldP spid="166" grpId="16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title"/>
          </p:nvPr>
        </p:nvSpPr>
        <p:spPr>
          <a:xfrm>
            <a:off x="433627" y="393700"/>
            <a:ext cx="12571174" cy="1520032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Paper 1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205916"/>
            <a:ext cx="13004801" cy="599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23553"/>
      </p:ext>
    </p:extLst>
  </p:cSld>
  <p:clrMapOvr>
    <a:masterClrMapping/>
  </p:clrMapOvr>
  <p:transition spd="slow"/>
  <p:timing>
    <p:tnLst>
      <p:par>
        <p:cTn id="1" dur="indefinite" restart="never" fill="hold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/>
          </p:cNvSpPr>
          <p:nvPr>
            <p:ph type="title"/>
          </p:nvPr>
        </p:nvSpPr>
        <p:spPr>
          <a:xfrm>
            <a:off x="433627" y="393700"/>
            <a:ext cx="12571174" cy="1520032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t>Why do we need to cool ions?</a:t>
            </a:r>
          </a:p>
        </p:txBody>
      </p:sp>
      <p:sp>
        <p:nvSpPr>
          <p:cNvPr id="171" name="Shape 171"/>
          <p:cNvSpPr/>
          <p:nvPr/>
        </p:nvSpPr>
        <p:spPr>
          <a:xfrm>
            <a:off x="318622" y="8718550"/>
            <a:ext cx="12534901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r>
              <a:t>1. O.V. Boyarkine, S.R. Mercier, A. Kamariotis,T.R. Rizzo. </a:t>
            </a:r>
            <a:r>
              <a:rPr i="1"/>
              <a:t>J. Am. Chem. Soc.</a:t>
            </a:r>
            <a:r>
              <a:t> </a:t>
            </a:r>
            <a:r>
              <a:rPr b="1"/>
              <a:t>2006</a:t>
            </a:r>
            <a:r>
              <a:t>, </a:t>
            </a:r>
            <a:r>
              <a:rPr i="1"/>
              <a:t>128</a:t>
            </a:r>
            <a:r>
              <a:t>, 2816-2817</a:t>
            </a:r>
          </a:p>
        </p:txBody>
      </p:sp>
      <p:sp>
        <p:nvSpPr>
          <p:cNvPr id="172" name="Shape 172"/>
          <p:cNvSpPr/>
          <p:nvPr/>
        </p:nvSpPr>
        <p:spPr>
          <a:xfrm flipV="1">
            <a:off x="324895" y="8725895"/>
            <a:ext cx="10588303" cy="3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-1036706" y="7511015"/>
            <a:ext cx="6348607" cy="763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r>
              <a:t>Electronic spectra of protonated Tyr</a:t>
            </a:r>
          </a:p>
          <a:p>
            <a:pPr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r>
              <a:t>at (a) room temperature and (b) 6K</a:t>
            </a:r>
            <a:r>
              <a:rPr baseline="31999"/>
              <a:t>1</a:t>
            </a:r>
          </a:p>
        </p:txBody>
      </p:sp>
      <p:pic>
        <p:nvPicPr>
          <p:cNvPr id="174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1397" y="2358263"/>
            <a:ext cx="3733684" cy="51286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IR pre-excitation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42097" y="2044298"/>
            <a:ext cx="8139703" cy="41876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IR pre-excitation3.pdf"/>
          <p:cNvPicPr>
            <a:picLocks noChangeAspect="1"/>
          </p:cNvPicPr>
          <p:nvPr/>
        </p:nvPicPr>
        <p:blipFill>
          <a:blip r:embed="rId4">
            <a:extLst/>
          </a:blip>
          <a:srcRect l="42330" t="40170" r="43391" b="49192"/>
          <a:stretch>
            <a:fillRect/>
          </a:stretch>
        </p:blipFill>
        <p:spPr>
          <a:xfrm>
            <a:off x="5810309" y="3007991"/>
            <a:ext cx="962858" cy="56331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9" name="Group 179"/>
          <p:cNvGrpSpPr/>
          <p:nvPr/>
        </p:nvGrpSpPr>
        <p:grpSpPr>
          <a:xfrm>
            <a:off x="9835799" y="2158284"/>
            <a:ext cx="1351509" cy="2742866"/>
            <a:chOff x="0" y="0"/>
            <a:chExt cx="1351508" cy="2742865"/>
          </a:xfrm>
        </p:grpSpPr>
        <p:sp>
          <p:nvSpPr>
            <p:cNvPr id="177" name="Shape 177"/>
            <p:cNvSpPr/>
            <p:nvPr/>
          </p:nvSpPr>
          <p:spPr>
            <a:xfrm>
              <a:off x="0" y="1032551"/>
              <a:ext cx="1351509" cy="46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0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depletion</a:t>
              </a:r>
            </a:p>
          </p:txBody>
        </p:sp>
        <p:sp>
          <p:nvSpPr>
            <p:cNvPr id="178" name="Shape 178"/>
            <p:cNvSpPr/>
            <p:nvPr/>
          </p:nvSpPr>
          <p:spPr>
            <a:xfrm flipV="1">
              <a:off x="101664" y="-1"/>
              <a:ext cx="1" cy="274286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arrow" w="med" len="med"/>
              <a:tailEnd type="arrow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</p:grpSp>
      <p:pic>
        <p:nvPicPr>
          <p:cNvPr id="180" name="IR pre-excitation2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442099" y="2050717"/>
            <a:ext cx="8139701" cy="418762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7" name="Group 187"/>
          <p:cNvGrpSpPr/>
          <p:nvPr/>
        </p:nvGrpSpPr>
        <p:grpSpPr>
          <a:xfrm>
            <a:off x="5501985" y="2413412"/>
            <a:ext cx="2405018" cy="3380378"/>
            <a:chOff x="0" y="0"/>
            <a:chExt cx="2405016" cy="3380376"/>
          </a:xfrm>
        </p:grpSpPr>
        <p:sp>
          <p:nvSpPr>
            <p:cNvPr id="181" name="Shape 181"/>
            <p:cNvSpPr/>
            <p:nvPr/>
          </p:nvSpPr>
          <p:spPr>
            <a:xfrm flipV="1">
              <a:off x="1166428" y="395874"/>
              <a:ext cx="1" cy="76907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arrow" w="med" len="med"/>
              <a:tailEnd type="arrow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620328" y="2291232"/>
              <a:ext cx="1092201" cy="1089145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183" name="IR pre-excitation3.pd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4840" y="0"/>
              <a:ext cx="2350177" cy="17523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4" name="Shape 184"/>
            <p:cNvSpPr/>
            <p:nvPr/>
          </p:nvSpPr>
          <p:spPr>
            <a:xfrm>
              <a:off x="1214286" y="554138"/>
              <a:ext cx="594520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0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gain</a:t>
              </a:r>
            </a:p>
          </p:txBody>
        </p:sp>
        <p:sp>
          <p:nvSpPr>
            <p:cNvPr id="185" name="Shape 185"/>
            <p:cNvSpPr/>
            <p:nvPr/>
          </p:nvSpPr>
          <p:spPr>
            <a:xfrm flipV="1">
              <a:off x="1681676" y="1298133"/>
              <a:ext cx="655161" cy="173599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>
              <a:off x="0" y="1298133"/>
              <a:ext cx="655159" cy="173599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</p:grpSp>
      <p:sp>
        <p:nvSpPr>
          <p:cNvPr id="188" name="Shape 188"/>
          <p:cNvSpPr/>
          <p:nvPr/>
        </p:nvSpPr>
        <p:spPr>
          <a:xfrm>
            <a:off x="318622" y="8989417"/>
            <a:ext cx="1253490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r>
              <a:t>2. N.S. Nagornova, T.R. Rizzo, O.V. Boyarkin. </a:t>
            </a:r>
            <a:r>
              <a:rPr i="1"/>
              <a:t>Angew. Chem.</a:t>
            </a:r>
            <a:r>
              <a:t> </a:t>
            </a:r>
            <a:r>
              <a:rPr b="1"/>
              <a:t>2013</a:t>
            </a:r>
            <a:r>
              <a:t>, </a:t>
            </a:r>
            <a:r>
              <a:rPr i="1"/>
              <a:t>52</a:t>
            </a:r>
            <a:r>
              <a:t>, 6002-60005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4" animBg="1" advAuto="0"/>
      <p:bldP spid="172" grpId="3" animBg="1" advAuto="0"/>
      <p:bldP spid="173" grpId="2" animBg="1" advAuto="0"/>
      <p:bldP spid="174" grpId="1" animBg="1" advAuto="0"/>
      <p:bldP spid="175" grpId="6" animBg="1" advAuto="0"/>
      <p:bldP spid="179" grpId="10" animBg="1" advAuto="0"/>
      <p:bldP spid="180" grpId="5" animBg="1" advAuto="0"/>
      <p:bldP spid="180" grpId="7" animBg="1" advAuto="0"/>
      <p:bldP spid="187" grpId="11" animBg="1" advAuto="0"/>
      <p:bldP spid="188" grpId="9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/>
        </p:nvSpPr>
        <p:spPr>
          <a:xfrm rot="16200000">
            <a:off x="1130505" y="5421729"/>
            <a:ext cx="2334468" cy="258675"/>
          </a:xfrm>
          <a:prstGeom prst="rightArrow">
            <a:avLst>
              <a:gd name="adj1" fmla="val 29202"/>
              <a:gd name="adj2" fmla="val 209128"/>
            </a:avLst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8" name="Shape 208"/>
          <p:cNvSpPr/>
          <p:nvPr/>
        </p:nvSpPr>
        <p:spPr>
          <a:xfrm>
            <a:off x="2413546" y="4006641"/>
            <a:ext cx="779711" cy="1"/>
          </a:xfrm>
          <a:prstGeom prst="line">
            <a:avLst/>
          </a:prstGeom>
          <a:ln w="50800">
            <a:solidFill>
              <a:srgbClr val="1A931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09" name="Shape 209"/>
          <p:cNvSpPr/>
          <p:nvPr/>
        </p:nvSpPr>
        <p:spPr>
          <a:xfrm>
            <a:off x="2453997" y="3318423"/>
            <a:ext cx="707515" cy="1"/>
          </a:xfrm>
          <a:prstGeom prst="line">
            <a:avLst/>
          </a:prstGeom>
          <a:ln w="25400">
            <a:solidFill>
              <a:srgbClr val="1A931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10" name="Shape 210"/>
          <p:cNvSpPr/>
          <p:nvPr/>
        </p:nvSpPr>
        <p:spPr>
          <a:xfrm>
            <a:off x="1451449" y="3667685"/>
            <a:ext cx="707515" cy="1"/>
          </a:xfrm>
          <a:prstGeom prst="line">
            <a:avLst/>
          </a:prstGeom>
          <a:ln w="25400">
            <a:solidFill>
              <a:schemeClr val="accent6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11" name="Shape 211"/>
          <p:cNvSpPr/>
          <p:nvPr/>
        </p:nvSpPr>
        <p:spPr>
          <a:xfrm>
            <a:off x="1415351" y="4182665"/>
            <a:ext cx="779711" cy="1"/>
          </a:xfrm>
          <a:prstGeom prst="line">
            <a:avLst/>
          </a:prstGeom>
          <a:ln w="50800">
            <a:solidFill>
              <a:schemeClr val="accent6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12" name="Shape 212"/>
          <p:cNvSpPr/>
          <p:nvPr/>
        </p:nvSpPr>
        <p:spPr>
          <a:xfrm>
            <a:off x="1402651" y="6720681"/>
            <a:ext cx="1790175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13" name="Shape 213"/>
          <p:cNvSpPr/>
          <p:nvPr/>
        </p:nvSpPr>
        <p:spPr>
          <a:xfrm>
            <a:off x="1729320" y="6636022"/>
            <a:ext cx="151772" cy="156618"/>
          </a:xfrm>
          <a:prstGeom prst="ellipse">
            <a:avLst/>
          </a:prstGeom>
          <a:blipFill>
            <a:blip r:embed="rId2"/>
          </a:blip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4" name="Shape 214"/>
          <p:cNvSpPr>
            <a:spLocks noGrp="1"/>
          </p:cNvSpPr>
          <p:nvPr>
            <p:ph type="title"/>
          </p:nvPr>
        </p:nvSpPr>
        <p:spPr>
          <a:xfrm>
            <a:off x="433627" y="393700"/>
            <a:ext cx="12571174" cy="1520032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</p:spPr>
        <p:txBody>
          <a:bodyPr/>
          <a:lstStyle/>
          <a:p>
            <a:pPr>
              <a:defRPr sz="5000">
                <a:solidFill>
                  <a:srgbClr val="FFFFFF"/>
                </a:solidFill>
              </a:defRPr>
            </a:pPr>
            <a:r>
              <a:t>UV spectroscopy of NKA</a:t>
            </a:r>
            <a:r>
              <a:rPr baseline="31999"/>
              <a:t>2+</a:t>
            </a:r>
          </a:p>
        </p:txBody>
      </p:sp>
      <p:pic>
        <p:nvPicPr>
          <p:cNvPr id="216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04533" y="3579063"/>
            <a:ext cx="6124437" cy="3429686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Shape 217"/>
          <p:cNvSpPr/>
          <p:nvPr/>
        </p:nvSpPr>
        <p:spPr>
          <a:xfrm>
            <a:off x="1532803" y="6642372"/>
            <a:ext cx="151772" cy="156618"/>
          </a:xfrm>
          <a:prstGeom prst="ellipse">
            <a:avLst/>
          </a:prstGeom>
          <a:blipFill>
            <a:blip r:embed="rId2"/>
          </a:blip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8" name="Shape 218"/>
          <p:cNvSpPr/>
          <p:nvPr/>
        </p:nvSpPr>
        <p:spPr>
          <a:xfrm>
            <a:off x="2911333" y="6642372"/>
            <a:ext cx="151772" cy="156618"/>
          </a:xfrm>
          <a:prstGeom prst="ellipse">
            <a:avLst/>
          </a:prstGeom>
          <a:blipFill>
            <a:blip r:embed="rId4"/>
          </a:blipFill>
          <a:ln w="12700">
            <a:solidFill>
              <a:schemeClr val="accent6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9" name="Shape 219"/>
          <p:cNvSpPr/>
          <p:nvPr/>
        </p:nvSpPr>
        <p:spPr>
          <a:xfrm>
            <a:off x="1451449" y="6258436"/>
            <a:ext cx="707515" cy="1"/>
          </a:xfrm>
          <a:prstGeom prst="line">
            <a:avLst/>
          </a:prstGeom>
          <a:ln w="25400">
            <a:solidFill>
              <a:schemeClr val="accent6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20" name="Shape 220"/>
          <p:cNvSpPr/>
          <p:nvPr/>
        </p:nvSpPr>
        <p:spPr>
          <a:xfrm>
            <a:off x="2449645" y="5994400"/>
            <a:ext cx="707514" cy="0"/>
          </a:xfrm>
          <a:prstGeom prst="line">
            <a:avLst/>
          </a:prstGeom>
          <a:ln w="25400">
            <a:solidFill>
              <a:srgbClr val="1A931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21" name="Shape 221"/>
          <p:cNvSpPr/>
          <p:nvPr/>
        </p:nvSpPr>
        <p:spPr>
          <a:xfrm>
            <a:off x="889320" y="6434931"/>
            <a:ext cx="43061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 b="1">
                <a:latin typeface="Helvetica"/>
                <a:ea typeface="Helvetica"/>
                <a:cs typeface="Helvetica"/>
                <a:sym typeface="Helvetica"/>
              </a:defRPr>
            </a:pPr>
            <a:r>
              <a:t>S</a:t>
            </a:r>
            <a:r>
              <a:rPr baseline="-5999"/>
              <a:t>0</a:t>
            </a:r>
          </a:p>
        </p:txBody>
      </p:sp>
      <p:sp>
        <p:nvSpPr>
          <p:cNvPr id="222" name="Shape 222"/>
          <p:cNvSpPr/>
          <p:nvPr/>
        </p:nvSpPr>
        <p:spPr>
          <a:xfrm>
            <a:off x="889320" y="3896915"/>
            <a:ext cx="43061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 b="1">
                <a:latin typeface="Helvetica"/>
                <a:ea typeface="Helvetica"/>
                <a:cs typeface="Helvetica"/>
                <a:sym typeface="Helvetica"/>
              </a:defRPr>
            </a:pPr>
            <a:r>
              <a:t>S</a:t>
            </a:r>
            <a:r>
              <a:rPr baseline="-5999"/>
              <a:t>1</a:t>
            </a:r>
          </a:p>
        </p:txBody>
      </p:sp>
      <p:sp>
        <p:nvSpPr>
          <p:cNvPr id="223" name="Shape 223"/>
          <p:cNvSpPr/>
          <p:nvPr/>
        </p:nvSpPr>
        <p:spPr>
          <a:xfrm>
            <a:off x="2095133" y="4297167"/>
            <a:ext cx="405211" cy="62477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24" name="Shape 224"/>
          <p:cNvSpPr/>
          <p:nvPr/>
        </p:nvSpPr>
        <p:spPr>
          <a:xfrm rot="16200000">
            <a:off x="1172601" y="3703038"/>
            <a:ext cx="2250276" cy="258675"/>
          </a:xfrm>
          <a:prstGeom prst="rightArrow">
            <a:avLst>
              <a:gd name="adj1" fmla="val 29202"/>
              <a:gd name="adj2" fmla="val 209127"/>
            </a:avLst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5" name="Shape 225"/>
          <p:cNvSpPr/>
          <p:nvPr/>
        </p:nvSpPr>
        <p:spPr>
          <a:xfrm>
            <a:off x="5495651" y="3698533"/>
            <a:ext cx="5480426" cy="276184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26" name="Shape 226"/>
          <p:cNvSpPr/>
          <p:nvPr/>
        </p:nvSpPr>
        <p:spPr>
          <a:xfrm>
            <a:off x="1926268" y="6642372"/>
            <a:ext cx="151772" cy="156618"/>
          </a:xfrm>
          <a:prstGeom prst="ellipse">
            <a:avLst/>
          </a:prstGeom>
          <a:blipFill>
            <a:blip r:embed="rId2"/>
          </a:blip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7" name="Shape 227"/>
          <p:cNvSpPr/>
          <p:nvPr/>
        </p:nvSpPr>
        <p:spPr>
          <a:xfrm>
            <a:off x="2526936" y="6642372"/>
            <a:ext cx="151772" cy="156618"/>
          </a:xfrm>
          <a:prstGeom prst="ellipse">
            <a:avLst/>
          </a:prstGeom>
          <a:blipFill>
            <a:blip r:embed="rId4"/>
          </a:blip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8" name="Shape 228"/>
          <p:cNvSpPr/>
          <p:nvPr/>
        </p:nvSpPr>
        <p:spPr>
          <a:xfrm>
            <a:off x="2719027" y="6642372"/>
            <a:ext cx="151772" cy="156618"/>
          </a:xfrm>
          <a:prstGeom prst="ellipse">
            <a:avLst/>
          </a:prstGeom>
          <a:blipFill>
            <a:blip r:embed="rId4"/>
          </a:blip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9" name="Shape 229"/>
          <p:cNvSpPr/>
          <p:nvPr/>
        </p:nvSpPr>
        <p:spPr>
          <a:xfrm rot="16200000">
            <a:off x="2837147" y="3432735"/>
            <a:ext cx="1350914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b="1">
                <a:solidFill>
                  <a:schemeClr val="accent1">
                    <a:satOff val="-3355"/>
                    <a:lumOff val="2661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Scan UV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3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xit" presetSubtype="8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23" dur="3000" fill="hold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2" animBg="1" advAuto="0"/>
      <p:bldP spid="216" grpId="3" animBg="1" advAuto="0"/>
      <p:bldP spid="223" grpId="4" animBg="1" advAuto="0"/>
      <p:bldP spid="224" grpId="5" animBg="1" advAuto="0"/>
      <p:bldP spid="225" grpId="6" animBg="1" advAuto="0"/>
      <p:bldP spid="229" grpId="1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Grp="1"/>
          </p:cNvSpPr>
          <p:nvPr>
            <p:ph type="title"/>
          </p:nvPr>
        </p:nvSpPr>
        <p:spPr>
          <a:xfrm>
            <a:off x="433627" y="393700"/>
            <a:ext cx="12571174" cy="1520032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</p:spPr>
        <p:txBody>
          <a:bodyPr/>
          <a:lstStyle/>
          <a:p>
            <a:pPr>
              <a:defRPr sz="5000">
                <a:solidFill>
                  <a:srgbClr val="FFFFFF"/>
                </a:solidFill>
              </a:defRPr>
            </a:pPr>
            <a:r>
              <a:t>IR-UV gain spectroscopy of NKA</a:t>
            </a:r>
            <a:r>
              <a:rPr baseline="31999"/>
              <a:t>2+</a:t>
            </a:r>
          </a:p>
        </p:txBody>
      </p:sp>
      <p:grpSp>
        <p:nvGrpSpPr>
          <p:cNvPr id="290" name="Group 290"/>
          <p:cNvGrpSpPr/>
          <p:nvPr/>
        </p:nvGrpSpPr>
        <p:grpSpPr>
          <a:xfrm>
            <a:off x="3527595" y="6552073"/>
            <a:ext cx="4520884" cy="2531696"/>
            <a:chOff x="0" y="0"/>
            <a:chExt cx="4520883" cy="2531694"/>
          </a:xfrm>
        </p:grpSpPr>
        <p:pic>
          <p:nvPicPr>
            <p:cNvPr id="288" name="pasted-imag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4520884" cy="25316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89" name="Shape 289"/>
            <p:cNvSpPr/>
            <p:nvPr/>
          </p:nvSpPr>
          <p:spPr>
            <a:xfrm rot="5400000">
              <a:off x="-98300" y="1110425"/>
              <a:ext cx="1114561" cy="310844"/>
            </a:xfrm>
            <a:prstGeom prst="rightArrow">
              <a:avLst>
                <a:gd name="adj1" fmla="val 32000"/>
                <a:gd name="adj2" fmla="val 229479"/>
              </a:avLst>
            </a:prstGeom>
            <a:solidFill>
              <a:schemeClr val="accent1">
                <a:satOff val="-3355"/>
                <a:lumOff val="26614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291" name="NKA_GAIN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60769" y="3107304"/>
            <a:ext cx="6693527" cy="2531695"/>
          </a:xfrm>
          <a:prstGeom prst="rect">
            <a:avLst/>
          </a:prstGeom>
          <a:ln w="12700">
            <a:miter lim="400000"/>
          </a:ln>
        </p:spPr>
      </p:pic>
      <p:sp>
        <p:nvSpPr>
          <p:cNvPr id="292" name="Shape 292"/>
          <p:cNvSpPr/>
          <p:nvPr/>
        </p:nvSpPr>
        <p:spPr>
          <a:xfrm rot="16200000">
            <a:off x="1663905" y="5129629"/>
            <a:ext cx="2334468" cy="258675"/>
          </a:xfrm>
          <a:prstGeom prst="rightArrow">
            <a:avLst>
              <a:gd name="adj1" fmla="val 29202"/>
              <a:gd name="adj2" fmla="val 209128"/>
            </a:avLst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3" name="Shape 293"/>
          <p:cNvSpPr/>
          <p:nvPr/>
        </p:nvSpPr>
        <p:spPr>
          <a:xfrm>
            <a:off x="2845346" y="3714541"/>
            <a:ext cx="779711" cy="1"/>
          </a:xfrm>
          <a:prstGeom prst="line">
            <a:avLst/>
          </a:prstGeom>
          <a:ln w="50800">
            <a:solidFill>
              <a:srgbClr val="1A931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94" name="Shape 294"/>
          <p:cNvSpPr/>
          <p:nvPr/>
        </p:nvSpPr>
        <p:spPr>
          <a:xfrm>
            <a:off x="2885797" y="3026323"/>
            <a:ext cx="707515" cy="1"/>
          </a:xfrm>
          <a:prstGeom prst="line">
            <a:avLst/>
          </a:prstGeom>
          <a:ln w="25400">
            <a:solidFill>
              <a:srgbClr val="1A931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95" name="Shape 295"/>
          <p:cNvSpPr/>
          <p:nvPr/>
        </p:nvSpPr>
        <p:spPr>
          <a:xfrm>
            <a:off x="1883249" y="3375585"/>
            <a:ext cx="707515" cy="1"/>
          </a:xfrm>
          <a:prstGeom prst="line">
            <a:avLst/>
          </a:prstGeom>
          <a:ln w="25400">
            <a:solidFill>
              <a:schemeClr val="accent6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96" name="Shape 296"/>
          <p:cNvSpPr/>
          <p:nvPr/>
        </p:nvSpPr>
        <p:spPr>
          <a:xfrm>
            <a:off x="1847151" y="3890565"/>
            <a:ext cx="779711" cy="1"/>
          </a:xfrm>
          <a:prstGeom prst="line">
            <a:avLst/>
          </a:prstGeom>
          <a:ln w="50800">
            <a:solidFill>
              <a:schemeClr val="accent6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97" name="Shape 297"/>
          <p:cNvSpPr/>
          <p:nvPr/>
        </p:nvSpPr>
        <p:spPr>
          <a:xfrm>
            <a:off x="1834451" y="6428581"/>
            <a:ext cx="1790175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98" name="Shape 298"/>
          <p:cNvSpPr/>
          <p:nvPr/>
        </p:nvSpPr>
        <p:spPr>
          <a:xfrm>
            <a:off x="2161120" y="6343922"/>
            <a:ext cx="151772" cy="156618"/>
          </a:xfrm>
          <a:prstGeom prst="ellipse">
            <a:avLst/>
          </a:prstGeom>
          <a:blipFill>
            <a:blip r:embed="rId4"/>
          </a:blip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9" name="Shape 299"/>
          <p:cNvSpPr/>
          <p:nvPr/>
        </p:nvSpPr>
        <p:spPr>
          <a:xfrm>
            <a:off x="1964603" y="6350272"/>
            <a:ext cx="151772" cy="156618"/>
          </a:xfrm>
          <a:prstGeom prst="ellipse">
            <a:avLst/>
          </a:prstGeom>
          <a:blipFill>
            <a:blip r:embed="rId4"/>
          </a:blip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0" name="Shape 300"/>
          <p:cNvSpPr/>
          <p:nvPr/>
        </p:nvSpPr>
        <p:spPr>
          <a:xfrm>
            <a:off x="2953647" y="6350272"/>
            <a:ext cx="151772" cy="156618"/>
          </a:xfrm>
          <a:prstGeom prst="ellipse">
            <a:avLst/>
          </a:prstGeom>
          <a:blipFill>
            <a:blip r:embed="rId5"/>
          </a:blipFill>
          <a:ln w="12700">
            <a:solidFill>
              <a:schemeClr val="accent6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1" name="Shape 301"/>
          <p:cNvSpPr/>
          <p:nvPr/>
        </p:nvSpPr>
        <p:spPr>
          <a:xfrm>
            <a:off x="1883249" y="5966336"/>
            <a:ext cx="707515" cy="1"/>
          </a:xfrm>
          <a:prstGeom prst="line">
            <a:avLst/>
          </a:prstGeom>
          <a:ln w="25400">
            <a:solidFill>
              <a:schemeClr val="accent6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302" name="Shape 302"/>
          <p:cNvSpPr/>
          <p:nvPr/>
        </p:nvSpPr>
        <p:spPr>
          <a:xfrm>
            <a:off x="2881445" y="5702300"/>
            <a:ext cx="707514" cy="0"/>
          </a:xfrm>
          <a:prstGeom prst="line">
            <a:avLst/>
          </a:prstGeom>
          <a:ln w="25400">
            <a:solidFill>
              <a:srgbClr val="1A931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303" name="Shape 303"/>
          <p:cNvSpPr/>
          <p:nvPr/>
        </p:nvSpPr>
        <p:spPr>
          <a:xfrm>
            <a:off x="1321120" y="6142831"/>
            <a:ext cx="43061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 b="1">
                <a:latin typeface="Helvetica"/>
                <a:ea typeface="Helvetica"/>
                <a:cs typeface="Helvetica"/>
                <a:sym typeface="Helvetica"/>
              </a:defRPr>
            </a:pPr>
            <a:r>
              <a:t>S</a:t>
            </a:r>
            <a:r>
              <a:rPr baseline="-5999"/>
              <a:t>0</a:t>
            </a:r>
          </a:p>
        </p:txBody>
      </p:sp>
      <p:sp>
        <p:nvSpPr>
          <p:cNvPr id="304" name="Shape 304"/>
          <p:cNvSpPr/>
          <p:nvPr/>
        </p:nvSpPr>
        <p:spPr>
          <a:xfrm>
            <a:off x="1321120" y="3604815"/>
            <a:ext cx="43061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 b="1">
                <a:latin typeface="Helvetica"/>
                <a:ea typeface="Helvetica"/>
                <a:cs typeface="Helvetica"/>
                <a:sym typeface="Helvetica"/>
              </a:defRPr>
            </a:pPr>
            <a:r>
              <a:t>S</a:t>
            </a:r>
            <a:r>
              <a:rPr baseline="-5999"/>
              <a:t>1</a:t>
            </a:r>
          </a:p>
        </p:txBody>
      </p:sp>
      <p:sp>
        <p:nvSpPr>
          <p:cNvPr id="305" name="Shape 305"/>
          <p:cNvSpPr/>
          <p:nvPr/>
        </p:nvSpPr>
        <p:spPr>
          <a:xfrm rot="16200000">
            <a:off x="2000592" y="5668598"/>
            <a:ext cx="1232298" cy="258675"/>
          </a:xfrm>
          <a:prstGeom prst="rightArrow">
            <a:avLst>
              <a:gd name="adj1" fmla="val 29202"/>
              <a:gd name="adj2" fmla="val 160913"/>
            </a:avLst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6" name="Shape 306"/>
          <p:cNvSpPr/>
          <p:nvPr/>
        </p:nvSpPr>
        <p:spPr>
          <a:xfrm>
            <a:off x="2358068" y="6350272"/>
            <a:ext cx="151772" cy="156618"/>
          </a:xfrm>
          <a:prstGeom prst="ellipse">
            <a:avLst/>
          </a:prstGeom>
          <a:blipFill>
            <a:blip r:embed="rId4"/>
          </a:blip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7" name="Shape 307"/>
          <p:cNvSpPr/>
          <p:nvPr/>
        </p:nvSpPr>
        <p:spPr>
          <a:xfrm>
            <a:off x="3340262" y="6350272"/>
            <a:ext cx="151772" cy="156618"/>
          </a:xfrm>
          <a:prstGeom prst="ellipse">
            <a:avLst/>
          </a:prstGeom>
          <a:blipFill>
            <a:blip r:embed="rId5"/>
          </a:blip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8" name="Shape 308"/>
          <p:cNvSpPr/>
          <p:nvPr/>
        </p:nvSpPr>
        <p:spPr>
          <a:xfrm>
            <a:off x="3150827" y="6350272"/>
            <a:ext cx="151772" cy="156618"/>
          </a:xfrm>
          <a:prstGeom prst="ellipse">
            <a:avLst/>
          </a:prstGeom>
          <a:blipFill>
            <a:blip r:embed="rId5"/>
          </a:blip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9" name="Shape 309"/>
          <p:cNvSpPr/>
          <p:nvPr/>
        </p:nvSpPr>
        <p:spPr>
          <a:xfrm rot="16200000">
            <a:off x="3326149" y="5518149"/>
            <a:ext cx="123229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b="1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Scan IR</a:t>
            </a:r>
          </a:p>
        </p:txBody>
      </p:sp>
      <p:sp>
        <p:nvSpPr>
          <p:cNvPr id="310" name="Shape 310"/>
          <p:cNvSpPr/>
          <p:nvPr/>
        </p:nvSpPr>
        <p:spPr>
          <a:xfrm>
            <a:off x="2752815" y="4684064"/>
            <a:ext cx="156647" cy="7407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1" name="Shape 311"/>
          <p:cNvSpPr/>
          <p:nvPr/>
        </p:nvSpPr>
        <p:spPr>
          <a:xfrm>
            <a:off x="2752815" y="4839761"/>
            <a:ext cx="156647" cy="7407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2" name="Shape 312"/>
          <p:cNvSpPr/>
          <p:nvPr/>
        </p:nvSpPr>
        <p:spPr>
          <a:xfrm>
            <a:off x="2752815" y="4995459"/>
            <a:ext cx="156647" cy="7407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3" name="Shape 313"/>
          <p:cNvSpPr/>
          <p:nvPr/>
        </p:nvSpPr>
        <p:spPr>
          <a:xfrm>
            <a:off x="2752815" y="5159573"/>
            <a:ext cx="156647" cy="7407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4" name="Shape 314"/>
          <p:cNvSpPr/>
          <p:nvPr/>
        </p:nvSpPr>
        <p:spPr>
          <a:xfrm>
            <a:off x="2752815" y="5315270"/>
            <a:ext cx="156647" cy="7407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5" name="Shape 315"/>
          <p:cNvSpPr/>
          <p:nvPr/>
        </p:nvSpPr>
        <p:spPr>
          <a:xfrm>
            <a:off x="2752815" y="5470968"/>
            <a:ext cx="156647" cy="7407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6" name="Shape 316"/>
          <p:cNvSpPr/>
          <p:nvPr/>
        </p:nvSpPr>
        <p:spPr>
          <a:xfrm>
            <a:off x="2722283" y="5636894"/>
            <a:ext cx="156646" cy="7407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7" name="Shape 317"/>
          <p:cNvSpPr/>
          <p:nvPr/>
        </p:nvSpPr>
        <p:spPr>
          <a:xfrm>
            <a:off x="2722283" y="5792592"/>
            <a:ext cx="156646" cy="7407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8" name="Shape 318"/>
          <p:cNvSpPr/>
          <p:nvPr/>
        </p:nvSpPr>
        <p:spPr>
          <a:xfrm>
            <a:off x="2722283" y="5948289"/>
            <a:ext cx="156646" cy="7407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9" name="Shape 319"/>
          <p:cNvSpPr/>
          <p:nvPr/>
        </p:nvSpPr>
        <p:spPr>
          <a:xfrm>
            <a:off x="2722283" y="6112403"/>
            <a:ext cx="156646" cy="7407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0" name="Shape 320"/>
          <p:cNvSpPr/>
          <p:nvPr/>
        </p:nvSpPr>
        <p:spPr>
          <a:xfrm>
            <a:off x="2722283" y="6268101"/>
            <a:ext cx="156646" cy="7407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1" name="Shape 321"/>
          <p:cNvSpPr/>
          <p:nvPr/>
        </p:nvSpPr>
        <p:spPr>
          <a:xfrm>
            <a:off x="5649026" y="2470752"/>
            <a:ext cx="6317013" cy="276184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322" name="Shape 322"/>
          <p:cNvSpPr/>
          <p:nvPr/>
        </p:nvSpPr>
        <p:spPr>
          <a:xfrm rot="16200000">
            <a:off x="873255" y="4669766"/>
            <a:ext cx="2334468" cy="258675"/>
          </a:xfrm>
          <a:prstGeom prst="rightArrow">
            <a:avLst>
              <a:gd name="adj1" fmla="val 29202"/>
              <a:gd name="adj2" fmla="val 209128"/>
            </a:avLst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3" name="Shape 323"/>
          <p:cNvSpPr/>
          <p:nvPr/>
        </p:nvSpPr>
        <p:spPr>
          <a:xfrm rot="16200000">
            <a:off x="2248388" y="4418429"/>
            <a:ext cx="2334468" cy="258675"/>
          </a:xfrm>
          <a:prstGeom prst="rightArrow">
            <a:avLst>
              <a:gd name="adj1" fmla="val 29202"/>
              <a:gd name="adj2" fmla="val 209128"/>
            </a:avLst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4" name="Shape 324"/>
          <p:cNvSpPr/>
          <p:nvPr/>
        </p:nvSpPr>
        <p:spPr>
          <a:xfrm rot="16200000">
            <a:off x="3410907" y="3239591"/>
            <a:ext cx="1062782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b="1">
                <a:solidFill>
                  <a:schemeClr val="accent1">
                    <a:satOff val="-3355"/>
                    <a:lumOff val="2661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Fix UV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xit" presetSubtype="8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16" dur="3000" fill="hold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-1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.000000 0.000000 L 0.000027 -0.047062" pathEditMode="relative">
                                      <p:cBhvr>
                                        <p:cTn id="20" dur="2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-1" presetClass="path" presetSubtype="0" accel="50000" decel="5000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000000 0.000000 L 0.000027 -0.074406" pathEditMode="relative">
                                      <p:cBhvr>
                                        <p:cTn id="26" dur="2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"/>
                            </p:stCondLst>
                            <p:childTnLst>
                              <p:par>
                                <p:cTn id="28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" grpId="2" animBg="1" advAuto="0"/>
      <p:bldP spid="305" grpId="3" animBg="1" advAuto="0"/>
      <p:bldP spid="309" grpId="1" animBg="1" advAuto="0"/>
      <p:bldP spid="321" grpId="4" animBg="1" advAuto="0"/>
      <p:bldP spid="322" grpId="6" animBg="1" advAuto="0"/>
      <p:bldP spid="323" grpId="8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/>
        </p:nvSpPr>
        <p:spPr>
          <a:xfrm rot="16200000">
            <a:off x="1135934" y="5782371"/>
            <a:ext cx="474945" cy="258675"/>
          </a:xfrm>
          <a:prstGeom prst="rightArrow">
            <a:avLst>
              <a:gd name="adj1" fmla="val 48936"/>
              <a:gd name="adj2" fmla="val 98628"/>
            </a:avLst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34" name="Group 234"/>
          <p:cNvGrpSpPr/>
          <p:nvPr/>
        </p:nvGrpSpPr>
        <p:grpSpPr>
          <a:xfrm>
            <a:off x="4527221" y="2171699"/>
            <a:ext cx="8487267" cy="4079499"/>
            <a:chOff x="0" y="0"/>
            <a:chExt cx="8487265" cy="4079498"/>
          </a:xfrm>
        </p:grpSpPr>
        <p:pic>
          <p:nvPicPr>
            <p:cNvPr id="232" name="Fig_4_UV_hot.pdf"/>
            <p:cNvPicPr>
              <a:picLocks noChangeAspect="1"/>
            </p:cNvPicPr>
            <p:nvPr/>
          </p:nvPicPr>
          <p:blipFill>
            <a:blip r:embed="rId2">
              <a:extLst/>
            </a:blip>
            <a:srcRect b="43338"/>
            <a:stretch>
              <a:fillRect/>
            </a:stretch>
          </p:blipFill>
          <p:spPr>
            <a:xfrm>
              <a:off x="0" y="0"/>
              <a:ext cx="8487266" cy="32589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3" name="Fig_4_UV_hot.pdf"/>
            <p:cNvPicPr>
              <a:picLocks noChangeAspect="1"/>
            </p:cNvPicPr>
            <p:nvPr/>
          </p:nvPicPr>
          <p:blipFill>
            <a:blip r:embed="rId2">
              <a:extLst/>
            </a:blip>
            <a:srcRect t="88087"/>
            <a:stretch>
              <a:fillRect/>
            </a:stretch>
          </p:blipFill>
          <p:spPr>
            <a:xfrm>
              <a:off x="0" y="3394315"/>
              <a:ext cx="8487266" cy="6851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35" name="Shape 235"/>
          <p:cNvSpPr>
            <a:spLocks noGrp="1"/>
          </p:cNvSpPr>
          <p:nvPr>
            <p:ph type="title"/>
          </p:nvPr>
        </p:nvSpPr>
        <p:spPr>
          <a:xfrm>
            <a:off x="433627" y="393700"/>
            <a:ext cx="12571174" cy="1520032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t>IR-UV hole-burning spectroscopy</a:t>
            </a:r>
          </a:p>
        </p:txBody>
      </p:sp>
      <p:pic>
        <p:nvPicPr>
          <p:cNvPr id="237" name="Fig_4_UV_hot.pdf"/>
          <p:cNvPicPr>
            <a:picLocks noChangeAspect="1"/>
          </p:cNvPicPr>
          <p:nvPr/>
        </p:nvPicPr>
        <p:blipFill>
          <a:blip r:embed="rId2">
            <a:extLst/>
          </a:blip>
          <a:srcRect t="56488"/>
          <a:stretch>
            <a:fillRect/>
          </a:stretch>
        </p:blipFill>
        <p:spPr>
          <a:xfrm>
            <a:off x="919013" y="6530535"/>
            <a:ext cx="10054405" cy="2964729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Shape 238"/>
          <p:cNvSpPr/>
          <p:nvPr/>
        </p:nvSpPr>
        <p:spPr>
          <a:xfrm>
            <a:off x="5080000" y="4868019"/>
            <a:ext cx="340618" cy="32628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9" name="Shape 239"/>
          <p:cNvSpPr/>
          <p:nvPr/>
        </p:nvSpPr>
        <p:spPr>
          <a:xfrm>
            <a:off x="5080000" y="4309219"/>
            <a:ext cx="340618" cy="32628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0" name="Shape 240"/>
          <p:cNvSpPr/>
          <p:nvPr/>
        </p:nvSpPr>
        <p:spPr>
          <a:xfrm>
            <a:off x="5080000" y="3648819"/>
            <a:ext cx="340618" cy="32628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1" name="Shape 241"/>
          <p:cNvSpPr/>
          <p:nvPr/>
        </p:nvSpPr>
        <p:spPr>
          <a:xfrm>
            <a:off x="5080000" y="3090019"/>
            <a:ext cx="340618" cy="32628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2" name="Shape 242"/>
          <p:cNvSpPr/>
          <p:nvPr/>
        </p:nvSpPr>
        <p:spPr>
          <a:xfrm>
            <a:off x="5080000" y="2529234"/>
            <a:ext cx="340618" cy="32628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3" name="Shape 243"/>
          <p:cNvSpPr/>
          <p:nvPr/>
        </p:nvSpPr>
        <p:spPr>
          <a:xfrm>
            <a:off x="5144244" y="2171699"/>
            <a:ext cx="7629674" cy="204125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4" name="Shape 244"/>
          <p:cNvSpPr/>
          <p:nvPr/>
        </p:nvSpPr>
        <p:spPr>
          <a:xfrm>
            <a:off x="5144244" y="4200106"/>
            <a:ext cx="7629674" cy="62826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5" name="Shape 245"/>
          <p:cNvSpPr/>
          <p:nvPr/>
        </p:nvSpPr>
        <p:spPr>
          <a:xfrm>
            <a:off x="5144244" y="4741019"/>
            <a:ext cx="7629674" cy="70237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6" name="Shape 246"/>
          <p:cNvSpPr/>
          <p:nvPr/>
        </p:nvSpPr>
        <p:spPr>
          <a:xfrm rot="16200000">
            <a:off x="698705" y="4850229"/>
            <a:ext cx="2334468" cy="258675"/>
          </a:xfrm>
          <a:prstGeom prst="rightArrow">
            <a:avLst>
              <a:gd name="adj1" fmla="val 29202"/>
              <a:gd name="adj2" fmla="val 209128"/>
            </a:avLst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7" name="Shape 247"/>
          <p:cNvSpPr/>
          <p:nvPr/>
        </p:nvSpPr>
        <p:spPr>
          <a:xfrm>
            <a:off x="1981746" y="3435141"/>
            <a:ext cx="779711" cy="1"/>
          </a:xfrm>
          <a:prstGeom prst="line">
            <a:avLst/>
          </a:prstGeom>
          <a:ln w="50800">
            <a:solidFill>
              <a:srgbClr val="1A931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48" name="Shape 248"/>
          <p:cNvSpPr/>
          <p:nvPr/>
        </p:nvSpPr>
        <p:spPr>
          <a:xfrm>
            <a:off x="2022197" y="2746923"/>
            <a:ext cx="707515" cy="1"/>
          </a:xfrm>
          <a:prstGeom prst="line">
            <a:avLst/>
          </a:prstGeom>
          <a:ln w="25400">
            <a:solidFill>
              <a:srgbClr val="1A931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49" name="Shape 249"/>
          <p:cNvSpPr/>
          <p:nvPr/>
        </p:nvSpPr>
        <p:spPr>
          <a:xfrm>
            <a:off x="1019649" y="3096185"/>
            <a:ext cx="707515" cy="1"/>
          </a:xfrm>
          <a:prstGeom prst="line">
            <a:avLst/>
          </a:prstGeom>
          <a:ln w="25400">
            <a:solidFill>
              <a:schemeClr val="accent6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50" name="Shape 250"/>
          <p:cNvSpPr/>
          <p:nvPr/>
        </p:nvSpPr>
        <p:spPr>
          <a:xfrm>
            <a:off x="983551" y="3611165"/>
            <a:ext cx="779711" cy="1"/>
          </a:xfrm>
          <a:prstGeom prst="line">
            <a:avLst/>
          </a:prstGeom>
          <a:ln w="50800">
            <a:solidFill>
              <a:schemeClr val="accent6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51" name="Shape 251"/>
          <p:cNvSpPr/>
          <p:nvPr/>
        </p:nvSpPr>
        <p:spPr>
          <a:xfrm>
            <a:off x="970851" y="6149181"/>
            <a:ext cx="1790175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52" name="Shape 252"/>
          <p:cNvSpPr/>
          <p:nvPr/>
        </p:nvSpPr>
        <p:spPr>
          <a:xfrm>
            <a:off x="1297520" y="6064522"/>
            <a:ext cx="151772" cy="156618"/>
          </a:xfrm>
          <a:prstGeom prst="ellipse">
            <a:avLst/>
          </a:prstGeom>
          <a:blipFill>
            <a:blip r:embed="rId3"/>
          </a:blip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3" name="Shape 253"/>
          <p:cNvSpPr/>
          <p:nvPr/>
        </p:nvSpPr>
        <p:spPr>
          <a:xfrm>
            <a:off x="1101003" y="6070872"/>
            <a:ext cx="151772" cy="156618"/>
          </a:xfrm>
          <a:prstGeom prst="ellipse">
            <a:avLst/>
          </a:prstGeom>
          <a:blipFill>
            <a:blip r:embed="rId3"/>
          </a:blip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4" name="Shape 254"/>
          <p:cNvSpPr/>
          <p:nvPr/>
        </p:nvSpPr>
        <p:spPr>
          <a:xfrm>
            <a:off x="2479533" y="6070872"/>
            <a:ext cx="151772" cy="156618"/>
          </a:xfrm>
          <a:prstGeom prst="ellipse">
            <a:avLst/>
          </a:prstGeom>
          <a:blipFill>
            <a:blip r:embed="rId4"/>
          </a:blipFill>
          <a:ln w="12700">
            <a:solidFill>
              <a:schemeClr val="accent6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5" name="Shape 255"/>
          <p:cNvSpPr/>
          <p:nvPr/>
        </p:nvSpPr>
        <p:spPr>
          <a:xfrm>
            <a:off x="1019649" y="5686936"/>
            <a:ext cx="707515" cy="1"/>
          </a:xfrm>
          <a:prstGeom prst="line">
            <a:avLst/>
          </a:prstGeom>
          <a:ln w="25400">
            <a:solidFill>
              <a:schemeClr val="accent6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56" name="Shape 256"/>
          <p:cNvSpPr/>
          <p:nvPr/>
        </p:nvSpPr>
        <p:spPr>
          <a:xfrm>
            <a:off x="2017845" y="5422900"/>
            <a:ext cx="707514" cy="0"/>
          </a:xfrm>
          <a:prstGeom prst="line">
            <a:avLst/>
          </a:prstGeom>
          <a:ln w="25400">
            <a:solidFill>
              <a:srgbClr val="1A931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57" name="Shape 257"/>
          <p:cNvSpPr/>
          <p:nvPr/>
        </p:nvSpPr>
        <p:spPr>
          <a:xfrm>
            <a:off x="1663333" y="3725667"/>
            <a:ext cx="405211" cy="62826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58" name="Shape 258"/>
          <p:cNvSpPr/>
          <p:nvPr/>
        </p:nvSpPr>
        <p:spPr>
          <a:xfrm rot="16200000">
            <a:off x="740801" y="3131538"/>
            <a:ext cx="2250276" cy="258675"/>
          </a:xfrm>
          <a:prstGeom prst="rightArrow">
            <a:avLst>
              <a:gd name="adj1" fmla="val 29202"/>
              <a:gd name="adj2" fmla="val 209127"/>
            </a:avLst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9" name="Shape 259"/>
          <p:cNvSpPr/>
          <p:nvPr/>
        </p:nvSpPr>
        <p:spPr>
          <a:xfrm>
            <a:off x="1494468" y="6070872"/>
            <a:ext cx="151772" cy="156618"/>
          </a:xfrm>
          <a:prstGeom prst="ellipse">
            <a:avLst/>
          </a:prstGeom>
          <a:blipFill>
            <a:blip r:embed="rId3"/>
          </a:blip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0" name="Shape 260"/>
          <p:cNvSpPr/>
          <p:nvPr/>
        </p:nvSpPr>
        <p:spPr>
          <a:xfrm>
            <a:off x="2095136" y="6070872"/>
            <a:ext cx="151772" cy="156618"/>
          </a:xfrm>
          <a:prstGeom prst="ellipse">
            <a:avLst/>
          </a:prstGeom>
          <a:blipFill>
            <a:blip r:embed="rId4"/>
          </a:blip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1" name="Shape 261"/>
          <p:cNvSpPr/>
          <p:nvPr/>
        </p:nvSpPr>
        <p:spPr>
          <a:xfrm>
            <a:off x="2287227" y="6070872"/>
            <a:ext cx="151772" cy="156618"/>
          </a:xfrm>
          <a:prstGeom prst="ellipse">
            <a:avLst/>
          </a:prstGeom>
          <a:blipFill>
            <a:blip r:embed="rId4"/>
          </a:blip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2" name="Shape 262"/>
          <p:cNvSpPr/>
          <p:nvPr/>
        </p:nvSpPr>
        <p:spPr>
          <a:xfrm rot="16200000">
            <a:off x="2405347" y="2861235"/>
            <a:ext cx="1350914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b="1">
                <a:solidFill>
                  <a:schemeClr val="accent1">
                    <a:satOff val="-3355"/>
                    <a:lumOff val="2661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Scan UV</a:t>
            </a:r>
          </a:p>
        </p:txBody>
      </p:sp>
      <p:sp>
        <p:nvSpPr>
          <p:cNvPr id="263" name="Shape 263"/>
          <p:cNvSpPr/>
          <p:nvPr/>
        </p:nvSpPr>
        <p:spPr>
          <a:xfrm rot="16200000">
            <a:off x="158627" y="5657850"/>
            <a:ext cx="944166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b="1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Fix IR</a:t>
            </a:r>
          </a:p>
        </p:txBody>
      </p:sp>
      <p:sp>
        <p:nvSpPr>
          <p:cNvPr id="264" name="Shape 264"/>
          <p:cNvSpPr/>
          <p:nvPr/>
        </p:nvSpPr>
        <p:spPr>
          <a:xfrm rot="16200000">
            <a:off x="2004141" y="5678828"/>
            <a:ext cx="719731" cy="258675"/>
          </a:xfrm>
          <a:prstGeom prst="rightArrow">
            <a:avLst>
              <a:gd name="adj1" fmla="val 48936"/>
              <a:gd name="adj2" fmla="val 98628"/>
            </a:avLst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5" name="Shape 265"/>
          <p:cNvSpPr/>
          <p:nvPr/>
        </p:nvSpPr>
        <p:spPr>
          <a:xfrm rot="16200000">
            <a:off x="698705" y="4869078"/>
            <a:ext cx="2334468" cy="258675"/>
          </a:xfrm>
          <a:prstGeom prst="rightArrow">
            <a:avLst>
              <a:gd name="adj1" fmla="val 29202"/>
              <a:gd name="adj2" fmla="val 209128"/>
            </a:avLst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73" name="Group 273"/>
          <p:cNvGrpSpPr/>
          <p:nvPr/>
        </p:nvGrpSpPr>
        <p:grpSpPr>
          <a:xfrm>
            <a:off x="970851" y="2753890"/>
            <a:ext cx="1790175" cy="3401441"/>
            <a:chOff x="0" y="0"/>
            <a:chExt cx="1790174" cy="3401440"/>
          </a:xfrm>
        </p:grpSpPr>
        <p:sp>
          <p:nvSpPr>
            <p:cNvPr id="266" name="Shape 266"/>
            <p:cNvSpPr/>
            <p:nvPr/>
          </p:nvSpPr>
          <p:spPr>
            <a:xfrm>
              <a:off x="1010652" y="688052"/>
              <a:ext cx="779523" cy="1"/>
            </a:xfrm>
            <a:prstGeom prst="line">
              <a:avLst/>
            </a:prstGeom>
            <a:noFill/>
            <a:ln w="50800" cap="flat">
              <a:solidFill>
                <a:srgbClr val="1A931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267" name="Shape 267"/>
            <p:cNvSpPr/>
            <p:nvPr/>
          </p:nvSpPr>
          <p:spPr>
            <a:xfrm>
              <a:off x="1051093" y="0"/>
              <a:ext cx="707344" cy="0"/>
            </a:xfrm>
            <a:prstGeom prst="line">
              <a:avLst/>
            </a:prstGeom>
            <a:noFill/>
            <a:ln w="25400" cap="flat">
              <a:solidFill>
                <a:srgbClr val="1A931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268" name="Shape 268"/>
            <p:cNvSpPr/>
            <p:nvPr/>
          </p:nvSpPr>
          <p:spPr>
            <a:xfrm>
              <a:off x="48786" y="349178"/>
              <a:ext cx="707344" cy="1"/>
            </a:xfrm>
            <a:prstGeom prst="line">
              <a:avLst/>
            </a:prstGeom>
            <a:noFill/>
            <a:ln w="25400" cap="flat">
              <a:solidFill>
                <a:schemeClr val="accent6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269" name="Shape 269"/>
            <p:cNvSpPr/>
            <p:nvPr/>
          </p:nvSpPr>
          <p:spPr>
            <a:xfrm>
              <a:off x="12696" y="864034"/>
              <a:ext cx="779524" cy="1"/>
            </a:xfrm>
            <a:prstGeom prst="line">
              <a:avLst/>
            </a:prstGeom>
            <a:noFill/>
            <a:ln w="50800" cap="flat">
              <a:solidFill>
                <a:schemeClr val="accent6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270" name="Shape 270"/>
            <p:cNvSpPr/>
            <p:nvPr/>
          </p:nvSpPr>
          <p:spPr>
            <a:xfrm>
              <a:off x="0" y="3401440"/>
              <a:ext cx="1789744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271" name="Shape 271"/>
            <p:cNvSpPr/>
            <p:nvPr/>
          </p:nvSpPr>
          <p:spPr>
            <a:xfrm>
              <a:off x="48786" y="2939306"/>
              <a:ext cx="707344" cy="1"/>
            </a:xfrm>
            <a:prstGeom prst="line">
              <a:avLst/>
            </a:prstGeom>
            <a:noFill/>
            <a:ln w="25400" cap="flat">
              <a:solidFill>
                <a:schemeClr val="accent6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272" name="Shape 272"/>
            <p:cNvSpPr/>
            <p:nvPr/>
          </p:nvSpPr>
          <p:spPr>
            <a:xfrm>
              <a:off x="1046741" y="2675333"/>
              <a:ext cx="707344" cy="1"/>
            </a:xfrm>
            <a:prstGeom prst="line">
              <a:avLst/>
            </a:prstGeom>
            <a:noFill/>
            <a:ln w="25400" cap="flat">
              <a:solidFill>
                <a:srgbClr val="1A931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</p:grpSp>
      <p:sp>
        <p:nvSpPr>
          <p:cNvPr id="274" name="Shape 274"/>
          <p:cNvSpPr/>
          <p:nvPr/>
        </p:nvSpPr>
        <p:spPr>
          <a:xfrm>
            <a:off x="1663333" y="3744516"/>
            <a:ext cx="405211" cy="62826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75" name="Shape 275"/>
          <p:cNvSpPr/>
          <p:nvPr/>
        </p:nvSpPr>
        <p:spPr>
          <a:xfrm rot="16200000">
            <a:off x="740801" y="3150387"/>
            <a:ext cx="2250276" cy="258675"/>
          </a:xfrm>
          <a:prstGeom prst="rightArrow">
            <a:avLst>
              <a:gd name="adj1" fmla="val 29202"/>
              <a:gd name="adj2" fmla="val 209127"/>
            </a:avLst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6" name="Shape 276"/>
          <p:cNvSpPr/>
          <p:nvPr/>
        </p:nvSpPr>
        <p:spPr>
          <a:xfrm>
            <a:off x="1494468" y="6077022"/>
            <a:ext cx="151772" cy="156617"/>
          </a:xfrm>
          <a:prstGeom prst="ellipse">
            <a:avLst/>
          </a:prstGeom>
          <a:blipFill>
            <a:blip r:embed="rId3"/>
          </a:blip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7" name="Shape 277"/>
          <p:cNvSpPr/>
          <p:nvPr/>
        </p:nvSpPr>
        <p:spPr>
          <a:xfrm>
            <a:off x="2095136" y="5353122"/>
            <a:ext cx="151772" cy="156617"/>
          </a:xfrm>
          <a:prstGeom prst="ellipse">
            <a:avLst/>
          </a:prstGeom>
          <a:blipFill>
            <a:blip r:embed="rId4"/>
          </a:blip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8" name="Shape 278"/>
          <p:cNvSpPr/>
          <p:nvPr/>
        </p:nvSpPr>
        <p:spPr>
          <a:xfrm>
            <a:off x="2287227" y="5353122"/>
            <a:ext cx="151772" cy="156617"/>
          </a:xfrm>
          <a:prstGeom prst="ellipse">
            <a:avLst/>
          </a:prstGeom>
          <a:blipFill>
            <a:blip r:embed="rId4"/>
          </a:blip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9" name="Shape 279"/>
          <p:cNvSpPr/>
          <p:nvPr/>
        </p:nvSpPr>
        <p:spPr>
          <a:xfrm rot="16200000">
            <a:off x="2405347" y="2854685"/>
            <a:ext cx="1350914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b="1">
                <a:solidFill>
                  <a:schemeClr val="accent1">
                    <a:satOff val="-3355"/>
                    <a:lumOff val="2661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Scan UV</a:t>
            </a:r>
          </a:p>
        </p:txBody>
      </p:sp>
      <p:sp>
        <p:nvSpPr>
          <p:cNvPr id="280" name="Shape 280"/>
          <p:cNvSpPr/>
          <p:nvPr/>
        </p:nvSpPr>
        <p:spPr>
          <a:xfrm rot="16200000">
            <a:off x="158627" y="5663999"/>
            <a:ext cx="944166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b="1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Fix IR</a:t>
            </a:r>
          </a:p>
        </p:txBody>
      </p:sp>
      <p:sp>
        <p:nvSpPr>
          <p:cNvPr id="281" name="Shape 281"/>
          <p:cNvSpPr/>
          <p:nvPr/>
        </p:nvSpPr>
        <p:spPr>
          <a:xfrm>
            <a:off x="1101003" y="6077022"/>
            <a:ext cx="151772" cy="156617"/>
          </a:xfrm>
          <a:prstGeom prst="ellipse">
            <a:avLst/>
          </a:prstGeom>
          <a:blipFill>
            <a:blip r:embed="rId3"/>
          </a:blip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2" name="Shape 282"/>
          <p:cNvSpPr/>
          <p:nvPr/>
        </p:nvSpPr>
        <p:spPr>
          <a:xfrm>
            <a:off x="1297520" y="6070672"/>
            <a:ext cx="151772" cy="156617"/>
          </a:xfrm>
          <a:prstGeom prst="ellipse">
            <a:avLst/>
          </a:prstGeom>
          <a:blipFill>
            <a:blip r:embed="rId3"/>
          </a:blip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3" name="Shape 283"/>
          <p:cNvSpPr/>
          <p:nvPr/>
        </p:nvSpPr>
        <p:spPr>
          <a:xfrm>
            <a:off x="2479533" y="5353122"/>
            <a:ext cx="151772" cy="156617"/>
          </a:xfrm>
          <a:prstGeom prst="ellipse">
            <a:avLst/>
          </a:prstGeom>
          <a:blipFill>
            <a:blip r:embed="rId4"/>
          </a:blip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4" name="Shape 284"/>
          <p:cNvSpPr/>
          <p:nvPr/>
        </p:nvSpPr>
        <p:spPr>
          <a:xfrm>
            <a:off x="1657529" y="7342534"/>
            <a:ext cx="340619" cy="32628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-1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000 0.000000 L 0.000366 -0.046971" pathEditMode="relative">
                                      <p:cBhvr>
                                        <p:cTn id="12" dur="2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0149 -0.046045" pathEditMode="relative">
                                      <p:cBhvr>
                                        <p:cTn id="15" dur="2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00117 -0.047653" pathEditMode="relative">
                                      <p:cBhvr>
                                        <p:cTn id="18" dur="199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3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xit" presetSubtype="8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29" dur="3000" fill="hold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2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2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2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2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2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2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2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2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2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2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3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7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3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3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3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3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3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9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3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2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3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5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3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8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3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1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3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5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4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8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3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22" presetClass="exit" presetSubtype="8" fill="hold" grpId="4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132" dur="3000" fill="hold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grpId="4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4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1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" grpId="1" animBg="1" advAuto="0"/>
      <p:bldP spid="231" grpId="19" animBg="1" advAuto="0"/>
      <p:bldP spid="237" grpId="43" animBg="1" advAuto="0"/>
      <p:bldP spid="243" grpId="42" animBg="1" advAuto="0"/>
      <p:bldP spid="244" grpId="41" animBg="1" advAuto="0"/>
      <p:bldP spid="245" grpId="8" animBg="1" advAuto="0"/>
      <p:bldP spid="246" grpId="16" animBg="1" advAuto="0"/>
      <p:bldP spid="247" grpId="13" animBg="1" advAuto="0"/>
      <p:bldP spid="248" grpId="9" animBg="1" advAuto="0"/>
      <p:bldP spid="249" grpId="10" animBg="1" advAuto="0"/>
      <p:bldP spid="250" grpId="14" animBg="1" advAuto="0"/>
      <p:bldP spid="251" grpId="27" animBg="1" advAuto="0"/>
      <p:bldP spid="252" grpId="21" animBg="1" advAuto="0"/>
      <p:bldP spid="253" grpId="22" animBg="1" advAuto="0"/>
      <p:bldP spid="254" grpId="26" animBg="1" advAuto="0"/>
      <p:bldP spid="255" grpId="18" animBg="1" advAuto="0"/>
      <p:bldP spid="256" grpId="17" animBg="1" advAuto="0"/>
      <p:bldP spid="257" grpId="6" animBg="1" advAuto="0"/>
      <p:bldP spid="257" grpId="15" animBg="1" advAuto="0"/>
      <p:bldP spid="258" grpId="7" animBg="1" advAuto="0"/>
      <p:bldP spid="258" grpId="12" animBg="1" advAuto="0"/>
      <p:bldP spid="259" grpId="23" animBg="1" advAuto="0"/>
      <p:bldP spid="260" grpId="24" animBg="1" advAuto="0"/>
      <p:bldP spid="261" grpId="25" animBg="1" advAuto="0"/>
      <p:bldP spid="262" grpId="11" animBg="1" advAuto="0"/>
      <p:bldP spid="263" grpId="2" animBg="1" advAuto="0"/>
      <p:bldP spid="263" grpId="20" animBg="1" advAuto="0"/>
      <p:bldP spid="264" grpId="31" animBg="1" advAuto="0"/>
      <p:bldP spid="265" grpId="30" animBg="1" advAuto="0"/>
      <p:bldP spid="273" grpId="28" animBg="1" advAuto="0"/>
      <p:bldP spid="274" grpId="39" animBg="1" advAuto="0"/>
      <p:bldP spid="275" grpId="40" animBg="1" advAuto="0"/>
      <p:bldP spid="276" grpId="36" animBg="1" advAuto="0"/>
      <p:bldP spid="277" grpId="35" animBg="1" advAuto="0"/>
      <p:bldP spid="278" grpId="37" animBg="1" advAuto="0"/>
      <p:bldP spid="279" grpId="29" animBg="1" advAuto="0"/>
      <p:bldP spid="280" grpId="32" animBg="1" advAuto="0"/>
      <p:bldP spid="281" grpId="33" animBg="1" advAuto="0"/>
      <p:bldP spid="282" grpId="34" animBg="1" advAuto="0"/>
      <p:bldP spid="283" grpId="38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>
            <a:spLocks noGrp="1"/>
          </p:cNvSpPr>
          <p:nvPr>
            <p:ph type="title"/>
          </p:nvPr>
        </p:nvSpPr>
        <p:spPr>
          <a:xfrm>
            <a:off x="433627" y="393700"/>
            <a:ext cx="12571174" cy="1520032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</p:spPr>
        <p:txBody>
          <a:bodyPr/>
          <a:lstStyle/>
          <a:p>
            <a:pPr>
              <a:defRPr sz="5000">
                <a:solidFill>
                  <a:srgbClr val="FFFFFF"/>
                </a:solidFill>
              </a:defRPr>
            </a:pPr>
            <a:r>
              <a:t>IR-UV Depletion Spectroscopy of NKA</a:t>
            </a:r>
            <a:r>
              <a:rPr baseline="31999"/>
              <a:t>2+</a:t>
            </a:r>
          </a:p>
        </p:txBody>
      </p:sp>
      <p:pic>
        <p:nvPicPr>
          <p:cNvPr id="328" name="Depletion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81217" y="2876086"/>
            <a:ext cx="8943055" cy="4904707"/>
          </a:xfrm>
          <a:prstGeom prst="rect">
            <a:avLst/>
          </a:prstGeom>
          <a:ln w="12700">
            <a:miter lim="400000"/>
          </a:ln>
        </p:spPr>
      </p:pic>
      <p:sp>
        <p:nvSpPr>
          <p:cNvPr id="329" name="Shape 329"/>
          <p:cNvSpPr/>
          <p:nvPr/>
        </p:nvSpPr>
        <p:spPr>
          <a:xfrm rot="16200000">
            <a:off x="333" y="4012158"/>
            <a:ext cx="2562811" cy="258675"/>
          </a:xfrm>
          <a:prstGeom prst="rightArrow">
            <a:avLst>
              <a:gd name="adj1" fmla="val 29202"/>
              <a:gd name="adj2" fmla="val 209128"/>
            </a:avLst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0" name="Shape 330"/>
          <p:cNvSpPr/>
          <p:nvPr/>
        </p:nvSpPr>
        <p:spPr>
          <a:xfrm>
            <a:off x="1880146" y="2711241"/>
            <a:ext cx="779711" cy="1"/>
          </a:xfrm>
          <a:prstGeom prst="line">
            <a:avLst/>
          </a:prstGeom>
          <a:ln w="50800">
            <a:solidFill>
              <a:srgbClr val="1A931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331" name="Shape 331"/>
          <p:cNvSpPr/>
          <p:nvPr/>
        </p:nvSpPr>
        <p:spPr>
          <a:xfrm>
            <a:off x="881951" y="2887265"/>
            <a:ext cx="779711" cy="1"/>
          </a:xfrm>
          <a:prstGeom prst="line">
            <a:avLst/>
          </a:prstGeom>
          <a:ln w="50800">
            <a:solidFill>
              <a:schemeClr val="accent6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332" name="Shape 332"/>
          <p:cNvSpPr/>
          <p:nvPr/>
        </p:nvSpPr>
        <p:spPr>
          <a:xfrm>
            <a:off x="869251" y="5425281"/>
            <a:ext cx="1790175" cy="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333" name="Shape 333"/>
          <p:cNvSpPr/>
          <p:nvPr/>
        </p:nvSpPr>
        <p:spPr>
          <a:xfrm>
            <a:off x="1195920" y="5340622"/>
            <a:ext cx="151772" cy="156618"/>
          </a:xfrm>
          <a:prstGeom prst="ellipse">
            <a:avLst/>
          </a:prstGeom>
          <a:blipFill>
            <a:blip r:embed="rId3"/>
          </a:blip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4" name="Shape 334"/>
          <p:cNvSpPr/>
          <p:nvPr/>
        </p:nvSpPr>
        <p:spPr>
          <a:xfrm>
            <a:off x="999403" y="5346972"/>
            <a:ext cx="151772" cy="156618"/>
          </a:xfrm>
          <a:prstGeom prst="ellipse">
            <a:avLst/>
          </a:prstGeom>
          <a:blipFill>
            <a:blip r:embed="rId3"/>
          </a:blip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5" name="Shape 335"/>
          <p:cNvSpPr/>
          <p:nvPr/>
        </p:nvSpPr>
        <p:spPr>
          <a:xfrm>
            <a:off x="1988447" y="5346972"/>
            <a:ext cx="151772" cy="156618"/>
          </a:xfrm>
          <a:prstGeom prst="ellipse">
            <a:avLst/>
          </a:prstGeom>
          <a:blipFill>
            <a:blip r:embed="rId4"/>
          </a:blipFill>
          <a:ln w="12700">
            <a:solidFill>
              <a:schemeClr val="accent6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6" name="Shape 336"/>
          <p:cNvSpPr/>
          <p:nvPr/>
        </p:nvSpPr>
        <p:spPr>
          <a:xfrm>
            <a:off x="918049" y="4963036"/>
            <a:ext cx="707515" cy="1"/>
          </a:xfrm>
          <a:prstGeom prst="line">
            <a:avLst/>
          </a:prstGeom>
          <a:ln w="25400">
            <a:solidFill>
              <a:schemeClr val="accent6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337" name="Shape 337"/>
          <p:cNvSpPr/>
          <p:nvPr/>
        </p:nvSpPr>
        <p:spPr>
          <a:xfrm>
            <a:off x="1916245" y="4699000"/>
            <a:ext cx="707514" cy="0"/>
          </a:xfrm>
          <a:prstGeom prst="line">
            <a:avLst/>
          </a:prstGeom>
          <a:ln w="25400">
            <a:solidFill>
              <a:srgbClr val="1A931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338" name="Shape 338"/>
          <p:cNvSpPr/>
          <p:nvPr/>
        </p:nvSpPr>
        <p:spPr>
          <a:xfrm rot="16200000">
            <a:off x="1035392" y="4665298"/>
            <a:ext cx="1232298" cy="258675"/>
          </a:xfrm>
          <a:prstGeom prst="rightArrow">
            <a:avLst>
              <a:gd name="adj1" fmla="val 29202"/>
              <a:gd name="adj2" fmla="val 160913"/>
            </a:avLst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9" name="Shape 339"/>
          <p:cNvSpPr/>
          <p:nvPr/>
        </p:nvSpPr>
        <p:spPr>
          <a:xfrm>
            <a:off x="1392868" y="5346972"/>
            <a:ext cx="151772" cy="156618"/>
          </a:xfrm>
          <a:prstGeom prst="ellipse">
            <a:avLst/>
          </a:prstGeom>
          <a:blipFill>
            <a:blip r:embed="rId3"/>
          </a:blip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0" name="Shape 340"/>
          <p:cNvSpPr/>
          <p:nvPr/>
        </p:nvSpPr>
        <p:spPr>
          <a:xfrm>
            <a:off x="2375061" y="5346972"/>
            <a:ext cx="151772" cy="156618"/>
          </a:xfrm>
          <a:prstGeom prst="ellipse">
            <a:avLst/>
          </a:prstGeom>
          <a:blipFill>
            <a:blip r:embed="rId4"/>
          </a:blip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1" name="Shape 341"/>
          <p:cNvSpPr/>
          <p:nvPr/>
        </p:nvSpPr>
        <p:spPr>
          <a:xfrm>
            <a:off x="2185627" y="5346972"/>
            <a:ext cx="151772" cy="156618"/>
          </a:xfrm>
          <a:prstGeom prst="ellipse">
            <a:avLst/>
          </a:prstGeom>
          <a:blipFill>
            <a:blip r:embed="rId4"/>
          </a:blip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2" name="Shape 342"/>
          <p:cNvSpPr/>
          <p:nvPr/>
        </p:nvSpPr>
        <p:spPr>
          <a:xfrm rot="16200000">
            <a:off x="2360949" y="4514849"/>
            <a:ext cx="123229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b="1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Scan IR</a:t>
            </a:r>
          </a:p>
        </p:txBody>
      </p:sp>
      <p:sp>
        <p:nvSpPr>
          <p:cNvPr id="343" name="Shape 343"/>
          <p:cNvSpPr/>
          <p:nvPr/>
        </p:nvSpPr>
        <p:spPr>
          <a:xfrm>
            <a:off x="1757083" y="5109103"/>
            <a:ext cx="156646" cy="7407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4" name="Shape 344"/>
          <p:cNvSpPr/>
          <p:nvPr/>
        </p:nvSpPr>
        <p:spPr>
          <a:xfrm rot="16200000">
            <a:off x="-119109" y="2652315"/>
            <a:ext cx="1062783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b="1">
                <a:solidFill>
                  <a:schemeClr val="accent1">
                    <a:satOff val="-3355"/>
                    <a:lumOff val="2661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Fix UV</a:t>
            </a:r>
          </a:p>
        </p:txBody>
      </p:sp>
      <p:pic>
        <p:nvPicPr>
          <p:cNvPr id="345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3921" y="6901119"/>
            <a:ext cx="3676970" cy="2059104"/>
          </a:xfrm>
          <a:prstGeom prst="rect">
            <a:avLst/>
          </a:prstGeom>
          <a:ln w="12700">
            <a:miter lim="400000"/>
          </a:ln>
        </p:spPr>
      </p:pic>
      <p:sp>
        <p:nvSpPr>
          <p:cNvPr id="346" name="Shape 346"/>
          <p:cNvSpPr/>
          <p:nvPr/>
        </p:nvSpPr>
        <p:spPr>
          <a:xfrm rot="5400000">
            <a:off x="940635" y="6473805"/>
            <a:ext cx="843420" cy="186595"/>
          </a:xfrm>
          <a:prstGeom prst="rightArrow">
            <a:avLst>
              <a:gd name="adj1" fmla="val 32000"/>
              <a:gd name="adj2" fmla="val 289285"/>
            </a:avLst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7" name="Shape 347"/>
          <p:cNvSpPr/>
          <p:nvPr/>
        </p:nvSpPr>
        <p:spPr>
          <a:xfrm>
            <a:off x="4504570" y="5751096"/>
            <a:ext cx="7762874" cy="77467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8" name="Shape 348"/>
          <p:cNvSpPr/>
          <p:nvPr/>
        </p:nvSpPr>
        <p:spPr>
          <a:xfrm rot="5400000">
            <a:off x="2223738" y="6702405"/>
            <a:ext cx="792620" cy="186595"/>
          </a:xfrm>
          <a:prstGeom prst="rightArrow">
            <a:avLst>
              <a:gd name="adj1" fmla="val 32000"/>
              <a:gd name="adj2" fmla="val 271861"/>
            </a:avLst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9" name="Shape 349"/>
          <p:cNvSpPr/>
          <p:nvPr/>
        </p:nvSpPr>
        <p:spPr>
          <a:xfrm>
            <a:off x="4561539" y="5036224"/>
            <a:ext cx="7762873" cy="64328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0" name="Shape 350"/>
          <p:cNvSpPr/>
          <p:nvPr/>
        </p:nvSpPr>
        <p:spPr>
          <a:xfrm rot="5400000">
            <a:off x="1392702" y="7041072"/>
            <a:ext cx="792620" cy="186595"/>
          </a:xfrm>
          <a:prstGeom prst="rightArrow">
            <a:avLst>
              <a:gd name="adj1" fmla="val 32000"/>
              <a:gd name="adj2" fmla="val 271861"/>
            </a:avLst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1" name="Shape 351"/>
          <p:cNvSpPr/>
          <p:nvPr/>
        </p:nvSpPr>
        <p:spPr>
          <a:xfrm>
            <a:off x="4561539" y="4378390"/>
            <a:ext cx="7843224" cy="6432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2" name="Shape 352"/>
          <p:cNvSpPr/>
          <p:nvPr/>
        </p:nvSpPr>
        <p:spPr>
          <a:xfrm rot="5400000">
            <a:off x="337177" y="7694431"/>
            <a:ext cx="843420" cy="209144"/>
          </a:xfrm>
          <a:prstGeom prst="rightArrow">
            <a:avLst>
              <a:gd name="adj1" fmla="val 32000"/>
              <a:gd name="adj2" fmla="val 258096"/>
            </a:avLst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3" name="Shape 353"/>
          <p:cNvSpPr/>
          <p:nvPr/>
        </p:nvSpPr>
        <p:spPr>
          <a:xfrm>
            <a:off x="4586939" y="3676711"/>
            <a:ext cx="7792424" cy="68252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4" name="Shape 354"/>
          <p:cNvSpPr/>
          <p:nvPr/>
        </p:nvSpPr>
        <p:spPr>
          <a:xfrm rot="5400000">
            <a:off x="1501053" y="7119318"/>
            <a:ext cx="843420" cy="186594"/>
          </a:xfrm>
          <a:prstGeom prst="rightArrow">
            <a:avLst>
              <a:gd name="adj1" fmla="val 32000"/>
              <a:gd name="adj2" fmla="val 289285"/>
            </a:avLst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5" name="Shape 355"/>
          <p:cNvSpPr/>
          <p:nvPr/>
        </p:nvSpPr>
        <p:spPr>
          <a:xfrm>
            <a:off x="4616489" y="2928550"/>
            <a:ext cx="7762874" cy="64328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3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xit" presetSubtype="8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29" dur="3000" fill="hold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8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40" dur="3000" fill="hold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8" fill="hold" grpId="1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51" dur="1000" fill="hold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exit" presetSubtype="0" fill="hold" grpId="1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ntr" presetSubtype="0" fill="hold" grpId="1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xit" presetSubtype="8" fill="hold" grpId="1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61" dur="1000" fill="hold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xit" presetSubtype="0" fill="hold" grpId="1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ntr" presetSubtype="0" fill="hold" grpId="1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xit" presetSubtype="8" fill="hold" grpId="2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71" dur="1000" fill="hold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" grpId="6" animBg="1" advAuto="0"/>
      <p:bldP spid="329" grpId="1" animBg="1" advAuto="0"/>
      <p:bldP spid="338" grpId="7" animBg="1" advAuto="0"/>
      <p:bldP spid="342" grpId="5" animBg="1" advAuto="0"/>
      <p:bldP spid="344" grpId="2" animBg="1" advAuto="0"/>
      <p:bldP spid="345" grpId="4" animBg="1" advAuto="0"/>
      <p:bldP spid="346" grpId="3" animBg="1" advAuto="0"/>
      <p:bldP spid="346" grpId="9" animBg="1" advAuto="0"/>
      <p:bldP spid="347" grpId="8" animBg="1" advAuto="0"/>
      <p:bldP spid="348" grpId="10" animBg="1" advAuto="0"/>
      <p:bldP spid="348" grpId="12" animBg="1" advAuto="0"/>
      <p:bldP spid="349" grpId="11" animBg="1" advAuto="0"/>
      <p:bldP spid="350" grpId="13" animBg="1" advAuto="0"/>
      <p:bldP spid="350" grpId="15" animBg="1" advAuto="0"/>
      <p:bldP spid="351" grpId="14" animBg="1" advAuto="0"/>
      <p:bldP spid="352" grpId="16" animBg="1" advAuto="0"/>
      <p:bldP spid="352" grpId="18" animBg="1" advAuto="0"/>
      <p:bldP spid="353" grpId="17" animBg="1" advAuto="0"/>
      <p:bldP spid="354" grpId="19" animBg="1" advAuto="0"/>
      <p:bldP spid="355" grpId="20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</TotalTime>
  <Words>449</Words>
  <Application>Microsoft Office PowerPoint</Application>
  <PresentationFormat>Custom</PresentationFormat>
  <Paragraphs>96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Gill Sans</vt:lpstr>
      <vt:lpstr>Helvetica</vt:lpstr>
      <vt:lpstr>Helvetica Light</vt:lpstr>
      <vt:lpstr>Helvetica Neue</vt:lpstr>
      <vt:lpstr>White</vt:lpstr>
      <vt:lpstr>PowerPoint Presentation</vt:lpstr>
      <vt:lpstr>The Goal of Vibrational Spectroscopy</vt:lpstr>
      <vt:lpstr>Tandem Mass Spectrometer</vt:lpstr>
      <vt:lpstr>Paper 1</vt:lpstr>
      <vt:lpstr>Why do we need to cool ions?</vt:lpstr>
      <vt:lpstr>UV spectroscopy of NKA2+</vt:lpstr>
      <vt:lpstr>IR-UV gain spectroscopy of NKA2+</vt:lpstr>
      <vt:lpstr>IR-UV hole-burning spectroscopy</vt:lpstr>
      <vt:lpstr>IR-UV Depletion Spectroscopy of NKA2+</vt:lpstr>
      <vt:lpstr>IR-UV double-resonance CIS</vt:lpstr>
      <vt:lpstr>Paper 2</vt:lpstr>
      <vt:lpstr>Lifetime broadening in TrpH+</vt:lpstr>
      <vt:lpstr>UV and IR-UV MS of TrpH+</vt:lpstr>
      <vt:lpstr>TrpH+ IR gain in 3   m spectral region</vt:lpstr>
      <vt:lpstr>IR-IR-UV Hole-Burning Technique</vt:lpstr>
      <vt:lpstr>IR-IR-UV HB Spectroscopy of TrpH+</vt:lpstr>
      <vt:lpstr>IR-IR-UV HB of [D-Ala2-D-Leu5]-Enk1+</vt:lpstr>
      <vt:lpstr>Paper 3</vt:lpstr>
      <vt:lpstr>Absorption of the peptide bond</vt:lpstr>
      <vt:lpstr>VUV spectroscopy of peptides</vt:lpstr>
      <vt:lpstr>IR-VUV gain spectroscopy</vt:lpstr>
      <vt:lpstr>IR-VUV gain spectrum of Ala-AlaH+</vt:lpstr>
      <vt:lpstr>More IR-VUV spectra</vt:lpstr>
      <vt:lpstr>IR-IR-VUV HB of AA-H+</vt:lpstr>
      <vt:lpstr>IR-IR-VUV HB of cyclo-GRGDSP-H+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Aleksandr Pereverzev</dc:creator>
  <cp:lastModifiedBy>Aleksandr Pereverzev</cp:lastModifiedBy>
  <cp:revision>12</cp:revision>
  <dcterms:modified xsi:type="dcterms:W3CDTF">2021-05-26T15:34:04Z</dcterms:modified>
</cp:coreProperties>
</file>