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4"/>
  </p:notesMasterIdLst>
  <p:handoutMasterIdLst>
    <p:handoutMasterId r:id="rId35"/>
  </p:handoutMasterIdLst>
  <p:sldIdLst>
    <p:sldId id="476" r:id="rId2"/>
    <p:sldId id="552" r:id="rId3"/>
    <p:sldId id="553" r:id="rId4"/>
    <p:sldId id="554" r:id="rId5"/>
    <p:sldId id="574" r:id="rId6"/>
    <p:sldId id="576" r:id="rId7"/>
    <p:sldId id="575" r:id="rId8"/>
    <p:sldId id="556" r:id="rId9"/>
    <p:sldId id="560" r:id="rId10"/>
    <p:sldId id="561" r:id="rId11"/>
    <p:sldId id="562" r:id="rId12"/>
    <p:sldId id="563" r:id="rId13"/>
    <p:sldId id="564" r:id="rId14"/>
    <p:sldId id="565" r:id="rId15"/>
    <p:sldId id="567" r:id="rId16"/>
    <p:sldId id="568" r:id="rId17"/>
    <p:sldId id="571" r:id="rId18"/>
    <p:sldId id="572" r:id="rId19"/>
    <p:sldId id="573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</p:sldIdLst>
  <p:sldSz cx="9144000" cy="6858000" type="screen4x3"/>
  <p:notesSz cx="7099300" cy="10234613"/>
  <p:custShowLst>
    <p:custShow name="Langversion" id="0">
      <p:sldLst/>
    </p:custShow>
    <p:custShow name="Timeout Klagenfurt" id="1">
      <p:sldLst/>
    </p:custShow>
    <p:custShow name="Kurzversion Velden 09-2006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A0E30"/>
    <a:srgbClr val="0E1342"/>
    <a:srgbClr val="1B247D"/>
    <a:srgbClr val="0F1445"/>
    <a:srgbClr val="060030"/>
    <a:srgbClr val="0F1121"/>
    <a:srgbClr val="05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43" autoAdjust="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r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85" tIns="47943" rIns="95885" bIns="47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r" defTabSz="952500">
              <a:defRPr sz="1100" i="1"/>
            </a:lvl1pPr>
          </a:lstStyle>
          <a:p>
            <a:pPr>
              <a:defRPr/>
            </a:pPr>
            <a:fld id="{025B5765-B75A-499D-A3E7-2373E02FD4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842BB67-8ED2-455B-AA25-F16F70698F8A}" type="slidenum">
              <a:rPr lang="de-DE" altLang="de-DE" sz="1100" smtClean="0"/>
              <a:pPr/>
              <a:t>1</a:t>
            </a:fld>
            <a:endParaRPr lang="de-DE" altLang="de-DE" sz="11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AF035ED-67A2-446A-97DE-DA2DFAC3BE17}" type="slidenum">
              <a:rPr lang="de-DE" altLang="de-DE" sz="1100" smtClean="0"/>
              <a:pPr/>
              <a:t>2</a:t>
            </a:fld>
            <a:endParaRPr lang="de-DE" altLang="de-DE" sz="11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9C8B82A-5FEB-4B3B-AB74-F5987AF237CB}" type="slidenum">
              <a:rPr lang="de-DE" altLang="de-DE" sz="1100" smtClean="0"/>
              <a:pPr/>
              <a:t>3</a:t>
            </a:fld>
            <a:endParaRPr lang="de-DE" altLang="de-DE" sz="11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16C2123-30BD-49A4-A54E-43FA3FC49684}" type="slidenum">
              <a:rPr lang="de-DE" altLang="de-DE" sz="1100" smtClean="0"/>
              <a:pPr/>
              <a:t>4</a:t>
            </a:fld>
            <a:endParaRPr lang="de-DE" altLang="de-DE" sz="11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7E5DFF8-CBFD-47B5-9987-EA77167A7F3C}" type="slidenum">
              <a:rPr lang="de-DE" altLang="de-DE" sz="1100" smtClean="0"/>
              <a:pPr/>
              <a:t>5</a:t>
            </a:fld>
            <a:endParaRPr lang="de-DE" altLang="de-DE" sz="11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63B1F81-6F01-4AB8-BFD4-0C7ABAA6B4D3}" type="slidenum">
              <a:rPr lang="de-DE" altLang="de-DE" sz="1100" smtClean="0"/>
              <a:pPr/>
              <a:t>6</a:t>
            </a:fld>
            <a:endParaRPr lang="de-DE" altLang="de-DE" sz="11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4700" indent="-296863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92213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70050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46300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3500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60700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17900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75100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5B6852-5711-4687-8F98-D8916278EE22}" type="slidenum">
              <a:rPr lang="de-DE" altLang="de-DE" sz="1100" smtClean="0"/>
              <a:pPr/>
              <a:t>9</a:t>
            </a:fld>
            <a:endParaRPr lang="de-DE" altLang="de-DE" sz="11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1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2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2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4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1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9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5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9850" y="388938"/>
            <a:ext cx="7594600" cy="5048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54113" y="1989138"/>
            <a:ext cx="7594600" cy="4464050"/>
          </a:xfrm>
        </p:spPr>
        <p:txBody>
          <a:bodyPr/>
          <a:lstStyle/>
          <a:p>
            <a:pPr lvl="0"/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48460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AT" altLang="de-D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6300788" cy="1150938"/>
          </a:xfrm>
        </p:spPr>
        <p:txBody>
          <a:bodyPr wrap="none" anchor="t"/>
          <a:lstStyle>
            <a:lvl1pPr>
              <a:defRPr sz="4800"/>
            </a:lvl1pPr>
          </a:lstStyle>
          <a:p>
            <a:pPr lvl="0"/>
            <a:r>
              <a:rPr lang="de-AT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139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42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086350"/>
            <a:ext cx="8640762" cy="1079500"/>
          </a:xfrm>
        </p:spPr>
        <p:txBody>
          <a:bodyPr/>
          <a:lstStyle/>
          <a:p>
            <a:pPr marL="960438" lvl="1" indent="-285750" eaLnBrk="1" hangingPunct="1">
              <a:lnSpc>
                <a:spcPct val="130000"/>
              </a:lnSpc>
            </a:pPr>
            <a:r>
              <a:rPr lang="en-US" altLang="de-DE" b="1">
                <a:solidFill>
                  <a:srgbClr val="FFFF00"/>
                </a:solidFill>
              </a:rPr>
              <a:t>Aufschlag</a:t>
            </a:r>
            <a:r>
              <a:rPr lang="en-US" altLang="de-DE">
                <a:solidFill>
                  <a:srgbClr val="FFFF00"/>
                </a:solidFill>
              </a:rPr>
              <a:t> </a:t>
            </a:r>
            <a:r>
              <a:rPr lang="en-US" altLang="de-DE">
                <a:sym typeface="Wingdings" panose="05000000000000000000" pitchFamily="2" charset="2"/>
              </a:rPr>
              <a:t></a:t>
            </a:r>
            <a:r>
              <a:rPr lang="en-US" altLang="de-DE"/>
              <a:t> Annahme </a:t>
            </a:r>
            <a:r>
              <a:rPr lang="en-US" altLang="de-DE">
                <a:sym typeface="Wingdings" panose="05000000000000000000" pitchFamily="2" charset="2"/>
              </a:rPr>
              <a:t> </a:t>
            </a:r>
            <a:r>
              <a:rPr lang="en-US" altLang="de-DE"/>
              <a:t>Zuspiel </a:t>
            </a:r>
            <a:r>
              <a:rPr lang="en-US" altLang="de-DE">
                <a:sym typeface="Wingdings" panose="05000000000000000000" pitchFamily="2" charset="2"/>
              </a:rPr>
              <a:t></a:t>
            </a:r>
            <a:r>
              <a:rPr lang="en-US" altLang="de-DE"/>
              <a:t> </a:t>
            </a:r>
            <a:r>
              <a:rPr lang="en-US" altLang="de-DE" b="1">
                <a:solidFill>
                  <a:srgbClr val="FFFF00"/>
                </a:solidFill>
              </a:rPr>
              <a:t>Angriff</a:t>
            </a:r>
            <a:r>
              <a:rPr lang="en-US" altLang="de-DE">
                <a:solidFill>
                  <a:srgbClr val="FFFF00"/>
                </a:solidFill>
              </a:rPr>
              <a:t> </a:t>
            </a:r>
            <a:r>
              <a:rPr lang="en-US" altLang="de-DE">
                <a:sym typeface="Wingdings" panose="05000000000000000000" pitchFamily="2" charset="2"/>
              </a:rPr>
              <a:t> </a:t>
            </a:r>
            <a:r>
              <a:rPr lang="en-US" altLang="de-DE"/>
              <a:t>Block/Abwehr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en-US" altLang="de-DE"/>
              <a:t>(</a:t>
            </a:r>
            <a:r>
              <a:rPr lang="en-US" altLang="de-DE">
                <a:sym typeface="Wingdings" panose="05000000000000000000" pitchFamily="2" charset="2"/>
              </a:rPr>
              <a:t> Zuspiel  Angriff  …)</a:t>
            </a:r>
            <a:endParaRPr lang="en-US" altLang="de-DE"/>
          </a:p>
        </p:txBody>
      </p:sp>
      <p:pic>
        <p:nvPicPr>
          <p:cNvPr id="10243" name="Picture 4" descr="bea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0764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beac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844675"/>
            <a:ext cx="20685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Aufspi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844675"/>
            <a:ext cx="20621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Bloc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844675"/>
            <a:ext cx="20621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569509" y="795867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Spielstruktur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Komplex 1 – K1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773238"/>
            <a:ext cx="7305675" cy="46799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Phasen im Spiel: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 b="1">
                <a:solidFill>
                  <a:srgbClr val="FFFF00"/>
                </a:solidFill>
              </a:rPr>
              <a:t>Annahme – Zuspiel – Angriff: Sideout, K1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Service – Block – Abwehr – Gegenangriff: Breakball, Punktball, K2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 – Das schmale Spielkonzept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773238"/>
            <a:ext cx="6802437" cy="46799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Grundlagen: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Ballwege kurz halten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Laufwege werden länger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Aufspieler läuft erst mit der Ballannahme!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Sichern nach dem Aufspiel!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 Rechts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249988" y="1890713"/>
            <a:ext cx="2665412" cy="4343400"/>
            <a:chOff x="4224" y="912"/>
            <a:chExt cx="1296" cy="2112"/>
          </a:xfrm>
        </p:grpSpPr>
        <p:sp>
          <p:nvSpPr>
            <p:cNvPr id="28708" name="Rectangle 4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09" name="Rectangle 5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10" name="Line 6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Oval 7"/>
          <p:cNvSpPr>
            <a:spLocks noChangeArrowheads="1"/>
          </p:cNvSpPr>
          <p:nvPr/>
        </p:nvSpPr>
        <p:spPr bwMode="auto">
          <a:xfrm>
            <a:off x="8077200" y="3795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77" name="Oval 8"/>
          <p:cNvSpPr>
            <a:spLocks noChangeArrowheads="1"/>
          </p:cNvSpPr>
          <p:nvPr/>
        </p:nvSpPr>
        <p:spPr bwMode="auto">
          <a:xfrm>
            <a:off x="7620000" y="4557713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78" name="Oval 9"/>
          <p:cNvSpPr>
            <a:spLocks noChangeArrowheads="1"/>
          </p:cNvSpPr>
          <p:nvPr/>
        </p:nvSpPr>
        <p:spPr bwMode="auto">
          <a:xfrm>
            <a:off x="8077200" y="42529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79" name="Oval 10"/>
          <p:cNvSpPr>
            <a:spLocks noChangeArrowheads="1"/>
          </p:cNvSpPr>
          <p:nvPr/>
        </p:nvSpPr>
        <p:spPr bwMode="auto">
          <a:xfrm>
            <a:off x="7086600" y="2652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grpSp>
        <p:nvGrpSpPr>
          <p:cNvPr id="28680" name="Group 11"/>
          <p:cNvGrpSpPr>
            <a:grpSpLocks/>
          </p:cNvGrpSpPr>
          <p:nvPr/>
        </p:nvGrpSpPr>
        <p:grpSpPr bwMode="auto">
          <a:xfrm>
            <a:off x="3354388" y="1890713"/>
            <a:ext cx="2665412" cy="4343400"/>
            <a:chOff x="4224" y="912"/>
            <a:chExt cx="1296" cy="2112"/>
          </a:xfrm>
        </p:grpSpPr>
        <p:sp>
          <p:nvSpPr>
            <p:cNvPr id="28705" name="Rectangle 12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06" name="Rectangle 13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07" name="Line 14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1" name="Oval 15"/>
          <p:cNvSpPr>
            <a:spLocks noChangeArrowheads="1"/>
          </p:cNvSpPr>
          <p:nvPr/>
        </p:nvSpPr>
        <p:spPr bwMode="auto">
          <a:xfrm>
            <a:off x="4800600" y="3643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2" name="Oval 16"/>
          <p:cNvSpPr>
            <a:spLocks noChangeArrowheads="1"/>
          </p:cNvSpPr>
          <p:nvPr/>
        </p:nvSpPr>
        <p:spPr bwMode="auto">
          <a:xfrm>
            <a:off x="4800600" y="4176713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3" name="Oval 17"/>
          <p:cNvSpPr>
            <a:spLocks noChangeArrowheads="1"/>
          </p:cNvSpPr>
          <p:nvPr/>
        </p:nvSpPr>
        <p:spPr bwMode="auto">
          <a:xfrm>
            <a:off x="5181600" y="54721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4572000" y="2271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grpSp>
        <p:nvGrpSpPr>
          <p:cNvPr id="28685" name="Group 19"/>
          <p:cNvGrpSpPr>
            <a:grpSpLocks/>
          </p:cNvGrpSpPr>
          <p:nvPr/>
        </p:nvGrpSpPr>
        <p:grpSpPr bwMode="auto">
          <a:xfrm>
            <a:off x="381000" y="1890713"/>
            <a:ext cx="2665413" cy="4343400"/>
            <a:chOff x="4224" y="912"/>
            <a:chExt cx="1296" cy="2112"/>
          </a:xfrm>
        </p:grpSpPr>
        <p:sp>
          <p:nvSpPr>
            <p:cNvPr id="28702" name="Rectangle 20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03" name="Rectangle 21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8704" name="Line 22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6" name="Oval 23"/>
          <p:cNvSpPr>
            <a:spLocks noChangeArrowheads="1"/>
          </p:cNvSpPr>
          <p:nvPr/>
        </p:nvSpPr>
        <p:spPr bwMode="auto">
          <a:xfrm>
            <a:off x="1600200" y="3643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7" name="Oval 24"/>
          <p:cNvSpPr>
            <a:spLocks noChangeArrowheads="1"/>
          </p:cNvSpPr>
          <p:nvPr/>
        </p:nvSpPr>
        <p:spPr bwMode="auto">
          <a:xfrm>
            <a:off x="1219200" y="5167313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8" name="Oval 25"/>
          <p:cNvSpPr>
            <a:spLocks noChangeArrowheads="1"/>
          </p:cNvSpPr>
          <p:nvPr/>
        </p:nvSpPr>
        <p:spPr bwMode="auto">
          <a:xfrm>
            <a:off x="2209800" y="5548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89" name="Oval 26"/>
          <p:cNvSpPr>
            <a:spLocks noChangeArrowheads="1"/>
          </p:cNvSpPr>
          <p:nvPr/>
        </p:nvSpPr>
        <p:spPr bwMode="auto">
          <a:xfrm>
            <a:off x="1600200" y="23479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8690" name="Line 27"/>
          <p:cNvSpPr>
            <a:spLocks noChangeShapeType="1"/>
          </p:cNvSpPr>
          <p:nvPr/>
        </p:nvSpPr>
        <p:spPr bwMode="auto">
          <a:xfrm flipH="1" flipV="1">
            <a:off x="1981200" y="4176713"/>
            <a:ext cx="3048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8"/>
          <p:cNvSpPr>
            <a:spLocks noChangeShapeType="1"/>
          </p:cNvSpPr>
          <p:nvPr/>
        </p:nvSpPr>
        <p:spPr bwMode="auto">
          <a:xfrm flipV="1">
            <a:off x="1371600" y="4329113"/>
            <a:ext cx="457200" cy="914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9"/>
          <p:cNvSpPr>
            <a:spLocks noChangeShapeType="1"/>
          </p:cNvSpPr>
          <p:nvPr/>
        </p:nvSpPr>
        <p:spPr bwMode="auto">
          <a:xfrm>
            <a:off x="4876800" y="4252913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30"/>
          <p:cNvSpPr>
            <a:spLocks noChangeShapeType="1"/>
          </p:cNvSpPr>
          <p:nvPr/>
        </p:nvSpPr>
        <p:spPr bwMode="auto">
          <a:xfrm flipV="1">
            <a:off x="5334000" y="4405313"/>
            <a:ext cx="76200" cy="12192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31"/>
          <p:cNvSpPr>
            <a:spLocks noChangeShapeType="1"/>
          </p:cNvSpPr>
          <p:nvPr/>
        </p:nvSpPr>
        <p:spPr bwMode="auto">
          <a:xfrm flipH="1" flipV="1">
            <a:off x="7467600" y="3414713"/>
            <a:ext cx="6858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2"/>
          <p:cNvSpPr>
            <a:spLocks noChangeShapeType="1"/>
          </p:cNvSpPr>
          <p:nvPr/>
        </p:nvSpPr>
        <p:spPr bwMode="auto">
          <a:xfrm flipV="1">
            <a:off x="8229600" y="3414713"/>
            <a:ext cx="1524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Text Box 33"/>
          <p:cNvSpPr txBox="1">
            <a:spLocks noChangeArrowheads="1"/>
          </p:cNvSpPr>
          <p:nvPr/>
        </p:nvSpPr>
        <p:spPr bwMode="auto">
          <a:xfrm>
            <a:off x="825500" y="6223000"/>
            <a:ext cx="170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Annahme</a:t>
            </a:r>
            <a:endParaRPr lang="de-DE" altLang="de-DE"/>
          </a:p>
        </p:txBody>
      </p:sp>
      <p:sp>
        <p:nvSpPr>
          <p:cNvPr id="28697" name="Text Box 34"/>
          <p:cNvSpPr txBox="1">
            <a:spLocks noChangeArrowheads="1"/>
          </p:cNvSpPr>
          <p:nvPr/>
        </p:nvSpPr>
        <p:spPr bwMode="auto">
          <a:xfrm>
            <a:off x="3224213" y="62230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Aufspiel/Anlauf</a:t>
            </a:r>
            <a:endParaRPr lang="de-DE" altLang="de-DE"/>
          </a:p>
        </p:txBody>
      </p:sp>
      <p:sp>
        <p:nvSpPr>
          <p:cNvPr id="28698" name="Text Box 35"/>
          <p:cNvSpPr txBox="1">
            <a:spLocks noChangeArrowheads="1"/>
          </p:cNvSpPr>
          <p:nvPr/>
        </p:nvSpPr>
        <p:spPr bwMode="auto">
          <a:xfrm>
            <a:off x="6091238" y="6223000"/>
            <a:ext cx="291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Angriff/Sicherung</a:t>
            </a:r>
            <a:endParaRPr lang="de-DE" altLang="de-DE"/>
          </a:p>
        </p:txBody>
      </p:sp>
      <p:sp>
        <p:nvSpPr>
          <p:cNvPr id="28699" name="Line 36"/>
          <p:cNvSpPr>
            <a:spLocks noChangeShapeType="1"/>
          </p:cNvSpPr>
          <p:nvPr/>
        </p:nvSpPr>
        <p:spPr bwMode="auto">
          <a:xfrm>
            <a:off x="1751013" y="4130675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37"/>
          <p:cNvSpPr>
            <a:spLocks noChangeShapeType="1"/>
          </p:cNvSpPr>
          <p:nvPr/>
        </p:nvSpPr>
        <p:spPr bwMode="auto">
          <a:xfrm>
            <a:off x="4749800" y="4108450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38"/>
          <p:cNvSpPr>
            <a:spLocks noChangeShapeType="1"/>
          </p:cNvSpPr>
          <p:nvPr/>
        </p:nvSpPr>
        <p:spPr bwMode="auto">
          <a:xfrm>
            <a:off x="7654925" y="4156075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 Links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 flipH="1">
            <a:off x="6173788" y="1890713"/>
            <a:ext cx="2665412" cy="4343400"/>
            <a:chOff x="4224" y="912"/>
            <a:chExt cx="1296" cy="2112"/>
          </a:xfrm>
        </p:grpSpPr>
        <p:sp>
          <p:nvSpPr>
            <p:cNvPr id="29732" name="Rectangle 4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33" name="Rectangle 5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34" name="Line 6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0" name="Oval 7"/>
          <p:cNvSpPr>
            <a:spLocks noChangeArrowheads="1"/>
          </p:cNvSpPr>
          <p:nvPr/>
        </p:nvSpPr>
        <p:spPr bwMode="auto">
          <a:xfrm flipH="1">
            <a:off x="6934200" y="3795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1" name="Oval 8"/>
          <p:cNvSpPr>
            <a:spLocks noChangeArrowheads="1"/>
          </p:cNvSpPr>
          <p:nvPr/>
        </p:nvSpPr>
        <p:spPr bwMode="auto">
          <a:xfrm flipH="1">
            <a:off x="7543800" y="4557713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2" name="Oval 9"/>
          <p:cNvSpPr>
            <a:spLocks noChangeArrowheads="1"/>
          </p:cNvSpPr>
          <p:nvPr/>
        </p:nvSpPr>
        <p:spPr bwMode="auto">
          <a:xfrm flipH="1">
            <a:off x="6934200" y="42529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3" name="Oval 10"/>
          <p:cNvSpPr>
            <a:spLocks noChangeArrowheads="1"/>
          </p:cNvSpPr>
          <p:nvPr/>
        </p:nvSpPr>
        <p:spPr bwMode="auto">
          <a:xfrm flipH="1">
            <a:off x="7848600" y="2652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grpSp>
        <p:nvGrpSpPr>
          <p:cNvPr id="29704" name="Group 11"/>
          <p:cNvGrpSpPr>
            <a:grpSpLocks/>
          </p:cNvGrpSpPr>
          <p:nvPr/>
        </p:nvGrpSpPr>
        <p:grpSpPr bwMode="auto">
          <a:xfrm flipH="1">
            <a:off x="3278188" y="1890713"/>
            <a:ext cx="2665412" cy="4343400"/>
            <a:chOff x="4224" y="912"/>
            <a:chExt cx="1296" cy="2112"/>
          </a:xfrm>
        </p:grpSpPr>
        <p:sp>
          <p:nvSpPr>
            <p:cNvPr id="29729" name="Rectangle 12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30" name="Rectangle 13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31" name="Line 14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Oval 15"/>
          <p:cNvSpPr>
            <a:spLocks noChangeArrowheads="1"/>
          </p:cNvSpPr>
          <p:nvPr/>
        </p:nvSpPr>
        <p:spPr bwMode="auto">
          <a:xfrm flipH="1">
            <a:off x="4495800" y="3643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 flipH="1">
            <a:off x="4356100" y="4168775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 flipH="1">
            <a:off x="3962400" y="5548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 flipH="1">
            <a:off x="4495800" y="22717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grpSp>
        <p:nvGrpSpPr>
          <p:cNvPr id="29709" name="Group 19"/>
          <p:cNvGrpSpPr>
            <a:grpSpLocks/>
          </p:cNvGrpSpPr>
          <p:nvPr/>
        </p:nvGrpSpPr>
        <p:grpSpPr bwMode="auto">
          <a:xfrm flipH="1">
            <a:off x="304800" y="1890713"/>
            <a:ext cx="2665413" cy="4343400"/>
            <a:chOff x="4224" y="912"/>
            <a:chExt cx="1296" cy="2112"/>
          </a:xfrm>
        </p:grpSpPr>
        <p:sp>
          <p:nvSpPr>
            <p:cNvPr id="29726" name="Rectangle 20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27" name="Rectangle 21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28" name="Line 22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0" name="Oval 23"/>
          <p:cNvSpPr>
            <a:spLocks noChangeArrowheads="1"/>
          </p:cNvSpPr>
          <p:nvPr/>
        </p:nvSpPr>
        <p:spPr bwMode="auto">
          <a:xfrm flipH="1">
            <a:off x="1524000" y="3643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11" name="Oval 24"/>
          <p:cNvSpPr>
            <a:spLocks noChangeArrowheads="1"/>
          </p:cNvSpPr>
          <p:nvPr/>
        </p:nvSpPr>
        <p:spPr bwMode="auto">
          <a:xfrm flipH="1">
            <a:off x="1905000" y="5319713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12" name="Oval 25"/>
          <p:cNvSpPr>
            <a:spLocks noChangeArrowheads="1"/>
          </p:cNvSpPr>
          <p:nvPr/>
        </p:nvSpPr>
        <p:spPr bwMode="auto">
          <a:xfrm flipH="1">
            <a:off x="1066800" y="55483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13" name="Oval 26"/>
          <p:cNvSpPr>
            <a:spLocks noChangeArrowheads="1"/>
          </p:cNvSpPr>
          <p:nvPr/>
        </p:nvSpPr>
        <p:spPr bwMode="auto">
          <a:xfrm flipH="1">
            <a:off x="1524000" y="2347913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14" name="Line 27"/>
          <p:cNvSpPr>
            <a:spLocks noChangeShapeType="1"/>
          </p:cNvSpPr>
          <p:nvPr/>
        </p:nvSpPr>
        <p:spPr bwMode="auto">
          <a:xfrm flipV="1">
            <a:off x="1187450" y="4240213"/>
            <a:ext cx="2159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8"/>
          <p:cNvSpPr>
            <a:spLocks noChangeShapeType="1"/>
          </p:cNvSpPr>
          <p:nvPr/>
        </p:nvSpPr>
        <p:spPr bwMode="auto">
          <a:xfrm flipH="1" flipV="1">
            <a:off x="1547813" y="4311650"/>
            <a:ext cx="447675" cy="9921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9"/>
          <p:cNvSpPr>
            <a:spLocks noChangeShapeType="1"/>
          </p:cNvSpPr>
          <p:nvPr/>
        </p:nvSpPr>
        <p:spPr bwMode="auto">
          <a:xfrm flipH="1">
            <a:off x="4067175" y="431165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30"/>
          <p:cNvSpPr>
            <a:spLocks noChangeShapeType="1"/>
          </p:cNvSpPr>
          <p:nvPr/>
        </p:nvSpPr>
        <p:spPr bwMode="auto">
          <a:xfrm flipV="1">
            <a:off x="4038600" y="4405313"/>
            <a:ext cx="76200" cy="12192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31"/>
          <p:cNvSpPr>
            <a:spLocks noChangeShapeType="1"/>
          </p:cNvSpPr>
          <p:nvPr/>
        </p:nvSpPr>
        <p:spPr bwMode="auto">
          <a:xfrm flipV="1">
            <a:off x="7086600" y="3490913"/>
            <a:ext cx="6858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32"/>
          <p:cNvSpPr>
            <a:spLocks noChangeShapeType="1"/>
          </p:cNvSpPr>
          <p:nvPr/>
        </p:nvSpPr>
        <p:spPr bwMode="auto">
          <a:xfrm rot="426042" flipH="1" flipV="1">
            <a:off x="6858000" y="3567113"/>
            <a:ext cx="1524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Text Box 33"/>
          <p:cNvSpPr txBox="1">
            <a:spLocks noChangeArrowheads="1"/>
          </p:cNvSpPr>
          <p:nvPr/>
        </p:nvSpPr>
        <p:spPr bwMode="auto">
          <a:xfrm>
            <a:off x="825500" y="6223000"/>
            <a:ext cx="170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Annahme</a:t>
            </a:r>
            <a:endParaRPr lang="de-DE" altLang="de-DE"/>
          </a:p>
        </p:txBody>
      </p:sp>
      <p:sp>
        <p:nvSpPr>
          <p:cNvPr id="29721" name="Text Box 34"/>
          <p:cNvSpPr txBox="1">
            <a:spLocks noChangeArrowheads="1"/>
          </p:cNvSpPr>
          <p:nvPr/>
        </p:nvSpPr>
        <p:spPr bwMode="auto">
          <a:xfrm>
            <a:off x="3224213" y="6223000"/>
            <a:ext cx="255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Aufspiel/Anlauf</a:t>
            </a:r>
            <a:endParaRPr lang="de-DE" altLang="de-DE"/>
          </a:p>
        </p:txBody>
      </p:sp>
      <p:sp>
        <p:nvSpPr>
          <p:cNvPr id="29722" name="Text Box 35"/>
          <p:cNvSpPr txBox="1">
            <a:spLocks noChangeArrowheads="1"/>
          </p:cNvSpPr>
          <p:nvPr/>
        </p:nvSpPr>
        <p:spPr bwMode="auto">
          <a:xfrm>
            <a:off x="6091238" y="6223000"/>
            <a:ext cx="291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>
                <a:solidFill>
                  <a:schemeClr val="hlink"/>
                </a:solidFill>
                <a:latin typeface="Arial" panose="020B0604020202020204" pitchFamily="34" charset="0"/>
              </a:rPr>
              <a:t>Angriff/Sicherung</a:t>
            </a:r>
            <a:endParaRPr lang="de-DE" altLang="de-DE"/>
          </a:p>
        </p:txBody>
      </p:sp>
      <p:sp>
        <p:nvSpPr>
          <p:cNvPr id="29723" name="Line 36"/>
          <p:cNvSpPr>
            <a:spLocks noChangeShapeType="1"/>
          </p:cNvSpPr>
          <p:nvPr/>
        </p:nvSpPr>
        <p:spPr bwMode="auto">
          <a:xfrm>
            <a:off x="1619250" y="4168775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37"/>
          <p:cNvSpPr>
            <a:spLocks noChangeShapeType="1"/>
          </p:cNvSpPr>
          <p:nvPr/>
        </p:nvSpPr>
        <p:spPr bwMode="auto">
          <a:xfrm>
            <a:off x="4618038" y="4143375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38"/>
          <p:cNvSpPr>
            <a:spLocks noChangeShapeType="1"/>
          </p:cNvSpPr>
          <p:nvPr/>
        </p:nvSpPr>
        <p:spPr bwMode="auto">
          <a:xfrm>
            <a:off x="7477125" y="4168775"/>
            <a:ext cx="0" cy="201612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Annahme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773238"/>
            <a:ext cx="4641850" cy="4679950"/>
          </a:xfrm>
        </p:spPr>
        <p:txBody>
          <a:bodyPr>
            <a:normAutofit lnSpcReduction="10000"/>
          </a:bodyPr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Grundsätzliches: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Klare Absprachen für die Mitte, VOR dem Service!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Bestätigung NACH dem Service!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Vom Netz weg lassen!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Ball auf der eigenen Hälfte halten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/>
              <a:t>Schmales Spiel!</a:t>
            </a:r>
          </a:p>
        </p:txBody>
      </p:sp>
      <p:pic>
        <p:nvPicPr>
          <p:cNvPr id="30724" name="Picture 4" descr="bea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622425"/>
            <a:ext cx="30353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Individualtaktik des Annahmespielers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876425"/>
            <a:ext cx="4724400" cy="464820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Schwieriges Service:</a:t>
            </a:r>
          </a:p>
          <a:p>
            <a:pPr marL="960438" lvl="1" indent="-285750" eaLnBrk="1" hangingPunct="1"/>
            <a:r>
              <a:rPr lang="de-DE" altLang="de-DE" sz="2400"/>
              <a:t>Ball im Spiel halten</a:t>
            </a:r>
          </a:p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Mittleres Service:</a:t>
            </a:r>
          </a:p>
          <a:p>
            <a:pPr marL="960438" lvl="1" indent="-285750" eaLnBrk="1" hangingPunct="1"/>
            <a:r>
              <a:rPr lang="de-DE" altLang="de-DE" sz="2400"/>
              <a:t>Ball gut annehmen – Feldmitte</a:t>
            </a:r>
          </a:p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Leichtes Service:</a:t>
            </a:r>
          </a:p>
          <a:p>
            <a:pPr marL="960438" lvl="1" indent="-285750" eaLnBrk="1" hangingPunct="1"/>
            <a:r>
              <a:rPr lang="de-DE" altLang="de-DE" sz="2400"/>
              <a:t>Perfekte Annahme</a:t>
            </a:r>
          </a:p>
        </p:txBody>
      </p:sp>
      <p:pic>
        <p:nvPicPr>
          <p:cNvPr id="31748" name="Picture 4" descr="beac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76450"/>
            <a:ext cx="2730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Zielorte der Annahme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439988" y="2020888"/>
            <a:ext cx="2665412" cy="4343400"/>
            <a:chOff x="4224" y="912"/>
            <a:chExt cx="1296" cy="2112"/>
          </a:xfrm>
        </p:grpSpPr>
        <p:sp>
          <p:nvSpPr>
            <p:cNvPr id="32782" name="Rectangle 4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2783" name="Rectangle 5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2784" name="Line 6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Oval 7"/>
          <p:cNvSpPr>
            <a:spLocks noChangeArrowheads="1"/>
          </p:cNvSpPr>
          <p:nvPr/>
        </p:nvSpPr>
        <p:spPr bwMode="auto">
          <a:xfrm>
            <a:off x="3201988" y="24780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3" name="Oval 8"/>
          <p:cNvSpPr>
            <a:spLocks noChangeArrowheads="1"/>
          </p:cNvSpPr>
          <p:nvPr/>
        </p:nvSpPr>
        <p:spPr bwMode="auto">
          <a:xfrm>
            <a:off x="4573588" y="6440488"/>
            <a:ext cx="2286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3679825" y="43830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5" name="Oval 10"/>
          <p:cNvSpPr>
            <a:spLocks noChangeArrowheads="1"/>
          </p:cNvSpPr>
          <p:nvPr/>
        </p:nvSpPr>
        <p:spPr bwMode="auto">
          <a:xfrm>
            <a:off x="4238625" y="2401888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6" name="Oval 11"/>
          <p:cNvSpPr>
            <a:spLocks noChangeArrowheads="1"/>
          </p:cNvSpPr>
          <p:nvPr/>
        </p:nvSpPr>
        <p:spPr bwMode="auto">
          <a:xfrm>
            <a:off x="3563938" y="3146425"/>
            <a:ext cx="936625" cy="8636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7" name="Oval 12"/>
          <p:cNvSpPr>
            <a:spLocks noChangeArrowheads="1"/>
          </p:cNvSpPr>
          <p:nvPr/>
        </p:nvSpPr>
        <p:spPr bwMode="auto">
          <a:xfrm>
            <a:off x="5435600" y="2425700"/>
            <a:ext cx="504825" cy="3603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3851275" y="3722688"/>
            <a:ext cx="504825" cy="360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5219700" y="3290888"/>
            <a:ext cx="936625" cy="86360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5724525" y="2276475"/>
            <a:ext cx="34194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altLang="de-DE">
                <a:solidFill>
                  <a:schemeClr val="hlink"/>
                </a:solidFill>
                <a:latin typeface="Arial" panose="020B0604020202020204" pitchFamily="34" charset="0"/>
              </a:rPr>
              <a:t>Perfekte Annahme</a:t>
            </a:r>
          </a:p>
        </p:txBody>
      </p:sp>
      <p:sp>
        <p:nvSpPr>
          <p:cNvPr id="32781" name="Rectangle 16"/>
          <p:cNvSpPr>
            <a:spLocks noChangeArrowheads="1"/>
          </p:cNvSpPr>
          <p:nvPr/>
        </p:nvSpPr>
        <p:spPr bwMode="auto">
          <a:xfrm>
            <a:off x="5867400" y="3433763"/>
            <a:ext cx="28321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de-DE" altLang="de-DE">
                <a:solidFill>
                  <a:schemeClr val="hlink"/>
                </a:solidFill>
                <a:latin typeface="Arial" panose="020B0604020202020204" pitchFamily="34" charset="0"/>
              </a:rPr>
              <a:t>Gute Annahme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6124575"/>
            <a:ext cx="6961188" cy="688975"/>
          </a:xfrm>
        </p:spPr>
        <p:txBody>
          <a:bodyPr/>
          <a:lstStyle/>
          <a:p>
            <a:pPr marL="195263" lvl="1" indent="-4763" algn="ctr" eaLnBrk="1" hangingPunct="1">
              <a:lnSpc>
                <a:spcPct val="130000"/>
              </a:lnSpc>
            </a:pPr>
            <a:r>
              <a:rPr lang="de-DE" altLang="de-DE"/>
              <a:t>Aufspieler läuft erst mit der Ballannahme!</a:t>
            </a:r>
          </a:p>
        </p:txBody>
      </p:sp>
      <p:pic>
        <p:nvPicPr>
          <p:cNvPr id="33796" name="Picture 4" descr="annah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874838"/>
            <a:ext cx="589438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6053138"/>
            <a:ext cx="6961188" cy="688975"/>
          </a:xfrm>
        </p:spPr>
        <p:txBody>
          <a:bodyPr/>
          <a:lstStyle/>
          <a:p>
            <a:pPr marL="195263" lvl="1" indent="-4763" algn="ctr" eaLnBrk="1" hangingPunct="1">
              <a:lnSpc>
                <a:spcPct val="130000"/>
              </a:lnSpc>
            </a:pPr>
            <a:r>
              <a:rPr lang="de-DE" altLang="de-DE"/>
              <a:t>Auch bei den Damen!</a:t>
            </a:r>
          </a:p>
        </p:txBody>
      </p:sp>
      <p:pic>
        <p:nvPicPr>
          <p:cNvPr id="34820" name="Picture 4" descr="Annahm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57375"/>
            <a:ext cx="59769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Angriffsaufbau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5673725"/>
            <a:ext cx="6961188" cy="722313"/>
          </a:xfrm>
        </p:spPr>
        <p:txBody>
          <a:bodyPr/>
          <a:lstStyle/>
          <a:p>
            <a:pPr marL="195263" lvl="1" indent="-4763" algn="ctr" eaLnBrk="1" hangingPunct="1">
              <a:lnSpc>
                <a:spcPct val="130000"/>
              </a:lnSpc>
            </a:pPr>
            <a:r>
              <a:rPr lang="de-DE" altLang="de-DE"/>
              <a:t>ganz wirklich!</a:t>
            </a:r>
          </a:p>
        </p:txBody>
      </p:sp>
      <p:pic>
        <p:nvPicPr>
          <p:cNvPr id="35844" name="Picture 4" descr="Annahm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901825"/>
            <a:ext cx="574833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altLang="de-DE"/>
              <a:t>Schlagbewegungen</a:t>
            </a:r>
          </a:p>
        </p:txBody>
      </p:sp>
      <p:graphicFrame>
        <p:nvGraphicFramePr>
          <p:cNvPr id="503977" name="Group 1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56358004"/>
              </p:ext>
            </p:extLst>
          </p:nvPr>
        </p:nvGraphicFramePr>
        <p:xfrm>
          <a:off x="468313" y="1844675"/>
          <a:ext cx="8382000" cy="4283076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0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Driveschlag im Stand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Flatterservice im Stand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Angriffsschlag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0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Aufwurf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Ein- oder beidarmig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einarmig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Zuspiel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87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Armzug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Runde Bewegung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Ausholbewegung vorbereitet, Arm stoppt, lineare Bewegung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Runde Bewegung, Varianten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0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Ball/Körper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Über der Schulter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 der Schulter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Knapp vor der Schulter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05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Anlauf</a:t>
                      </a:r>
                    </a:p>
                  </a:txBody>
                  <a:tcPr marL="90000" marR="90000" marT="46796" marB="4679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keiner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keiner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b="1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179388" algn="l">
                        <a:lnSpc>
                          <a:spcPct val="12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358775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538163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717550"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174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1631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089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2546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Anlaufrhythmus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268413"/>
            <a:ext cx="6300788" cy="1296987"/>
          </a:xfrm>
        </p:spPr>
        <p:txBody>
          <a:bodyPr/>
          <a:lstStyle/>
          <a:p>
            <a:pPr algn="ctr" eaLnBrk="1" hangingPunct="1"/>
            <a:r>
              <a:rPr lang="de-DE" altLang="de-DE">
                <a:solidFill>
                  <a:srgbClr val="FF6600"/>
                </a:solidFill>
              </a:rPr>
              <a:t>Regelkunde</a:t>
            </a:r>
            <a:endParaRPr lang="de-AT" altLang="de-DE">
              <a:solidFill>
                <a:srgbClr val="FF66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260350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233362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Spielfeldmaße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8x16m</a:t>
            </a:r>
          </a:p>
          <a:p>
            <a:pPr eaLnBrk="1" hangingPunct="1"/>
            <a:r>
              <a:rPr lang="de-DE" altLang="de-DE"/>
              <a:t>Netz </a:t>
            </a:r>
          </a:p>
          <a:p>
            <a:pPr eaLnBrk="1" hangingPunct="1"/>
            <a:r>
              <a:rPr lang="de-DE" altLang="de-DE"/>
              <a:t>Herren: 2,43m</a:t>
            </a:r>
          </a:p>
          <a:p>
            <a:pPr eaLnBrk="1" hangingPunct="1"/>
            <a:r>
              <a:rPr lang="de-DE" altLang="de-DE"/>
              <a:t>Damen 2,24m</a:t>
            </a:r>
          </a:p>
          <a:p>
            <a:pPr eaLnBrk="1" hangingPunct="1"/>
            <a:r>
              <a:rPr lang="de-DE" altLang="de-DE"/>
              <a:t>Spielfläche aus Sand</a:t>
            </a:r>
            <a:r>
              <a:rPr lang="de-AT" altLang="de-DE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Anpfiff zum Service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05188" y="392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8917" name="Picture 5" descr="hz-aufsch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757738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Punktgewinn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405188" y="392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264275" y="444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903663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9943" name="Picture 7" descr="02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35909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Ball im Feld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979613" y="40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264275" y="444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903663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959600" y="462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759450" y="406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0969" name="Picture 9" descr="hz-d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0306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Satzende 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–"/>
            </a:pPr>
            <a:r>
              <a:rPr lang="de-DE" altLang="de-DE" sz="2400"/>
              <a:t>Satzende bei 21 Punkten.</a:t>
            </a:r>
          </a:p>
          <a:p>
            <a:pPr lvl="1" eaLnBrk="1" hangingPunct="1">
              <a:buFontTx/>
              <a:buChar char="–"/>
            </a:pPr>
            <a:r>
              <a:rPr lang="de-DE" altLang="de-DE" sz="2400"/>
              <a:t>2 gewonnene Sätze</a:t>
            </a:r>
          </a:p>
          <a:p>
            <a:pPr lvl="1" eaLnBrk="1" hangingPunct="1">
              <a:buFontTx/>
              <a:buChar char="–"/>
            </a:pPr>
            <a:r>
              <a:rPr lang="de-DE" altLang="de-DE" sz="2400"/>
              <a:t>Entscheidungssatz: 15 Punkte</a:t>
            </a:r>
          </a:p>
          <a:p>
            <a:pPr lvl="1" eaLnBrk="1" hangingPunct="1">
              <a:buFontTx/>
              <a:buChar char="–"/>
            </a:pPr>
            <a:r>
              <a:rPr lang="de-DE" altLang="de-DE" sz="2400"/>
              <a:t>2 Punkte Differenz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79613" y="40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264275" y="444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03663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959600" y="462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1992" name="Picture 8" descr="09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81300"/>
            <a:ext cx="24034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Timeout 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 eaLnBrk="1" hangingPunct="1"/>
            <a:r>
              <a:rPr lang="de-DE" altLang="de-DE" sz="2400"/>
              <a:t>1x 30 Sekunden pro Satz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79613" y="40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264275" y="444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03663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959600" y="462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262313" y="289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3017" name="Picture 9" descr="04a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22563"/>
            <a:ext cx="574675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SR Zeichen: Doppelfehler = Wiederholung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405188" y="392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91338" y="413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264275" y="444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4038" name="Picture 6" descr="23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536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Fehler im Spiel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989138"/>
            <a:ext cx="4930775" cy="4464050"/>
          </a:xfrm>
        </p:spPr>
        <p:txBody>
          <a:bodyPr/>
          <a:lstStyle/>
          <a:p>
            <a:pPr marL="450850" lvl="1" indent="-271463" eaLnBrk="1" hangingPunct="1">
              <a:buFontTx/>
              <a:buChar char="–"/>
            </a:pPr>
            <a:r>
              <a:rPr lang="de-DE" altLang="de-DE" sz="2400"/>
              <a:t>Der Ball fällt außerhalb des gegnerischen Feldes zu Boden.</a:t>
            </a:r>
          </a:p>
          <a:p>
            <a:pPr marL="450850" lvl="1" indent="-271463" eaLnBrk="1" hangingPunct="1">
              <a:buFontTx/>
              <a:buChar char="–"/>
            </a:pPr>
            <a:r>
              <a:rPr lang="de-DE" altLang="de-DE" sz="2400"/>
              <a:t>Der Ball überquert das Netz außerhalb der Antennen.</a:t>
            </a:r>
          </a:p>
          <a:p>
            <a:pPr marL="450850" lvl="1" indent="-271463" eaLnBrk="1" hangingPunct="1">
              <a:buFontTx/>
              <a:buChar char="–"/>
            </a:pPr>
            <a:r>
              <a:rPr lang="de-DE" altLang="de-DE" sz="2400"/>
              <a:t>Der Ball berührt einen Netzpfosten, einen Gegenstand im Out,...</a:t>
            </a:r>
          </a:p>
          <a:p>
            <a:pPr marL="450850" lvl="1" indent="-271463" eaLnBrk="1" hangingPunct="1"/>
            <a:endParaRPr lang="de-DE" altLang="de-DE" sz="24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405188" y="392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5061" name="Picture 5" descr="15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6955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Fehler im Spiel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e-DE" altLang="de-DE" sz="2400"/>
              <a:t>Die Mannschaft macht mehr als 3 Berührungen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102475" y="496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6085" name="Picture 5" descr="18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2644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0" y="-1712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52352" bIns="76176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0" y="7945438"/>
            <a:ext cx="1841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de-DE" altLang="de-DE" sz="1100" i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26926" r="10628" b="19839"/>
          <a:stretch>
            <a:fillRect/>
          </a:stretch>
        </p:blipFill>
        <p:spPr bwMode="auto">
          <a:xfrm>
            <a:off x="92075" y="1862138"/>
            <a:ext cx="89630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1341438" y="404813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 err="1">
                <a:solidFill>
                  <a:srgbClr val="FF0000"/>
                </a:solidFill>
              </a:rPr>
              <a:t>Driveschlag</a:t>
            </a:r>
            <a:r>
              <a:rPr lang="de-AT" altLang="de-DE" sz="3200" kern="0" dirty="0">
                <a:solidFill>
                  <a:srgbClr val="FF0000"/>
                </a:solidFill>
              </a:rPr>
              <a:t> - Bildreihe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Fehler im Spiel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e-DE" altLang="de-DE" sz="2400"/>
              <a:t>Ein Spieler berührt den Ball 2x hintereinander (Ausnahme Block).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089775" y="5313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7109" name="Picture 5" descr="17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26447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Fehler im Spiel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e-DE" altLang="de-DE" sz="2400"/>
              <a:t>Der Ball wird gefangen oder geworfen oder technisch nicht korrekt gespielt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526088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8133" name="Picture 5" descr="16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37807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Fehler im Spiel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de-DE" altLang="de-DE" sz="2400"/>
              <a:t>Ein Spieler berührt das Netz während er versucht den Ball zu spielen.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294438" y="4624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49157" name="Picture 5" descr="19_SR_H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41100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Driveschlag - Knotenpunkte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048933"/>
            <a:ext cx="9613861" cy="3887256"/>
          </a:xfrm>
        </p:spPr>
        <p:txBody>
          <a:bodyPr>
            <a:normAutofit fontScale="92500" lnSpcReduction="20000"/>
          </a:bodyPr>
          <a:lstStyle/>
          <a:p>
            <a:pPr marL="484188" indent="-484188"/>
            <a:r>
              <a:rPr lang="de-AT" altLang="de-DE"/>
              <a:t>Details: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Sichere Schrittstellung, linker Fuß vorne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Ball mit beiden Händen nach oben werfen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Weiterführen beider Arme nach oben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Linker Arm verharrt in Kopfhöhe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Schlagarm zurückführen, Ellbogen beugen, Bogenspannung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AT" altLang="de-DE" b="0"/>
              <a:t>Handrücken dem Kopf zugewandt, Fingerspitzen nach vorn</a:t>
            </a:r>
            <a:endParaRPr lang="de-DE" altLang="de-DE" b="0"/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Schlagbewegung dicht am Ohr vorbei, gleichzeitiges Absenken des linken Armes</a:t>
            </a:r>
          </a:p>
          <a:p>
            <a:pPr marL="484188" indent="-484188">
              <a:buFont typeface="Wingdings" panose="05000000000000000000" pitchFamily="2" charset="2"/>
              <a:buChar char="Ø"/>
            </a:pPr>
            <a:r>
              <a:rPr lang="de-DE" altLang="de-DE" b="0"/>
              <a:t>Ball über der Schulter treffen, Handgelenk klappt leicht über den Ball („Peitsche“)</a:t>
            </a:r>
            <a:endParaRPr lang="de-AT" altLang="de-DE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Service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680321" y="2057400"/>
            <a:ext cx="9613861" cy="3878789"/>
          </a:xfrm>
        </p:spPr>
        <p:txBody>
          <a:bodyPr>
            <a:normAutofit/>
          </a:bodyPr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/>
              <a:t>Techniken: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Tennisservice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Flatterservice</a:t>
            </a:r>
            <a:endParaRPr lang="de-DE" altLang="de-DE" sz="1100"/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Sprungservice</a:t>
            </a:r>
          </a:p>
          <a:p>
            <a:pPr marL="674688" lvl="1" indent="0" eaLnBrk="1" hangingPunct="1">
              <a:lnSpc>
                <a:spcPct val="130000"/>
              </a:lnSpc>
              <a:buNone/>
            </a:pPr>
            <a:endParaRPr lang="de-DE" altLang="de-DE" sz="1200"/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Sprung-Flatterservice</a:t>
            </a:r>
            <a:endParaRPr lang="de-DE" altLang="de-DE" sz="1200"/>
          </a:p>
          <a:p>
            <a:pPr marL="484188" indent="-484188" eaLnBrk="1" hangingPunct="1">
              <a:lnSpc>
                <a:spcPct val="130000"/>
              </a:lnSpc>
            </a:pPr>
            <a:r>
              <a:rPr lang="de-DE" altLang="de-DE"/>
              <a:t>Beachspezifisch: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Skyball (= Sunservice)</a:t>
            </a:r>
          </a:p>
        </p:txBody>
      </p:sp>
      <p:pic>
        <p:nvPicPr>
          <p:cNvPr id="18436" name="Picture 4" descr="bea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3177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Wirkungen: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Techniken</a:t>
            </a:r>
            <a:r>
              <a:rPr lang="de-DE" altLang="de-DE"/>
              <a:t>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Tennisservice: meist bei Wind (sicher, Spin)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Flatterservice: für taktisches Service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Sprungservice: Power und Überraschungen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Sprung-Flatterservice: beste Effektivität</a:t>
            </a:r>
          </a:p>
          <a:p>
            <a:pPr marL="960438" lvl="1" indent="-285750" eaLnBrk="1" hangingPunct="1">
              <a:lnSpc>
                <a:spcPct val="130000"/>
              </a:lnSpc>
            </a:pPr>
            <a:endParaRPr lang="de-DE" altLang="de-DE"/>
          </a:p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Beachspezifisch</a:t>
            </a:r>
            <a:r>
              <a:rPr lang="de-DE" altLang="de-DE"/>
              <a:t>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Skyball (= Sunservice): sehhhhr selten in der Praxis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Absprung - Knotenpunkte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de-AT" altLang="de-DE" b="0"/>
              <a:t>Details – Erster Schritt:</a:t>
            </a:r>
          </a:p>
          <a:p>
            <a:pPr marL="266700" indent="-266700"/>
            <a:endParaRPr lang="de-AT" altLang="de-DE" b="0"/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Orientierungsschritt mit dem linken Bein, gleichzeitig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schwingen die Arme parallel vor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weiter Orientierungsschritt = weites Armpendel und umgekehrt im Normalfall bis kurz über die Zehenspitzen des linken Beines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de-AT" altLang="de-DE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Absprung - Knotenpunkte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6700" indent="-266700"/>
            <a:r>
              <a:rPr lang="de-AT" altLang="de-DE" b="0"/>
              <a:t>Details – Erster Schritt:</a:t>
            </a:r>
          </a:p>
          <a:p>
            <a:pPr marL="266700" indent="-266700"/>
            <a:endParaRPr lang="de-AT" altLang="de-DE" b="0"/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Orientierungsschritt mit dem linken Bein, gleichzeitig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schwingen die Arme parallel vor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de-AT" altLang="de-DE" b="0"/>
              <a:t>weiter Orientierungsschritt = weites Armpendel und umgekehrt im Normalfall bis kurz über die Zehenspitzen des linken Beines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endParaRPr lang="de-AT" altLang="de-DE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565400"/>
            <a:ext cx="6300788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altLang="de-DE" sz="5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Taktik im K1 </a:t>
            </a:r>
          </a:p>
        </p:txBody>
      </p:sp>
      <p:sp>
        <p:nvSpPr>
          <p:cNvPr id="24579" name="AutoShape 26"/>
          <p:cNvSpPr>
            <a:spLocks noChangeArrowheads="1"/>
          </p:cNvSpPr>
          <p:nvPr/>
        </p:nvSpPr>
        <p:spPr bwMode="auto">
          <a:xfrm>
            <a:off x="179388" y="1690688"/>
            <a:ext cx="3816350" cy="936625"/>
          </a:xfrm>
          <a:prstGeom prst="cloudCallout">
            <a:avLst>
              <a:gd name="adj1" fmla="val 31495"/>
              <a:gd name="adj2" fmla="val 10677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Individualtaktik</a:t>
            </a:r>
          </a:p>
        </p:txBody>
      </p:sp>
      <p:sp>
        <p:nvSpPr>
          <p:cNvPr id="24580" name="AutoShape 27"/>
          <p:cNvSpPr>
            <a:spLocks noChangeArrowheads="1"/>
          </p:cNvSpPr>
          <p:nvPr/>
        </p:nvSpPr>
        <p:spPr bwMode="auto">
          <a:xfrm>
            <a:off x="3009900" y="260350"/>
            <a:ext cx="4464050" cy="936625"/>
          </a:xfrm>
          <a:prstGeom prst="cloudCallout">
            <a:avLst>
              <a:gd name="adj1" fmla="val 6648"/>
              <a:gd name="adj2" fmla="val 20152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Mannschaftstaktik</a:t>
            </a:r>
          </a:p>
        </p:txBody>
      </p:sp>
      <p:sp>
        <p:nvSpPr>
          <p:cNvPr id="24581" name="AutoShape 28"/>
          <p:cNvSpPr>
            <a:spLocks noChangeArrowheads="1"/>
          </p:cNvSpPr>
          <p:nvPr/>
        </p:nvSpPr>
        <p:spPr bwMode="auto">
          <a:xfrm>
            <a:off x="4787900" y="1724025"/>
            <a:ext cx="4105275" cy="936625"/>
          </a:xfrm>
          <a:prstGeom prst="cloudCallout">
            <a:avLst>
              <a:gd name="adj1" fmla="val -45824"/>
              <a:gd name="adj2" fmla="val 11796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Spielaufbau</a:t>
            </a:r>
          </a:p>
        </p:txBody>
      </p:sp>
      <p:pic>
        <p:nvPicPr>
          <p:cNvPr id="24582" name="Picture 31" descr="Aufsp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609975"/>
            <a:ext cx="203835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2" descr="Annahm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09975"/>
            <a:ext cx="203835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3" descr="Fabio Spik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609975"/>
            <a:ext cx="203993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Bildschirmpräsentation (4:3)</PresentationFormat>
  <Paragraphs>147</Paragraphs>
  <Slides>32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  <vt:variant>
        <vt:lpstr>Zielgruppenorientierte Präsentationen</vt:lpstr>
      </vt:variant>
      <vt:variant>
        <vt:i4>3</vt:i4>
      </vt:variant>
    </vt:vector>
  </HeadingPairs>
  <TitlesOfParts>
    <vt:vector size="40" baseType="lpstr">
      <vt:lpstr>Arial</vt:lpstr>
      <vt:lpstr>Times New Roman</vt:lpstr>
      <vt:lpstr>Trebuchet MS</vt:lpstr>
      <vt:lpstr>Wingdings</vt:lpstr>
      <vt:lpstr>TM04033917[[fn=Berlin]]_novariants</vt:lpstr>
      <vt:lpstr>PowerPoint-Präsentation</vt:lpstr>
      <vt:lpstr>Schlagbewegungen</vt:lpstr>
      <vt:lpstr>PowerPoint-Präsentation</vt:lpstr>
      <vt:lpstr>Driveschlag - Knotenpunkte</vt:lpstr>
      <vt:lpstr>Service</vt:lpstr>
      <vt:lpstr>Wirkungen:</vt:lpstr>
      <vt:lpstr>Absprung - Knotenpunkte</vt:lpstr>
      <vt:lpstr>Absprung - Knotenpunkte</vt:lpstr>
      <vt:lpstr>Taktik im K1 </vt:lpstr>
      <vt:lpstr>Komplex 1 – K1</vt:lpstr>
      <vt:lpstr>Angriffsaufbau – Das schmale Spielkonzept</vt:lpstr>
      <vt:lpstr>Angriffsaufbau Rechts</vt:lpstr>
      <vt:lpstr>Angriffsaufbau Links</vt:lpstr>
      <vt:lpstr>Annahme</vt:lpstr>
      <vt:lpstr>Individualtaktik des Annahmespielers</vt:lpstr>
      <vt:lpstr>Zielorte der Annahme</vt:lpstr>
      <vt:lpstr>Angriffsaufbau</vt:lpstr>
      <vt:lpstr>Angriffsaufbau</vt:lpstr>
      <vt:lpstr>Angriffsaufbau</vt:lpstr>
      <vt:lpstr>Regelkunde</vt:lpstr>
      <vt:lpstr>Spielfeldmaße</vt:lpstr>
      <vt:lpstr>SR Zeichen: Anpfiff zum Service</vt:lpstr>
      <vt:lpstr>SR Zeichen: Punktgewinn </vt:lpstr>
      <vt:lpstr>SR Zeichen: Ball im Feld </vt:lpstr>
      <vt:lpstr>SR Zeichen: Satzende </vt:lpstr>
      <vt:lpstr>SR Zeichen: Timeout </vt:lpstr>
      <vt:lpstr>SR Zeichen: Doppelfehler = Wiederholung </vt:lpstr>
      <vt:lpstr>Fehler im Spiel</vt:lpstr>
      <vt:lpstr>Fehler im Spiel</vt:lpstr>
      <vt:lpstr>Fehler im Spiel</vt:lpstr>
      <vt:lpstr>Fehler im Spiel</vt:lpstr>
      <vt:lpstr>Fehler im Spiel</vt:lpstr>
      <vt:lpstr>Langversion</vt:lpstr>
      <vt:lpstr>Timeout Klagenfurt</vt:lpstr>
      <vt:lpstr>Kurzversion Velden 09-2006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MP</dc:creator>
  <cp:lastModifiedBy>Eva Marko</cp:lastModifiedBy>
  <cp:revision>288</cp:revision>
  <cp:lastPrinted>1999-03-05T09:36:26Z</cp:lastPrinted>
  <dcterms:created xsi:type="dcterms:W3CDTF">1995-06-17T23:31:02Z</dcterms:created>
  <dcterms:modified xsi:type="dcterms:W3CDTF">2022-04-18T05:04:50Z</dcterms:modified>
</cp:coreProperties>
</file>