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21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3 - vers l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6e étoi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6e étoiles</a:t>
            </a:r>
          </a:p>
        </p:txBody>
      </p:sp>
      <p:sp>
        <p:nvSpPr>
          <p:cNvPr id="120" name="Présentation aux élèves et aux famille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Présentation aux élèves et aux familles</a:t>
            </a:r>
          </a:p>
          <a:p>
            <a:pPr/>
            <a:r>
              <a:t>Collège Lucie Aubrac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n dehors des cour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 dehors des cours…</a:t>
            </a:r>
          </a:p>
        </p:txBody>
      </p:sp>
      <p:sp>
        <p:nvSpPr>
          <p:cNvPr id="155" name="Un travail personnel quotidien, comme tous les élèves de 6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travail personnel quotidien</a:t>
            </a:r>
            <a:r>
              <a:t>, comme tous les élèves de 6e</a:t>
            </a:r>
          </a:p>
          <a:p>
            <a:pPr>
              <a:buBlip>
                <a:blip r:embed="rId2"/>
              </a:buBlip>
            </a:pPr>
            <a:r>
              <a:t>Plus de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motivation</a:t>
            </a:r>
            <a:r>
              <a:t> à faire ses devoirs, qui poursuivent le travail réalisé en autonomie en classe</a:t>
            </a:r>
          </a:p>
          <a:p>
            <a:pPr>
              <a:buBlip>
                <a:blip r:embed="rId2"/>
              </a:buBlip>
            </a:pPr>
            <a:r>
              <a:t>Plus de facilité à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s’organiser</a:t>
            </a:r>
          </a:p>
          <a:p>
            <a:pPr>
              <a:buBlip>
                <a:blip r:embed="rId2"/>
              </a:buBlip>
            </a:pPr>
            <a:r>
              <a:t>Plus d’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entraide</a:t>
            </a:r>
            <a:r>
              <a:t> entre les élèves de la classe</a:t>
            </a:r>
          </a:p>
        </p:txBody>
      </p:sp>
      <p:sp>
        <p:nvSpPr>
          <p:cNvPr id="156" name="Maison"/>
          <p:cNvSpPr/>
          <p:nvPr/>
        </p:nvSpPr>
        <p:spPr>
          <a:xfrm>
            <a:off x="10612425" y="1316039"/>
            <a:ext cx="1904202" cy="1705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t pour les pare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 pour les parents…</a:t>
            </a:r>
          </a:p>
        </p:txBody>
      </p:sp>
      <p:sp>
        <p:nvSpPr>
          <p:cNvPr id="159" name="Une communication accrue, des bilans réguliers de la part des enseigna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t>Une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communication</a:t>
            </a:r>
            <a:r>
              <a:t> accrue, des bilans réguliers de la part des enseignants</a:t>
            </a:r>
          </a:p>
          <a:p>
            <a:pPr algn="just">
              <a:buBlip>
                <a:blip r:embed="rId2"/>
              </a:buBlip>
            </a:pPr>
            <a:r>
              <a:t>Des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ateliers parents-enfants</a:t>
            </a:r>
            <a:r>
              <a:t> sur différentes thématiques</a:t>
            </a:r>
          </a:p>
          <a:p>
            <a:pPr marL="0" indent="0" algn="just">
              <a:buSzTx/>
              <a:buNone/>
              <a:defRPr b="1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&gt; Accueillir les familles au collège pour des temps d’échange concrets et positifs </a:t>
            </a:r>
          </a:p>
        </p:txBody>
      </p:sp>
      <p:sp>
        <p:nvSpPr>
          <p:cNvPr id="160" name="Enfant qui joue"/>
          <p:cNvSpPr/>
          <p:nvPr/>
        </p:nvSpPr>
        <p:spPr>
          <a:xfrm>
            <a:off x="11688088" y="2590242"/>
            <a:ext cx="849131" cy="115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fill="norm" stroke="1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Femme"/>
          <p:cNvSpPr/>
          <p:nvPr/>
        </p:nvSpPr>
        <p:spPr>
          <a:xfrm>
            <a:off x="10428789" y="1988479"/>
            <a:ext cx="697767" cy="1746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Homme"/>
          <p:cNvSpPr/>
          <p:nvPr/>
        </p:nvSpPr>
        <p:spPr>
          <a:xfrm>
            <a:off x="9523389" y="1973890"/>
            <a:ext cx="697767" cy="1801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s classes de 6e ordinai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 classes de 6e ordinaires</a:t>
            </a:r>
          </a:p>
        </p:txBody>
      </p:sp>
      <p:sp>
        <p:nvSpPr>
          <p:cNvPr id="123" name="Programmes nationau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Programmes nationaux</a:t>
            </a:r>
          </a:p>
          <a:p>
            <a:pPr>
              <a:buBlip>
                <a:blip r:embed="rId2"/>
              </a:buBlip>
            </a:pPr>
            <a:r>
              <a:t>Evaluations par compétences (référentiel commun)</a:t>
            </a:r>
          </a:p>
          <a:p>
            <a:pPr>
              <a:buBlip>
                <a:blip r:embed="rId2"/>
              </a:buBlip>
            </a:pPr>
            <a:r>
              <a:t>Calendrier commun au collège</a:t>
            </a:r>
          </a:p>
          <a:p>
            <a:pPr>
              <a:buBlip>
                <a:blip r:embed="rId2"/>
              </a:buBlip>
            </a:pPr>
            <a:r>
              <a:t>Elèves non choisis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… pour une meilleure réussite de to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pour une meilleure réussite de tous</a:t>
            </a:r>
          </a:p>
        </p:txBody>
      </p:sp>
      <p:sp>
        <p:nvSpPr>
          <p:cNvPr id="126" name="Une équipe d’enseignants volontai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Une équipe d’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enseignants volontaires</a:t>
            </a:r>
          </a:p>
          <a:p>
            <a:pPr>
              <a:buBlip>
                <a:blip r:embed="rId2"/>
              </a:buBlip>
            </a:pPr>
            <a:r>
              <a:t>Des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objectifs communs</a:t>
            </a:r>
            <a:r>
              <a:t> : </a:t>
            </a:r>
          </a:p>
          <a:p>
            <a:pPr lvl="6" marL="0" indent="0">
              <a:buSzTx/>
              <a:buNone/>
            </a:pPr>
            <a:r>
              <a:t>            autonomie, </a:t>
            </a:r>
          </a:p>
          <a:p>
            <a:pPr lvl="8" marL="0" indent="0">
              <a:buSzTx/>
              <a:buNone/>
            </a:pPr>
            <a:r>
              <a:t>                                          coopération, </a:t>
            </a:r>
          </a:p>
          <a:p>
            <a:pPr lvl="8" marL="0" indent="0">
              <a:buSzTx/>
              <a:buNone/>
            </a:pPr>
            <a:r>
              <a:t>                                                                           motivation, </a:t>
            </a:r>
          </a:p>
          <a:p>
            <a:pPr lvl="8" marL="0" indent="0">
              <a:buSzTx/>
              <a:buNone/>
            </a:pPr>
            <a:r>
              <a:t>                      lien aux familles</a:t>
            </a:r>
          </a:p>
        </p:txBody>
      </p:sp>
      <p:sp>
        <p:nvSpPr>
          <p:cNvPr id="127" name="Brouillon"/>
          <p:cNvSpPr/>
          <p:nvPr/>
        </p:nvSpPr>
        <p:spPr>
          <a:xfrm>
            <a:off x="886806" y="461668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15862" y="4296"/>
                </a:moveTo>
                <a:cubicBezTo>
                  <a:pt x="15997" y="4309"/>
                  <a:pt x="16136" y="4374"/>
                  <a:pt x="16249" y="4487"/>
                </a:cubicBezTo>
                <a:lnTo>
                  <a:pt x="17081" y="5319"/>
                </a:lnTo>
                <a:cubicBezTo>
                  <a:pt x="17308" y="5540"/>
                  <a:pt x="17339" y="5876"/>
                  <a:pt x="17150" y="6065"/>
                </a:cubicBezTo>
                <a:lnTo>
                  <a:pt x="16561" y="6652"/>
                </a:lnTo>
                <a:lnTo>
                  <a:pt x="14914" y="5005"/>
                </a:lnTo>
                <a:lnTo>
                  <a:pt x="15503" y="4418"/>
                </a:lnTo>
                <a:cubicBezTo>
                  <a:pt x="15598" y="4323"/>
                  <a:pt x="15728" y="4284"/>
                  <a:pt x="15862" y="4296"/>
                </a:cubicBezTo>
                <a:close/>
                <a:moveTo>
                  <a:pt x="14477" y="5444"/>
                </a:moveTo>
                <a:lnTo>
                  <a:pt x="16124" y="7091"/>
                </a:lnTo>
                <a:lnTo>
                  <a:pt x="7879" y="15336"/>
                </a:lnTo>
                <a:lnTo>
                  <a:pt x="6232" y="13689"/>
                </a:lnTo>
                <a:lnTo>
                  <a:pt x="14477" y="5444"/>
                </a:lnTo>
                <a:close/>
                <a:moveTo>
                  <a:pt x="5849" y="14138"/>
                </a:moveTo>
                <a:lnTo>
                  <a:pt x="7435" y="15724"/>
                </a:lnTo>
                <a:lnTo>
                  <a:pt x="5054" y="16519"/>
                </a:lnTo>
                <a:lnTo>
                  <a:pt x="5849" y="14138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Finale"/>
          <p:cNvSpPr/>
          <p:nvPr/>
        </p:nvSpPr>
        <p:spPr>
          <a:xfrm>
            <a:off x="4355664" y="552065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4"/>
                  <a:pt x="483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lose/>
                <a:moveTo>
                  <a:pt x="10800" y="2377"/>
                </a:moveTo>
                <a:lnTo>
                  <a:pt x="12757" y="8229"/>
                </a:lnTo>
                <a:lnTo>
                  <a:pt x="18845" y="8229"/>
                </a:lnTo>
                <a:lnTo>
                  <a:pt x="13939" y="11923"/>
                </a:lnTo>
                <a:lnTo>
                  <a:pt x="15873" y="17710"/>
                </a:lnTo>
                <a:lnTo>
                  <a:pt x="10800" y="14219"/>
                </a:lnTo>
                <a:lnTo>
                  <a:pt x="5727" y="17710"/>
                </a:lnTo>
                <a:lnTo>
                  <a:pt x="7661" y="11923"/>
                </a:lnTo>
                <a:lnTo>
                  <a:pt x="2755" y="8229"/>
                </a:lnTo>
                <a:lnTo>
                  <a:pt x="8845" y="8229"/>
                </a:lnTo>
                <a:lnTo>
                  <a:pt x="10800" y="2377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Pouce vers le haut"/>
          <p:cNvSpPr/>
          <p:nvPr/>
        </p:nvSpPr>
        <p:spPr>
          <a:xfrm>
            <a:off x="8181451" y="6180289"/>
            <a:ext cx="1209119" cy="1325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fill="norm" stroke="1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Maison"/>
          <p:cNvSpPr/>
          <p:nvPr/>
        </p:nvSpPr>
        <p:spPr>
          <a:xfrm>
            <a:off x="2143216" y="7199359"/>
            <a:ext cx="1335841" cy="1196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Une transition parfois difficile entre l’école et le collè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Une transition parfois difficile entre l’école et le collège</a:t>
            </a:r>
          </a:p>
          <a:p>
            <a:pPr>
              <a:buBlip>
                <a:blip r:embed="rId2"/>
              </a:buBlip>
            </a:pPr>
            <a:r>
              <a:t>Une perte d’autonomie à l’arrivée au collège</a:t>
            </a:r>
          </a:p>
          <a:p>
            <a:pPr>
              <a:buBlip>
                <a:blip r:embed="rId2"/>
              </a:buBlip>
            </a:pPr>
            <a:r>
              <a:t>Une baisse de la motivation et d’intérêt pour apprendre parfois, en grandissant…</a:t>
            </a:r>
          </a:p>
          <a:p>
            <a:pPr>
              <a:buBlip>
                <a:blip r:embed="rId2"/>
              </a:buBlip>
            </a:pPr>
            <a:r>
              <a:t>Des difficultés pour certains à rester concentré et attentif durant toute une journée au collège</a:t>
            </a:r>
          </a:p>
          <a:p>
            <a:pPr>
              <a:buBlip>
                <a:blip r:embed="rId2"/>
              </a:buBlip>
            </a:pPr>
            <a:r>
              <a:t>Des réussites surprenantes d’élèves qui se réalisent dans des projets qui permettent d’apprendre différemment</a:t>
            </a:r>
          </a:p>
        </p:txBody>
      </p:sp>
      <p:sp>
        <p:nvSpPr>
          <p:cNvPr id="133" name="Ce que nous constatons :"/>
          <p:cNvSpPr txBox="1"/>
          <p:nvPr/>
        </p:nvSpPr>
        <p:spPr>
          <a:xfrm>
            <a:off x="513487" y="487127"/>
            <a:ext cx="5786964" cy="6477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small">
                <a:solidFill>
                  <a:srgbClr val="FFFFFF"/>
                </a:solidFill>
              </a:defRPr>
            </a:lvl1pPr>
          </a:lstStyle>
          <a:p>
            <a:pPr/>
            <a:r>
              <a:t>Ce que nous constatons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n classe, avec les enseignant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 classe, avec les enseignants…</a:t>
            </a:r>
          </a:p>
        </p:txBody>
      </p:sp>
      <p:sp>
        <p:nvSpPr>
          <p:cNvPr id="136" name="Des parcours d’autonomie ou plans de travail individualisés…"/>
          <p:cNvSpPr txBox="1"/>
          <p:nvPr>
            <p:ph type="body" idx="1"/>
          </p:nvPr>
        </p:nvSpPr>
        <p:spPr>
          <a:xfrm>
            <a:off x="787400" y="2768600"/>
            <a:ext cx="11430000" cy="6494289"/>
          </a:xfrm>
          <a:prstGeom prst="rect">
            <a:avLst/>
          </a:prstGeom>
        </p:spPr>
        <p:txBody>
          <a:bodyPr/>
          <a:lstStyle/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Des parcours d’autonomie ou plans de travail individualisés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Des activités d’enseignement mutuel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Des activités de groupe régulières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Du tutorat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L’utilisation du numérique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Une classe flexible en Français</a:t>
            </a:r>
          </a:p>
          <a:p>
            <a:pPr marL="377952" indent="-377952" defTabSz="560831">
              <a:spcBef>
                <a:spcPts val="3400"/>
              </a:spcBef>
              <a:buBlip>
                <a:blip r:embed="rId2"/>
              </a:buBlip>
              <a:defRPr sz="3455"/>
            </a:pPr>
            <a:r>
              <a:t>Des bilans réguliers aux parents sous différentes formes</a:t>
            </a:r>
          </a:p>
        </p:txBody>
      </p:sp>
      <p:sp>
        <p:nvSpPr>
          <p:cNvPr id="137" name="Ce que nous proposons :"/>
          <p:cNvSpPr txBox="1"/>
          <p:nvPr/>
        </p:nvSpPr>
        <p:spPr>
          <a:xfrm>
            <a:off x="250747" y="273683"/>
            <a:ext cx="2683560" cy="173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small">
                <a:solidFill>
                  <a:srgbClr val="FFFFFF"/>
                </a:solidFill>
              </a:defRPr>
            </a:lvl1pPr>
          </a:lstStyle>
          <a:p>
            <a:pPr/>
            <a:r>
              <a:t>Ce que nous proposons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&gt; Un enseignement moins « frontal »…"/>
          <p:cNvSpPr txBox="1"/>
          <p:nvPr>
            <p:ph type="title"/>
          </p:nvPr>
        </p:nvSpPr>
        <p:spPr>
          <a:xfrm>
            <a:off x="1244498" y="670078"/>
            <a:ext cx="5600701" cy="7930844"/>
          </a:xfrm>
          <a:prstGeom prst="rect">
            <a:avLst/>
          </a:prstGeom>
        </p:spPr>
        <p:txBody>
          <a:bodyPr/>
          <a:lstStyle/>
          <a:p>
            <a:pPr algn="just" defTabSz="549148">
              <a:spcBef>
                <a:spcPts val="3300"/>
              </a:spcBef>
              <a:defRPr b="1" sz="470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&gt; Un enseignement moins « frontal »</a:t>
            </a:r>
          </a:p>
          <a:p>
            <a:pPr algn="just" defTabSz="549148">
              <a:spcBef>
                <a:spcPts val="3300"/>
              </a:spcBef>
              <a:defRPr b="1" sz="470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&gt; Des méthodes pour préparer le cycle 4 : organiser son travail, travailler en groupe, aider les autres, etc…</a:t>
            </a:r>
          </a:p>
        </p:txBody>
      </p:sp>
      <p:pic>
        <p:nvPicPr>
          <p:cNvPr id="140" name="971ce5e18f45ffb4e60816c83afb6c10.jpg" descr="971ce5e18f45ffb4e60816c83afb6c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1042" y="272629"/>
            <a:ext cx="3792616" cy="9208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e matin, avant les cour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matin, avant les cours…</a:t>
            </a:r>
          </a:p>
        </p:txBody>
      </p:sp>
      <p:sp>
        <p:nvSpPr>
          <p:cNvPr id="143" name="Soleil brillant"/>
          <p:cNvSpPr/>
          <p:nvPr/>
        </p:nvSpPr>
        <p:spPr>
          <a:xfrm>
            <a:off x="11014943" y="-21357"/>
            <a:ext cx="1888257" cy="1888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Un temps spécifique d’accueil de 30 minutes pour tous les élèves les lundis, mardis, jeudis et vendred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329" indent="-354329" algn="just" defTabSz="525779">
              <a:spcBef>
                <a:spcPts val="3200"/>
              </a:spcBef>
              <a:buBlip>
                <a:blip r:embed="rId3"/>
              </a:buBlip>
              <a:defRPr sz="3239"/>
            </a:pPr>
            <a:r>
              <a:t>Un temps spécifique d’accueil de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30 minutes </a:t>
            </a:r>
            <a:r>
              <a:t>pour tous les élèves les 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lundis, mardis, jeudis et vendredis</a:t>
            </a:r>
            <a:endParaRPr>
              <a:solidFill>
                <a:schemeClr val="accent4">
                  <a:hueOff val="71205"/>
                  <a:satOff val="-16932"/>
                  <a:lumOff val="-19044"/>
                </a:schemeClr>
              </a:solidFill>
            </a:endParaRPr>
          </a:p>
          <a:p>
            <a:pPr marL="354329" indent="-354329" algn="just" defTabSz="525779">
              <a:spcBef>
                <a:spcPts val="3200"/>
              </a:spcBef>
              <a:buBlip>
                <a:blip r:embed="rId3"/>
              </a:buBlip>
              <a:defRPr sz="3239"/>
            </a:pPr>
            <a:r>
              <a:t>Un « sas » entre la maison et le collège</a:t>
            </a:r>
          </a:p>
          <a:p>
            <a:pPr marL="354329" indent="-354329" algn="just" defTabSz="525779">
              <a:spcBef>
                <a:spcPts val="3200"/>
              </a:spcBef>
              <a:buBlip>
                <a:blip r:embed="rId3"/>
              </a:buBlip>
              <a:defRPr sz="3239"/>
            </a:pPr>
            <a:r>
              <a:t>Un moment de calme où l’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on se prépare à travailler</a:t>
            </a:r>
            <a:r>
              <a:t> et où l’on peut discuter avec son professeur</a:t>
            </a:r>
          </a:p>
          <a:p>
            <a:pPr marL="354329" indent="-354329" algn="just" defTabSz="525779">
              <a:spcBef>
                <a:spcPts val="3200"/>
              </a:spcBef>
              <a:buBlip>
                <a:blip r:embed="rId3"/>
              </a:buBlip>
              <a:defRPr sz="3239"/>
            </a:pPr>
            <a:r>
              <a:t>Accueil pris en charge par des enseignants de la classe, volontaires</a:t>
            </a:r>
          </a:p>
          <a:p>
            <a:pPr marL="0" indent="0" algn="just" defTabSz="525779">
              <a:spcBef>
                <a:spcPts val="3200"/>
              </a:spcBef>
              <a:buSzTx/>
              <a:buNone/>
              <a:defRPr b="1" sz="3239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&gt; Faire du collège un lieu de vie et de travail épanouissant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ctivités possibles pendant les temps d’accue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Activités possibles pendant les temps d’accueil</a:t>
            </a:r>
          </a:p>
        </p:txBody>
      </p:sp>
      <p:sp>
        <p:nvSpPr>
          <p:cNvPr id="147" name="Lire, dessiner…"/>
          <p:cNvSpPr txBox="1"/>
          <p:nvPr>
            <p:ph type="body" sz="half" idx="1"/>
          </p:nvPr>
        </p:nvSpPr>
        <p:spPr>
          <a:xfrm>
            <a:off x="787400" y="2768600"/>
            <a:ext cx="6543643" cy="6698337"/>
          </a:xfrm>
          <a:prstGeom prst="rect">
            <a:avLst/>
          </a:prstGeom>
        </p:spPr>
        <p:txBody>
          <a:bodyPr/>
          <a:lstStyle/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Lire, dessiner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Faire ses devoirs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Relire ses cours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Discuter avec son professeur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Ecouter une lecture offerte (et en discuter)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Jouer à un jeu de société et/ou de réflexion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Mettre à jour ses cahiers, ranger ses documents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Exprimer ses émotions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Avoir une activité relaxante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Déjeuner</a:t>
            </a:r>
          </a:p>
        </p:txBody>
      </p:sp>
      <p:sp>
        <p:nvSpPr>
          <p:cNvPr id="148" name="Enseignants de la classe…"/>
          <p:cNvSpPr txBox="1"/>
          <p:nvPr/>
        </p:nvSpPr>
        <p:spPr>
          <a:xfrm>
            <a:off x="8048129" y="3663950"/>
            <a:ext cx="4671671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  <a:r>
              <a:t>Enseignants de la classe</a:t>
            </a: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  <a:r>
              <a:t>AED référent(e)</a:t>
            </a: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  <a:r>
              <a:t>Infirmières</a:t>
            </a: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</a:p>
          <a:p>
            <a:pPr>
              <a:def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defRPr>
            </a:pPr>
            <a:r>
              <a:t>Assistante sociale</a:t>
            </a:r>
          </a:p>
        </p:txBody>
      </p:sp>
      <p:sp>
        <p:nvSpPr>
          <p:cNvPr id="149" name="Soleil brillant"/>
          <p:cNvSpPr/>
          <p:nvPr/>
        </p:nvSpPr>
        <p:spPr>
          <a:xfrm>
            <a:off x="10538902" y="1443384"/>
            <a:ext cx="1888258" cy="188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aire du collège un lieu de vie et de travail épanouiss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just" defTabSz="566674">
              <a:spcBef>
                <a:spcPts val="3400"/>
              </a:spcBef>
              <a:defRPr b="1" sz="6402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>
              <a:defRPr>
                <a:effectLst/>
              </a:defRPr>
            </a:pPr>
            <a:r>
              <a:t>Faire du collège un lieu de vie et de travail épanouissant</a:t>
            </a:r>
          </a:p>
        </p:txBody>
      </p:sp>
      <p:sp>
        <p:nvSpPr>
          <p:cNvPr id="152" name="Présence de tous les élèves tous les mati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Présence de tous les élèves tous les matins</a:t>
            </a:r>
          </a:p>
          <a:p>
            <a:pPr>
              <a:buBlip>
                <a:blip r:embed="rId2"/>
              </a:buBlip>
            </a:pPr>
            <a:r>
              <a:t>Bilan de l’expérimentation en janvier auprès des élèves, des familles et de l’équipe éducative.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