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62" r:id="rId7"/>
    <p:sldId id="265" r:id="rId8"/>
    <p:sldId id="268" r:id="rId9"/>
    <p:sldId id="269" r:id="rId10"/>
    <p:sldId id="270" r:id="rId11"/>
    <p:sldId id="266" r:id="rId12"/>
    <p:sldId id="264" r:id="rId13"/>
    <p:sldId id="267" r:id="rId14"/>
    <p:sldId id="263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ROY Francois" initials="JF" lastIdx="4" clrIdx="0">
    <p:extLst>
      <p:ext uri="{19B8F6BF-5375-455C-9EA6-DF929625EA0E}">
        <p15:presenceInfo xmlns:p15="http://schemas.microsoft.com/office/powerpoint/2012/main" userId="S::francois.jeffroy@irsn.fr::20f46717-1c46-43de-9842-022da9e89d5b" providerId="AD"/>
      </p:ext>
    </p:extLst>
  </p:cmAuthor>
  <p:cmAuthor id="2" name="LATIL QUERREC Nevena" initials="LQN" lastIdx="1" clrIdx="1">
    <p:extLst>
      <p:ext uri="{19B8F6BF-5375-455C-9EA6-DF929625EA0E}">
        <p15:presenceInfo xmlns:p15="http://schemas.microsoft.com/office/powerpoint/2012/main" userId="S::nevena.latil-querrec@irsn.fr::d05cec6a-846a-4dcd-a8f4-cb41a49f6c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757"/>
    <a:srgbClr val="7FA8D9"/>
    <a:srgbClr val="D20012"/>
    <a:srgbClr val="FFFFFF"/>
    <a:srgbClr val="F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9BBCA-D3D4-4A29-8F3C-7397D9459B16}" type="datetimeFigureOut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1688-9C9A-42CE-8DEA-4338DEE1CB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5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84EA83-ECFA-4CE9-8341-0864116DE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2FDF4F-A9FB-4616-BBE3-3C548D0FF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7FF95-E335-4966-9F83-36B2E257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7B8B-C37B-4C8A-BD26-B22DBB613E53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FE4653-5FE9-4D19-A54F-45692602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6326F0-9CD3-4256-8FC2-A75DB406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60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D54F26-B578-4A5C-983E-0C68FD21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33B0503-D31C-4404-98A2-C1F225F63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F926E-87B6-4C74-9483-F18C41CD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0D057-42EA-4E74-863C-B33F0A396765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D1145-FCDB-4328-8E36-5793F832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A7974F-4470-4504-93BC-8D9BDED6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21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70CE69-2BF2-4D67-990B-5142EA1D0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06FE01-62C2-4B05-A0F1-739D2BBD6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9E36D9-E75F-4611-97AF-F5A85E03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A1493-1703-414F-A24D-4CFE9792B3CF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01F4E-48A9-449D-B50D-50FC2A0E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A95EE0-DF6F-44F6-BC30-CA2AB931A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47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014655-29B0-4DE2-97D6-7B63C4FB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E27BE-3B28-48F1-89DE-B2B3F9C38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A9FE49-5C68-4768-AE1D-441845CF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8ADA-ABFD-4C02-981E-2841DD7FFF5A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6DE922-D689-44A1-AFAB-DBD5810A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61DA0-62B2-4679-AB88-EFDDF12DA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EA9969E-E00D-4453-B275-0E548DE1EB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65682" y="40668"/>
            <a:ext cx="1389045" cy="102117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BBF3514-1FCE-4B9D-8385-93A3B2D55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503" t="13805" r="1731" b="15392"/>
          <a:stretch/>
        </p:blipFill>
        <p:spPr>
          <a:xfrm>
            <a:off x="10737273" y="34940"/>
            <a:ext cx="1389045" cy="102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18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EAC8C-D1AA-4829-8538-40BF1EC1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62F7E9-3B01-4C36-81F5-6023D3CB9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6271F0-33DF-4F8A-A319-2B1B567D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910D-B5EB-49A7-B05C-DE44D2781BBB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F4A2BD-AE4B-4DE0-8163-B08A6E11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EC30C7-943E-4B54-9EA0-0B28D4308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99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9AC6B9-8404-48AB-8F35-DE93CBB3F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A0A59-DA02-4BD5-A1D8-DCD53EF71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61C145-C1AA-4106-A321-DCF7C2233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8869D4-8CFB-468B-A747-C25803D7A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B34DE-70F5-46FC-AA4D-7B40B1213725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7C5698-7071-4FA0-B7EF-DE63FA236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B52B3D-5433-4308-862A-D1BC90424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72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11D769-1E1E-4694-B36E-1C22C89C3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EB18BF-CC13-47EB-BD61-CAA29573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3E306A-EE74-43EC-B912-F11BBD8FF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BCF12A-C712-413D-9F5F-A14BF197A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4E2E29-1DC2-4110-A264-1DE677883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A5DAD1-2BE7-4A70-A712-134545C5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07FD-1B26-4724-9759-3B4EC1B06ED1}" type="datetime1">
              <a:rPr lang="fr-FR" smtClean="0"/>
              <a:t>16/02/2023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F4ADB2-F095-4B45-A089-B8DD337A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2C1960E-A7CD-4250-AB95-1E56690AF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16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92E319-1937-4244-BC39-C629AB43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79EBFBF-FCC0-4E13-A08E-4C9658F82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22F1-DFF4-4B43-957B-8FC95D8F59E7}" type="datetime1">
              <a:rPr lang="fr-FR" smtClean="0"/>
              <a:t>16/02/2023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0E8522A-AED6-41F0-A7CA-C3AF31D20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547181-CFF3-4621-B8E6-62D6ECD5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82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4FC2057-CFB5-4D26-94A9-EE514485C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1F385-28C0-4E03-8DB0-A6E6BB513D00}" type="datetime1">
              <a:rPr lang="fr-FR" smtClean="0"/>
              <a:t>16/02/2023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DD8D69-8FFD-4146-87FB-D0D26D35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E705C2-5617-4017-B6F4-9679FEDB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5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9FE77-1DF1-4728-84E9-18FAB47F0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0380B3-C442-44F9-B896-81973BDB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09F268-A89E-4DAA-8BC5-CF782EA24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EADDEC-4BDF-4BBD-BD6E-55C521206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3F15B-3AF7-44DF-8C22-5134F5A5D86D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847EAB-ABC1-4ECB-854A-FDD93CFE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3836E86-243F-4710-B15B-70755772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80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0C424-1B55-4A1A-9444-726289331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3316CE-5684-4A70-B788-288E0CA70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324A5B2-39D7-4069-8DC9-AC3CCF220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3802A5-D1D8-4AEA-9692-D8049E79F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0E984-B658-4C11-8236-AE677761772E}" type="datetime1">
              <a:rPr lang="fr-FR" smtClean="0"/>
              <a:t>16/02/2023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E5C3CE-5CD9-4B59-8936-B44AA98B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B56A32-F496-4E0C-AF3C-8490EB9A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24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5BA9321-8AA2-404A-9803-D5A89C762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331" y="1152627"/>
            <a:ext cx="11218631" cy="1233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B6A35E-4852-4D67-A4B4-E52A3E58D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332" y="2477193"/>
            <a:ext cx="11218632" cy="3729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A9546-54FA-4BB2-84EF-72B6EC7C28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D4805-9914-4C5E-ADA7-4B1F0AA936DE}" type="datetime1">
              <a:rPr lang="fr-FR" smtClean="0"/>
              <a:t>16/02/2023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03E5C9-C433-42EB-897A-7520AA058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D22958-19E8-4F01-BD11-D9E4260E6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5EF6-8718-4233-AC5A-D78F068ACFE5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logohorizontalcouleur">
            <a:extLst>
              <a:ext uri="{FF2B5EF4-FFF2-40B4-BE49-F238E27FC236}">
                <a16:creationId xmlns:a16="http://schemas.microsoft.com/office/drawing/2014/main" id="{823B4ECE-F3DE-4CD5-A43F-E5B83A5F388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09" y="247759"/>
            <a:ext cx="1695450" cy="73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98281EB-29BA-4D87-B096-6556F4C8FB6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294" y="103933"/>
            <a:ext cx="1035050" cy="100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CC5BFE6-C293-4948-8EF9-925E087447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22" y="0"/>
            <a:ext cx="1076325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6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DAA7A9-7F49-4A5E-BA5F-EFF5BADF5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73187"/>
          </a:xfrm>
        </p:spPr>
        <p:txBody>
          <a:bodyPr/>
          <a:lstStyle/>
          <a:p>
            <a:r>
              <a:rPr lang="fr-FR" dirty="0"/>
              <a:t>Avenir de l’IRSN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E37D3E-BA29-4229-BFD2-8347302C2D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0691"/>
            <a:ext cx="9144000" cy="1655762"/>
          </a:xfrm>
        </p:spPr>
        <p:txBody>
          <a:bodyPr/>
          <a:lstStyle/>
          <a:p>
            <a:r>
              <a:rPr lang="fr-FR" dirty="0"/>
              <a:t>AG du personnel </a:t>
            </a:r>
          </a:p>
          <a:p>
            <a:r>
              <a:rPr lang="fr-FR" dirty="0"/>
              <a:t>16-02-2023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FDE5DC-668E-4979-8E0B-CE6D622E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9A09F8E-02CF-41B5-BD41-F0150B71F26C}"/>
              </a:ext>
            </a:extLst>
          </p:cNvPr>
          <p:cNvSpPr txBox="1"/>
          <p:nvPr/>
        </p:nvSpPr>
        <p:spPr>
          <a:xfrm rot="20555189">
            <a:off x="2620633" y="4295308"/>
            <a:ext cx="7184285" cy="861774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Démantèlement de l’IRSN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3C0B62-4016-40C2-963A-D34CE49EF181}"/>
              </a:ext>
            </a:extLst>
          </p:cNvPr>
          <p:cNvSpPr txBox="1"/>
          <p:nvPr/>
        </p:nvSpPr>
        <p:spPr>
          <a:xfrm>
            <a:off x="5297776" y="5141594"/>
            <a:ext cx="7184285" cy="861774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ON N’EN VEUT PAS!</a:t>
            </a:r>
          </a:p>
        </p:txBody>
      </p:sp>
    </p:spTree>
    <p:extLst>
      <p:ext uri="{BB962C8B-B14F-4D97-AF65-F5344CB8AC3E}">
        <p14:creationId xmlns:p14="http://schemas.microsoft.com/office/powerpoint/2010/main" val="3876847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10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456AAB-4665-45DC-906D-B7F98D4FE062}"/>
              </a:ext>
            </a:extLst>
          </p:cNvPr>
          <p:cNvSpPr txBox="1"/>
          <p:nvPr/>
        </p:nvSpPr>
        <p:spPr>
          <a:xfrm rot="20889276">
            <a:off x="1461165" y="3728543"/>
            <a:ext cx="8622278" cy="1938992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Merci à tous pour vos soutiens, idées d’actions, veille réseaux et presse, exemples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B35289-EC58-4070-B068-5DBDD8D98CE5}"/>
              </a:ext>
            </a:extLst>
          </p:cNvPr>
          <p:cNvSpPr txBox="1"/>
          <p:nvPr/>
        </p:nvSpPr>
        <p:spPr>
          <a:xfrm>
            <a:off x="1399538" y="1910126"/>
            <a:ext cx="6100583" cy="954107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Une vraie synergie efficiente parce que sans vous notre action serait plus difficile!</a:t>
            </a:r>
          </a:p>
        </p:txBody>
      </p:sp>
    </p:spTree>
    <p:extLst>
      <p:ext uri="{BB962C8B-B14F-4D97-AF65-F5344CB8AC3E}">
        <p14:creationId xmlns:p14="http://schemas.microsoft.com/office/powerpoint/2010/main" val="144088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182252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Position Intersyndicale: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11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B8AC47-79B6-4AD6-9C1C-669784FB5157}"/>
              </a:ext>
            </a:extLst>
          </p:cNvPr>
          <p:cNvSpPr txBox="1"/>
          <p:nvPr/>
        </p:nvSpPr>
        <p:spPr>
          <a:xfrm>
            <a:off x="334499" y="1816289"/>
            <a:ext cx="11218863" cy="954107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30 ans pour construire</a:t>
            </a:r>
            <a:r>
              <a:rPr lang="fr-FR" sz="2800" b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,</a:t>
            </a:r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</a:t>
            </a:r>
            <a:r>
              <a:rPr lang="fr-FR" sz="28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3 semaines pour détruire!</a:t>
            </a:r>
          </a:p>
          <a:p>
            <a:pPr algn="ctr"/>
            <a:endParaRPr lang="fr-FR" sz="2800" b="1" dirty="0">
              <a:solidFill>
                <a:srgbClr val="7FA8D9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929820B-402B-41D8-B4EF-9BE2C6691F1B}"/>
              </a:ext>
            </a:extLst>
          </p:cNvPr>
          <p:cNvSpPr txBox="1"/>
          <p:nvPr/>
        </p:nvSpPr>
        <p:spPr>
          <a:xfrm>
            <a:off x="2255780" y="5720706"/>
            <a:ext cx="6673389" cy="954107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Tous les champs </a:t>
            </a:r>
            <a:r>
              <a:rPr lang="fr-FR" sz="2800" b="1" dirty="0" err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seront-ils</a:t>
            </a:r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couverts et disponibles pour l’expertise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C83E8D7-E710-4FC8-B187-532BCCFD0793}"/>
              </a:ext>
            </a:extLst>
          </p:cNvPr>
          <p:cNvSpPr txBox="1"/>
          <p:nvPr/>
        </p:nvSpPr>
        <p:spPr>
          <a:xfrm rot="20873208">
            <a:off x="5944784" y="3272308"/>
            <a:ext cx="4854494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Fluidité, qu’est-ce qui bloque?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0C4D9B2-A7E3-400F-8FE3-45C8A8689735}"/>
              </a:ext>
            </a:extLst>
          </p:cNvPr>
          <p:cNvSpPr txBox="1"/>
          <p:nvPr/>
        </p:nvSpPr>
        <p:spPr>
          <a:xfrm rot="20979815">
            <a:off x="3537076" y="2813431"/>
            <a:ext cx="3307248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Qu’est-ce qui a failli 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78478C8-6EA3-4ACF-B374-C9ADA0DB0B78}"/>
              </a:ext>
            </a:extLst>
          </p:cNvPr>
          <p:cNvSpPr txBox="1"/>
          <p:nvPr/>
        </p:nvSpPr>
        <p:spPr>
          <a:xfrm rot="701353">
            <a:off x="426592" y="3976681"/>
            <a:ext cx="6413928" cy="892552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6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Continuation d’une communication libre entre nous et à nous et enrichissement mutuel ?</a:t>
            </a:r>
          </a:p>
        </p:txBody>
      </p:sp>
    </p:spTree>
    <p:extLst>
      <p:ext uri="{BB962C8B-B14F-4D97-AF65-F5344CB8AC3E}">
        <p14:creationId xmlns:p14="http://schemas.microsoft.com/office/powerpoint/2010/main" val="1830239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9459E9-A27D-4840-BACD-5F6858CC3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Que s’est-il passé depuis l’AG de mardi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CA extraordinaire ce matin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Position intersyndicale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Temporalité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On veut un diagnostic!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/>
              <a:t>Etude d’impact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Plan de bataille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06EDB0-FF98-4ED5-9ECC-FCBEFCCC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11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25000" lnSpcReduction="20000"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14400" b="1" spc="25" dirty="0">
                <a:latin typeface="Trebuchet MS" panose="22635452340000000000" pitchFamily="2"/>
              </a:rPr>
              <a:t>Depuis Mardi: </a:t>
            </a:r>
          </a:p>
          <a:p>
            <a:pPr marL="0" indent="0">
              <a:lnSpc>
                <a:spcPts val="4300"/>
              </a:lnSpc>
              <a:buNone/>
            </a:pPr>
            <a:endParaRPr lang="fr-FR" sz="6400" b="1" u="sng" spc="25" dirty="0">
              <a:latin typeface="Trebuchet MS" panose="22635452340000000000" pitchFamily="2"/>
            </a:endParaRPr>
          </a:p>
          <a:p>
            <a:pPr marL="0" indent="0">
              <a:lnSpc>
                <a:spcPts val="4300"/>
              </a:lnSpc>
              <a:buNone/>
            </a:pPr>
            <a:r>
              <a:rPr lang="fr-FR" sz="6400" b="1" spc="25" dirty="0">
                <a:latin typeface="Trebuchet MS" panose="22635452340000000000" pitchFamily="2"/>
              </a:rPr>
              <a:t> </a:t>
            </a:r>
          </a:p>
          <a:p>
            <a:pPr marL="0" indent="0">
              <a:lnSpc>
                <a:spcPts val="4300"/>
              </a:lnSpc>
              <a:buNone/>
            </a:pPr>
            <a:endParaRPr lang="fr-FR" sz="6400" b="1" spc="25" dirty="0">
              <a:latin typeface="Trebuchet MS" panose="22635452340000000000" pitchFamily="2"/>
            </a:endParaRPr>
          </a:p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endParaRPr lang="fr-FR" sz="6400" b="1" spc="25" dirty="0">
              <a:latin typeface="Trebuchet MS" panose="22635452340000000000" pitchFamily="2"/>
            </a:endParaRPr>
          </a:p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endParaRPr lang="fr-FR" sz="6400" b="1" spc="25" dirty="0">
              <a:latin typeface="Trebuchet MS" panose="22635452340000000000" pitchFamily="2"/>
            </a:endParaRPr>
          </a:p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endParaRPr lang="fr-FR" sz="6400" b="1" spc="25" dirty="0">
              <a:latin typeface="Trebuchet MS" panose="22635452340000000000" pitchFamily="2"/>
            </a:endParaRPr>
          </a:p>
          <a:p>
            <a:pPr marL="0" indent="0">
              <a:lnSpc>
                <a:spcPts val="4300"/>
              </a:lnSpc>
              <a:buNone/>
            </a:pPr>
            <a:r>
              <a:rPr lang="fr-FR" sz="3200" b="1" spc="25" dirty="0">
                <a:latin typeface="Trebuchet MS" panose="22635452340000000000" pitchFamily="2"/>
              </a:rPr>
              <a:t>-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3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3B2D0E6-03F8-4F3A-84E1-296A06BA9031}"/>
              </a:ext>
            </a:extLst>
          </p:cNvPr>
          <p:cNvSpPr txBox="1"/>
          <p:nvPr/>
        </p:nvSpPr>
        <p:spPr>
          <a:xfrm rot="20441795">
            <a:off x="422905" y="2611433"/>
            <a:ext cx="2588212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Députés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96ACD11-D2A8-4B6F-AFE1-07490A2847B8}"/>
              </a:ext>
            </a:extLst>
          </p:cNvPr>
          <p:cNvSpPr txBox="1"/>
          <p:nvPr/>
        </p:nvSpPr>
        <p:spPr>
          <a:xfrm rot="22560000">
            <a:off x="3511361" y="2464535"/>
            <a:ext cx="3737772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Présidente</a:t>
            </a:r>
            <a:r>
              <a:rPr lang="fr-FR" sz="28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 </a:t>
            </a:r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CA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4350387-946D-4DA2-AC79-0828C0E1F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96133">
            <a:off x="6892769" y="1354319"/>
            <a:ext cx="3426649" cy="208216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E075144-BE98-4116-B6AE-47F3B1DBA48C}"/>
              </a:ext>
            </a:extLst>
          </p:cNvPr>
          <p:cNvSpPr txBox="1"/>
          <p:nvPr/>
        </p:nvSpPr>
        <p:spPr>
          <a:xfrm rot="20555189">
            <a:off x="2320200" y="3887656"/>
            <a:ext cx="3631871" cy="584775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Appel à la grève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6FCBEA2-8423-4E45-B76E-693292EF9622}"/>
              </a:ext>
            </a:extLst>
          </p:cNvPr>
          <p:cNvSpPr txBox="1"/>
          <p:nvPr/>
        </p:nvSpPr>
        <p:spPr>
          <a:xfrm rot="858171">
            <a:off x="419302" y="5204260"/>
            <a:ext cx="5056684" cy="954107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Mobilisation de nos Fédérations (communiqué de presse)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5986DAF-3E2F-42EE-88C3-A88A357E002A}"/>
              </a:ext>
            </a:extLst>
          </p:cNvPr>
          <p:cNvSpPr txBox="1"/>
          <p:nvPr/>
        </p:nvSpPr>
        <p:spPr>
          <a:xfrm rot="602000">
            <a:off x="6824358" y="5808655"/>
            <a:ext cx="4518415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Comité de déontologie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30ACE49-4FA5-4A9D-979C-5A9C63EB7820}"/>
              </a:ext>
            </a:extLst>
          </p:cNvPr>
          <p:cNvSpPr txBox="1"/>
          <p:nvPr/>
        </p:nvSpPr>
        <p:spPr>
          <a:xfrm rot="21223877">
            <a:off x="5893134" y="3911278"/>
            <a:ext cx="4940529" cy="954107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demande intersyndicale du COR d’une réunion extra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67EB8CF-AE0D-44F1-89D5-EEA09B485164}"/>
              </a:ext>
            </a:extLst>
          </p:cNvPr>
          <p:cNvSpPr txBox="1"/>
          <p:nvPr/>
        </p:nvSpPr>
        <p:spPr>
          <a:xfrm rot="20555189">
            <a:off x="707127" y="3169911"/>
            <a:ext cx="3631871" cy="584775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Toutes vos idées !</a:t>
            </a:r>
          </a:p>
        </p:txBody>
      </p:sp>
    </p:spTree>
    <p:extLst>
      <p:ext uri="{BB962C8B-B14F-4D97-AF65-F5344CB8AC3E}">
        <p14:creationId xmlns:p14="http://schemas.microsoft.com/office/powerpoint/2010/main" val="642177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CA extraordinaire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4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06FFD4C-BD36-4FE1-9C3C-D4C8EDC588D6}"/>
              </a:ext>
            </a:extLst>
          </p:cNvPr>
          <p:cNvSpPr txBox="1"/>
          <p:nvPr/>
        </p:nvSpPr>
        <p:spPr>
          <a:xfrm>
            <a:off x="365081" y="2422512"/>
            <a:ext cx="7260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 Déclaration de l’intersyndicale avant le CA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91CEE74-1B02-44D1-8AFA-594900D6D94D}"/>
              </a:ext>
            </a:extLst>
          </p:cNvPr>
          <p:cNvSpPr txBox="1"/>
          <p:nvPr/>
        </p:nvSpPr>
        <p:spPr>
          <a:xfrm rot="20555189">
            <a:off x="4212605" y="4162793"/>
            <a:ext cx="5153761" cy="1631216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0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Votée avec 18 voix/23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5FDD672-1822-4803-96F1-E0DFC9C7A7C5}"/>
              </a:ext>
            </a:extLst>
          </p:cNvPr>
          <p:cNvSpPr txBox="1"/>
          <p:nvPr/>
        </p:nvSpPr>
        <p:spPr>
          <a:xfrm>
            <a:off x="465732" y="3765761"/>
            <a:ext cx="5536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Motion pour avoir un diagnostic</a:t>
            </a:r>
          </a:p>
        </p:txBody>
      </p:sp>
    </p:spTree>
    <p:extLst>
      <p:ext uri="{BB962C8B-B14F-4D97-AF65-F5344CB8AC3E}">
        <p14:creationId xmlns:p14="http://schemas.microsoft.com/office/powerpoint/2010/main" val="270853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182252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Position Intersyndicale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5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B8AC47-79B6-4AD6-9C1C-669784FB5157}"/>
              </a:ext>
            </a:extLst>
          </p:cNvPr>
          <p:cNvSpPr txBox="1"/>
          <p:nvPr/>
        </p:nvSpPr>
        <p:spPr>
          <a:xfrm rot="303591">
            <a:off x="3408942" y="1970000"/>
            <a:ext cx="9102463" cy="1015663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30 ans pour construire, </a:t>
            </a:r>
            <a:r>
              <a:rPr lang="fr-FR" sz="3200" b="1" dirty="0">
                <a:solidFill>
                  <a:srgbClr val="EE4757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3 semaines pour détruire!</a:t>
            </a:r>
          </a:p>
          <a:p>
            <a:pPr algn="ctr"/>
            <a:endParaRPr lang="fr-FR" sz="2800" b="1" dirty="0">
              <a:solidFill>
                <a:srgbClr val="7FA8D9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89E7290-A01C-4DE0-B4CF-0F95AC196052}"/>
              </a:ext>
            </a:extLst>
          </p:cNvPr>
          <p:cNvSpPr txBox="1"/>
          <p:nvPr/>
        </p:nvSpPr>
        <p:spPr>
          <a:xfrm>
            <a:off x="152372" y="3472915"/>
            <a:ext cx="5518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1976 : création de l’IPSN</a:t>
            </a:r>
          </a:p>
          <a:p>
            <a:r>
              <a:rPr lang="fr-FR" sz="2400" dirty="0"/>
              <a:t>1998 : rapport Le </a:t>
            </a:r>
            <a:r>
              <a:rPr lang="fr-FR" sz="2400" dirty="0" err="1"/>
              <a:t>Déault</a:t>
            </a:r>
            <a:r>
              <a:rPr lang="fr-FR" sz="2400" dirty="0"/>
              <a:t> (suite Tchernobyl)</a:t>
            </a:r>
          </a:p>
          <a:p>
            <a:r>
              <a:rPr lang="fr-FR" sz="2400" dirty="0"/>
              <a:t>2002 : création de l’IRSN</a:t>
            </a:r>
          </a:p>
          <a:p>
            <a:r>
              <a:rPr lang="fr-FR" sz="2400" dirty="0"/>
              <a:t>2006 : création de l’ASN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CB7D403-CD03-46D7-9FCC-264C69460979}"/>
              </a:ext>
            </a:extLst>
          </p:cNvPr>
          <p:cNvSpPr txBox="1"/>
          <p:nvPr/>
        </p:nvSpPr>
        <p:spPr>
          <a:xfrm>
            <a:off x="6302714" y="3103583"/>
            <a:ext cx="57369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8 février 2023 : Lettre de mission</a:t>
            </a:r>
          </a:p>
          <a:p>
            <a:r>
              <a:rPr lang="fr-FR" sz="2400" dirty="0">
                <a:solidFill>
                  <a:srgbClr val="FF0000"/>
                </a:solidFill>
              </a:rPr>
              <a:t>20 février : proposition de schéma d’organisation</a:t>
            </a:r>
          </a:p>
          <a:p>
            <a:r>
              <a:rPr lang="fr-FR" sz="2400" dirty="0">
                <a:solidFill>
                  <a:srgbClr val="FF0000"/>
                </a:solidFill>
              </a:rPr>
              <a:t>28 février : proposition d’un amendement en commission parlementaire</a:t>
            </a:r>
          </a:p>
          <a:p>
            <a:r>
              <a:rPr lang="fr-FR" sz="2400" dirty="0">
                <a:solidFill>
                  <a:srgbClr val="FF0000"/>
                </a:solidFill>
              </a:rPr>
              <a:t>Mi mars : vote de la loi …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BC58D89-4702-4FF3-A057-A6218A530CD8}"/>
              </a:ext>
            </a:extLst>
          </p:cNvPr>
          <p:cNvSpPr txBox="1"/>
          <p:nvPr/>
        </p:nvSpPr>
        <p:spPr>
          <a:xfrm>
            <a:off x="327144" y="5752111"/>
            <a:ext cx="11445313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sz="3200" b="1" dirty="0"/>
              <a:t>Nous demandons un moratoire : redonnons du temps à la raison ! 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B493DA6F-FB37-4005-8A0B-A7647AC7B6C6}"/>
              </a:ext>
            </a:extLst>
          </p:cNvPr>
          <p:cNvSpPr/>
          <p:nvPr/>
        </p:nvSpPr>
        <p:spPr>
          <a:xfrm>
            <a:off x="5638800" y="3664036"/>
            <a:ext cx="615906" cy="7454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85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182252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Position Intersyndicale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6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B8AC47-79B6-4AD6-9C1C-669784FB5157}"/>
              </a:ext>
            </a:extLst>
          </p:cNvPr>
          <p:cNvSpPr txBox="1"/>
          <p:nvPr/>
        </p:nvSpPr>
        <p:spPr>
          <a:xfrm rot="479527">
            <a:off x="6043697" y="1308486"/>
            <a:ext cx="5792858" cy="954107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L’IRSN n’a pas rempli ses missions ?</a:t>
            </a:r>
            <a:endParaRPr lang="fr-FR" sz="2800" b="1" dirty="0">
              <a:solidFill>
                <a:srgbClr val="EE4757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  <a:p>
            <a:pPr algn="ctr"/>
            <a:endParaRPr lang="fr-FR" sz="2800" b="1" dirty="0">
              <a:solidFill>
                <a:srgbClr val="7FA8D9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929820B-402B-41D8-B4EF-9BE2C6691F1B}"/>
              </a:ext>
            </a:extLst>
          </p:cNvPr>
          <p:cNvSpPr txBox="1"/>
          <p:nvPr/>
        </p:nvSpPr>
        <p:spPr>
          <a:xfrm>
            <a:off x="6095999" y="2129333"/>
            <a:ext cx="5778753" cy="3539430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Une indépendance du contrôle insuffisante ?</a:t>
            </a:r>
          </a:p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Des processus d’examen technique et de prise de décision peu fluides ?</a:t>
            </a:r>
          </a:p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Des synergies recherche-expertise insuffisantes ?</a:t>
            </a:r>
          </a:p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Des équipes techniques et scientifiques incompétentes ?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375B321-EA62-42AD-B3B7-A3835E0730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97" y="1968530"/>
            <a:ext cx="5374827" cy="253194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1CC1AB7-3B65-4962-B88A-4C3F6E810A9C}"/>
              </a:ext>
            </a:extLst>
          </p:cNvPr>
          <p:cNvSpPr txBox="1"/>
          <p:nvPr/>
        </p:nvSpPr>
        <p:spPr>
          <a:xfrm>
            <a:off x="372704" y="5859688"/>
            <a:ext cx="8237896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sz="3200" b="1" dirty="0"/>
              <a:t>Nous demandons un vrai diagnostic pluraliste ! </a:t>
            </a:r>
          </a:p>
        </p:txBody>
      </p:sp>
    </p:spTree>
    <p:extLst>
      <p:ext uri="{BB962C8B-B14F-4D97-AF65-F5344CB8AC3E}">
        <p14:creationId xmlns:p14="http://schemas.microsoft.com/office/powerpoint/2010/main" val="1989661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182252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Position Intersyndicale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7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B8AC47-79B6-4AD6-9C1C-669784FB5157}"/>
              </a:ext>
            </a:extLst>
          </p:cNvPr>
          <p:cNvSpPr txBox="1"/>
          <p:nvPr/>
        </p:nvSpPr>
        <p:spPr>
          <a:xfrm rot="551847">
            <a:off x="4973697" y="1663663"/>
            <a:ext cx="7188261" cy="954107"/>
          </a:xfrm>
          <a:prstGeom prst="rect">
            <a:avLst/>
          </a:prstGeom>
          <a:noFill/>
          <a:ln w="12700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Le démantèlement de l’IRSN la pire des solutions !</a:t>
            </a:r>
            <a:endParaRPr lang="fr-FR" sz="2800" b="1" dirty="0">
              <a:solidFill>
                <a:srgbClr val="EE4757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  <a:p>
            <a:pPr algn="ctr"/>
            <a:endParaRPr lang="fr-FR" sz="2800" b="1" dirty="0">
              <a:solidFill>
                <a:srgbClr val="7FA8D9"/>
              </a:solidFill>
              <a:latin typeface="Bernard MT Condensed" panose="02050806060905020404" pitchFamily="18" charset="0"/>
              <a:cs typeface="72 Condensed" panose="020B0506030000000003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EC9E7B2-912D-45EB-8842-B5CE54390014}"/>
              </a:ext>
            </a:extLst>
          </p:cNvPr>
          <p:cNvSpPr txBox="1"/>
          <p:nvPr/>
        </p:nvSpPr>
        <p:spPr>
          <a:xfrm>
            <a:off x="486568" y="2118819"/>
            <a:ext cx="4384855" cy="1384995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Regroupement de l’expertise et de la décision à l’ASN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8C533B5-63DA-4712-8D65-F3DE6F61F512}"/>
              </a:ext>
            </a:extLst>
          </p:cNvPr>
          <p:cNvSpPr txBox="1"/>
          <p:nvPr/>
        </p:nvSpPr>
        <p:spPr>
          <a:xfrm>
            <a:off x="486567" y="3963327"/>
            <a:ext cx="4384855" cy="954107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Séparation recherche expertise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A7E4CF9-C99E-49B3-B396-89ACA0429B68}"/>
              </a:ext>
            </a:extLst>
          </p:cNvPr>
          <p:cNvSpPr txBox="1"/>
          <p:nvPr/>
        </p:nvSpPr>
        <p:spPr>
          <a:xfrm>
            <a:off x="486567" y="5332389"/>
            <a:ext cx="4384855" cy="954107"/>
          </a:xfrm>
          <a:prstGeom prst="rect">
            <a:avLst/>
          </a:prstGeom>
          <a:noFill/>
          <a:ln w="12700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accent1">
                    <a:lumMod val="75000"/>
                  </a:schemeClr>
                </a:solidFill>
                <a:latin typeface="Bernard MT Condensed" panose="02050806060905020404" pitchFamily="18" charset="0"/>
                <a:cs typeface="72 Condensed" panose="020B0506030000000003" pitchFamily="34" charset="0"/>
              </a:rPr>
              <a:t>Séparation expertise civile – expertise de défense</a:t>
            </a:r>
          </a:p>
        </p:txBody>
      </p:sp>
    </p:spTree>
    <p:extLst>
      <p:ext uri="{BB962C8B-B14F-4D97-AF65-F5344CB8AC3E}">
        <p14:creationId xmlns:p14="http://schemas.microsoft.com/office/powerpoint/2010/main" val="1281267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182252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Paroles fortes de l’OPECST: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8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929820B-402B-41D8-B4EF-9BE2C6691F1B}"/>
              </a:ext>
            </a:extLst>
          </p:cNvPr>
          <p:cNvSpPr txBox="1"/>
          <p:nvPr/>
        </p:nvSpPr>
        <p:spPr>
          <a:xfrm>
            <a:off x="202714" y="4651702"/>
            <a:ext cx="10191246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 b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defRPr>
            </a:lvl1pPr>
          </a:lstStyle>
          <a:p>
            <a:r>
              <a:rPr lang="fr-FR" dirty="0"/>
              <a:t>Ne brûlons pas sur le bucher une organisation exemplaire" JC </a:t>
            </a:r>
            <a:r>
              <a:rPr lang="fr-FR" dirty="0" err="1"/>
              <a:t>Delalonde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0C4D9B2-A7E3-400F-8FE3-45C8A8689735}"/>
              </a:ext>
            </a:extLst>
          </p:cNvPr>
          <p:cNvSpPr txBox="1"/>
          <p:nvPr/>
        </p:nvSpPr>
        <p:spPr>
          <a:xfrm rot="21282316">
            <a:off x="3337724" y="3095702"/>
            <a:ext cx="7159640" cy="954107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 b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defRPr>
            </a:lvl1pPr>
          </a:lstStyle>
          <a:p>
            <a:r>
              <a:rPr lang="fr-FR" dirty="0"/>
              <a:t>"On ne réforme pas à la hussarde" </a:t>
            </a:r>
          </a:p>
          <a:p>
            <a:r>
              <a:rPr lang="fr-FR" dirty="0"/>
              <a:t>"Cadeau empoisonné pour la confiance" D. </a:t>
            </a:r>
            <a:r>
              <a:rPr lang="fr-FR" dirty="0" err="1"/>
              <a:t>Batho</a:t>
            </a:r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78478C8-6EA3-4ACF-B374-C9ADA0DB0B78}"/>
              </a:ext>
            </a:extLst>
          </p:cNvPr>
          <p:cNvSpPr txBox="1"/>
          <p:nvPr/>
        </p:nvSpPr>
        <p:spPr>
          <a:xfrm>
            <a:off x="202714" y="2207390"/>
            <a:ext cx="7884274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 b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defRPr>
            </a:lvl1pPr>
          </a:lstStyle>
          <a:p>
            <a:r>
              <a:rPr lang="fr-FR" dirty="0"/>
              <a:t>Il n’est pas nécessaire de tout casser! (Claude </a:t>
            </a:r>
            <a:r>
              <a:rPr lang="fr-FR" dirty="0" err="1"/>
              <a:t>Birreaux</a:t>
            </a:r>
            <a:r>
              <a:rPr lang="fr-FR" dirty="0"/>
              <a:t>)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ABC2642-0C2D-4493-9DDE-479757636983}"/>
              </a:ext>
            </a:extLst>
          </p:cNvPr>
          <p:cNvSpPr txBox="1"/>
          <p:nvPr/>
        </p:nvSpPr>
        <p:spPr>
          <a:xfrm rot="21267983">
            <a:off x="3632775" y="5854075"/>
            <a:ext cx="7905317" cy="523220"/>
          </a:xfrm>
          <a:prstGeom prst="rect">
            <a:avLst/>
          </a:prstGeom>
          <a:noFill/>
          <a:ln w="57150">
            <a:solidFill>
              <a:srgbClr val="EE4757"/>
            </a:solidFill>
            <a:prstDash val="lgDash"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800" b="1">
                <a:solidFill>
                  <a:srgbClr val="7FA8D9"/>
                </a:solidFill>
                <a:latin typeface="Bernard MT Condensed" panose="02050806060905020404" pitchFamily="18" charset="0"/>
                <a:cs typeface="72 Condensed" panose="020B0506030000000003" pitchFamily="34" charset="0"/>
              </a:defRPr>
            </a:lvl1pPr>
          </a:lstStyle>
          <a:p>
            <a:r>
              <a:rPr lang="fr-FR" dirty="0"/>
              <a:t>"On ne badine pas avec la sûreté nucléaire" M. Bregeon</a:t>
            </a:r>
          </a:p>
        </p:txBody>
      </p:sp>
    </p:spTree>
    <p:extLst>
      <p:ext uri="{BB962C8B-B14F-4D97-AF65-F5344CB8AC3E}">
        <p14:creationId xmlns:p14="http://schemas.microsoft.com/office/powerpoint/2010/main" val="85476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27">
            <a:extLst>
              <a:ext uri="{FF2B5EF4-FFF2-40B4-BE49-F238E27FC236}">
                <a16:creationId xmlns:a16="http://schemas.microsoft.com/office/drawing/2014/main" id="{11183B9B-A8C9-4B06-8575-3D39FD6CF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8" y="1392223"/>
            <a:ext cx="11218863" cy="952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/>
          <a:p>
            <a:pPr marL="0" marR="0" indent="0" algn="l">
              <a:lnSpc>
                <a:spcPts val="4300"/>
              </a:lnSpc>
              <a:spcAft>
                <a:spcPts val="0"/>
              </a:spcAft>
              <a:buNone/>
            </a:pPr>
            <a:r>
              <a:rPr lang="fr-FR" sz="3200" b="1" spc="25" dirty="0">
                <a:latin typeface="Trebuchet MS" panose="22635452340000000000" pitchFamily="2"/>
              </a:rPr>
              <a:t>Plan de bataille: 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7DD1CB2-66DE-49E6-BCB8-3AB79054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5EF6-8718-4233-AC5A-D78F068ACFE5}" type="slidenum">
              <a:rPr lang="fr-FR" smtClean="0"/>
              <a:t>9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A076447-5620-49AE-BFBE-280A0B917207}"/>
              </a:ext>
            </a:extLst>
          </p:cNvPr>
          <p:cNvSpPr txBox="1"/>
          <p:nvPr/>
        </p:nvSpPr>
        <p:spPr>
          <a:xfrm>
            <a:off x="553673" y="2572100"/>
            <a:ext cx="82886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Rencontre avec Agnès </a:t>
            </a:r>
            <a:r>
              <a:rPr lang="fr-FR" sz="2800" dirty="0" err="1"/>
              <a:t>Pannier-Runacher</a:t>
            </a:r>
            <a:r>
              <a:rPr lang="fr-FR" sz="2800" dirty="0"/>
              <a:t> 17/02 à 17h30</a:t>
            </a:r>
          </a:p>
          <a:p>
            <a:endParaRPr lang="fr-FR" sz="28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07E34A-B021-48B1-BE6E-4F2194221742}"/>
              </a:ext>
            </a:extLst>
          </p:cNvPr>
          <p:cNvSpPr txBox="1"/>
          <p:nvPr/>
        </p:nvSpPr>
        <p:spPr>
          <a:xfrm>
            <a:off x="486569" y="3526207"/>
            <a:ext cx="1129808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Grève et actions le </a:t>
            </a:r>
            <a:r>
              <a:rPr lang="fr-FR" sz="2800" b="1" dirty="0"/>
              <a:t>lundi 20/02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Matin</a:t>
            </a:r>
            <a:r>
              <a:rPr lang="fr-FR" sz="2400" dirty="0"/>
              <a:t> : Cadarache, Les Angles, Cherbourg grève + distribution de tracts aux portes d’accès de Cadarache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b="1" dirty="0"/>
              <a:t>Après-midi</a:t>
            </a:r>
            <a:r>
              <a:rPr lang="fr-FR" sz="2400" dirty="0"/>
              <a:t> : Autres sites grève + rassemblement devant le MTE à 14h30 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998A51E-AD23-4257-91FC-4C36CAFD3002}"/>
              </a:ext>
            </a:extLst>
          </p:cNvPr>
          <p:cNvSpPr txBox="1"/>
          <p:nvPr/>
        </p:nvSpPr>
        <p:spPr>
          <a:xfrm>
            <a:off x="366927" y="5309833"/>
            <a:ext cx="896258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Rencontre député-président de la commission des finances :</a:t>
            </a:r>
          </a:p>
          <a:p>
            <a:r>
              <a:rPr lang="fr-FR" sz="2400" dirty="0"/>
              <a:t>E. Coquerel, le 23/02 à 16h</a:t>
            </a:r>
          </a:p>
        </p:txBody>
      </p:sp>
    </p:spTree>
    <p:extLst>
      <p:ext uri="{BB962C8B-B14F-4D97-AF65-F5344CB8AC3E}">
        <p14:creationId xmlns:p14="http://schemas.microsoft.com/office/powerpoint/2010/main" val="24765731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BF019BA3BE844A8805086771431098" ma:contentTypeVersion="2" ma:contentTypeDescription="Crée un document." ma:contentTypeScope="" ma:versionID="8e83f6e530bbd066c1876c252b2fc99b">
  <xsd:schema xmlns:xsd="http://www.w3.org/2001/XMLSchema" xmlns:xs="http://www.w3.org/2001/XMLSchema" xmlns:p="http://schemas.microsoft.com/office/2006/metadata/properties" xmlns:ns2="7625e631-cd40-4bb5-8abf-34b46cf9d830" targetNamespace="http://schemas.microsoft.com/office/2006/metadata/properties" ma:root="true" ma:fieldsID="3ba5df9b51559c6ff74a873bb1129355" ns2:_="">
    <xsd:import namespace="7625e631-cd40-4bb5-8abf-34b46cf9d8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5e631-cd40-4bb5-8abf-34b46cf9d8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5D351D-917E-4C43-B168-4D01C99507D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25e631-cd40-4bb5-8abf-34b46cf9d8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E35DFBA-E883-4007-8450-FACC639009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5e631-cd40-4bb5-8abf-34b46cf9d8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75AB62-0DEB-48AB-8E4B-486BD8D536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461</Words>
  <Application>Microsoft Office PowerPoint</Application>
  <PresentationFormat>Grand écran</PresentationFormat>
  <Paragraphs>86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Bernard MT Condensed</vt:lpstr>
      <vt:lpstr>Calibri</vt:lpstr>
      <vt:lpstr>Calibri Light</vt:lpstr>
      <vt:lpstr>Trebuchet MS</vt:lpstr>
      <vt:lpstr>Wingdings</vt:lpstr>
      <vt:lpstr>Thème Office</vt:lpstr>
      <vt:lpstr>Avenir de l’IRSN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TAURINES Tatiana</dc:creator>
  <cp:lastModifiedBy>TAURINES Tatiana</cp:lastModifiedBy>
  <cp:revision>62</cp:revision>
  <dcterms:created xsi:type="dcterms:W3CDTF">2023-01-30T08:12:02Z</dcterms:created>
  <dcterms:modified xsi:type="dcterms:W3CDTF">2023-02-16T16:02:41Z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0x01010072BF019BA3BE844A8805086771431098</vt:lpwstr>
  </property>
</Properties>
</file>