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sldIdLst>
    <p:sldId id="256" r:id="rId5"/>
    <p:sldId id="356" r:id="rId6"/>
    <p:sldId id="357" r:id="rId7"/>
    <p:sldId id="358" r:id="rId8"/>
    <p:sldId id="257" r:id="rId9"/>
    <p:sldId id="350" r:id="rId10"/>
    <p:sldId id="351" r:id="rId11"/>
    <p:sldId id="336" r:id="rId12"/>
    <p:sldId id="348" r:id="rId13"/>
    <p:sldId id="347" r:id="rId14"/>
    <p:sldId id="354" r:id="rId15"/>
    <p:sldId id="352" r:id="rId16"/>
    <p:sldId id="282" r:id="rId17"/>
    <p:sldId id="355" r:id="rId18"/>
    <p:sldId id="313" r:id="rId19"/>
    <p:sldId id="267" r:id="rId20"/>
    <p:sldId id="349" r:id="rId2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FFROY Francois" initials="JF" lastIdx="4" clrIdx="0">
    <p:extLst>
      <p:ext uri="{19B8F6BF-5375-455C-9EA6-DF929625EA0E}">
        <p15:presenceInfo xmlns:p15="http://schemas.microsoft.com/office/powerpoint/2012/main" userId="S::francois.jeffroy@irsn.fr::20f46717-1c46-43de-9842-022da9e89d5b" providerId="AD"/>
      </p:ext>
    </p:extLst>
  </p:cmAuthor>
  <p:cmAuthor id="2" name="LATIL QUERREC Nevena" initials="LQN" lastIdx="1" clrIdx="1">
    <p:extLst>
      <p:ext uri="{19B8F6BF-5375-455C-9EA6-DF929625EA0E}">
        <p15:presenceInfo xmlns:p15="http://schemas.microsoft.com/office/powerpoint/2012/main" userId="S::nevena.latil-querrec@irsn.fr::d05cec6a-846a-4dcd-a8f4-cb41a49f6c67" providerId="AD"/>
      </p:ext>
    </p:extLst>
  </p:cmAuthor>
  <p:cmAuthor id="3" name="TAURINES Tatiana" initials="TT" lastIdx="4" clrIdx="2">
    <p:extLst>
      <p:ext uri="{19B8F6BF-5375-455C-9EA6-DF929625EA0E}">
        <p15:presenceInfo xmlns:p15="http://schemas.microsoft.com/office/powerpoint/2012/main" userId="S::tatiana.taurines@irsn.fr::bdb3b8fd-737f-4eea-9a14-fafa27e14dc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A8D9"/>
    <a:srgbClr val="FFFFFF"/>
    <a:srgbClr val="EE4757"/>
    <a:srgbClr val="D20012"/>
    <a:srgbClr val="F7E7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173" autoAdjust="0"/>
    <p:restoredTop sz="94660"/>
  </p:normalViewPr>
  <p:slideViewPr>
    <p:cSldViewPr snapToGrid="0">
      <p:cViewPr varScale="1">
        <p:scale>
          <a:sx n="63" d="100"/>
          <a:sy n="63" d="100"/>
        </p:scale>
        <p:origin x="840"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39BBCA-D3D4-4A29-8F3C-7397D9459B16}" type="datetimeFigureOut">
              <a:rPr lang="fr-FR" smtClean="0"/>
              <a:t>12/05/2023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8E1688-9C9A-42CE-8DEA-4338DEE1CB23}" type="slidenum">
              <a:rPr lang="fr-FR" smtClean="0"/>
              <a:t>‹N°›</a:t>
            </a:fld>
            <a:endParaRPr lang="fr-FR"/>
          </a:p>
        </p:txBody>
      </p:sp>
    </p:spTree>
    <p:extLst>
      <p:ext uri="{BB962C8B-B14F-4D97-AF65-F5344CB8AC3E}">
        <p14:creationId xmlns:p14="http://schemas.microsoft.com/office/powerpoint/2010/main" val="3200251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84EA83-ECFA-4CE9-8341-0864116DE1C4}"/>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682FDF4F-A9FB-4616-BBE3-3C548D0FF8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C227FF95-E335-4966-9F83-36B2E257AD57}"/>
              </a:ext>
            </a:extLst>
          </p:cNvPr>
          <p:cNvSpPr>
            <a:spLocks noGrp="1"/>
          </p:cNvSpPr>
          <p:nvPr>
            <p:ph type="dt" sz="half" idx="10"/>
          </p:nvPr>
        </p:nvSpPr>
        <p:spPr/>
        <p:txBody>
          <a:bodyPr/>
          <a:lstStyle/>
          <a:p>
            <a:fld id="{949B7B8B-C37B-4C8A-BD26-B22DBB613E53}" type="datetime1">
              <a:rPr lang="fr-FR" smtClean="0"/>
              <a:t>12/05/2023</a:t>
            </a:fld>
            <a:endParaRPr lang="fr-FR"/>
          </a:p>
        </p:txBody>
      </p:sp>
      <p:sp>
        <p:nvSpPr>
          <p:cNvPr id="5" name="Espace réservé du pied de page 4">
            <a:extLst>
              <a:ext uri="{FF2B5EF4-FFF2-40B4-BE49-F238E27FC236}">
                <a16:creationId xmlns:a16="http://schemas.microsoft.com/office/drawing/2014/main" id="{8CFE4653-5FE9-4D19-A54F-45692602774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06326F0-9CD3-4256-8FC2-A75DB40627F8}"/>
              </a:ext>
            </a:extLst>
          </p:cNvPr>
          <p:cNvSpPr>
            <a:spLocks noGrp="1"/>
          </p:cNvSpPr>
          <p:nvPr>
            <p:ph type="sldNum" sz="quarter" idx="12"/>
          </p:nvPr>
        </p:nvSpPr>
        <p:spPr/>
        <p:txBody>
          <a:bodyPr/>
          <a:lstStyle/>
          <a:p>
            <a:fld id="{20B35EF6-8718-4233-AC5A-D78F068ACFE5}" type="slidenum">
              <a:rPr lang="fr-FR" smtClean="0"/>
              <a:t>‹N°›</a:t>
            </a:fld>
            <a:endParaRPr lang="fr-FR"/>
          </a:p>
        </p:txBody>
      </p:sp>
    </p:spTree>
    <p:extLst>
      <p:ext uri="{BB962C8B-B14F-4D97-AF65-F5344CB8AC3E}">
        <p14:creationId xmlns:p14="http://schemas.microsoft.com/office/powerpoint/2010/main" val="5256006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D54F26-B578-4A5C-983E-0C68FD212C78}"/>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433B0503-D31C-4404-98A2-C1F225F6328F}"/>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98F926E-87B6-4C74-9483-F18C41CD53AB}"/>
              </a:ext>
            </a:extLst>
          </p:cNvPr>
          <p:cNvSpPr>
            <a:spLocks noGrp="1"/>
          </p:cNvSpPr>
          <p:nvPr>
            <p:ph type="dt" sz="half" idx="10"/>
          </p:nvPr>
        </p:nvSpPr>
        <p:spPr/>
        <p:txBody>
          <a:bodyPr/>
          <a:lstStyle/>
          <a:p>
            <a:fld id="{A350D057-42EA-4E74-863C-B33F0A396765}" type="datetime1">
              <a:rPr lang="fr-FR" smtClean="0"/>
              <a:t>12/05/2023</a:t>
            </a:fld>
            <a:endParaRPr lang="fr-FR"/>
          </a:p>
        </p:txBody>
      </p:sp>
      <p:sp>
        <p:nvSpPr>
          <p:cNvPr id="5" name="Espace réservé du pied de page 4">
            <a:extLst>
              <a:ext uri="{FF2B5EF4-FFF2-40B4-BE49-F238E27FC236}">
                <a16:creationId xmlns:a16="http://schemas.microsoft.com/office/drawing/2014/main" id="{512D1145-FCDB-4328-8E36-5793F832A61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4A7974F-4470-4504-93BC-8D9BDED63973}"/>
              </a:ext>
            </a:extLst>
          </p:cNvPr>
          <p:cNvSpPr>
            <a:spLocks noGrp="1"/>
          </p:cNvSpPr>
          <p:nvPr>
            <p:ph type="sldNum" sz="quarter" idx="12"/>
          </p:nvPr>
        </p:nvSpPr>
        <p:spPr/>
        <p:txBody>
          <a:bodyPr/>
          <a:lstStyle/>
          <a:p>
            <a:fld id="{20B35EF6-8718-4233-AC5A-D78F068ACFE5}" type="slidenum">
              <a:rPr lang="fr-FR" smtClean="0"/>
              <a:t>‹N°›</a:t>
            </a:fld>
            <a:endParaRPr lang="fr-FR"/>
          </a:p>
        </p:txBody>
      </p:sp>
    </p:spTree>
    <p:extLst>
      <p:ext uri="{BB962C8B-B14F-4D97-AF65-F5344CB8AC3E}">
        <p14:creationId xmlns:p14="http://schemas.microsoft.com/office/powerpoint/2010/main" val="3357214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6B70CE69-2BF2-4D67-990B-5142EA1D07CF}"/>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5B06FE01-62C2-4B05-A0F1-739D2BBD6F49}"/>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A9E36D9-E75F-4611-97AF-F5A85E0301A2}"/>
              </a:ext>
            </a:extLst>
          </p:cNvPr>
          <p:cNvSpPr>
            <a:spLocks noGrp="1"/>
          </p:cNvSpPr>
          <p:nvPr>
            <p:ph type="dt" sz="half" idx="10"/>
          </p:nvPr>
        </p:nvSpPr>
        <p:spPr/>
        <p:txBody>
          <a:bodyPr/>
          <a:lstStyle/>
          <a:p>
            <a:fld id="{3F5A1493-1703-414F-A24D-4CFE9792B3CF}" type="datetime1">
              <a:rPr lang="fr-FR" smtClean="0"/>
              <a:t>12/05/2023</a:t>
            </a:fld>
            <a:endParaRPr lang="fr-FR"/>
          </a:p>
        </p:txBody>
      </p:sp>
      <p:sp>
        <p:nvSpPr>
          <p:cNvPr id="5" name="Espace réservé du pied de page 4">
            <a:extLst>
              <a:ext uri="{FF2B5EF4-FFF2-40B4-BE49-F238E27FC236}">
                <a16:creationId xmlns:a16="http://schemas.microsoft.com/office/drawing/2014/main" id="{88B01F4E-48A9-449D-B50D-50FC2A0EF0F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0A95EE0-DF6F-44F6-BC30-CA2AB931A904}"/>
              </a:ext>
            </a:extLst>
          </p:cNvPr>
          <p:cNvSpPr>
            <a:spLocks noGrp="1"/>
          </p:cNvSpPr>
          <p:nvPr>
            <p:ph type="sldNum" sz="quarter" idx="12"/>
          </p:nvPr>
        </p:nvSpPr>
        <p:spPr/>
        <p:txBody>
          <a:bodyPr/>
          <a:lstStyle/>
          <a:p>
            <a:fld id="{20B35EF6-8718-4233-AC5A-D78F068ACFE5}" type="slidenum">
              <a:rPr lang="fr-FR" smtClean="0"/>
              <a:t>‹N°›</a:t>
            </a:fld>
            <a:endParaRPr lang="fr-FR"/>
          </a:p>
        </p:txBody>
      </p:sp>
    </p:spTree>
    <p:extLst>
      <p:ext uri="{BB962C8B-B14F-4D97-AF65-F5344CB8AC3E}">
        <p14:creationId xmlns:p14="http://schemas.microsoft.com/office/powerpoint/2010/main" val="7944725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014655-29B0-4DE2-97D6-7B63C4FB06F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E4DE27BE-3B28-48F1-89DE-B2B3F9C38B66}"/>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AA9FE49-5C68-4768-AE1D-441845CF4283}"/>
              </a:ext>
            </a:extLst>
          </p:cNvPr>
          <p:cNvSpPr>
            <a:spLocks noGrp="1"/>
          </p:cNvSpPr>
          <p:nvPr>
            <p:ph type="dt" sz="half" idx="10"/>
          </p:nvPr>
        </p:nvSpPr>
        <p:spPr/>
        <p:txBody>
          <a:bodyPr/>
          <a:lstStyle/>
          <a:p>
            <a:fld id="{6A0D8ADA-ABFD-4C02-981E-2841DD7FFF5A}" type="datetime1">
              <a:rPr lang="fr-FR" smtClean="0"/>
              <a:t>12/05/2023</a:t>
            </a:fld>
            <a:endParaRPr lang="fr-FR"/>
          </a:p>
        </p:txBody>
      </p:sp>
      <p:sp>
        <p:nvSpPr>
          <p:cNvPr id="5" name="Espace réservé du pied de page 4">
            <a:extLst>
              <a:ext uri="{FF2B5EF4-FFF2-40B4-BE49-F238E27FC236}">
                <a16:creationId xmlns:a16="http://schemas.microsoft.com/office/drawing/2014/main" id="{D96DE922-D689-44A1-AFAB-DBD5810A592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2561DA0-62B2-4679-AB88-EFDDF12DAED3}"/>
              </a:ext>
            </a:extLst>
          </p:cNvPr>
          <p:cNvSpPr>
            <a:spLocks noGrp="1"/>
          </p:cNvSpPr>
          <p:nvPr>
            <p:ph type="sldNum" sz="quarter" idx="12"/>
          </p:nvPr>
        </p:nvSpPr>
        <p:spPr/>
        <p:txBody>
          <a:bodyPr/>
          <a:lstStyle/>
          <a:p>
            <a:fld id="{20B35EF6-8718-4233-AC5A-D78F068ACFE5}" type="slidenum">
              <a:rPr lang="fr-FR" smtClean="0"/>
              <a:t>‹N°›</a:t>
            </a:fld>
            <a:endParaRPr lang="fr-FR"/>
          </a:p>
        </p:txBody>
      </p:sp>
      <p:pic>
        <p:nvPicPr>
          <p:cNvPr id="7" name="Image 6">
            <a:extLst>
              <a:ext uri="{FF2B5EF4-FFF2-40B4-BE49-F238E27FC236}">
                <a16:creationId xmlns:a16="http://schemas.microsoft.com/office/drawing/2014/main" id="{2EA9969E-E00D-4453-B275-0E548DE1EB57}"/>
              </a:ext>
            </a:extLst>
          </p:cNvPr>
          <p:cNvPicPr>
            <a:picLocks noChangeAspect="1"/>
          </p:cNvPicPr>
          <p:nvPr userDrawn="1"/>
        </p:nvPicPr>
        <p:blipFill rotWithShape="1">
          <a:blip r:embed="rId2"/>
          <a:srcRect l="3503" t="13805" r="1731" b="15392"/>
          <a:stretch/>
        </p:blipFill>
        <p:spPr>
          <a:xfrm>
            <a:off x="65682" y="40668"/>
            <a:ext cx="1389045" cy="1021170"/>
          </a:xfrm>
          <a:prstGeom prst="rect">
            <a:avLst/>
          </a:prstGeom>
        </p:spPr>
      </p:pic>
      <p:pic>
        <p:nvPicPr>
          <p:cNvPr id="8" name="Image 7">
            <a:extLst>
              <a:ext uri="{FF2B5EF4-FFF2-40B4-BE49-F238E27FC236}">
                <a16:creationId xmlns:a16="http://schemas.microsoft.com/office/drawing/2014/main" id="{1BBF3514-1FCE-4B9D-8385-93A3B2D55E54}"/>
              </a:ext>
            </a:extLst>
          </p:cNvPr>
          <p:cNvPicPr>
            <a:picLocks noChangeAspect="1"/>
          </p:cNvPicPr>
          <p:nvPr userDrawn="1"/>
        </p:nvPicPr>
        <p:blipFill rotWithShape="1">
          <a:blip r:embed="rId2"/>
          <a:srcRect l="3503" t="13805" r="1731" b="15392"/>
          <a:stretch/>
        </p:blipFill>
        <p:spPr>
          <a:xfrm>
            <a:off x="10737273" y="34940"/>
            <a:ext cx="1389045" cy="1021170"/>
          </a:xfrm>
          <a:prstGeom prst="rect">
            <a:avLst/>
          </a:prstGeom>
        </p:spPr>
      </p:pic>
    </p:spTree>
    <p:extLst>
      <p:ext uri="{BB962C8B-B14F-4D97-AF65-F5344CB8AC3E}">
        <p14:creationId xmlns:p14="http://schemas.microsoft.com/office/powerpoint/2010/main" val="4292182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88EAC8C-D1AA-4829-8538-40BF1EC163D0}"/>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2662F7E9-3B01-4C36-81F5-6023D3CB9B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766271F0-33DF-4F8A-A319-2B1B567D67B1}"/>
              </a:ext>
            </a:extLst>
          </p:cNvPr>
          <p:cNvSpPr>
            <a:spLocks noGrp="1"/>
          </p:cNvSpPr>
          <p:nvPr>
            <p:ph type="dt" sz="half" idx="10"/>
          </p:nvPr>
        </p:nvSpPr>
        <p:spPr/>
        <p:txBody>
          <a:bodyPr/>
          <a:lstStyle/>
          <a:p>
            <a:fld id="{6FE6910D-B5EB-49A7-B05C-DE44D2781BBB}" type="datetime1">
              <a:rPr lang="fr-FR" smtClean="0"/>
              <a:t>12/05/2023</a:t>
            </a:fld>
            <a:endParaRPr lang="fr-FR"/>
          </a:p>
        </p:txBody>
      </p:sp>
      <p:sp>
        <p:nvSpPr>
          <p:cNvPr id="5" name="Espace réservé du pied de page 4">
            <a:extLst>
              <a:ext uri="{FF2B5EF4-FFF2-40B4-BE49-F238E27FC236}">
                <a16:creationId xmlns:a16="http://schemas.microsoft.com/office/drawing/2014/main" id="{0DF4A2BD-AE4B-4DE0-8163-B08A6E11D3D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2EC30C7-943E-4B54-9EA0-0B28D43085DA}"/>
              </a:ext>
            </a:extLst>
          </p:cNvPr>
          <p:cNvSpPr>
            <a:spLocks noGrp="1"/>
          </p:cNvSpPr>
          <p:nvPr>
            <p:ph type="sldNum" sz="quarter" idx="12"/>
          </p:nvPr>
        </p:nvSpPr>
        <p:spPr/>
        <p:txBody>
          <a:bodyPr/>
          <a:lstStyle/>
          <a:p>
            <a:fld id="{20B35EF6-8718-4233-AC5A-D78F068ACFE5}" type="slidenum">
              <a:rPr lang="fr-FR" smtClean="0"/>
              <a:t>‹N°›</a:t>
            </a:fld>
            <a:endParaRPr lang="fr-FR"/>
          </a:p>
        </p:txBody>
      </p:sp>
    </p:spTree>
    <p:extLst>
      <p:ext uri="{BB962C8B-B14F-4D97-AF65-F5344CB8AC3E}">
        <p14:creationId xmlns:p14="http://schemas.microsoft.com/office/powerpoint/2010/main" val="3999999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9AC6B9-8404-48AB-8F35-DE93CBB3F51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3FA0A59-DA02-4BD5-A1D8-DCD53EF71F2A}"/>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CF61C145-C1AA-4106-A321-DCF7C2233F08}"/>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D88869D4-8CFB-468B-A747-C25803D7A531}"/>
              </a:ext>
            </a:extLst>
          </p:cNvPr>
          <p:cNvSpPr>
            <a:spLocks noGrp="1"/>
          </p:cNvSpPr>
          <p:nvPr>
            <p:ph type="dt" sz="half" idx="10"/>
          </p:nvPr>
        </p:nvSpPr>
        <p:spPr/>
        <p:txBody>
          <a:bodyPr/>
          <a:lstStyle/>
          <a:p>
            <a:fld id="{BC9B34DE-70F5-46FC-AA4D-7B40B1213725}" type="datetime1">
              <a:rPr lang="fr-FR" smtClean="0"/>
              <a:t>12/05/2023</a:t>
            </a:fld>
            <a:endParaRPr lang="fr-FR"/>
          </a:p>
        </p:txBody>
      </p:sp>
      <p:sp>
        <p:nvSpPr>
          <p:cNvPr id="6" name="Espace réservé du pied de page 5">
            <a:extLst>
              <a:ext uri="{FF2B5EF4-FFF2-40B4-BE49-F238E27FC236}">
                <a16:creationId xmlns:a16="http://schemas.microsoft.com/office/drawing/2014/main" id="{057C5698-7071-4FA0-B7EF-DE63FA23650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EB52B3D-5433-4308-862A-D1BC90424E48}"/>
              </a:ext>
            </a:extLst>
          </p:cNvPr>
          <p:cNvSpPr>
            <a:spLocks noGrp="1"/>
          </p:cNvSpPr>
          <p:nvPr>
            <p:ph type="sldNum" sz="quarter" idx="12"/>
          </p:nvPr>
        </p:nvSpPr>
        <p:spPr/>
        <p:txBody>
          <a:bodyPr/>
          <a:lstStyle/>
          <a:p>
            <a:fld id="{20B35EF6-8718-4233-AC5A-D78F068ACFE5}" type="slidenum">
              <a:rPr lang="fr-FR" smtClean="0"/>
              <a:t>‹N°›</a:t>
            </a:fld>
            <a:endParaRPr lang="fr-FR"/>
          </a:p>
        </p:txBody>
      </p:sp>
    </p:spTree>
    <p:extLst>
      <p:ext uri="{BB962C8B-B14F-4D97-AF65-F5344CB8AC3E}">
        <p14:creationId xmlns:p14="http://schemas.microsoft.com/office/powerpoint/2010/main" val="3318724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11D769-1E1E-4694-B36E-1C22C89C308D}"/>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DAEB18BF-CC13-47EB-BD61-CAA295736F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DE3E306A-EE74-43EC-B912-F11BBD8FFE8E}"/>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FBBCF12A-C712-413D-9F5F-A14BF197A2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0C4E2E29-1DC2-4110-A264-1DE677883E1A}"/>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03A5DAD1-2BE7-4A70-A712-134545C5D621}"/>
              </a:ext>
            </a:extLst>
          </p:cNvPr>
          <p:cNvSpPr>
            <a:spLocks noGrp="1"/>
          </p:cNvSpPr>
          <p:nvPr>
            <p:ph type="dt" sz="half" idx="10"/>
          </p:nvPr>
        </p:nvSpPr>
        <p:spPr/>
        <p:txBody>
          <a:bodyPr/>
          <a:lstStyle/>
          <a:p>
            <a:fld id="{91DB07FD-1B26-4724-9759-3B4EC1B06ED1}" type="datetime1">
              <a:rPr lang="fr-FR" smtClean="0"/>
              <a:t>12/05/2023</a:t>
            </a:fld>
            <a:endParaRPr lang="fr-FR"/>
          </a:p>
        </p:txBody>
      </p:sp>
      <p:sp>
        <p:nvSpPr>
          <p:cNvPr id="8" name="Espace réservé du pied de page 7">
            <a:extLst>
              <a:ext uri="{FF2B5EF4-FFF2-40B4-BE49-F238E27FC236}">
                <a16:creationId xmlns:a16="http://schemas.microsoft.com/office/drawing/2014/main" id="{CDF4ADB2-F095-4B45-A089-B8DD337A4CBC}"/>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F2C1960E-A7CD-4250-AB95-1E56690AFD4B}"/>
              </a:ext>
            </a:extLst>
          </p:cNvPr>
          <p:cNvSpPr>
            <a:spLocks noGrp="1"/>
          </p:cNvSpPr>
          <p:nvPr>
            <p:ph type="sldNum" sz="quarter" idx="12"/>
          </p:nvPr>
        </p:nvSpPr>
        <p:spPr/>
        <p:txBody>
          <a:bodyPr/>
          <a:lstStyle/>
          <a:p>
            <a:fld id="{20B35EF6-8718-4233-AC5A-D78F068ACFE5}" type="slidenum">
              <a:rPr lang="fr-FR" smtClean="0"/>
              <a:t>‹N°›</a:t>
            </a:fld>
            <a:endParaRPr lang="fr-FR"/>
          </a:p>
        </p:txBody>
      </p:sp>
    </p:spTree>
    <p:extLst>
      <p:ext uri="{BB962C8B-B14F-4D97-AF65-F5344CB8AC3E}">
        <p14:creationId xmlns:p14="http://schemas.microsoft.com/office/powerpoint/2010/main" val="10691688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92E319-1937-4244-BC39-C629AB43607A}"/>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279EBFBF-FCC0-4E13-A08E-4C9658F828A1}"/>
              </a:ext>
            </a:extLst>
          </p:cNvPr>
          <p:cNvSpPr>
            <a:spLocks noGrp="1"/>
          </p:cNvSpPr>
          <p:nvPr>
            <p:ph type="dt" sz="half" idx="10"/>
          </p:nvPr>
        </p:nvSpPr>
        <p:spPr/>
        <p:txBody>
          <a:bodyPr/>
          <a:lstStyle/>
          <a:p>
            <a:fld id="{BB4B22F1-DFF4-4B43-957B-8FC95D8F59E7}" type="datetime1">
              <a:rPr lang="fr-FR" smtClean="0"/>
              <a:t>12/05/2023</a:t>
            </a:fld>
            <a:endParaRPr lang="fr-FR"/>
          </a:p>
        </p:txBody>
      </p:sp>
      <p:sp>
        <p:nvSpPr>
          <p:cNvPr id="4" name="Espace réservé du pied de page 3">
            <a:extLst>
              <a:ext uri="{FF2B5EF4-FFF2-40B4-BE49-F238E27FC236}">
                <a16:creationId xmlns:a16="http://schemas.microsoft.com/office/drawing/2014/main" id="{00E8522A-AED6-41F0-A7CA-C3AF31D20321}"/>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14547181-CFF3-4621-B8E6-62D6ECD5D282}"/>
              </a:ext>
            </a:extLst>
          </p:cNvPr>
          <p:cNvSpPr>
            <a:spLocks noGrp="1"/>
          </p:cNvSpPr>
          <p:nvPr>
            <p:ph type="sldNum" sz="quarter" idx="12"/>
          </p:nvPr>
        </p:nvSpPr>
        <p:spPr/>
        <p:txBody>
          <a:bodyPr/>
          <a:lstStyle/>
          <a:p>
            <a:fld id="{20B35EF6-8718-4233-AC5A-D78F068ACFE5}" type="slidenum">
              <a:rPr lang="fr-FR" smtClean="0"/>
              <a:t>‹N°›</a:t>
            </a:fld>
            <a:endParaRPr lang="fr-FR"/>
          </a:p>
        </p:txBody>
      </p:sp>
    </p:spTree>
    <p:extLst>
      <p:ext uri="{BB962C8B-B14F-4D97-AF65-F5344CB8AC3E}">
        <p14:creationId xmlns:p14="http://schemas.microsoft.com/office/powerpoint/2010/main" val="3741827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4FC2057-CFB5-4D26-94A9-EE514485C060}"/>
              </a:ext>
            </a:extLst>
          </p:cNvPr>
          <p:cNvSpPr>
            <a:spLocks noGrp="1"/>
          </p:cNvSpPr>
          <p:nvPr>
            <p:ph type="dt" sz="half" idx="10"/>
          </p:nvPr>
        </p:nvSpPr>
        <p:spPr/>
        <p:txBody>
          <a:bodyPr/>
          <a:lstStyle/>
          <a:p>
            <a:fld id="{6741F385-28C0-4E03-8DB0-A6E6BB513D00}" type="datetime1">
              <a:rPr lang="fr-FR" smtClean="0"/>
              <a:t>12/05/2023</a:t>
            </a:fld>
            <a:endParaRPr lang="fr-FR"/>
          </a:p>
        </p:txBody>
      </p:sp>
      <p:sp>
        <p:nvSpPr>
          <p:cNvPr id="3" name="Espace réservé du pied de page 2">
            <a:extLst>
              <a:ext uri="{FF2B5EF4-FFF2-40B4-BE49-F238E27FC236}">
                <a16:creationId xmlns:a16="http://schemas.microsoft.com/office/drawing/2014/main" id="{96DD8D69-8FFD-4146-87FB-D0D26D351396}"/>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CEE705C2-5617-4017-B6F4-9679FEDB43ED}"/>
              </a:ext>
            </a:extLst>
          </p:cNvPr>
          <p:cNvSpPr>
            <a:spLocks noGrp="1"/>
          </p:cNvSpPr>
          <p:nvPr>
            <p:ph type="sldNum" sz="quarter" idx="12"/>
          </p:nvPr>
        </p:nvSpPr>
        <p:spPr/>
        <p:txBody>
          <a:bodyPr/>
          <a:lstStyle/>
          <a:p>
            <a:fld id="{20B35EF6-8718-4233-AC5A-D78F068ACFE5}" type="slidenum">
              <a:rPr lang="fr-FR" smtClean="0"/>
              <a:t>‹N°›</a:t>
            </a:fld>
            <a:endParaRPr lang="fr-FR"/>
          </a:p>
        </p:txBody>
      </p:sp>
    </p:spTree>
    <p:extLst>
      <p:ext uri="{BB962C8B-B14F-4D97-AF65-F5344CB8AC3E}">
        <p14:creationId xmlns:p14="http://schemas.microsoft.com/office/powerpoint/2010/main" val="27075235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39FE77-1DF1-4728-84E9-18FAB47F00F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280380B3-C442-44F9-B896-81973BDB16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CE09F268-A89E-4DAA-8BC5-CF782EA24A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4EADDEC-4BDF-4BBD-BD6E-55C521206AF8}"/>
              </a:ext>
            </a:extLst>
          </p:cNvPr>
          <p:cNvSpPr>
            <a:spLocks noGrp="1"/>
          </p:cNvSpPr>
          <p:nvPr>
            <p:ph type="dt" sz="half" idx="10"/>
          </p:nvPr>
        </p:nvSpPr>
        <p:spPr/>
        <p:txBody>
          <a:bodyPr/>
          <a:lstStyle/>
          <a:p>
            <a:fld id="{7053F15B-3AF7-44DF-8C22-5134F5A5D86D}" type="datetime1">
              <a:rPr lang="fr-FR" smtClean="0"/>
              <a:t>12/05/2023</a:t>
            </a:fld>
            <a:endParaRPr lang="fr-FR"/>
          </a:p>
        </p:txBody>
      </p:sp>
      <p:sp>
        <p:nvSpPr>
          <p:cNvPr id="6" name="Espace réservé du pied de page 5">
            <a:extLst>
              <a:ext uri="{FF2B5EF4-FFF2-40B4-BE49-F238E27FC236}">
                <a16:creationId xmlns:a16="http://schemas.microsoft.com/office/drawing/2014/main" id="{28847EAB-ABC1-4ECB-854A-FDD93CFE6AA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3836E86-243F-4710-B15B-70755772E5E9}"/>
              </a:ext>
            </a:extLst>
          </p:cNvPr>
          <p:cNvSpPr>
            <a:spLocks noGrp="1"/>
          </p:cNvSpPr>
          <p:nvPr>
            <p:ph type="sldNum" sz="quarter" idx="12"/>
          </p:nvPr>
        </p:nvSpPr>
        <p:spPr/>
        <p:txBody>
          <a:bodyPr/>
          <a:lstStyle/>
          <a:p>
            <a:fld id="{20B35EF6-8718-4233-AC5A-D78F068ACFE5}" type="slidenum">
              <a:rPr lang="fr-FR" smtClean="0"/>
              <a:t>‹N°›</a:t>
            </a:fld>
            <a:endParaRPr lang="fr-FR"/>
          </a:p>
        </p:txBody>
      </p:sp>
    </p:spTree>
    <p:extLst>
      <p:ext uri="{BB962C8B-B14F-4D97-AF65-F5344CB8AC3E}">
        <p14:creationId xmlns:p14="http://schemas.microsoft.com/office/powerpoint/2010/main" val="750804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00C424-1B55-4A1A-9444-726289331EA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C03316CE-5684-4A70-B788-288E0CA704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F324A5B2-39D7-4069-8DC9-AC3CCF2203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E3802A5-D1D8-4AEA-9692-D8049E79F055}"/>
              </a:ext>
            </a:extLst>
          </p:cNvPr>
          <p:cNvSpPr>
            <a:spLocks noGrp="1"/>
          </p:cNvSpPr>
          <p:nvPr>
            <p:ph type="dt" sz="half" idx="10"/>
          </p:nvPr>
        </p:nvSpPr>
        <p:spPr/>
        <p:txBody>
          <a:bodyPr/>
          <a:lstStyle/>
          <a:p>
            <a:fld id="{2910E984-B658-4C11-8236-AE677761772E}" type="datetime1">
              <a:rPr lang="fr-FR" smtClean="0"/>
              <a:t>12/05/2023</a:t>
            </a:fld>
            <a:endParaRPr lang="fr-FR"/>
          </a:p>
        </p:txBody>
      </p:sp>
      <p:sp>
        <p:nvSpPr>
          <p:cNvPr id="6" name="Espace réservé du pied de page 5">
            <a:extLst>
              <a:ext uri="{FF2B5EF4-FFF2-40B4-BE49-F238E27FC236}">
                <a16:creationId xmlns:a16="http://schemas.microsoft.com/office/drawing/2014/main" id="{71E5C3CE-5CD9-4B59-8936-B44AA98B12B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2B56A32-F496-4E0C-AF3C-8490EB9A7DA7}"/>
              </a:ext>
            </a:extLst>
          </p:cNvPr>
          <p:cNvSpPr>
            <a:spLocks noGrp="1"/>
          </p:cNvSpPr>
          <p:nvPr>
            <p:ph type="sldNum" sz="quarter" idx="12"/>
          </p:nvPr>
        </p:nvSpPr>
        <p:spPr/>
        <p:txBody>
          <a:bodyPr/>
          <a:lstStyle/>
          <a:p>
            <a:fld id="{20B35EF6-8718-4233-AC5A-D78F068ACFE5}" type="slidenum">
              <a:rPr lang="fr-FR" smtClean="0"/>
              <a:t>‹N°›</a:t>
            </a:fld>
            <a:endParaRPr lang="fr-FR"/>
          </a:p>
        </p:txBody>
      </p:sp>
    </p:spTree>
    <p:extLst>
      <p:ext uri="{BB962C8B-B14F-4D97-AF65-F5344CB8AC3E}">
        <p14:creationId xmlns:p14="http://schemas.microsoft.com/office/powerpoint/2010/main" val="13092434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E5BA9321-8AA2-404A-9803-D5A89C7624B4}"/>
              </a:ext>
            </a:extLst>
          </p:cNvPr>
          <p:cNvSpPr>
            <a:spLocks noGrp="1"/>
          </p:cNvSpPr>
          <p:nvPr>
            <p:ph type="title"/>
          </p:nvPr>
        </p:nvSpPr>
        <p:spPr>
          <a:xfrm>
            <a:off x="673331" y="1152627"/>
            <a:ext cx="11218631" cy="1233777"/>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E4B6A35E-4852-4D67-A4B4-E52A3E58D987}"/>
              </a:ext>
            </a:extLst>
          </p:cNvPr>
          <p:cNvSpPr>
            <a:spLocks noGrp="1"/>
          </p:cNvSpPr>
          <p:nvPr>
            <p:ph type="body" idx="1"/>
          </p:nvPr>
        </p:nvSpPr>
        <p:spPr>
          <a:xfrm>
            <a:off x="673332" y="2477193"/>
            <a:ext cx="11218632" cy="3729830"/>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972A9546-54FA-4BB2-84EF-72B6EC7C28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6D4805-9914-4C5E-ADA7-4B1F0AA936DE}" type="datetime1">
              <a:rPr lang="fr-FR" smtClean="0"/>
              <a:t>12/05/2023</a:t>
            </a:fld>
            <a:endParaRPr lang="fr-FR"/>
          </a:p>
        </p:txBody>
      </p:sp>
      <p:sp>
        <p:nvSpPr>
          <p:cNvPr id="5" name="Espace réservé du pied de page 4">
            <a:extLst>
              <a:ext uri="{FF2B5EF4-FFF2-40B4-BE49-F238E27FC236}">
                <a16:creationId xmlns:a16="http://schemas.microsoft.com/office/drawing/2014/main" id="{0703E5C9-C433-42EB-897A-7520AA0589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FD22958-19E8-4F01-BD11-D9E4260E6F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B35EF6-8718-4233-AC5A-D78F068ACFE5}" type="slidenum">
              <a:rPr lang="fr-FR" smtClean="0"/>
              <a:t>‹N°›</a:t>
            </a:fld>
            <a:endParaRPr lang="fr-FR"/>
          </a:p>
        </p:txBody>
      </p:sp>
      <p:pic>
        <p:nvPicPr>
          <p:cNvPr id="7" name="Image 6" descr="logohorizontalcouleur">
            <a:extLst>
              <a:ext uri="{FF2B5EF4-FFF2-40B4-BE49-F238E27FC236}">
                <a16:creationId xmlns:a16="http://schemas.microsoft.com/office/drawing/2014/main" id="{823B4ECE-F3DE-4CD5-A43F-E5B83A5F388C}"/>
              </a:ext>
            </a:extLst>
          </p:cNvPr>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5597409" y="247759"/>
            <a:ext cx="1695450" cy="736600"/>
          </a:xfrm>
          <a:prstGeom prst="rect">
            <a:avLst/>
          </a:prstGeom>
          <a:noFill/>
          <a:ln>
            <a:noFill/>
          </a:ln>
        </p:spPr>
      </p:pic>
      <p:pic>
        <p:nvPicPr>
          <p:cNvPr id="8" name="Image 7">
            <a:extLst>
              <a:ext uri="{FF2B5EF4-FFF2-40B4-BE49-F238E27FC236}">
                <a16:creationId xmlns:a16="http://schemas.microsoft.com/office/drawing/2014/main" id="{098281EB-29BA-4D87-B096-6556F4C8FB65}"/>
              </a:ext>
            </a:extLst>
          </p:cNvPr>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7818294" y="103933"/>
            <a:ext cx="1035050" cy="1003300"/>
          </a:xfrm>
          <a:prstGeom prst="rect">
            <a:avLst/>
          </a:prstGeom>
          <a:noFill/>
          <a:ln>
            <a:noFill/>
          </a:ln>
        </p:spPr>
      </p:pic>
      <p:pic>
        <p:nvPicPr>
          <p:cNvPr id="9" name="Image 8">
            <a:extLst>
              <a:ext uri="{FF2B5EF4-FFF2-40B4-BE49-F238E27FC236}">
                <a16:creationId xmlns:a16="http://schemas.microsoft.com/office/drawing/2014/main" id="{DCC5BFE6-C293-4948-8EF9-925E087447A4}"/>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3404322" y="0"/>
            <a:ext cx="1076325" cy="1076325"/>
          </a:xfrm>
          <a:prstGeom prst="rect">
            <a:avLst/>
          </a:prstGeom>
        </p:spPr>
      </p:pic>
    </p:spTree>
    <p:extLst>
      <p:ext uri="{BB962C8B-B14F-4D97-AF65-F5344CB8AC3E}">
        <p14:creationId xmlns:p14="http://schemas.microsoft.com/office/powerpoint/2010/main" val="6009666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DAA7A9-7F49-4A5E-BA5F-EFF5BADF53C1}"/>
              </a:ext>
            </a:extLst>
          </p:cNvPr>
          <p:cNvSpPr>
            <a:spLocks noGrp="1"/>
          </p:cNvSpPr>
          <p:nvPr>
            <p:ph type="ctrTitle"/>
          </p:nvPr>
        </p:nvSpPr>
        <p:spPr>
          <a:xfrm>
            <a:off x="1524000" y="1122363"/>
            <a:ext cx="9144000" cy="1373187"/>
          </a:xfrm>
        </p:spPr>
        <p:txBody>
          <a:bodyPr>
            <a:normAutofit fontScale="90000"/>
          </a:bodyPr>
          <a:lstStyle/>
          <a:p>
            <a:r>
              <a:rPr lang="fr-FR" dirty="0"/>
              <a:t>3 mois plus tard: on reste l’IRSN !</a:t>
            </a:r>
          </a:p>
        </p:txBody>
      </p:sp>
      <p:sp>
        <p:nvSpPr>
          <p:cNvPr id="3" name="Sous-titre 2">
            <a:extLst>
              <a:ext uri="{FF2B5EF4-FFF2-40B4-BE49-F238E27FC236}">
                <a16:creationId xmlns:a16="http://schemas.microsoft.com/office/drawing/2014/main" id="{66E37D3E-BA29-4229-BFD2-8347302C2D0E}"/>
              </a:ext>
            </a:extLst>
          </p:cNvPr>
          <p:cNvSpPr>
            <a:spLocks noGrp="1"/>
          </p:cNvSpPr>
          <p:nvPr>
            <p:ph type="subTitle" idx="1"/>
          </p:nvPr>
        </p:nvSpPr>
        <p:spPr>
          <a:xfrm>
            <a:off x="1524000" y="2990691"/>
            <a:ext cx="9144000" cy="1655762"/>
          </a:xfrm>
        </p:spPr>
        <p:txBody>
          <a:bodyPr/>
          <a:lstStyle/>
          <a:p>
            <a:r>
              <a:rPr lang="fr-FR" dirty="0"/>
              <a:t>AG du personnel, Auditorium FAR + Teams</a:t>
            </a:r>
          </a:p>
          <a:p>
            <a:r>
              <a:rPr lang="fr-FR" dirty="0"/>
              <a:t>11-05-2023</a:t>
            </a:r>
          </a:p>
        </p:txBody>
      </p:sp>
      <p:sp>
        <p:nvSpPr>
          <p:cNvPr id="5" name="Espace réservé du numéro de diapositive 4">
            <a:extLst>
              <a:ext uri="{FF2B5EF4-FFF2-40B4-BE49-F238E27FC236}">
                <a16:creationId xmlns:a16="http://schemas.microsoft.com/office/drawing/2014/main" id="{D8FDE5DC-668E-4979-8E0B-CE6D622E7C84}"/>
              </a:ext>
            </a:extLst>
          </p:cNvPr>
          <p:cNvSpPr>
            <a:spLocks noGrp="1"/>
          </p:cNvSpPr>
          <p:nvPr>
            <p:ph type="sldNum" sz="quarter" idx="12"/>
          </p:nvPr>
        </p:nvSpPr>
        <p:spPr/>
        <p:txBody>
          <a:bodyPr/>
          <a:lstStyle/>
          <a:p>
            <a:fld id="{20B35EF6-8718-4233-AC5A-D78F068ACFE5}" type="slidenum">
              <a:rPr lang="fr-FR" smtClean="0"/>
              <a:t>1</a:t>
            </a:fld>
            <a:endParaRPr lang="fr-FR"/>
          </a:p>
        </p:txBody>
      </p:sp>
      <p:sp>
        <p:nvSpPr>
          <p:cNvPr id="7" name="ZoneTexte 6">
            <a:extLst>
              <a:ext uri="{FF2B5EF4-FFF2-40B4-BE49-F238E27FC236}">
                <a16:creationId xmlns:a16="http://schemas.microsoft.com/office/drawing/2014/main" id="{29A09F8E-02CF-41B5-BD41-F0150B71F26C}"/>
              </a:ext>
            </a:extLst>
          </p:cNvPr>
          <p:cNvSpPr txBox="1"/>
          <p:nvPr/>
        </p:nvSpPr>
        <p:spPr>
          <a:xfrm rot="20555189">
            <a:off x="2620633" y="4664424"/>
            <a:ext cx="7184285" cy="861774"/>
          </a:xfrm>
          <a:prstGeom prst="rect">
            <a:avLst/>
          </a:prstGeom>
          <a:noFill/>
          <a:ln w="127000">
            <a:solidFill>
              <a:srgbClr val="EE4757"/>
            </a:solidFill>
            <a:prstDash val="lgDash"/>
          </a:ln>
        </p:spPr>
        <p:txBody>
          <a:bodyPr wrap="square" rtlCol="0">
            <a:spAutoFit/>
          </a:bodyPr>
          <a:lstStyle/>
          <a:p>
            <a:pPr algn="ctr"/>
            <a:r>
              <a:rPr lang="fr-FR" sz="5000" b="1" dirty="0">
                <a:solidFill>
                  <a:srgbClr val="EE4757"/>
                </a:solidFill>
                <a:latin typeface="Bernard MT Condensed" panose="02050806060905020404" pitchFamily="18" charset="0"/>
                <a:cs typeface="72 Condensed" panose="020B0506030000000003" pitchFamily="34" charset="0"/>
              </a:rPr>
              <a:t>Disparition de l’IRSN</a:t>
            </a:r>
          </a:p>
        </p:txBody>
      </p:sp>
      <p:sp>
        <p:nvSpPr>
          <p:cNvPr id="8" name="ZoneTexte 7">
            <a:extLst>
              <a:ext uri="{FF2B5EF4-FFF2-40B4-BE49-F238E27FC236}">
                <a16:creationId xmlns:a16="http://schemas.microsoft.com/office/drawing/2014/main" id="{A63C0B62-4016-40C2-963A-D34CE49EF181}"/>
              </a:ext>
            </a:extLst>
          </p:cNvPr>
          <p:cNvSpPr txBox="1"/>
          <p:nvPr/>
        </p:nvSpPr>
        <p:spPr>
          <a:xfrm>
            <a:off x="5599410" y="5432805"/>
            <a:ext cx="7184285" cy="861774"/>
          </a:xfrm>
          <a:prstGeom prst="rect">
            <a:avLst/>
          </a:prstGeom>
          <a:noFill/>
          <a:ln w="127000">
            <a:noFill/>
            <a:prstDash val="lgDash"/>
          </a:ln>
        </p:spPr>
        <p:txBody>
          <a:bodyPr wrap="square" rtlCol="0">
            <a:spAutoFit/>
          </a:bodyPr>
          <a:lstStyle/>
          <a:p>
            <a:pPr algn="ctr"/>
            <a:r>
              <a:rPr lang="fr-FR" sz="5000" b="1" dirty="0">
                <a:solidFill>
                  <a:srgbClr val="EE4757"/>
                </a:solidFill>
                <a:latin typeface="Bernard MT Condensed" panose="02050806060905020404" pitchFamily="18" charset="0"/>
                <a:cs typeface="72 Condensed" panose="020B0506030000000003" pitchFamily="34" charset="0"/>
              </a:rPr>
              <a:t>On a gagné !</a:t>
            </a:r>
          </a:p>
        </p:txBody>
      </p:sp>
      <p:pic>
        <p:nvPicPr>
          <p:cNvPr id="9" name="Picture 2" descr="Croix : 5 798 969 images, photos et images vectorielles de stock |  Shutterstock">
            <a:extLst>
              <a:ext uri="{FF2B5EF4-FFF2-40B4-BE49-F238E27FC236}">
                <a16:creationId xmlns:a16="http://schemas.microsoft.com/office/drawing/2014/main" id="{9151D97E-A4D8-4B57-9D2C-7A8CB78BB554}"/>
              </a:ext>
            </a:extLst>
          </p:cNvPr>
          <p:cNvPicPr>
            <a:picLocks noChangeAspect="1" noChangeArrowheads="1"/>
          </p:cNvPicPr>
          <p:nvPr/>
        </p:nvPicPr>
        <p:blipFill rotWithShape="1">
          <a:blip r:embed="rId2">
            <a:clrChange>
              <a:clrFrom>
                <a:srgbClr val="FFFFFF"/>
              </a:clrFrom>
              <a:clrTo>
                <a:srgbClr val="FFFFFF">
                  <a:alpha val="0"/>
                </a:srgbClr>
              </a:clrTo>
            </a:clrChange>
            <a:alphaModFix/>
            <a:extLst>
              <a:ext uri="{28A0092B-C50C-407E-A947-70E740481C1C}">
                <a14:useLocalDpi xmlns:a14="http://schemas.microsoft.com/office/drawing/2010/main" val="0"/>
              </a:ext>
            </a:extLst>
          </a:blip>
          <a:srcRect t="8065" b="13018"/>
          <a:stretch/>
        </p:blipFill>
        <p:spPr bwMode="auto">
          <a:xfrm>
            <a:off x="4684140" y="3871336"/>
            <a:ext cx="3057269" cy="2782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68470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27">
            <a:extLst>
              <a:ext uri="{FF2B5EF4-FFF2-40B4-BE49-F238E27FC236}">
                <a16:creationId xmlns:a16="http://schemas.microsoft.com/office/drawing/2014/main" id="{11183B9B-A8C9-4B06-8575-3D39FD6CFB25}"/>
              </a:ext>
            </a:extLst>
          </p:cNvPr>
          <p:cNvSpPr>
            <a:spLocks noGrp="1"/>
          </p:cNvSpPr>
          <p:nvPr>
            <p:ph idx="1"/>
          </p:nvPr>
        </p:nvSpPr>
        <p:spPr>
          <a:xfrm>
            <a:off x="134937" y="1100675"/>
            <a:ext cx="11218863" cy="733729"/>
          </a:xfrm>
          <a:prstGeom prst="rect">
            <a:avLst/>
          </a:prstGeom>
          <a:noFill/>
          <a:ln w="0" cmpd="sng">
            <a:noFill/>
            <a:prstDash val="solid"/>
          </a:ln>
        </p:spPr>
        <p:txBody>
          <a:bodyPr vert="horz" lIns="0" tIns="0" rIns="0" bIns="0" anchor="t">
            <a:normAutofit/>
          </a:bodyPr>
          <a:lstStyle/>
          <a:p>
            <a:pPr marL="0" indent="0">
              <a:lnSpc>
                <a:spcPts val="4300"/>
              </a:lnSpc>
              <a:buNone/>
            </a:pPr>
            <a:r>
              <a:rPr lang="fr-FR" sz="3200" b="1" spc="25" dirty="0">
                <a:latin typeface="Trebuchet MS" panose="22635452340000000000" pitchFamily="2"/>
              </a:rPr>
              <a:t>Suite du projet </a:t>
            </a:r>
            <a:r>
              <a:rPr lang="fr-FR" sz="3200" b="1" spc="25">
                <a:latin typeface="Trebuchet MS" panose="22635452340000000000" pitchFamily="2"/>
              </a:rPr>
              <a:t>de loi</a:t>
            </a:r>
            <a:endParaRPr lang="fr-FR" sz="3200" b="1" spc="25" dirty="0">
              <a:latin typeface="Trebuchet MS" panose="22635452340000000000" pitchFamily="2"/>
            </a:endParaRPr>
          </a:p>
        </p:txBody>
      </p:sp>
      <p:sp>
        <p:nvSpPr>
          <p:cNvPr id="2" name="Espace réservé du numéro de diapositive 1">
            <a:extLst>
              <a:ext uri="{FF2B5EF4-FFF2-40B4-BE49-F238E27FC236}">
                <a16:creationId xmlns:a16="http://schemas.microsoft.com/office/drawing/2014/main" id="{D7DD1CB2-66DE-49E6-BCB8-3AB7905460C1}"/>
              </a:ext>
            </a:extLst>
          </p:cNvPr>
          <p:cNvSpPr>
            <a:spLocks noGrp="1"/>
          </p:cNvSpPr>
          <p:nvPr>
            <p:ph type="sldNum" sz="quarter" idx="12"/>
          </p:nvPr>
        </p:nvSpPr>
        <p:spPr/>
        <p:txBody>
          <a:bodyPr/>
          <a:lstStyle/>
          <a:p>
            <a:fld id="{20B35EF6-8718-4233-AC5A-D78F068ACFE5}" type="slidenum">
              <a:rPr lang="fr-FR" smtClean="0"/>
              <a:t>10</a:t>
            </a:fld>
            <a:endParaRPr lang="fr-FR"/>
          </a:p>
        </p:txBody>
      </p:sp>
      <p:sp>
        <p:nvSpPr>
          <p:cNvPr id="7" name="Flèche : droite 6">
            <a:extLst>
              <a:ext uri="{FF2B5EF4-FFF2-40B4-BE49-F238E27FC236}">
                <a16:creationId xmlns:a16="http://schemas.microsoft.com/office/drawing/2014/main" id="{986744C6-B196-4D78-8502-EBA58ECE3765}"/>
              </a:ext>
            </a:extLst>
          </p:cNvPr>
          <p:cNvSpPr/>
          <p:nvPr/>
        </p:nvSpPr>
        <p:spPr>
          <a:xfrm>
            <a:off x="2210718" y="3029580"/>
            <a:ext cx="1604018" cy="822662"/>
          </a:xfrm>
          <a:prstGeom prst="rightArrow">
            <a:avLst/>
          </a:prstGeom>
          <a:solidFill>
            <a:srgbClr val="7FA8D9"/>
          </a:solidFill>
          <a:ln>
            <a:solidFill>
              <a:srgbClr val="EE4757"/>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rgbClr val="EE4757"/>
                </a:solidFill>
              </a:rPr>
              <a:t>CMP conclusive</a:t>
            </a:r>
          </a:p>
        </p:txBody>
      </p:sp>
      <p:sp>
        <p:nvSpPr>
          <p:cNvPr id="46" name="ZoneTexte 45">
            <a:extLst>
              <a:ext uri="{FF2B5EF4-FFF2-40B4-BE49-F238E27FC236}">
                <a16:creationId xmlns:a16="http://schemas.microsoft.com/office/drawing/2014/main" id="{175003EE-476B-4DB4-8ADF-50D2EB157D74}"/>
              </a:ext>
            </a:extLst>
          </p:cNvPr>
          <p:cNvSpPr txBox="1"/>
          <p:nvPr/>
        </p:nvSpPr>
        <p:spPr>
          <a:xfrm>
            <a:off x="4166896" y="2262064"/>
            <a:ext cx="2236521" cy="584775"/>
          </a:xfrm>
          <a:prstGeom prst="rect">
            <a:avLst/>
          </a:prstGeom>
          <a:noFill/>
          <a:ln w="28575">
            <a:solidFill>
              <a:srgbClr val="EE4757"/>
            </a:solidFill>
            <a:prstDash val="lgDash"/>
          </a:ln>
        </p:spPr>
        <p:txBody>
          <a:bodyPr wrap="square" rtlCol="0">
            <a:spAutoFit/>
          </a:bodyPr>
          <a:lstStyle/>
          <a:p>
            <a:pPr algn="ctr"/>
            <a:r>
              <a:rPr lang="fr-FR" sz="1600" b="1" dirty="0">
                <a:solidFill>
                  <a:schemeClr val="accent1">
                    <a:lumMod val="75000"/>
                  </a:schemeClr>
                </a:solidFill>
                <a:latin typeface="Bernard MT Condensed" panose="02050806060905020404" pitchFamily="18" charset="0"/>
                <a:cs typeface="72 Condensed" panose="020B0506030000000003" pitchFamily="34" charset="0"/>
              </a:rPr>
              <a:t>Vote en bloc au sénat le 09 mai</a:t>
            </a:r>
          </a:p>
        </p:txBody>
      </p:sp>
      <p:sp>
        <p:nvSpPr>
          <p:cNvPr id="12" name="ZoneTexte 11">
            <a:extLst>
              <a:ext uri="{FF2B5EF4-FFF2-40B4-BE49-F238E27FC236}">
                <a16:creationId xmlns:a16="http://schemas.microsoft.com/office/drawing/2014/main" id="{9D1EA97D-AB24-4332-B71E-C71C6F5481F8}"/>
              </a:ext>
            </a:extLst>
          </p:cNvPr>
          <p:cNvSpPr txBox="1"/>
          <p:nvPr/>
        </p:nvSpPr>
        <p:spPr>
          <a:xfrm>
            <a:off x="405373" y="3148524"/>
            <a:ext cx="1397259" cy="584775"/>
          </a:xfrm>
          <a:prstGeom prst="rect">
            <a:avLst/>
          </a:prstGeom>
          <a:noFill/>
          <a:ln w="28575">
            <a:solidFill>
              <a:srgbClr val="EE4757"/>
            </a:solidFill>
            <a:prstDash val="lgDash"/>
          </a:ln>
        </p:spPr>
        <p:txBody>
          <a:bodyPr wrap="square" rtlCol="0">
            <a:spAutoFit/>
          </a:bodyPr>
          <a:lstStyle/>
          <a:p>
            <a:pPr algn="ctr"/>
            <a:r>
              <a:rPr lang="fr-FR" sz="1600" b="1" dirty="0">
                <a:solidFill>
                  <a:srgbClr val="EE4757"/>
                </a:solidFill>
                <a:latin typeface="Bernard MT Condensed" panose="02050806060905020404" pitchFamily="18" charset="0"/>
                <a:cs typeface="72 Condensed" panose="020B0506030000000003" pitchFamily="34" charset="0"/>
              </a:rPr>
              <a:t>CMP,</a:t>
            </a:r>
          </a:p>
          <a:p>
            <a:pPr algn="ctr"/>
            <a:r>
              <a:rPr lang="fr-FR" sz="1600" b="1" dirty="0">
                <a:solidFill>
                  <a:srgbClr val="EE4757"/>
                </a:solidFill>
                <a:latin typeface="Bernard MT Condensed" panose="02050806060905020404" pitchFamily="18" charset="0"/>
                <a:cs typeface="72 Condensed" panose="020B0506030000000003" pitchFamily="34" charset="0"/>
              </a:rPr>
              <a:t>4 mai</a:t>
            </a:r>
          </a:p>
        </p:txBody>
      </p:sp>
      <p:sp>
        <p:nvSpPr>
          <p:cNvPr id="8" name="ZoneTexte 7">
            <a:extLst>
              <a:ext uri="{FF2B5EF4-FFF2-40B4-BE49-F238E27FC236}">
                <a16:creationId xmlns:a16="http://schemas.microsoft.com/office/drawing/2014/main" id="{13DE92AE-2A7E-4610-831A-C4FF2DD07AF5}"/>
              </a:ext>
            </a:extLst>
          </p:cNvPr>
          <p:cNvSpPr txBox="1"/>
          <p:nvPr/>
        </p:nvSpPr>
        <p:spPr>
          <a:xfrm>
            <a:off x="728739" y="3789295"/>
            <a:ext cx="750526" cy="276999"/>
          </a:xfrm>
          <a:prstGeom prst="rect">
            <a:avLst/>
          </a:prstGeom>
          <a:noFill/>
        </p:spPr>
        <p:txBody>
          <a:bodyPr wrap="none" rtlCol="0">
            <a:spAutoFit/>
          </a:bodyPr>
          <a:lstStyle/>
          <a:p>
            <a:r>
              <a:rPr lang="fr-FR" sz="1200" b="1" dirty="0"/>
              <a:t>Huit-clos</a:t>
            </a:r>
          </a:p>
        </p:txBody>
      </p:sp>
      <p:sp>
        <p:nvSpPr>
          <p:cNvPr id="20" name="ZoneTexte 19">
            <a:extLst>
              <a:ext uri="{FF2B5EF4-FFF2-40B4-BE49-F238E27FC236}">
                <a16:creationId xmlns:a16="http://schemas.microsoft.com/office/drawing/2014/main" id="{DC8AA4BF-B59B-4FD5-8E8F-DDDF77A22EAA}"/>
              </a:ext>
            </a:extLst>
          </p:cNvPr>
          <p:cNvSpPr txBox="1"/>
          <p:nvPr/>
        </p:nvSpPr>
        <p:spPr>
          <a:xfrm>
            <a:off x="4166896" y="3927794"/>
            <a:ext cx="2236521" cy="584775"/>
          </a:xfrm>
          <a:prstGeom prst="rect">
            <a:avLst/>
          </a:prstGeom>
          <a:noFill/>
          <a:ln w="28575">
            <a:solidFill>
              <a:srgbClr val="EE4757"/>
            </a:solidFill>
            <a:prstDash val="lgDash"/>
          </a:ln>
        </p:spPr>
        <p:txBody>
          <a:bodyPr wrap="square" rtlCol="0">
            <a:spAutoFit/>
          </a:bodyPr>
          <a:lstStyle/>
          <a:p>
            <a:pPr algn="ctr"/>
            <a:r>
              <a:rPr lang="fr-FR" sz="1600" b="1" dirty="0">
                <a:solidFill>
                  <a:schemeClr val="accent1">
                    <a:lumMod val="75000"/>
                  </a:schemeClr>
                </a:solidFill>
                <a:latin typeface="Bernard MT Condensed" panose="02050806060905020404" pitchFamily="18" charset="0"/>
                <a:cs typeface="72 Condensed" panose="020B0506030000000003" pitchFamily="34" charset="0"/>
              </a:rPr>
              <a:t>Vote en bloc à l’assemblée nationale le 16 mai</a:t>
            </a:r>
          </a:p>
        </p:txBody>
      </p:sp>
      <p:sp>
        <p:nvSpPr>
          <p:cNvPr id="9" name="ZoneTexte 8">
            <a:extLst>
              <a:ext uri="{FF2B5EF4-FFF2-40B4-BE49-F238E27FC236}">
                <a16:creationId xmlns:a16="http://schemas.microsoft.com/office/drawing/2014/main" id="{04A24EE6-532E-4AE5-8375-DB04E755A440}"/>
              </a:ext>
            </a:extLst>
          </p:cNvPr>
          <p:cNvSpPr txBox="1"/>
          <p:nvPr/>
        </p:nvSpPr>
        <p:spPr>
          <a:xfrm rot="20555189">
            <a:off x="6772372" y="2166447"/>
            <a:ext cx="1687076" cy="707886"/>
          </a:xfrm>
          <a:prstGeom prst="rect">
            <a:avLst/>
          </a:prstGeom>
          <a:solidFill>
            <a:schemeClr val="bg1"/>
          </a:solidFill>
          <a:ln w="57150">
            <a:solidFill>
              <a:srgbClr val="EE4757"/>
            </a:solidFill>
            <a:prstDash val="lgDash"/>
          </a:ln>
        </p:spPr>
        <p:txBody>
          <a:bodyPr wrap="square" rtlCol="0">
            <a:spAutoFit/>
          </a:bodyPr>
          <a:lstStyle/>
          <a:p>
            <a:pPr algn="ctr"/>
            <a:r>
              <a:rPr lang="fr-FR" sz="2000" b="1" dirty="0">
                <a:solidFill>
                  <a:srgbClr val="EE4757"/>
                </a:solidFill>
                <a:latin typeface="Bernard MT Condensed" panose="02050806060905020404" pitchFamily="18" charset="0"/>
                <a:cs typeface="72 Condensed" panose="020B0506030000000003" pitchFamily="34" charset="0"/>
              </a:rPr>
              <a:t>315 pour</a:t>
            </a:r>
          </a:p>
          <a:p>
            <a:pPr algn="ctr"/>
            <a:r>
              <a:rPr lang="fr-FR" sz="2000" b="1" dirty="0">
                <a:solidFill>
                  <a:srgbClr val="EE4757"/>
                </a:solidFill>
                <a:latin typeface="Bernard MT Condensed" panose="02050806060905020404" pitchFamily="18" charset="0"/>
                <a:cs typeface="72 Condensed" panose="020B0506030000000003" pitchFamily="34" charset="0"/>
              </a:rPr>
              <a:t>14 contre </a:t>
            </a:r>
          </a:p>
        </p:txBody>
      </p:sp>
      <p:grpSp>
        <p:nvGrpSpPr>
          <p:cNvPr id="6" name="Groupe 5">
            <a:extLst>
              <a:ext uri="{FF2B5EF4-FFF2-40B4-BE49-F238E27FC236}">
                <a16:creationId xmlns:a16="http://schemas.microsoft.com/office/drawing/2014/main" id="{2FBB0E38-4EB4-4013-AC9F-9C9D07CEF3B0}"/>
              </a:ext>
            </a:extLst>
          </p:cNvPr>
          <p:cNvGrpSpPr/>
          <p:nvPr/>
        </p:nvGrpSpPr>
        <p:grpSpPr>
          <a:xfrm rot="20039779">
            <a:off x="1314440" y="4571851"/>
            <a:ext cx="2866277" cy="1169552"/>
            <a:chOff x="5928883" y="2108708"/>
            <a:chExt cx="2866277" cy="1169552"/>
          </a:xfrm>
        </p:grpSpPr>
        <p:pic>
          <p:nvPicPr>
            <p:cNvPr id="13" name="Image 12">
              <a:extLst>
                <a:ext uri="{FF2B5EF4-FFF2-40B4-BE49-F238E27FC236}">
                  <a16:creationId xmlns:a16="http://schemas.microsoft.com/office/drawing/2014/main" id="{A1C10E8E-DE93-4CA9-8B58-17B577F16819}"/>
                </a:ext>
              </a:extLst>
            </p:cNvPr>
            <p:cNvPicPr>
              <a:picLocks noChangeAspect="1"/>
            </p:cNvPicPr>
            <p:nvPr/>
          </p:nvPicPr>
          <p:blipFill rotWithShape="1">
            <a:blip r:embed="rId2"/>
            <a:srcRect l="84461" t="72229"/>
            <a:stretch/>
          </p:blipFill>
          <p:spPr>
            <a:xfrm>
              <a:off x="6898612" y="2693484"/>
              <a:ext cx="985746" cy="584776"/>
            </a:xfrm>
            <a:prstGeom prst="rect">
              <a:avLst/>
            </a:prstGeom>
          </p:spPr>
        </p:pic>
        <p:pic>
          <p:nvPicPr>
            <p:cNvPr id="14" name="Image 13">
              <a:extLst>
                <a:ext uri="{FF2B5EF4-FFF2-40B4-BE49-F238E27FC236}">
                  <a16:creationId xmlns:a16="http://schemas.microsoft.com/office/drawing/2014/main" id="{89F8CD89-7B4E-4845-8179-B983C5FA547E}"/>
                </a:ext>
              </a:extLst>
            </p:cNvPr>
            <p:cNvPicPr>
              <a:picLocks noChangeAspect="1"/>
            </p:cNvPicPr>
            <p:nvPr/>
          </p:nvPicPr>
          <p:blipFill rotWithShape="1">
            <a:blip r:embed="rId2"/>
            <a:srcRect t="72229" r="54816"/>
            <a:stretch/>
          </p:blipFill>
          <p:spPr>
            <a:xfrm>
              <a:off x="5928883" y="2108708"/>
              <a:ext cx="2866277" cy="584776"/>
            </a:xfrm>
            <a:prstGeom prst="rect">
              <a:avLst/>
            </a:prstGeom>
          </p:spPr>
        </p:pic>
      </p:grpSp>
      <p:sp>
        <p:nvSpPr>
          <p:cNvPr id="15" name="ZoneTexte 14">
            <a:extLst>
              <a:ext uri="{FF2B5EF4-FFF2-40B4-BE49-F238E27FC236}">
                <a16:creationId xmlns:a16="http://schemas.microsoft.com/office/drawing/2014/main" id="{4B569801-8376-4DCD-B5D3-81FCFC1BBD9C}"/>
              </a:ext>
            </a:extLst>
          </p:cNvPr>
          <p:cNvSpPr txBox="1"/>
          <p:nvPr/>
        </p:nvSpPr>
        <p:spPr>
          <a:xfrm>
            <a:off x="7155112" y="3920577"/>
            <a:ext cx="2743200" cy="707886"/>
          </a:xfrm>
          <a:prstGeom prst="rect">
            <a:avLst/>
          </a:prstGeom>
          <a:solidFill>
            <a:schemeClr val="bg1"/>
          </a:solidFill>
          <a:ln w="57150">
            <a:solidFill>
              <a:srgbClr val="7FA8D9"/>
            </a:solidFill>
            <a:prstDash val="lgDash"/>
          </a:ln>
        </p:spPr>
        <p:txBody>
          <a:bodyPr wrap="square" rtlCol="0">
            <a:spAutoFit/>
          </a:bodyPr>
          <a:lstStyle>
            <a:defPPr>
              <a:defRPr lang="fr-FR"/>
            </a:defPPr>
            <a:lvl1pPr algn="ctr">
              <a:defRPr sz="2000" b="1">
                <a:solidFill>
                  <a:srgbClr val="EE4757"/>
                </a:solidFill>
                <a:latin typeface="Bernard MT Condensed" panose="02050806060905020404" pitchFamily="18" charset="0"/>
                <a:cs typeface="72 Condensed" panose="020B0506030000000003" pitchFamily="34" charset="0"/>
              </a:defRPr>
            </a:lvl1pPr>
          </a:lstStyle>
          <a:p>
            <a:r>
              <a:rPr lang="fr-FR" dirty="0"/>
              <a:t>Débat public en direct à 15h </a:t>
            </a:r>
          </a:p>
        </p:txBody>
      </p:sp>
      <p:sp>
        <p:nvSpPr>
          <p:cNvPr id="16" name="ZoneTexte 15">
            <a:extLst>
              <a:ext uri="{FF2B5EF4-FFF2-40B4-BE49-F238E27FC236}">
                <a16:creationId xmlns:a16="http://schemas.microsoft.com/office/drawing/2014/main" id="{9C61B577-D90D-4437-B90F-6639B7F45D10}"/>
              </a:ext>
            </a:extLst>
          </p:cNvPr>
          <p:cNvSpPr txBox="1"/>
          <p:nvPr/>
        </p:nvSpPr>
        <p:spPr>
          <a:xfrm>
            <a:off x="8956559" y="1479338"/>
            <a:ext cx="2561618" cy="1631216"/>
          </a:xfrm>
          <a:prstGeom prst="rect">
            <a:avLst/>
          </a:prstGeom>
          <a:solidFill>
            <a:schemeClr val="bg1"/>
          </a:solidFill>
          <a:ln w="57150">
            <a:solidFill>
              <a:srgbClr val="7FA8D9"/>
            </a:solidFill>
            <a:prstDash val="lgDash"/>
          </a:ln>
        </p:spPr>
        <p:txBody>
          <a:bodyPr wrap="square" rtlCol="0">
            <a:spAutoFit/>
          </a:bodyPr>
          <a:lstStyle/>
          <a:p>
            <a:pPr algn="ctr"/>
            <a:r>
              <a:rPr lang="fr-FR" sz="2000" b="1" dirty="0">
                <a:solidFill>
                  <a:srgbClr val="EE4757"/>
                </a:solidFill>
                <a:latin typeface="Bernard MT Condensed" panose="02050806060905020404" pitchFamily="18" charset="0"/>
                <a:cs typeface="72 Condensed" panose="020B0506030000000003" pitchFamily="34" charset="0"/>
              </a:rPr>
              <a:t>À réécouter sur https://videos.senat.fr/video.3462163_645a2f9941ec1?timecode=3970000</a:t>
            </a:r>
          </a:p>
        </p:txBody>
      </p:sp>
    </p:spTree>
    <p:extLst>
      <p:ext uri="{BB962C8B-B14F-4D97-AF65-F5344CB8AC3E}">
        <p14:creationId xmlns:p14="http://schemas.microsoft.com/office/powerpoint/2010/main" val="8471577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27">
            <a:extLst>
              <a:ext uri="{FF2B5EF4-FFF2-40B4-BE49-F238E27FC236}">
                <a16:creationId xmlns:a16="http://schemas.microsoft.com/office/drawing/2014/main" id="{11183B9B-A8C9-4B06-8575-3D39FD6CFB25}"/>
              </a:ext>
            </a:extLst>
          </p:cNvPr>
          <p:cNvSpPr>
            <a:spLocks noGrp="1"/>
          </p:cNvSpPr>
          <p:nvPr>
            <p:ph idx="1"/>
          </p:nvPr>
        </p:nvSpPr>
        <p:spPr>
          <a:xfrm>
            <a:off x="486568" y="1392223"/>
            <a:ext cx="11218863" cy="952500"/>
          </a:xfrm>
          <a:prstGeom prst="rect">
            <a:avLst/>
          </a:prstGeom>
          <a:noFill/>
          <a:ln w="0" cmpd="sng">
            <a:noFill/>
            <a:prstDash val="solid"/>
          </a:ln>
        </p:spPr>
        <p:txBody>
          <a:bodyPr vert="horz" lIns="0" tIns="0" rIns="0" bIns="0" anchor="t">
            <a:normAutofit/>
          </a:bodyPr>
          <a:lstStyle/>
          <a:p>
            <a:pPr marL="0" marR="0" indent="0" algn="l">
              <a:lnSpc>
                <a:spcPts val="4300"/>
              </a:lnSpc>
              <a:spcAft>
                <a:spcPts val="0"/>
              </a:spcAft>
              <a:buNone/>
            </a:pPr>
            <a:r>
              <a:rPr lang="fr-FR" sz="3200" b="1" spc="25" dirty="0">
                <a:latin typeface="Trebuchet MS" panose="22635452340000000000" pitchFamily="2"/>
              </a:rPr>
              <a:t>Saisine de l’OPECST</a:t>
            </a:r>
          </a:p>
        </p:txBody>
      </p:sp>
      <p:sp>
        <p:nvSpPr>
          <p:cNvPr id="2" name="Espace réservé du numéro de diapositive 1">
            <a:extLst>
              <a:ext uri="{FF2B5EF4-FFF2-40B4-BE49-F238E27FC236}">
                <a16:creationId xmlns:a16="http://schemas.microsoft.com/office/drawing/2014/main" id="{D7DD1CB2-66DE-49E6-BCB8-3AB7905460C1}"/>
              </a:ext>
            </a:extLst>
          </p:cNvPr>
          <p:cNvSpPr>
            <a:spLocks noGrp="1"/>
          </p:cNvSpPr>
          <p:nvPr>
            <p:ph type="sldNum" sz="quarter" idx="12"/>
          </p:nvPr>
        </p:nvSpPr>
        <p:spPr/>
        <p:txBody>
          <a:bodyPr/>
          <a:lstStyle/>
          <a:p>
            <a:fld id="{20B35EF6-8718-4233-AC5A-D78F068ACFE5}" type="slidenum">
              <a:rPr lang="fr-FR" smtClean="0"/>
              <a:t>11</a:t>
            </a:fld>
            <a:endParaRPr lang="fr-FR"/>
          </a:p>
        </p:txBody>
      </p:sp>
      <p:sp>
        <p:nvSpPr>
          <p:cNvPr id="5" name="ZoneTexte 4">
            <a:extLst>
              <a:ext uri="{FF2B5EF4-FFF2-40B4-BE49-F238E27FC236}">
                <a16:creationId xmlns:a16="http://schemas.microsoft.com/office/drawing/2014/main" id="{8407E34A-B021-48B1-BE6E-4F2194221742}"/>
              </a:ext>
            </a:extLst>
          </p:cNvPr>
          <p:cNvSpPr txBox="1"/>
          <p:nvPr/>
        </p:nvSpPr>
        <p:spPr>
          <a:xfrm>
            <a:off x="0" y="2202352"/>
            <a:ext cx="11298082" cy="2677656"/>
          </a:xfrm>
          <a:prstGeom prst="rect">
            <a:avLst/>
          </a:prstGeom>
          <a:noFill/>
        </p:spPr>
        <p:txBody>
          <a:bodyPr wrap="square" rtlCol="0">
            <a:spAutoFit/>
          </a:bodyPr>
          <a:lstStyle/>
          <a:p>
            <a:pPr marL="742950" lvl="1" indent="-285750">
              <a:buFont typeface="Arial" panose="020B0604020202020204" pitchFamily="34" charset="0"/>
              <a:buChar char="•"/>
            </a:pPr>
            <a:r>
              <a:rPr lang="fr-FR" sz="2400" dirty="0"/>
              <a:t>Lettre de saisine de la présidente de la commission des affaires économiques du Sénat le 25/04</a:t>
            </a:r>
          </a:p>
          <a:p>
            <a:pPr marL="1200150" lvl="2" indent="-285750">
              <a:buFont typeface="Arial" panose="020B0604020202020204" pitchFamily="34" charset="0"/>
              <a:buChar char="•"/>
            </a:pPr>
            <a:r>
              <a:rPr lang="fr-FR" sz="2400" dirty="0"/>
              <a:t>Demande d’une étude sur les conséquences d’une éventuelle réorganisation de l’ASN et de l’IRSN sur les plans scientifiques et technologiques ainsi que sur la sûreté nucléaire et la radioprotection, si le gouvernement manifestait son intention de maintenir cette réorganisation à l’agenda. </a:t>
            </a:r>
          </a:p>
          <a:p>
            <a:pPr lvl="1"/>
            <a:endParaRPr lang="fr-FR" sz="2400" dirty="0"/>
          </a:p>
        </p:txBody>
      </p:sp>
      <p:sp>
        <p:nvSpPr>
          <p:cNvPr id="6" name="ZoneTexte 5">
            <a:extLst>
              <a:ext uri="{FF2B5EF4-FFF2-40B4-BE49-F238E27FC236}">
                <a16:creationId xmlns:a16="http://schemas.microsoft.com/office/drawing/2014/main" id="{EB39F613-CCFF-43B7-A09E-6E71EC315CD8}"/>
              </a:ext>
            </a:extLst>
          </p:cNvPr>
          <p:cNvSpPr txBox="1"/>
          <p:nvPr/>
        </p:nvSpPr>
        <p:spPr>
          <a:xfrm>
            <a:off x="3270521" y="4806737"/>
            <a:ext cx="5650956" cy="1200329"/>
          </a:xfrm>
          <a:prstGeom prst="rect">
            <a:avLst/>
          </a:prstGeom>
          <a:solidFill>
            <a:schemeClr val="bg1"/>
          </a:solidFill>
          <a:ln w="57150">
            <a:solidFill>
              <a:srgbClr val="EE4757"/>
            </a:solidFill>
            <a:prstDash val="lgDash"/>
          </a:ln>
        </p:spPr>
        <p:txBody>
          <a:bodyPr wrap="square" rtlCol="0">
            <a:spAutoFit/>
          </a:bodyPr>
          <a:lstStyle/>
          <a:p>
            <a:pPr algn="ctr"/>
            <a:r>
              <a:rPr lang="fr-FR" sz="3600" b="1" dirty="0">
                <a:solidFill>
                  <a:srgbClr val="EE4757"/>
                </a:solidFill>
                <a:latin typeface="Bernard MT Condensed" panose="02050806060905020404" pitchFamily="18" charset="0"/>
                <a:cs typeface="72 Condensed" panose="020B0506030000000003" pitchFamily="34" charset="0"/>
              </a:rPr>
              <a:t>Notre action a payé: le parlement reprend la main ! </a:t>
            </a:r>
          </a:p>
        </p:txBody>
      </p:sp>
      <p:sp>
        <p:nvSpPr>
          <p:cNvPr id="7" name="ZoneTexte 6">
            <a:extLst>
              <a:ext uri="{FF2B5EF4-FFF2-40B4-BE49-F238E27FC236}">
                <a16:creationId xmlns:a16="http://schemas.microsoft.com/office/drawing/2014/main" id="{51E85760-E45E-47F9-AE00-0EC00CABA2A8}"/>
              </a:ext>
            </a:extLst>
          </p:cNvPr>
          <p:cNvSpPr txBox="1"/>
          <p:nvPr/>
        </p:nvSpPr>
        <p:spPr>
          <a:xfrm>
            <a:off x="0" y="5838495"/>
            <a:ext cx="10917082" cy="1200329"/>
          </a:xfrm>
          <a:prstGeom prst="rect">
            <a:avLst/>
          </a:prstGeom>
          <a:noFill/>
        </p:spPr>
        <p:txBody>
          <a:bodyPr wrap="square" rtlCol="0">
            <a:spAutoFit/>
          </a:bodyPr>
          <a:lstStyle/>
          <a:p>
            <a:pPr lvl="1"/>
            <a:endParaRPr lang="fr-FR" sz="2400" dirty="0"/>
          </a:p>
          <a:p>
            <a:pPr marL="742950" lvl="1" indent="-285750">
              <a:buFont typeface="Arial" panose="020B0604020202020204" pitchFamily="34" charset="0"/>
              <a:buChar char="•"/>
            </a:pPr>
            <a:r>
              <a:rPr lang="fr-FR" sz="2400" dirty="0"/>
              <a:t> L’intersyndicale va demander à être auditionnée par l’OPECST</a:t>
            </a:r>
          </a:p>
          <a:p>
            <a:pPr marL="742950" lvl="1" indent="-285750">
              <a:buFont typeface="Arial" panose="020B0604020202020204" pitchFamily="34" charset="0"/>
              <a:buChar char="•"/>
            </a:pPr>
            <a:endParaRPr lang="fr-FR" sz="2400" dirty="0"/>
          </a:p>
        </p:txBody>
      </p:sp>
    </p:spTree>
    <p:extLst>
      <p:ext uri="{BB962C8B-B14F-4D97-AF65-F5344CB8AC3E}">
        <p14:creationId xmlns:p14="http://schemas.microsoft.com/office/powerpoint/2010/main" val="36323340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27">
            <a:extLst>
              <a:ext uri="{FF2B5EF4-FFF2-40B4-BE49-F238E27FC236}">
                <a16:creationId xmlns:a16="http://schemas.microsoft.com/office/drawing/2014/main" id="{11183B9B-A8C9-4B06-8575-3D39FD6CFB25}"/>
              </a:ext>
            </a:extLst>
          </p:cNvPr>
          <p:cNvSpPr>
            <a:spLocks noGrp="1"/>
          </p:cNvSpPr>
          <p:nvPr>
            <p:ph idx="1"/>
          </p:nvPr>
        </p:nvSpPr>
        <p:spPr>
          <a:xfrm>
            <a:off x="486568" y="1090220"/>
            <a:ext cx="11218863" cy="952500"/>
          </a:xfrm>
          <a:prstGeom prst="rect">
            <a:avLst/>
          </a:prstGeom>
          <a:noFill/>
          <a:ln w="0" cmpd="sng">
            <a:noFill/>
            <a:prstDash val="solid"/>
          </a:ln>
        </p:spPr>
        <p:txBody>
          <a:bodyPr vert="horz" lIns="0" tIns="0" rIns="0" bIns="0" anchor="t">
            <a:normAutofit fontScale="85000" lnSpcReduction="10000"/>
          </a:bodyPr>
          <a:lstStyle/>
          <a:p>
            <a:pPr marL="0" marR="0" indent="0" algn="l">
              <a:lnSpc>
                <a:spcPts val="4300"/>
              </a:lnSpc>
              <a:spcAft>
                <a:spcPts val="0"/>
              </a:spcAft>
              <a:buNone/>
            </a:pPr>
            <a:r>
              <a:rPr lang="fr-FR" sz="3200" b="1" spc="25" dirty="0">
                <a:latin typeface="Trebuchet MS" panose="22635452340000000000" pitchFamily="2"/>
              </a:rPr>
              <a:t>Réponse à la Ministre sur sa proposition de travail en commun</a:t>
            </a:r>
          </a:p>
        </p:txBody>
      </p:sp>
      <p:sp>
        <p:nvSpPr>
          <p:cNvPr id="2" name="Espace réservé du numéro de diapositive 1">
            <a:extLst>
              <a:ext uri="{FF2B5EF4-FFF2-40B4-BE49-F238E27FC236}">
                <a16:creationId xmlns:a16="http://schemas.microsoft.com/office/drawing/2014/main" id="{D7DD1CB2-66DE-49E6-BCB8-3AB7905460C1}"/>
              </a:ext>
            </a:extLst>
          </p:cNvPr>
          <p:cNvSpPr>
            <a:spLocks noGrp="1"/>
          </p:cNvSpPr>
          <p:nvPr>
            <p:ph type="sldNum" sz="quarter" idx="12"/>
          </p:nvPr>
        </p:nvSpPr>
        <p:spPr/>
        <p:txBody>
          <a:bodyPr/>
          <a:lstStyle/>
          <a:p>
            <a:fld id="{20B35EF6-8718-4233-AC5A-D78F068ACFE5}" type="slidenum">
              <a:rPr lang="fr-FR" smtClean="0"/>
              <a:t>12</a:t>
            </a:fld>
            <a:endParaRPr lang="fr-FR"/>
          </a:p>
        </p:txBody>
      </p:sp>
      <p:sp>
        <p:nvSpPr>
          <p:cNvPr id="6" name="ZoneTexte 5">
            <a:extLst>
              <a:ext uri="{FF2B5EF4-FFF2-40B4-BE49-F238E27FC236}">
                <a16:creationId xmlns:a16="http://schemas.microsoft.com/office/drawing/2014/main" id="{E9C9A06E-3773-468B-8D71-53F8151E48DC}"/>
              </a:ext>
            </a:extLst>
          </p:cNvPr>
          <p:cNvSpPr txBox="1"/>
          <p:nvPr/>
        </p:nvSpPr>
        <p:spPr>
          <a:xfrm>
            <a:off x="0" y="1644064"/>
            <a:ext cx="11298082" cy="5386090"/>
          </a:xfrm>
          <a:prstGeom prst="rect">
            <a:avLst/>
          </a:prstGeom>
          <a:noFill/>
        </p:spPr>
        <p:txBody>
          <a:bodyPr wrap="square" rtlCol="0">
            <a:spAutoFit/>
          </a:bodyPr>
          <a:lstStyle/>
          <a:p>
            <a:pPr lvl="1"/>
            <a:r>
              <a:rPr lang="fr-FR" sz="2400" dirty="0"/>
              <a:t>L’intersyndicale propose le mail suivant:</a:t>
            </a:r>
          </a:p>
          <a:p>
            <a:pPr lvl="1"/>
            <a:r>
              <a:rPr lang="fr-FR" sz="2400" dirty="0">
                <a:highlight>
                  <a:srgbClr val="FFFFFF"/>
                </a:highlight>
              </a:rPr>
              <a:t> </a:t>
            </a:r>
            <a:r>
              <a:rPr lang="fr-FR" sz="2000" dirty="0">
                <a:highlight>
                  <a:srgbClr val="FFFFFF"/>
                </a:highlight>
              </a:rPr>
              <a:t>« </a:t>
            </a:r>
            <a:r>
              <a:rPr lang="fr-FR" sz="1600" i="1" dirty="0"/>
              <a:t>Lors de la rencontre du 28 avril, vous avez proposé à l’intersyndicale de l’IRSN de travailler en commun à l’élaboration de réponses à certaines questions que vous adressera l’OPECST, dans le cadre de sa saisine par la commission des affaires économiques du Sénat. </a:t>
            </a:r>
          </a:p>
          <a:p>
            <a:pPr marL="800100" lvl="1" indent="-342900">
              <a:buFont typeface="Arial" panose="020B0604020202020204" pitchFamily="34" charset="0"/>
              <a:buChar char="•"/>
            </a:pPr>
            <a:r>
              <a:rPr lang="fr-FR" sz="2000" dirty="0">
                <a:highlight>
                  <a:srgbClr val="FFFFFF"/>
                </a:highlight>
              </a:rPr>
              <a:t>Nous </a:t>
            </a:r>
            <a:r>
              <a:rPr lang="fr-FR" sz="2000" b="1" dirty="0">
                <a:highlight>
                  <a:srgbClr val="FFFFFF"/>
                </a:highlight>
              </a:rPr>
              <a:t>sommes disposés à engager cette réflexion en commun </a:t>
            </a:r>
            <a:r>
              <a:rPr lang="fr-FR" sz="2000" dirty="0">
                <a:highlight>
                  <a:srgbClr val="FFFFFF"/>
                </a:highlight>
              </a:rPr>
              <a:t>avec le Ministère de la transition énergétique.</a:t>
            </a:r>
          </a:p>
          <a:p>
            <a:pPr marL="800100" lvl="1" indent="-342900">
              <a:buFont typeface="Arial" panose="020B0604020202020204" pitchFamily="34" charset="0"/>
              <a:buChar char="•"/>
            </a:pPr>
            <a:r>
              <a:rPr lang="fr-FR" sz="2000" dirty="0">
                <a:highlight>
                  <a:srgbClr val="FFFFFF"/>
                </a:highlight>
              </a:rPr>
              <a:t>Selon nous, cette réflexion doit </a:t>
            </a:r>
            <a:r>
              <a:rPr lang="fr-FR" sz="2000" b="1" dirty="0">
                <a:highlight>
                  <a:srgbClr val="FFFFFF"/>
                </a:highlight>
              </a:rPr>
              <a:t>commencer</a:t>
            </a:r>
            <a:r>
              <a:rPr lang="fr-FR" sz="2000" dirty="0">
                <a:highlight>
                  <a:srgbClr val="FFFFFF"/>
                </a:highlight>
              </a:rPr>
              <a:t>, comme le recommandait l’OPECST dans son rapport du 28 février dernier, par </a:t>
            </a:r>
            <a:r>
              <a:rPr lang="fr-FR" sz="2000" b="1" dirty="0">
                <a:highlight>
                  <a:srgbClr val="FFFFFF"/>
                </a:highlight>
              </a:rPr>
              <a:t>un partage d’éléments de diagnostic du fonctionnement du système dual </a:t>
            </a:r>
            <a:r>
              <a:rPr lang="fr-FR" sz="2000" dirty="0">
                <a:highlight>
                  <a:srgbClr val="FFFFFF"/>
                </a:highlight>
              </a:rPr>
              <a:t>existant (forces et faiblesses).  </a:t>
            </a:r>
          </a:p>
          <a:p>
            <a:pPr marL="800100" lvl="1" indent="-342900">
              <a:buFont typeface="Arial" panose="020B0604020202020204" pitchFamily="34" charset="0"/>
              <a:buChar char="•"/>
            </a:pPr>
            <a:r>
              <a:rPr lang="fr-FR" sz="2000" dirty="0">
                <a:highlight>
                  <a:srgbClr val="FFFFFF"/>
                </a:highlight>
              </a:rPr>
              <a:t>Cette réflexion doit se faire </a:t>
            </a:r>
            <a:r>
              <a:rPr lang="fr-FR" sz="2000" b="1" dirty="0">
                <a:highlight>
                  <a:srgbClr val="FFFFFF"/>
                </a:highlight>
              </a:rPr>
              <a:t>en réunissant les différents acteurs du système de gouvernance </a:t>
            </a:r>
            <a:r>
              <a:rPr lang="fr-FR" sz="2000" dirty="0">
                <a:highlight>
                  <a:srgbClr val="FFFFFF"/>
                </a:highlight>
              </a:rPr>
              <a:t>des risques nucléaires et radiologiques et leurs représentants du personnel. </a:t>
            </a:r>
          </a:p>
          <a:p>
            <a:pPr marL="800100" lvl="1" indent="-342900">
              <a:buFont typeface="Arial" panose="020B0604020202020204" pitchFamily="34" charset="0"/>
              <a:buChar char="•"/>
            </a:pPr>
            <a:r>
              <a:rPr lang="fr-FR" sz="2000" dirty="0">
                <a:highlight>
                  <a:srgbClr val="FFFFFF"/>
                </a:highlight>
              </a:rPr>
              <a:t>Au cours de cette réflexion, des </a:t>
            </a:r>
            <a:r>
              <a:rPr lang="fr-FR" sz="2000" b="1" dirty="0">
                <a:highlight>
                  <a:srgbClr val="FFFFFF"/>
                </a:highlight>
              </a:rPr>
              <a:t>relevés des points d’accord et de désaccord</a:t>
            </a:r>
            <a:r>
              <a:rPr lang="fr-FR" sz="2000" dirty="0">
                <a:highlight>
                  <a:srgbClr val="FFFFFF"/>
                </a:highlight>
              </a:rPr>
              <a:t> seront établis. </a:t>
            </a:r>
          </a:p>
          <a:p>
            <a:pPr marL="800100" lvl="1" indent="-342900">
              <a:buFont typeface="Arial" panose="020B0604020202020204" pitchFamily="34" charset="0"/>
              <a:buChar char="•"/>
            </a:pPr>
            <a:r>
              <a:rPr lang="fr-FR" sz="2000" b="1" dirty="0">
                <a:highlight>
                  <a:srgbClr val="FFFFFF"/>
                </a:highlight>
              </a:rPr>
              <a:t>L’intersyndicale rendra compte aux salariés IRSN </a:t>
            </a:r>
            <a:r>
              <a:rPr lang="fr-FR" sz="2000" dirty="0">
                <a:highlight>
                  <a:srgbClr val="FFFFFF"/>
                </a:highlight>
              </a:rPr>
              <a:t>de l’avancement des réflexions.</a:t>
            </a:r>
          </a:p>
          <a:p>
            <a:pPr marL="800100" lvl="1" indent="-342900">
              <a:buFont typeface="Arial" panose="020B0604020202020204" pitchFamily="34" charset="0"/>
              <a:buChar char="•"/>
            </a:pPr>
            <a:r>
              <a:rPr lang="fr-FR" sz="2000">
                <a:highlight>
                  <a:srgbClr val="FFFFFF"/>
                </a:highlight>
              </a:rPr>
              <a:t>Par </a:t>
            </a:r>
            <a:r>
              <a:rPr lang="fr-FR" sz="2000" dirty="0">
                <a:highlight>
                  <a:srgbClr val="FFFFFF"/>
                </a:highlight>
              </a:rPr>
              <a:t>ailleurs, merci de nous indiquer à </a:t>
            </a:r>
            <a:r>
              <a:rPr lang="fr-FR" sz="2000" b="1" dirty="0">
                <a:highlight>
                  <a:srgbClr val="FFFFFF"/>
                </a:highlight>
              </a:rPr>
              <a:t>quelle date vous comptez lever l’interdiction que vous avez donnée à certaines entreprises de recruter du personnel provenant de l’IRSN</a:t>
            </a:r>
            <a:r>
              <a:rPr lang="fr-FR" sz="2000" dirty="0">
                <a:highlight>
                  <a:srgbClr val="FFFFFF"/>
                </a:highlight>
              </a:rPr>
              <a:t>. Comme nous vous l’avons indiqué, il n’est pour nous plus envisageable de la maintenir plus longtemps.»</a:t>
            </a:r>
          </a:p>
          <a:p>
            <a:pPr lvl="1"/>
            <a:endParaRPr lang="fr-FR" sz="2400" dirty="0"/>
          </a:p>
        </p:txBody>
      </p:sp>
    </p:spTree>
    <p:extLst>
      <p:ext uri="{BB962C8B-B14F-4D97-AF65-F5344CB8AC3E}">
        <p14:creationId xmlns:p14="http://schemas.microsoft.com/office/powerpoint/2010/main" val="12586792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D7DD1CB2-66DE-49E6-BCB8-3AB7905460C1}"/>
              </a:ext>
            </a:extLst>
          </p:cNvPr>
          <p:cNvSpPr>
            <a:spLocks noGrp="1"/>
          </p:cNvSpPr>
          <p:nvPr>
            <p:ph type="sldNum" sz="quarter" idx="12"/>
          </p:nvPr>
        </p:nvSpPr>
        <p:spPr/>
        <p:txBody>
          <a:bodyPr/>
          <a:lstStyle/>
          <a:p>
            <a:fld id="{20B35EF6-8718-4233-AC5A-D78F068ACFE5}" type="slidenum">
              <a:rPr lang="fr-FR" smtClean="0"/>
              <a:t>13</a:t>
            </a:fld>
            <a:endParaRPr lang="fr-FR"/>
          </a:p>
        </p:txBody>
      </p:sp>
      <p:sp>
        <p:nvSpPr>
          <p:cNvPr id="7" name="ZoneTexte 6">
            <a:extLst>
              <a:ext uri="{FF2B5EF4-FFF2-40B4-BE49-F238E27FC236}">
                <a16:creationId xmlns:a16="http://schemas.microsoft.com/office/drawing/2014/main" id="{CF7FEBFA-2176-4B2E-BAF9-EEA4DFDD4AC7}"/>
              </a:ext>
            </a:extLst>
          </p:cNvPr>
          <p:cNvSpPr txBox="1"/>
          <p:nvPr/>
        </p:nvSpPr>
        <p:spPr>
          <a:xfrm rot="20481325">
            <a:off x="2315609" y="3381328"/>
            <a:ext cx="6590899" cy="1015663"/>
          </a:xfrm>
          <a:prstGeom prst="rect">
            <a:avLst/>
          </a:prstGeom>
          <a:noFill/>
          <a:ln w="28575">
            <a:solidFill>
              <a:srgbClr val="EE4757"/>
            </a:solidFill>
            <a:prstDash val="lgDash"/>
          </a:ln>
        </p:spPr>
        <p:txBody>
          <a:bodyPr wrap="square" rtlCol="0">
            <a:spAutoFit/>
          </a:bodyPr>
          <a:lstStyle/>
          <a:p>
            <a:r>
              <a:rPr lang="fr-FR" sz="6000" b="1" dirty="0">
                <a:solidFill>
                  <a:srgbClr val="EE4757"/>
                </a:solidFill>
                <a:latin typeface="Bernard MT Condensed" panose="02050806060905020404" pitchFamily="18" charset="0"/>
                <a:cs typeface="72 Condensed" panose="020B0506030000000003" pitchFamily="34" charset="0"/>
              </a:rPr>
              <a:t>Vous avez la parole !</a:t>
            </a:r>
          </a:p>
        </p:txBody>
      </p:sp>
    </p:spTree>
    <p:extLst>
      <p:ext uri="{BB962C8B-B14F-4D97-AF65-F5344CB8AC3E}">
        <p14:creationId xmlns:p14="http://schemas.microsoft.com/office/powerpoint/2010/main" val="3707884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D7DD1CB2-66DE-49E6-BCB8-3AB7905460C1}"/>
              </a:ext>
            </a:extLst>
          </p:cNvPr>
          <p:cNvSpPr>
            <a:spLocks noGrp="1"/>
          </p:cNvSpPr>
          <p:nvPr>
            <p:ph type="sldNum" sz="quarter" idx="12"/>
          </p:nvPr>
        </p:nvSpPr>
        <p:spPr/>
        <p:txBody>
          <a:bodyPr/>
          <a:lstStyle/>
          <a:p>
            <a:fld id="{20B35EF6-8718-4233-AC5A-D78F068ACFE5}" type="slidenum">
              <a:rPr lang="fr-FR" smtClean="0"/>
              <a:t>14</a:t>
            </a:fld>
            <a:endParaRPr lang="fr-FR"/>
          </a:p>
        </p:txBody>
      </p:sp>
      <p:sp>
        <p:nvSpPr>
          <p:cNvPr id="7" name="ZoneTexte 6">
            <a:extLst>
              <a:ext uri="{FF2B5EF4-FFF2-40B4-BE49-F238E27FC236}">
                <a16:creationId xmlns:a16="http://schemas.microsoft.com/office/drawing/2014/main" id="{CF7FEBFA-2176-4B2E-BAF9-EEA4DFDD4AC7}"/>
              </a:ext>
            </a:extLst>
          </p:cNvPr>
          <p:cNvSpPr txBox="1"/>
          <p:nvPr/>
        </p:nvSpPr>
        <p:spPr>
          <a:xfrm rot="20481325">
            <a:off x="2445157" y="4079708"/>
            <a:ext cx="3033287" cy="1015663"/>
          </a:xfrm>
          <a:prstGeom prst="rect">
            <a:avLst/>
          </a:prstGeom>
          <a:noFill/>
          <a:ln w="28575">
            <a:solidFill>
              <a:srgbClr val="EE4757"/>
            </a:solidFill>
            <a:prstDash val="lgDash"/>
          </a:ln>
        </p:spPr>
        <p:txBody>
          <a:bodyPr wrap="square" rtlCol="0">
            <a:spAutoFit/>
          </a:bodyPr>
          <a:lstStyle/>
          <a:p>
            <a:pPr algn="ctr"/>
            <a:r>
              <a:rPr lang="fr-FR" sz="6000" b="1" dirty="0">
                <a:solidFill>
                  <a:srgbClr val="EE4757"/>
                </a:solidFill>
                <a:latin typeface="Bernard MT Condensed" panose="02050806060905020404" pitchFamily="18" charset="0"/>
                <a:cs typeface="72 Condensed" panose="020B0506030000000003" pitchFamily="34" charset="0"/>
              </a:rPr>
              <a:t>Vote</a:t>
            </a:r>
          </a:p>
        </p:txBody>
      </p:sp>
      <p:sp>
        <p:nvSpPr>
          <p:cNvPr id="4" name="ZoneTexte 3">
            <a:extLst>
              <a:ext uri="{FF2B5EF4-FFF2-40B4-BE49-F238E27FC236}">
                <a16:creationId xmlns:a16="http://schemas.microsoft.com/office/drawing/2014/main" id="{9B5AEE26-92FC-4A5E-8034-122C364CA0EC}"/>
              </a:ext>
            </a:extLst>
          </p:cNvPr>
          <p:cNvSpPr txBox="1"/>
          <p:nvPr/>
        </p:nvSpPr>
        <p:spPr>
          <a:xfrm>
            <a:off x="2664921" y="2078434"/>
            <a:ext cx="7136102" cy="954107"/>
          </a:xfrm>
          <a:prstGeom prst="rect">
            <a:avLst/>
          </a:prstGeom>
          <a:noFill/>
          <a:ln w="28575">
            <a:solidFill>
              <a:srgbClr val="EE4757"/>
            </a:solidFill>
            <a:prstDash val="lgDash"/>
          </a:ln>
        </p:spPr>
        <p:txBody>
          <a:bodyPr wrap="square" rtlCol="0">
            <a:spAutoFit/>
          </a:bodyPr>
          <a:lstStyle/>
          <a:p>
            <a:pPr algn="ctr"/>
            <a:r>
              <a:rPr lang="fr-FR" sz="2800" b="1" dirty="0">
                <a:solidFill>
                  <a:srgbClr val="7FA8D9"/>
                </a:solidFill>
                <a:latin typeface="Bernard MT Condensed" panose="02050806060905020404" pitchFamily="18" charset="0"/>
                <a:cs typeface="72 Condensed" panose="020B0506030000000003" pitchFamily="34" charset="0"/>
              </a:rPr>
              <a:t>Approuvez vous cette proposition de participation avec les conditions associées ?</a:t>
            </a:r>
          </a:p>
        </p:txBody>
      </p:sp>
      <p:sp>
        <p:nvSpPr>
          <p:cNvPr id="6" name="ZoneTexte 5">
            <a:extLst>
              <a:ext uri="{FF2B5EF4-FFF2-40B4-BE49-F238E27FC236}">
                <a16:creationId xmlns:a16="http://schemas.microsoft.com/office/drawing/2014/main" id="{1BE33DF4-0418-487F-A544-E0AB658B35D1}"/>
              </a:ext>
            </a:extLst>
          </p:cNvPr>
          <p:cNvSpPr txBox="1"/>
          <p:nvPr/>
        </p:nvSpPr>
        <p:spPr>
          <a:xfrm>
            <a:off x="5866003" y="3965354"/>
            <a:ext cx="6094602" cy="369332"/>
          </a:xfrm>
          <a:prstGeom prst="rect">
            <a:avLst/>
          </a:prstGeom>
          <a:noFill/>
        </p:spPr>
        <p:txBody>
          <a:bodyPr wrap="square">
            <a:spAutoFit/>
          </a:bodyPr>
          <a:lstStyle/>
          <a:p>
            <a:r>
              <a:rPr lang="fr-FR" dirty="0"/>
              <a:t>https://live.voxvote.com/?pin=213423&amp;autosubmit=true</a:t>
            </a:r>
          </a:p>
        </p:txBody>
      </p:sp>
      <p:sp>
        <p:nvSpPr>
          <p:cNvPr id="8" name="ZoneTexte 7">
            <a:extLst>
              <a:ext uri="{FF2B5EF4-FFF2-40B4-BE49-F238E27FC236}">
                <a16:creationId xmlns:a16="http://schemas.microsoft.com/office/drawing/2014/main" id="{35B00DD2-C86D-4FE3-BAB6-FB69A053667C}"/>
              </a:ext>
            </a:extLst>
          </p:cNvPr>
          <p:cNvSpPr txBox="1"/>
          <p:nvPr/>
        </p:nvSpPr>
        <p:spPr>
          <a:xfrm>
            <a:off x="5866003" y="4520426"/>
            <a:ext cx="1977703" cy="369332"/>
          </a:xfrm>
          <a:prstGeom prst="rect">
            <a:avLst/>
          </a:prstGeom>
          <a:noFill/>
        </p:spPr>
        <p:txBody>
          <a:bodyPr wrap="square">
            <a:spAutoFit/>
          </a:bodyPr>
          <a:lstStyle/>
          <a:p>
            <a:r>
              <a:rPr lang="fr-FR" dirty="0"/>
              <a:t>Code pin : </a:t>
            </a:r>
            <a:r>
              <a:rPr lang="fr-FR" b="1" i="0" dirty="0">
                <a:solidFill>
                  <a:srgbClr val="333333"/>
                </a:solidFill>
                <a:effectLst/>
                <a:latin typeface="Poppins" panose="00000500000000000000" pitchFamily="2" charset="0"/>
              </a:rPr>
              <a:t>213423</a:t>
            </a:r>
            <a:endParaRPr lang="fr-FR" b="0" i="0" dirty="0">
              <a:solidFill>
                <a:srgbClr val="333333"/>
              </a:solidFill>
              <a:effectLst/>
              <a:latin typeface="Poppins" panose="00000500000000000000" pitchFamily="2" charset="0"/>
            </a:endParaRPr>
          </a:p>
        </p:txBody>
      </p:sp>
    </p:spTree>
    <p:extLst>
      <p:ext uri="{BB962C8B-B14F-4D97-AF65-F5344CB8AC3E}">
        <p14:creationId xmlns:p14="http://schemas.microsoft.com/office/powerpoint/2010/main" val="37131256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27">
            <a:extLst>
              <a:ext uri="{FF2B5EF4-FFF2-40B4-BE49-F238E27FC236}">
                <a16:creationId xmlns:a16="http://schemas.microsoft.com/office/drawing/2014/main" id="{11183B9B-A8C9-4B06-8575-3D39FD6CFB25}"/>
              </a:ext>
            </a:extLst>
          </p:cNvPr>
          <p:cNvSpPr>
            <a:spLocks noGrp="1"/>
          </p:cNvSpPr>
          <p:nvPr>
            <p:ph idx="1"/>
          </p:nvPr>
        </p:nvSpPr>
        <p:spPr>
          <a:xfrm>
            <a:off x="486568" y="1392223"/>
            <a:ext cx="11218863" cy="952500"/>
          </a:xfrm>
          <a:prstGeom prst="rect">
            <a:avLst/>
          </a:prstGeom>
          <a:noFill/>
          <a:ln w="0" cmpd="sng">
            <a:noFill/>
            <a:prstDash val="solid"/>
          </a:ln>
        </p:spPr>
        <p:txBody>
          <a:bodyPr vert="horz" lIns="0" tIns="0" rIns="0" bIns="0" anchor="t">
            <a:normAutofit/>
          </a:bodyPr>
          <a:lstStyle/>
          <a:p>
            <a:pPr marL="0" marR="0" indent="0" algn="l">
              <a:lnSpc>
                <a:spcPts val="4300"/>
              </a:lnSpc>
              <a:spcAft>
                <a:spcPts val="0"/>
              </a:spcAft>
              <a:buNone/>
            </a:pPr>
            <a:r>
              <a:rPr lang="fr-FR" sz="3200" b="1" spc="25" dirty="0">
                <a:latin typeface="Trebuchet MS" panose="22635452340000000000" pitchFamily="2"/>
              </a:rPr>
              <a:t>Plan de bataille</a:t>
            </a:r>
          </a:p>
        </p:txBody>
      </p:sp>
      <p:sp>
        <p:nvSpPr>
          <p:cNvPr id="2" name="Espace réservé du numéro de diapositive 1">
            <a:extLst>
              <a:ext uri="{FF2B5EF4-FFF2-40B4-BE49-F238E27FC236}">
                <a16:creationId xmlns:a16="http://schemas.microsoft.com/office/drawing/2014/main" id="{D7DD1CB2-66DE-49E6-BCB8-3AB7905460C1}"/>
              </a:ext>
            </a:extLst>
          </p:cNvPr>
          <p:cNvSpPr>
            <a:spLocks noGrp="1"/>
          </p:cNvSpPr>
          <p:nvPr>
            <p:ph type="sldNum" sz="quarter" idx="12"/>
          </p:nvPr>
        </p:nvSpPr>
        <p:spPr/>
        <p:txBody>
          <a:bodyPr/>
          <a:lstStyle/>
          <a:p>
            <a:fld id="{20B35EF6-8718-4233-AC5A-D78F068ACFE5}" type="slidenum">
              <a:rPr lang="fr-FR" smtClean="0"/>
              <a:t>15</a:t>
            </a:fld>
            <a:endParaRPr lang="fr-FR"/>
          </a:p>
        </p:txBody>
      </p:sp>
      <p:sp>
        <p:nvSpPr>
          <p:cNvPr id="5" name="ZoneTexte 4">
            <a:extLst>
              <a:ext uri="{FF2B5EF4-FFF2-40B4-BE49-F238E27FC236}">
                <a16:creationId xmlns:a16="http://schemas.microsoft.com/office/drawing/2014/main" id="{8407E34A-B021-48B1-BE6E-4F2194221742}"/>
              </a:ext>
            </a:extLst>
          </p:cNvPr>
          <p:cNvSpPr txBox="1"/>
          <p:nvPr/>
        </p:nvSpPr>
        <p:spPr>
          <a:xfrm>
            <a:off x="0" y="2202352"/>
            <a:ext cx="11298082" cy="3416320"/>
          </a:xfrm>
          <a:prstGeom prst="rect">
            <a:avLst/>
          </a:prstGeom>
          <a:noFill/>
        </p:spPr>
        <p:txBody>
          <a:bodyPr wrap="square" rtlCol="0">
            <a:spAutoFit/>
          </a:bodyPr>
          <a:lstStyle/>
          <a:p>
            <a:pPr marL="742950" lvl="1" indent="-285750">
              <a:buFont typeface="Arial" panose="020B0604020202020204" pitchFamily="34" charset="0"/>
              <a:buChar char="•"/>
            </a:pPr>
            <a:r>
              <a:rPr lang="fr-FR" sz="2400" dirty="0"/>
              <a:t>Communiqué de presse retraçant l’histoire de nos 3 mois de combat (envoi prévu le 16/05/2023, jour du vote à l’AN) </a:t>
            </a:r>
          </a:p>
          <a:p>
            <a:pPr marL="742950" lvl="1" indent="-285750">
              <a:buFont typeface="Arial" panose="020B0604020202020204" pitchFamily="34" charset="0"/>
              <a:buChar char="•"/>
            </a:pPr>
            <a:r>
              <a:rPr lang="fr-FR" sz="2400" dirty="0"/>
              <a:t> Publication d’une courte vidéo de type mini-reportage vers le 16/05</a:t>
            </a:r>
          </a:p>
          <a:p>
            <a:pPr marL="742950" lvl="1" indent="-285750">
              <a:buFont typeface="Arial" panose="020B0604020202020204" pitchFamily="34" charset="0"/>
              <a:buChar char="•"/>
            </a:pPr>
            <a:r>
              <a:rPr lang="fr-FR" sz="2400" dirty="0"/>
              <a:t>Moments festifs sur chaque site, en présence de l’Intersyndicale</a:t>
            </a:r>
          </a:p>
          <a:p>
            <a:pPr marL="742950" lvl="1" indent="-285750">
              <a:buFont typeface="Arial" panose="020B0604020202020204" pitchFamily="34" charset="0"/>
              <a:buChar char="•"/>
            </a:pPr>
            <a:r>
              <a:rPr lang="fr-FR" sz="2400" dirty="0"/>
              <a:t>Mise en récit de notre action (avec vos témoignages!) et argumentation à soumettre aux Parlementaires, Partenaires académiques, Organisations syndicales du nucléaire, Parties prenantes de la société civile</a:t>
            </a:r>
          </a:p>
          <a:p>
            <a:pPr lvl="2"/>
            <a:r>
              <a:rPr lang="fr-FR" sz="2400" dirty="0">
                <a:sym typeface="Wingdings" panose="05000000000000000000" pitchFamily="2" charset="2"/>
              </a:rPr>
              <a:t> Projet de colloque à l’automne sur la gouvernance des risques nucléaires et radiologiques </a:t>
            </a:r>
            <a:endParaRPr lang="fr-FR" sz="2400" dirty="0"/>
          </a:p>
        </p:txBody>
      </p:sp>
    </p:spTree>
    <p:extLst>
      <p:ext uri="{BB962C8B-B14F-4D97-AF65-F5344CB8AC3E}">
        <p14:creationId xmlns:p14="http://schemas.microsoft.com/office/powerpoint/2010/main" val="993876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D7DD1CB2-66DE-49E6-BCB8-3AB7905460C1}"/>
              </a:ext>
            </a:extLst>
          </p:cNvPr>
          <p:cNvSpPr>
            <a:spLocks noGrp="1"/>
          </p:cNvSpPr>
          <p:nvPr>
            <p:ph type="sldNum" sz="quarter" idx="12"/>
          </p:nvPr>
        </p:nvSpPr>
        <p:spPr/>
        <p:txBody>
          <a:bodyPr/>
          <a:lstStyle/>
          <a:p>
            <a:fld id="{20B35EF6-8718-4233-AC5A-D78F068ACFE5}" type="slidenum">
              <a:rPr lang="fr-FR" smtClean="0"/>
              <a:t>16</a:t>
            </a:fld>
            <a:endParaRPr lang="fr-FR"/>
          </a:p>
        </p:txBody>
      </p:sp>
      <p:sp>
        <p:nvSpPr>
          <p:cNvPr id="8" name="ZoneTexte 7">
            <a:extLst>
              <a:ext uri="{FF2B5EF4-FFF2-40B4-BE49-F238E27FC236}">
                <a16:creationId xmlns:a16="http://schemas.microsoft.com/office/drawing/2014/main" id="{BE456AAB-4665-45DC-906D-B7F98D4FE062}"/>
              </a:ext>
            </a:extLst>
          </p:cNvPr>
          <p:cNvSpPr txBox="1"/>
          <p:nvPr/>
        </p:nvSpPr>
        <p:spPr>
          <a:xfrm rot="20889276">
            <a:off x="1377275" y="3211582"/>
            <a:ext cx="8622278" cy="707886"/>
          </a:xfrm>
          <a:prstGeom prst="rect">
            <a:avLst/>
          </a:prstGeom>
          <a:noFill/>
          <a:ln w="127000">
            <a:solidFill>
              <a:srgbClr val="EE4757"/>
            </a:solidFill>
            <a:prstDash val="lgDash"/>
          </a:ln>
        </p:spPr>
        <p:txBody>
          <a:bodyPr wrap="square" rtlCol="0">
            <a:spAutoFit/>
          </a:bodyPr>
          <a:lstStyle/>
          <a:p>
            <a:pPr algn="ctr"/>
            <a:r>
              <a:rPr lang="fr-FR" sz="4000" b="1" dirty="0">
                <a:solidFill>
                  <a:srgbClr val="EE4757"/>
                </a:solidFill>
                <a:latin typeface="Bernard MT Condensed" panose="02050806060905020404" pitchFamily="18" charset="0"/>
                <a:cs typeface="72 Condensed" panose="020B0506030000000003" pitchFamily="34" charset="0"/>
              </a:rPr>
              <a:t>Merci à tous pour votre soutien</a:t>
            </a:r>
          </a:p>
        </p:txBody>
      </p:sp>
    </p:spTree>
    <p:extLst>
      <p:ext uri="{BB962C8B-B14F-4D97-AF65-F5344CB8AC3E}">
        <p14:creationId xmlns:p14="http://schemas.microsoft.com/office/powerpoint/2010/main" val="14408834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99459E9-A27D-4840-BACD-5F6858CC3A82}"/>
              </a:ext>
            </a:extLst>
          </p:cNvPr>
          <p:cNvSpPr>
            <a:spLocks noGrp="1"/>
          </p:cNvSpPr>
          <p:nvPr>
            <p:ph idx="1"/>
          </p:nvPr>
        </p:nvSpPr>
        <p:spPr/>
        <p:txBody>
          <a:bodyPr>
            <a:normAutofit fontScale="92500" lnSpcReduction="10000"/>
          </a:bodyPr>
          <a:lstStyle/>
          <a:p>
            <a:pPr marL="514350" indent="-514350">
              <a:buFont typeface="+mj-lt"/>
              <a:buAutoNum type="arabicPeriod"/>
            </a:pPr>
            <a:endParaRPr lang="fr-FR" dirty="0"/>
          </a:p>
          <a:p>
            <a:pPr marL="514350" indent="-514350">
              <a:buFont typeface="+mj-lt"/>
              <a:buAutoNum type="arabicPeriod"/>
            </a:pPr>
            <a:r>
              <a:rPr lang="fr-FR" dirty="0"/>
              <a:t>Intro (FJE) 3 min</a:t>
            </a:r>
          </a:p>
          <a:p>
            <a:pPr marL="514350" indent="-514350">
              <a:buFont typeface="+mj-lt"/>
              <a:buAutoNum type="arabicPeriod"/>
            </a:pPr>
            <a:r>
              <a:rPr lang="fr-FR" dirty="0"/>
              <a:t>Bilan du rdv avec la Ministre du 28 avril (PBO) 10 min </a:t>
            </a:r>
          </a:p>
          <a:p>
            <a:pPr marL="514350" indent="-514350">
              <a:buFont typeface="+mj-lt"/>
              <a:buAutoNum type="arabicPeriod"/>
            </a:pPr>
            <a:r>
              <a:rPr lang="fr-FR" dirty="0"/>
              <a:t>Retour sur la CMP du 4 mai et du vote au Sénat du 9 mai (TTA) 5 min</a:t>
            </a:r>
          </a:p>
          <a:p>
            <a:pPr marL="514350" indent="-514350">
              <a:buFont typeface="+mj-lt"/>
              <a:buAutoNum type="arabicPeriod"/>
            </a:pPr>
            <a:r>
              <a:rPr lang="fr-FR" dirty="0"/>
              <a:t>Saisine OPESCT (PCU) 10 min</a:t>
            </a:r>
          </a:p>
          <a:p>
            <a:pPr marL="514350" indent="-514350">
              <a:buFont typeface="+mj-lt"/>
              <a:buAutoNum type="arabicPeriod"/>
            </a:pPr>
            <a:r>
              <a:rPr lang="fr-FR" dirty="0"/>
              <a:t>A vous la parole  (20 min)</a:t>
            </a:r>
          </a:p>
          <a:p>
            <a:pPr marL="514350" indent="-514350">
              <a:buFont typeface="+mj-lt"/>
              <a:buAutoNum type="arabicPeriod"/>
            </a:pPr>
            <a:r>
              <a:rPr lang="fr-FR" dirty="0"/>
              <a:t>Plan de bataille (FJE) (10 min)</a:t>
            </a:r>
          </a:p>
          <a:p>
            <a:pPr marL="0" indent="0">
              <a:buNone/>
            </a:pPr>
            <a:r>
              <a:rPr lang="fr-FR" dirty="0"/>
              <a:t> </a:t>
            </a:r>
          </a:p>
        </p:txBody>
      </p:sp>
      <p:sp>
        <p:nvSpPr>
          <p:cNvPr id="4" name="Espace réservé du numéro de diapositive 3">
            <a:extLst>
              <a:ext uri="{FF2B5EF4-FFF2-40B4-BE49-F238E27FC236}">
                <a16:creationId xmlns:a16="http://schemas.microsoft.com/office/drawing/2014/main" id="{6806EDB0-FF98-4ED5-9ECC-FCBEFCCCDBAC}"/>
              </a:ext>
            </a:extLst>
          </p:cNvPr>
          <p:cNvSpPr>
            <a:spLocks noGrp="1"/>
          </p:cNvSpPr>
          <p:nvPr>
            <p:ph type="sldNum" sz="quarter" idx="12"/>
          </p:nvPr>
        </p:nvSpPr>
        <p:spPr/>
        <p:txBody>
          <a:bodyPr/>
          <a:lstStyle/>
          <a:p>
            <a:fld id="{20B35EF6-8718-4233-AC5A-D78F068ACFE5}" type="slidenum">
              <a:rPr lang="fr-FR" smtClean="0"/>
              <a:t>17</a:t>
            </a:fld>
            <a:endParaRPr lang="fr-FR"/>
          </a:p>
        </p:txBody>
      </p:sp>
    </p:spTree>
    <p:extLst>
      <p:ext uri="{BB962C8B-B14F-4D97-AF65-F5344CB8AC3E}">
        <p14:creationId xmlns:p14="http://schemas.microsoft.com/office/powerpoint/2010/main" val="36739483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8AEB30E6-352F-4E82-8CD3-EB3366B2674B}"/>
              </a:ext>
            </a:extLst>
          </p:cNvPr>
          <p:cNvSpPr>
            <a:spLocks noGrp="1"/>
          </p:cNvSpPr>
          <p:nvPr>
            <p:ph type="sldNum" sz="quarter" idx="12"/>
          </p:nvPr>
        </p:nvSpPr>
        <p:spPr/>
        <p:txBody>
          <a:bodyPr/>
          <a:lstStyle/>
          <a:p>
            <a:fld id="{20B35EF6-8718-4233-AC5A-D78F068ACFE5}" type="slidenum">
              <a:rPr lang="fr-FR" smtClean="0"/>
              <a:t>2</a:t>
            </a:fld>
            <a:endParaRPr lang="fr-FR"/>
          </a:p>
        </p:txBody>
      </p:sp>
      <p:pic>
        <p:nvPicPr>
          <p:cNvPr id="6" name="Image 5" descr="Une image contenant plein air, ciel, personne, habits&#10;&#10;Description générée automatiquement">
            <a:extLst>
              <a:ext uri="{FF2B5EF4-FFF2-40B4-BE49-F238E27FC236}">
                <a16:creationId xmlns:a16="http://schemas.microsoft.com/office/drawing/2014/main" id="{E64DFF9A-756E-4B9B-98B7-749736BAA6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364072" y="1952409"/>
            <a:ext cx="3180082" cy="2120055"/>
          </a:xfrm>
          <a:prstGeom prst="rect">
            <a:avLst/>
          </a:prstGeom>
        </p:spPr>
      </p:pic>
      <p:pic>
        <p:nvPicPr>
          <p:cNvPr id="8" name="Image 7" descr="Une image contenant plein air, personne, habits, ciel&#10;&#10;Description générée automatiquement">
            <a:extLst>
              <a:ext uri="{FF2B5EF4-FFF2-40B4-BE49-F238E27FC236}">
                <a16:creationId xmlns:a16="http://schemas.microsoft.com/office/drawing/2014/main" id="{E4DF375E-8A6D-4448-ABDC-DDA3BC7FBF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440" y="4652419"/>
            <a:ext cx="10657840" cy="2205581"/>
          </a:xfrm>
          <a:prstGeom prst="rect">
            <a:avLst/>
          </a:prstGeom>
        </p:spPr>
      </p:pic>
      <p:pic>
        <p:nvPicPr>
          <p:cNvPr id="10" name="Image 9" descr="Une image contenant texte, plein air, arbre, habits&#10;&#10;Description générée automatiquement">
            <a:extLst>
              <a:ext uri="{FF2B5EF4-FFF2-40B4-BE49-F238E27FC236}">
                <a16:creationId xmlns:a16="http://schemas.microsoft.com/office/drawing/2014/main" id="{7B3B036E-D982-4D24-997F-6BEB0F5758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002390" y="1952408"/>
            <a:ext cx="3180083" cy="2120056"/>
          </a:xfrm>
          <a:prstGeom prst="rect">
            <a:avLst/>
          </a:prstGeom>
        </p:spPr>
      </p:pic>
      <p:pic>
        <p:nvPicPr>
          <p:cNvPr id="12" name="Image 11" descr="Une image contenant texte, plein air, habits, personne&#10;&#10;Description générée automatiquement">
            <a:extLst>
              <a:ext uri="{FF2B5EF4-FFF2-40B4-BE49-F238E27FC236}">
                <a16:creationId xmlns:a16="http://schemas.microsoft.com/office/drawing/2014/main" id="{F9E73F30-2FF0-4E3B-9614-28D4AFB5BB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4505960" y="1932979"/>
            <a:ext cx="3180082" cy="2120055"/>
          </a:xfrm>
          <a:prstGeom prst="rect">
            <a:avLst/>
          </a:prstGeom>
        </p:spPr>
      </p:pic>
      <p:pic>
        <p:nvPicPr>
          <p:cNvPr id="14" name="Image 13" descr="Une image contenant drapeau, bannière, habits, plein air&#10;&#10;Description générée automatiquement">
            <a:extLst>
              <a:ext uri="{FF2B5EF4-FFF2-40B4-BE49-F238E27FC236}">
                <a16:creationId xmlns:a16="http://schemas.microsoft.com/office/drawing/2014/main" id="{D6752CBD-1A7C-4014-9C02-4F9E18A540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02434" y="1422393"/>
            <a:ext cx="4740984" cy="3160655"/>
          </a:xfrm>
          <a:prstGeom prst="rect">
            <a:avLst/>
          </a:prstGeom>
        </p:spPr>
      </p:pic>
      <p:sp>
        <p:nvSpPr>
          <p:cNvPr id="16" name="ZoneTexte 15">
            <a:extLst>
              <a:ext uri="{FF2B5EF4-FFF2-40B4-BE49-F238E27FC236}">
                <a16:creationId xmlns:a16="http://schemas.microsoft.com/office/drawing/2014/main" id="{D616561E-231B-4D97-9E52-B041731BF9A5}"/>
              </a:ext>
            </a:extLst>
          </p:cNvPr>
          <p:cNvSpPr txBox="1"/>
          <p:nvPr/>
        </p:nvSpPr>
        <p:spPr>
          <a:xfrm rot="20555189">
            <a:off x="665638" y="1449098"/>
            <a:ext cx="4820543" cy="861774"/>
          </a:xfrm>
          <a:prstGeom prst="rect">
            <a:avLst/>
          </a:prstGeom>
          <a:solidFill>
            <a:schemeClr val="bg1"/>
          </a:solidFill>
          <a:ln w="127000">
            <a:solidFill>
              <a:srgbClr val="EE4757"/>
            </a:solidFill>
            <a:prstDash val="lgDash"/>
          </a:ln>
        </p:spPr>
        <p:txBody>
          <a:bodyPr wrap="square" rtlCol="0">
            <a:spAutoFit/>
          </a:bodyPr>
          <a:lstStyle/>
          <a:p>
            <a:pPr algn="ctr"/>
            <a:r>
              <a:rPr lang="fr-FR" sz="5000" b="1" dirty="0">
                <a:solidFill>
                  <a:srgbClr val="EE4757"/>
                </a:solidFill>
                <a:latin typeface="Bernard MT Condensed" panose="02050806060905020404" pitchFamily="18" charset="0"/>
                <a:cs typeface="72 Condensed" panose="020B0506030000000003" pitchFamily="34" charset="0"/>
              </a:rPr>
              <a:t>20 février</a:t>
            </a:r>
          </a:p>
        </p:txBody>
      </p:sp>
    </p:spTree>
    <p:extLst>
      <p:ext uri="{BB962C8B-B14F-4D97-AF65-F5344CB8AC3E}">
        <p14:creationId xmlns:p14="http://schemas.microsoft.com/office/powerpoint/2010/main" val="28259980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54EC8FD4-9CB0-4018-8C4D-CA5E60CF2417}"/>
              </a:ext>
            </a:extLst>
          </p:cNvPr>
          <p:cNvSpPr>
            <a:spLocks noGrp="1"/>
          </p:cNvSpPr>
          <p:nvPr>
            <p:ph type="sldNum" sz="quarter" idx="12"/>
          </p:nvPr>
        </p:nvSpPr>
        <p:spPr/>
        <p:txBody>
          <a:bodyPr/>
          <a:lstStyle/>
          <a:p>
            <a:fld id="{20B35EF6-8718-4233-AC5A-D78F068ACFE5}" type="slidenum">
              <a:rPr lang="fr-FR" smtClean="0"/>
              <a:t>3</a:t>
            </a:fld>
            <a:endParaRPr lang="fr-FR"/>
          </a:p>
        </p:txBody>
      </p:sp>
      <p:pic>
        <p:nvPicPr>
          <p:cNvPr id="6" name="Image 5" descr="Une image contenant plein air, panorama, personnes, groupe&#10;&#10;Description générée automatiquement">
            <a:extLst>
              <a:ext uri="{FF2B5EF4-FFF2-40B4-BE49-F238E27FC236}">
                <a16:creationId xmlns:a16="http://schemas.microsoft.com/office/drawing/2014/main" id="{BB8E86DB-00DD-41E0-899B-86DC054EF1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040" y="4389760"/>
            <a:ext cx="11805920" cy="2468240"/>
          </a:xfrm>
          <a:prstGeom prst="rect">
            <a:avLst/>
          </a:prstGeom>
        </p:spPr>
      </p:pic>
      <p:pic>
        <p:nvPicPr>
          <p:cNvPr id="11" name="Image 10" descr="Une image contenant plein air, texte, signe, rue&#10;&#10;Description générée automatiquement">
            <a:extLst>
              <a:ext uri="{FF2B5EF4-FFF2-40B4-BE49-F238E27FC236}">
                <a16:creationId xmlns:a16="http://schemas.microsoft.com/office/drawing/2014/main" id="{C6D51C4E-BE27-4107-9B5A-FEC8B5F3CD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428210" y="-159210"/>
            <a:ext cx="3647440" cy="2735580"/>
          </a:xfrm>
          <a:prstGeom prst="rect">
            <a:avLst/>
          </a:prstGeom>
        </p:spPr>
      </p:pic>
      <p:pic>
        <p:nvPicPr>
          <p:cNvPr id="13" name="Image 12" descr="Une image contenant plein air, ciel, chaussures, nuage&#10;&#10;Description générée automatiquement">
            <a:extLst>
              <a:ext uri="{FF2B5EF4-FFF2-40B4-BE49-F238E27FC236}">
                <a16:creationId xmlns:a16="http://schemas.microsoft.com/office/drawing/2014/main" id="{7F7EF848-A21B-4BE5-B7E2-EFC5E67CE3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8200718" y="554398"/>
            <a:ext cx="4435191" cy="3326393"/>
          </a:xfrm>
          <a:prstGeom prst="rect">
            <a:avLst/>
          </a:prstGeom>
        </p:spPr>
      </p:pic>
      <p:pic>
        <p:nvPicPr>
          <p:cNvPr id="15" name="Image 14" descr="Une image contenant personne, habits, plein air, chaussures&#10;&#10;Description générée automatiquement">
            <a:extLst>
              <a:ext uri="{FF2B5EF4-FFF2-40B4-BE49-F238E27FC236}">
                <a16:creationId xmlns:a16="http://schemas.microsoft.com/office/drawing/2014/main" id="{2D9B71B4-E0C8-4462-9749-28699D8749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579" y="2294141"/>
            <a:ext cx="3566381" cy="2377849"/>
          </a:xfrm>
          <a:prstGeom prst="rect">
            <a:avLst/>
          </a:prstGeom>
        </p:spPr>
      </p:pic>
      <p:pic>
        <p:nvPicPr>
          <p:cNvPr id="17" name="Image 16" descr="Une image contenant personne, habits, plein air, chaussures&#10;&#10;Description générée automatiquement">
            <a:extLst>
              <a:ext uri="{FF2B5EF4-FFF2-40B4-BE49-F238E27FC236}">
                <a16:creationId xmlns:a16="http://schemas.microsoft.com/office/drawing/2014/main" id="{0E8D5B37-7E97-4964-8A60-75020334B0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84908" y="1208580"/>
            <a:ext cx="4870209" cy="3246806"/>
          </a:xfrm>
          <a:prstGeom prst="rect">
            <a:avLst/>
          </a:prstGeom>
        </p:spPr>
      </p:pic>
      <p:sp>
        <p:nvSpPr>
          <p:cNvPr id="18" name="ZoneTexte 17">
            <a:extLst>
              <a:ext uri="{FF2B5EF4-FFF2-40B4-BE49-F238E27FC236}">
                <a16:creationId xmlns:a16="http://schemas.microsoft.com/office/drawing/2014/main" id="{D4079BF3-8AF7-4B44-935F-5625D4358A41}"/>
              </a:ext>
            </a:extLst>
          </p:cNvPr>
          <p:cNvSpPr txBox="1"/>
          <p:nvPr/>
        </p:nvSpPr>
        <p:spPr>
          <a:xfrm rot="20555189">
            <a:off x="2959930" y="777692"/>
            <a:ext cx="4820543" cy="861774"/>
          </a:xfrm>
          <a:prstGeom prst="rect">
            <a:avLst/>
          </a:prstGeom>
          <a:solidFill>
            <a:schemeClr val="bg1"/>
          </a:solidFill>
          <a:ln w="127000">
            <a:solidFill>
              <a:srgbClr val="EE4757"/>
            </a:solidFill>
            <a:prstDash val="lgDash"/>
          </a:ln>
        </p:spPr>
        <p:txBody>
          <a:bodyPr wrap="square" rtlCol="0">
            <a:spAutoFit/>
          </a:bodyPr>
          <a:lstStyle/>
          <a:p>
            <a:pPr algn="ctr"/>
            <a:r>
              <a:rPr lang="fr-FR" sz="5000" b="1" dirty="0">
                <a:solidFill>
                  <a:srgbClr val="EE4757"/>
                </a:solidFill>
                <a:latin typeface="Bernard MT Condensed" panose="02050806060905020404" pitchFamily="18" charset="0"/>
                <a:cs typeface="72 Condensed" panose="020B0506030000000003" pitchFamily="34" charset="0"/>
              </a:rPr>
              <a:t>28 février</a:t>
            </a:r>
          </a:p>
        </p:txBody>
      </p:sp>
    </p:spTree>
    <p:extLst>
      <p:ext uri="{BB962C8B-B14F-4D97-AF65-F5344CB8AC3E}">
        <p14:creationId xmlns:p14="http://schemas.microsoft.com/office/powerpoint/2010/main" val="14402075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54EC8FD4-9CB0-4018-8C4D-CA5E60CF2417}"/>
              </a:ext>
            </a:extLst>
          </p:cNvPr>
          <p:cNvSpPr>
            <a:spLocks noGrp="1"/>
          </p:cNvSpPr>
          <p:nvPr>
            <p:ph type="sldNum" sz="quarter" idx="12"/>
          </p:nvPr>
        </p:nvSpPr>
        <p:spPr/>
        <p:txBody>
          <a:bodyPr/>
          <a:lstStyle/>
          <a:p>
            <a:fld id="{20B35EF6-8718-4233-AC5A-D78F068ACFE5}" type="slidenum">
              <a:rPr lang="fr-FR" smtClean="0"/>
              <a:t>4</a:t>
            </a:fld>
            <a:endParaRPr lang="fr-FR"/>
          </a:p>
        </p:txBody>
      </p:sp>
      <p:pic>
        <p:nvPicPr>
          <p:cNvPr id="7" name="Image 6" descr="Une image contenant plein air, bâtiment, arbre, personne&#10;&#10;Description générée automatiquement">
            <a:extLst>
              <a:ext uri="{FF2B5EF4-FFF2-40B4-BE49-F238E27FC236}">
                <a16:creationId xmlns:a16="http://schemas.microsoft.com/office/drawing/2014/main" id="{5D9674CD-A09D-4C92-B10A-FAF66BC3E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315" y="3942073"/>
            <a:ext cx="6167120" cy="3084158"/>
          </a:xfrm>
          <a:prstGeom prst="rect">
            <a:avLst/>
          </a:prstGeom>
        </p:spPr>
      </p:pic>
      <p:pic>
        <p:nvPicPr>
          <p:cNvPr id="3" name="Image 2" descr="Une image contenant plein air, habits, personne, jeans&#10;&#10;Description générée automatiquement">
            <a:extLst>
              <a:ext uri="{FF2B5EF4-FFF2-40B4-BE49-F238E27FC236}">
                <a16:creationId xmlns:a16="http://schemas.microsoft.com/office/drawing/2014/main" id="{D3479B9E-3AA9-4105-8E93-9DBAD7DE06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640" y="1208579"/>
            <a:ext cx="2570236" cy="3855766"/>
          </a:xfrm>
          <a:prstGeom prst="rect">
            <a:avLst/>
          </a:prstGeom>
        </p:spPr>
      </p:pic>
      <p:pic>
        <p:nvPicPr>
          <p:cNvPr id="9" name="Image 8" descr="Une image contenant habits, personne, plein air, jeans&#10;&#10;Description générée automatiquement">
            <a:extLst>
              <a:ext uri="{FF2B5EF4-FFF2-40B4-BE49-F238E27FC236}">
                <a16:creationId xmlns:a16="http://schemas.microsoft.com/office/drawing/2014/main" id="{9C0282D8-9308-4764-BF54-3EEC94C6BE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3586" y="1208579"/>
            <a:ext cx="4373891" cy="2915927"/>
          </a:xfrm>
          <a:prstGeom prst="rect">
            <a:avLst/>
          </a:prstGeom>
        </p:spPr>
      </p:pic>
      <p:sp>
        <p:nvSpPr>
          <p:cNvPr id="18" name="ZoneTexte 17">
            <a:extLst>
              <a:ext uri="{FF2B5EF4-FFF2-40B4-BE49-F238E27FC236}">
                <a16:creationId xmlns:a16="http://schemas.microsoft.com/office/drawing/2014/main" id="{D4079BF3-8AF7-4B44-935F-5625D4358A41}"/>
              </a:ext>
            </a:extLst>
          </p:cNvPr>
          <p:cNvSpPr txBox="1"/>
          <p:nvPr/>
        </p:nvSpPr>
        <p:spPr>
          <a:xfrm rot="20555189">
            <a:off x="2959930" y="777692"/>
            <a:ext cx="4820543" cy="861774"/>
          </a:xfrm>
          <a:prstGeom prst="rect">
            <a:avLst/>
          </a:prstGeom>
          <a:solidFill>
            <a:schemeClr val="bg1"/>
          </a:solidFill>
          <a:ln w="127000">
            <a:solidFill>
              <a:srgbClr val="EE4757"/>
            </a:solidFill>
            <a:prstDash val="lgDash"/>
          </a:ln>
        </p:spPr>
        <p:txBody>
          <a:bodyPr wrap="square" rtlCol="0">
            <a:spAutoFit/>
          </a:bodyPr>
          <a:lstStyle/>
          <a:p>
            <a:pPr algn="ctr"/>
            <a:r>
              <a:rPr lang="fr-FR" sz="5000" b="1" dirty="0">
                <a:solidFill>
                  <a:srgbClr val="EE4757"/>
                </a:solidFill>
                <a:latin typeface="Bernard MT Condensed" panose="02050806060905020404" pitchFamily="18" charset="0"/>
                <a:cs typeface="72 Condensed" panose="020B0506030000000003" pitchFamily="34" charset="0"/>
              </a:rPr>
              <a:t>13 mars</a:t>
            </a:r>
          </a:p>
        </p:txBody>
      </p:sp>
      <p:pic>
        <p:nvPicPr>
          <p:cNvPr id="12" name="Image 11" descr="Une image contenant personne, habits, plein air, homme&#10;&#10;Description générée automatiquement">
            <a:extLst>
              <a:ext uri="{FF2B5EF4-FFF2-40B4-BE49-F238E27FC236}">
                <a16:creationId xmlns:a16="http://schemas.microsoft.com/office/drawing/2014/main" id="{E83E1B26-5942-492B-BABD-FC17BEEE29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54044" y="1208579"/>
            <a:ext cx="4373470" cy="2915927"/>
          </a:xfrm>
          <a:prstGeom prst="rect">
            <a:avLst/>
          </a:prstGeom>
        </p:spPr>
      </p:pic>
      <p:pic>
        <p:nvPicPr>
          <p:cNvPr id="16" name="Image 15" descr="Une image contenant personne, plein air, habits, homme&#10;&#10;Description générée automatiquement">
            <a:extLst>
              <a:ext uri="{FF2B5EF4-FFF2-40B4-BE49-F238E27FC236}">
                <a16:creationId xmlns:a16="http://schemas.microsoft.com/office/drawing/2014/main" id="{9CC19603-E233-4A9C-8E99-87F248B618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77823" y="4461307"/>
            <a:ext cx="4219537" cy="2376227"/>
          </a:xfrm>
          <a:prstGeom prst="rect">
            <a:avLst/>
          </a:prstGeom>
        </p:spPr>
      </p:pic>
    </p:spTree>
    <p:extLst>
      <p:ext uri="{BB962C8B-B14F-4D97-AF65-F5344CB8AC3E}">
        <p14:creationId xmlns:p14="http://schemas.microsoft.com/office/powerpoint/2010/main" val="6956597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99459E9-A27D-4840-BACD-5F6858CC3A82}"/>
              </a:ext>
            </a:extLst>
          </p:cNvPr>
          <p:cNvSpPr>
            <a:spLocks noGrp="1"/>
          </p:cNvSpPr>
          <p:nvPr>
            <p:ph idx="1"/>
          </p:nvPr>
        </p:nvSpPr>
        <p:spPr/>
        <p:txBody>
          <a:bodyPr>
            <a:normAutofit fontScale="92500" lnSpcReduction="10000"/>
          </a:bodyPr>
          <a:lstStyle/>
          <a:p>
            <a:pPr marL="514350" indent="-514350">
              <a:buFont typeface="+mj-lt"/>
              <a:buAutoNum type="arabicPeriod"/>
            </a:pPr>
            <a:endParaRPr lang="fr-FR" dirty="0"/>
          </a:p>
          <a:p>
            <a:pPr marL="514350" indent="-514350">
              <a:buFont typeface="+mj-lt"/>
              <a:buAutoNum type="arabicPeriod"/>
            </a:pPr>
            <a:r>
              <a:rPr lang="fr-FR" dirty="0"/>
              <a:t>Bilan du rdv avec la Ministre du 28 avril</a:t>
            </a:r>
          </a:p>
          <a:p>
            <a:pPr marL="514350" indent="-514350">
              <a:buFont typeface="+mj-lt"/>
              <a:buAutoNum type="arabicPeriod"/>
            </a:pPr>
            <a:r>
              <a:rPr lang="fr-FR" dirty="0"/>
              <a:t>Retour sur la CMP du 4 mai et du vote au Sénat du 9 mai</a:t>
            </a:r>
          </a:p>
          <a:p>
            <a:pPr marL="514350" indent="-514350">
              <a:buFont typeface="+mj-lt"/>
              <a:buAutoNum type="arabicPeriod"/>
            </a:pPr>
            <a:r>
              <a:rPr lang="fr-FR" dirty="0"/>
              <a:t>Saisine de l’OPECST</a:t>
            </a:r>
          </a:p>
          <a:p>
            <a:pPr marL="514350" indent="-514350">
              <a:buFont typeface="+mj-lt"/>
              <a:buAutoNum type="arabicPeriod"/>
            </a:pPr>
            <a:r>
              <a:rPr lang="fr-FR" dirty="0"/>
              <a:t>A vous la parole</a:t>
            </a:r>
          </a:p>
          <a:p>
            <a:pPr marL="514350" indent="-514350">
              <a:buFont typeface="+mj-lt"/>
              <a:buAutoNum type="arabicPeriod"/>
            </a:pPr>
            <a:r>
              <a:rPr lang="fr-FR" dirty="0"/>
              <a:t>Plan de bataille</a:t>
            </a:r>
          </a:p>
          <a:p>
            <a:pPr marL="0" indent="0">
              <a:buNone/>
            </a:pPr>
            <a:endParaRPr lang="fr-FR" dirty="0"/>
          </a:p>
          <a:p>
            <a:pPr marL="0" indent="0">
              <a:buNone/>
            </a:pPr>
            <a:r>
              <a:rPr lang="fr-FR" dirty="0"/>
              <a:t> </a:t>
            </a:r>
          </a:p>
        </p:txBody>
      </p:sp>
      <p:sp>
        <p:nvSpPr>
          <p:cNvPr id="4" name="Espace réservé du numéro de diapositive 3">
            <a:extLst>
              <a:ext uri="{FF2B5EF4-FFF2-40B4-BE49-F238E27FC236}">
                <a16:creationId xmlns:a16="http://schemas.microsoft.com/office/drawing/2014/main" id="{6806EDB0-FF98-4ED5-9ECC-FCBEFCCCDBAC}"/>
              </a:ext>
            </a:extLst>
          </p:cNvPr>
          <p:cNvSpPr>
            <a:spLocks noGrp="1"/>
          </p:cNvSpPr>
          <p:nvPr>
            <p:ph type="sldNum" sz="quarter" idx="12"/>
          </p:nvPr>
        </p:nvSpPr>
        <p:spPr/>
        <p:txBody>
          <a:bodyPr/>
          <a:lstStyle/>
          <a:p>
            <a:fld id="{20B35EF6-8718-4233-AC5A-D78F068ACFE5}" type="slidenum">
              <a:rPr lang="fr-FR" smtClean="0"/>
              <a:t>5</a:t>
            </a:fld>
            <a:endParaRPr lang="fr-FR"/>
          </a:p>
        </p:txBody>
      </p:sp>
    </p:spTree>
    <p:extLst>
      <p:ext uri="{BB962C8B-B14F-4D97-AF65-F5344CB8AC3E}">
        <p14:creationId xmlns:p14="http://schemas.microsoft.com/office/powerpoint/2010/main" val="27941196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27">
            <a:extLst>
              <a:ext uri="{FF2B5EF4-FFF2-40B4-BE49-F238E27FC236}">
                <a16:creationId xmlns:a16="http://schemas.microsoft.com/office/drawing/2014/main" id="{11183B9B-A8C9-4B06-8575-3D39FD6CFB25}"/>
              </a:ext>
            </a:extLst>
          </p:cNvPr>
          <p:cNvSpPr>
            <a:spLocks noGrp="1"/>
          </p:cNvSpPr>
          <p:nvPr>
            <p:ph idx="1"/>
          </p:nvPr>
        </p:nvSpPr>
        <p:spPr>
          <a:xfrm>
            <a:off x="486568" y="1392223"/>
            <a:ext cx="11218863" cy="952500"/>
          </a:xfrm>
          <a:prstGeom prst="rect">
            <a:avLst/>
          </a:prstGeom>
          <a:noFill/>
          <a:ln w="0" cmpd="sng">
            <a:noFill/>
            <a:prstDash val="solid"/>
          </a:ln>
        </p:spPr>
        <p:txBody>
          <a:bodyPr vert="horz" lIns="0" tIns="0" rIns="0" bIns="0" anchor="t">
            <a:normAutofit/>
          </a:bodyPr>
          <a:lstStyle/>
          <a:p>
            <a:pPr marL="0" marR="0" indent="0" algn="l">
              <a:lnSpc>
                <a:spcPts val="4300"/>
              </a:lnSpc>
              <a:spcAft>
                <a:spcPts val="0"/>
              </a:spcAft>
              <a:buNone/>
            </a:pPr>
            <a:r>
              <a:rPr lang="fr-FR" sz="3200" b="1" spc="25" dirty="0">
                <a:latin typeface="Trebuchet MS" panose="22635452340000000000" pitchFamily="2"/>
              </a:rPr>
              <a:t>Entrevue de 2h avec la Ministre le 28/04 </a:t>
            </a:r>
          </a:p>
        </p:txBody>
      </p:sp>
      <p:sp>
        <p:nvSpPr>
          <p:cNvPr id="2" name="Espace réservé du numéro de diapositive 1">
            <a:extLst>
              <a:ext uri="{FF2B5EF4-FFF2-40B4-BE49-F238E27FC236}">
                <a16:creationId xmlns:a16="http://schemas.microsoft.com/office/drawing/2014/main" id="{D7DD1CB2-66DE-49E6-BCB8-3AB7905460C1}"/>
              </a:ext>
            </a:extLst>
          </p:cNvPr>
          <p:cNvSpPr>
            <a:spLocks noGrp="1"/>
          </p:cNvSpPr>
          <p:nvPr>
            <p:ph type="sldNum" sz="quarter" idx="12"/>
          </p:nvPr>
        </p:nvSpPr>
        <p:spPr/>
        <p:txBody>
          <a:bodyPr/>
          <a:lstStyle/>
          <a:p>
            <a:fld id="{20B35EF6-8718-4233-AC5A-D78F068ACFE5}" type="slidenum">
              <a:rPr lang="fr-FR" smtClean="0"/>
              <a:t>6</a:t>
            </a:fld>
            <a:endParaRPr lang="fr-FR"/>
          </a:p>
        </p:txBody>
      </p:sp>
      <p:sp>
        <p:nvSpPr>
          <p:cNvPr id="5" name="ZoneTexte 4">
            <a:extLst>
              <a:ext uri="{FF2B5EF4-FFF2-40B4-BE49-F238E27FC236}">
                <a16:creationId xmlns:a16="http://schemas.microsoft.com/office/drawing/2014/main" id="{8407E34A-B021-48B1-BE6E-4F2194221742}"/>
              </a:ext>
            </a:extLst>
          </p:cNvPr>
          <p:cNvSpPr txBox="1"/>
          <p:nvPr/>
        </p:nvSpPr>
        <p:spPr>
          <a:xfrm>
            <a:off x="103256" y="2344723"/>
            <a:ext cx="11298082" cy="3785652"/>
          </a:xfrm>
          <a:prstGeom prst="rect">
            <a:avLst/>
          </a:prstGeom>
          <a:noFill/>
        </p:spPr>
        <p:txBody>
          <a:bodyPr wrap="square" rtlCol="0">
            <a:spAutoFit/>
          </a:bodyPr>
          <a:lstStyle/>
          <a:p>
            <a:pPr marL="742950" lvl="1" indent="-285750">
              <a:buFont typeface="Arial" panose="020B0604020202020204" pitchFamily="34" charset="0"/>
              <a:buChar char="•"/>
            </a:pPr>
            <a:r>
              <a:rPr lang="fr-FR" sz="2400" dirty="0"/>
              <a:t>Rappel des enjeux associés à la relance pour l’intégralité du cycle (amont, production, aval) en France</a:t>
            </a:r>
          </a:p>
          <a:p>
            <a:pPr marL="742950" lvl="1" indent="-285750">
              <a:buFont typeface="Arial" panose="020B0604020202020204" pitchFamily="34" charset="0"/>
              <a:buChar char="•"/>
            </a:pPr>
            <a:r>
              <a:rPr lang="fr-FR" sz="2400" dirty="0">
                <a:sym typeface="Wingdings" panose="05000000000000000000" pitchFamily="2" charset="2"/>
              </a:rPr>
              <a:t>Positionnement de la France au niveau européen et international (alliance du nucléaire, 14 pays /27 partants)</a:t>
            </a:r>
          </a:p>
          <a:p>
            <a:pPr marL="742950" lvl="1" indent="-285750">
              <a:buFont typeface="Arial" panose="020B0604020202020204" pitchFamily="34" charset="0"/>
              <a:buChar char="•"/>
            </a:pPr>
            <a:r>
              <a:rPr lang="fr-FR" sz="2400" dirty="0">
                <a:sym typeface="Wingdings" panose="05000000000000000000" pitchFamily="2" charset="2"/>
              </a:rPr>
              <a:t>GIFEN  100 000 emplois à pourvoir sur 10 ans en France</a:t>
            </a:r>
          </a:p>
          <a:p>
            <a:pPr marL="742950" lvl="1" indent="-285750">
              <a:buFont typeface="Arial" panose="020B0604020202020204" pitchFamily="34" charset="0"/>
              <a:buChar char="•"/>
            </a:pPr>
            <a:r>
              <a:rPr lang="fr-FR" sz="2400" dirty="0"/>
              <a:t>4 acteurs de la sureté : MTE ,délégation IM au nouveau nucléaire, ASN et IRSN</a:t>
            </a:r>
          </a:p>
          <a:p>
            <a:pPr marL="1257300" lvl="2" indent="-342900">
              <a:buFont typeface="Wingdings" panose="05000000000000000000" pitchFamily="2" charset="2"/>
              <a:buChar char="à"/>
            </a:pPr>
            <a:r>
              <a:rPr lang="fr-FR" sz="2400" dirty="0">
                <a:sym typeface="Wingdings" panose="05000000000000000000" pitchFamily="2" charset="2"/>
              </a:rPr>
              <a:t>ASN et IRSN non suffisamment gréés pour la feuille de route envisagée</a:t>
            </a:r>
          </a:p>
          <a:p>
            <a:pPr marL="1257300" lvl="2" indent="-342900">
              <a:buFont typeface="Wingdings" panose="05000000000000000000" pitchFamily="2" charset="2"/>
              <a:buChar char="à"/>
            </a:pPr>
            <a:r>
              <a:rPr lang="fr-FR" sz="2400" dirty="0">
                <a:sym typeface="Wingdings" panose="05000000000000000000" pitchFamily="2" charset="2"/>
              </a:rPr>
              <a:t>Reste convaincue du besoin de fusion </a:t>
            </a:r>
          </a:p>
          <a:p>
            <a:pPr marL="1257300" lvl="2" indent="-342900">
              <a:buFont typeface="Wingdings" panose="05000000000000000000" pitchFamily="2" charset="2"/>
              <a:buChar char="à"/>
            </a:pPr>
            <a:r>
              <a:rPr lang="fr-FR" sz="2400" dirty="0">
                <a:sym typeface="Wingdings" panose="05000000000000000000" pitchFamily="2" charset="2"/>
              </a:rPr>
              <a:t>Confirmation du blocage total des embauches de salariés IRSN dans la filière (EDF, CEA, </a:t>
            </a:r>
            <a:r>
              <a:rPr lang="fr-FR" sz="2400" dirty="0" err="1">
                <a:sym typeface="Wingdings" panose="05000000000000000000" pitchFamily="2" charset="2"/>
              </a:rPr>
              <a:t>Orano</a:t>
            </a:r>
            <a:r>
              <a:rPr lang="fr-FR" sz="2400" dirty="0">
                <a:sym typeface="Wingdings" panose="05000000000000000000" pitchFamily="2" charset="2"/>
              </a:rPr>
              <a:t>, …) </a:t>
            </a:r>
            <a:endParaRPr lang="fr-FR" sz="2400" dirty="0"/>
          </a:p>
        </p:txBody>
      </p:sp>
    </p:spTree>
    <p:extLst>
      <p:ext uri="{BB962C8B-B14F-4D97-AF65-F5344CB8AC3E}">
        <p14:creationId xmlns:p14="http://schemas.microsoft.com/office/powerpoint/2010/main" val="40713970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27">
            <a:extLst>
              <a:ext uri="{FF2B5EF4-FFF2-40B4-BE49-F238E27FC236}">
                <a16:creationId xmlns:a16="http://schemas.microsoft.com/office/drawing/2014/main" id="{11183B9B-A8C9-4B06-8575-3D39FD6CFB25}"/>
              </a:ext>
            </a:extLst>
          </p:cNvPr>
          <p:cNvSpPr>
            <a:spLocks noGrp="1"/>
          </p:cNvSpPr>
          <p:nvPr>
            <p:ph idx="1"/>
          </p:nvPr>
        </p:nvSpPr>
        <p:spPr>
          <a:xfrm>
            <a:off x="486568" y="1392223"/>
            <a:ext cx="11218863" cy="952500"/>
          </a:xfrm>
          <a:prstGeom prst="rect">
            <a:avLst/>
          </a:prstGeom>
          <a:noFill/>
          <a:ln w="0" cmpd="sng">
            <a:noFill/>
            <a:prstDash val="solid"/>
          </a:ln>
        </p:spPr>
        <p:txBody>
          <a:bodyPr vert="horz" lIns="0" tIns="0" rIns="0" bIns="0" anchor="t">
            <a:normAutofit/>
          </a:bodyPr>
          <a:lstStyle/>
          <a:p>
            <a:pPr marL="0" marR="0" indent="0" algn="l">
              <a:lnSpc>
                <a:spcPts val="4300"/>
              </a:lnSpc>
              <a:spcAft>
                <a:spcPts val="0"/>
              </a:spcAft>
              <a:buNone/>
            </a:pPr>
            <a:r>
              <a:rPr lang="fr-FR" sz="3200" b="1" spc="25" dirty="0">
                <a:latin typeface="Trebuchet MS" panose="22635452340000000000" pitchFamily="2"/>
              </a:rPr>
              <a:t>Bilan de l’entrevue avec la Ministre le 28/04 </a:t>
            </a:r>
          </a:p>
        </p:txBody>
      </p:sp>
      <p:sp>
        <p:nvSpPr>
          <p:cNvPr id="2" name="Espace réservé du numéro de diapositive 1">
            <a:extLst>
              <a:ext uri="{FF2B5EF4-FFF2-40B4-BE49-F238E27FC236}">
                <a16:creationId xmlns:a16="http://schemas.microsoft.com/office/drawing/2014/main" id="{D7DD1CB2-66DE-49E6-BCB8-3AB7905460C1}"/>
              </a:ext>
            </a:extLst>
          </p:cNvPr>
          <p:cNvSpPr>
            <a:spLocks noGrp="1"/>
          </p:cNvSpPr>
          <p:nvPr>
            <p:ph type="sldNum" sz="quarter" idx="12"/>
          </p:nvPr>
        </p:nvSpPr>
        <p:spPr/>
        <p:txBody>
          <a:bodyPr/>
          <a:lstStyle/>
          <a:p>
            <a:fld id="{20B35EF6-8718-4233-AC5A-D78F068ACFE5}" type="slidenum">
              <a:rPr lang="fr-FR" smtClean="0"/>
              <a:t>7</a:t>
            </a:fld>
            <a:endParaRPr lang="fr-FR"/>
          </a:p>
        </p:txBody>
      </p:sp>
      <p:sp>
        <p:nvSpPr>
          <p:cNvPr id="5" name="ZoneTexte 4">
            <a:extLst>
              <a:ext uri="{FF2B5EF4-FFF2-40B4-BE49-F238E27FC236}">
                <a16:creationId xmlns:a16="http://schemas.microsoft.com/office/drawing/2014/main" id="{8407E34A-B021-48B1-BE6E-4F2194221742}"/>
              </a:ext>
            </a:extLst>
          </p:cNvPr>
          <p:cNvSpPr txBox="1"/>
          <p:nvPr/>
        </p:nvSpPr>
        <p:spPr>
          <a:xfrm>
            <a:off x="55718" y="2163880"/>
            <a:ext cx="11298082" cy="3785652"/>
          </a:xfrm>
          <a:prstGeom prst="rect">
            <a:avLst/>
          </a:prstGeom>
          <a:noFill/>
        </p:spPr>
        <p:txBody>
          <a:bodyPr wrap="square" rtlCol="0">
            <a:spAutoFit/>
          </a:bodyPr>
          <a:lstStyle/>
          <a:p>
            <a:pPr marL="742950" lvl="1" indent="-285750">
              <a:buFont typeface="Arial" panose="020B0604020202020204" pitchFamily="34" charset="0"/>
              <a:buChar char="•"/>
            </a:pPr>
            <a:r>
              <a:rPr lang="fr-FR" sz="2400" dirty="0"/>
              <a:t>Et la suite?</a:t>
            </a:r>
          </a:p>
          <a:p>
            <a:pPr marL="1200150" lvl="2" indent="-285750">
              <a:buFont typeface="Arial" panose="020B0604020202020204" pitchFamily="34" charset="0"/>
              <a:buChar char="•"/>
            </a:pPr>
            <a:r>
              <a:rPr lang="fr-FR" sz="2400" dirty="0"/>
              <a:t>CMP: Suppression de toute trace du projet de fusion</a:t>
            </a:r>
          </a:p>
          <a:p>
            <a:pPr marL="1200150" lvl="2" indent="-285750">
              <a:buFont typeface="Arial" panose="020B0604020202020204" pitchFamily="34" charset="0"/>
              <a:buChar char="•"/>
            </a:pPr>
            <a:r>
              <a:rPr lang="fr-FR" sz="2400" dirty="0"/>
              <a:t>Saisine de l’OPECST par la commission des affaires économiques du Sénat</a:t>
            </a:r>
          </a:p>
          <a:p>
            <a:pPr marL="1200150" lvl="2" indent="-285750">
              <a:buFont typeface="Arial" panose="020B0604020202020204" pitchFamily="34" charset="0"/>
              <a:buChar char="•"/>
            </a:pPr>
            <a:r>
              <a:rPr lang="fr-FR" sz="2400" dirty="0"/>
              <a:t>Proposition d’un travail en commun sur certaines réponses aux questions de l’OPECST</a:t>
            </a:r>
          </a:p>
          <a:p>
            <a:pPr marL="1200150" lvl="2" indent="-285750">
              <a:buFont typeface="Arial" panose="020B0604020202020204" pitchFamily="34" charset="0"/>
              <a:buChar char="•"/>
            </a:pPr>
            <a:r>
              <a:rPr lang="fr-FR" sz="2400" dirty="0"/>
              <a:t>Lettre de mission adressée au DG de  l’IRSN, Président de l’ASN, AG CEA caduque</a:t>
            </a:r>
          </a:p>
          <a:p>
            <a:pPr marL="1200150" lvl="2" indent="-285750">
              <a:buFont typeface="Arial" panose="020B0604020202020204" pitchFamily="34" charset="0"/>
              <a:buChar char="•"/>
            </a:pPr>
            <a:r>
              <a:rPr lang="fr-FR" sz="2400" dirty="0"/>
              <a:t>Souhait d’intégrer les moyens IRSN/ASN dans la loi de finance 2024</a:t>
            </a:r>
          </a:p>
          <a:p>
            <a:pPr marL="1200150" lvl="2" indent="-285750">
              <a:buFont typeface="Arial" panose="020B0604020202020204" pitchFamily="34" charset="0"/>
              <a:buChar char="•"/>
            </a:pPr>
            <a:endParaRPr lang="fr-FR" sz="2400" dirty="0"/>
          </a:p>
          <a:p>
            <a:pPr marL="1200150" lvl="2" indent="-285750">
              <a:buFont typeface="Arial" panose="020B0604020202020204" pitchFamily="34" charset="0"/>
              <a:buChar char="•"/>
            </a:pPr>
            <a:endParaRPr lang="fr-FR" sz="2400" dirty="0"/>
          </a:p>
        </p:txBody>
      </p:sp>
    </p:spTree>
    <p:extLst>
      <p:ext uri="{BB962C8B-B14F-4D97-AF65-F5344CB8AC3E}">
        <p14:creationId xmlns:p14="http://schemas.microsoft.com/office/powerpoint/2010/main" val="24483896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27">
            <a:extLst>
              <a:ext uri="{FF2B5EF4-FFF2-40B4-BE49-F238E27FC236}">
                <a16:creationId xmlns:a16="http://schemas.microsoft.com/office/drawing/2014/main" id="{11183B9B-A8C9-4B06-8575-3D39FD6CFB25}"/>
              </a:ext>
            </a:extLst>
          </p:cNvPr>
          <p:cNvSpPr>
            <a:spLocks noGrp="1"/>
          </p:cNvSpPr>
          <p:nvPr>
            <p:ph idx="1"/>
          </p:nvPr>
        </p:nvSpPr>
        <p:spPr>
          <a:xfrm>
            <a:off x="134937" y="1100675"/>
            <a:ext cx="11218863" cy="733729"/>
          </a:xfrm>
          <a:prstGeom prst="rect">
            <a:avLst/>
          </a:prstGeom>
          <a:noFill/>
          <a:ln w="0" cmpd="sng">
            <a:noFill/>
            <a:prstDash val="solid"/>
          </a:ln>
        </p:spPr>
        <p:txBody>
          <a:bodyPr vert="horz" lIns="0" tIns="0" rIns="0" bIns="0" anchor="t">
            <a:normAutofit/>
          </a:bodyPr>
          <a:lstStyle/>
          <a:p>
            <a:pPr marL="0" indent="0">
              <a:lnSpc>
                <a:spcPts val="4300"/>
              </a:lnSpc>
              <a:buNone/>
            </a:pPr>
            <a:r>
              <a:rPr lang="fr-FR" sz="3200" b="1" spc="25" dirty="0">
                <a:latin typeface="Trebuchet MS" panose="22635452340000000000" pitchFamily="2"/>
              </a:rPr>
              <a:t>CMP du 4 mai : article 9A </a:t>
            </a:r>
          </a:p>
        </p:txBody>
      </p:sp>
      <p:sp>
        <p:nvSpPr>
          <p:cNvPr id="2" name="Espace réservé du numéro de diapositive 1">
            <a:extLst>
              <a:ext uri="{FF2B5EF4-FFF2-40B4-BE49-F238E27FC236}">
                <a16:creationId xmlns:a16="http://schemas.microsoft.com/office/drawing/2014/main" id="{D7DD1CB2-66DE-49E6-BCB8-3AB7905460C1}"/>
              </a:ext>
            </a:extLst>
          </p:cNvPr>
          <p:cNvSpPr>
            <a:spLocks noGrp="1"/>
          </p:cNvSpPr>
          <p:nvPr>
            <p:ph type="sldNum" sz="quarter" idx="12"/>
          </p:nvPr>
        </p:nvSpPr>
        <p:spPr/>
        <p:txBody>
          <a:bodyPr/>
          <a:lstStyle/>
          <a:p>
            <a:fld id="{20B35EF6-8718-4233-AC5A-D78F068ACFE5}" type="slidenum">
              <a:rPr lang="fr-FR" smtClean="0"/>
              <a:t>8</a:t>
            </a:fld>
            <a:endParaRPr lang="fr-FR"/>
          </a:p>
        </p:txBody>
      </p:sp>
      <p:sp>
        <p:nvSpPr>
          <p:cNvPr id="25" name="Flèche : droite 24">
            <a:extLst>
              <a:ext uri="{FF2B5EF4-FFF2-40B4-BE49-F238E27FC236}">
                <a16:creationId xmlns:a16="http://schemas.microsoft.com/office/drawing/2014/main" id="{523C0607-4A24-42A6-A0DD-FAD2B94DA767}"/>
              </a:ext>
            </a:extLst>
          </p:cNvPr>
          <p:cNvSpPr/>
          <p:nvPr/>
        </p:nvSpPr>
        <p:spPr>
          <a:xfrm>
            <a:off x="5334808" y="4205978"/>
            <a:ext cx="1019043" cy="733729"/>
          </a:xfrm>
          <a:prstGeom prst="rightArrow">
            <a:avLst/>
          </a:prstGeom>
          <a:solidFill>
            <a:srgbClr val="7FA8D9"/>
          </a:solidFill>
          <a:ln>
            <a:solidFill>
              <a:srgbClr val="EE4757"/>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rgbClr val="EE4757"/>
                </a:solidFill>
              </a:rPr>
              <a:t>CMP </a:t>
            </a:r>
          </a:p>
        </p:txBody>
      </p:sp>
      <p:sp>
        <p:nvSpPr>
          <p:cNvPr id="5" name="ZoneTexte 4">
            <a:extLst>
              <a:ext uri="{FF2B5EF4-FFF2-40B4-BE49-F238E27FC236}">
                <a16:creationId xmlns:a16="http://schemas.microsoft.com/office/drawing/2014/main" id="{06351101-D5A4-4EFE-B097-21177C8DDCC8}"/>
              </a:ext>
            </a:extLst>
          </p:cNvPr>
          <p:cNvSpPr txBox="1"/>
          <p:nvPr/>
        </p:nvSpPr>
        <p:spPr>
          <a:xfrm>
            <a:off x="897623" y="2239861"/>
            <a:ext cx="3951979" cy="369332"/>
          </a:xfrm>
          <a:prstGeom prst="rect">
            <a:avLst/>
          </a:prstGeom>
          <a:noFill/>
        </p:spPr>
        <p:txBody>
          <a:bodyPr wrap="none" rtlCol="0">
            <a:spAutoFit/>
          </a:bodyPr>
          <a:lstStyle/>
          <a:p>
            <a:r>
              <a:rPr lang="fr-FR" b="1" dirty="0">
                <a:solidFill>
                  <a:srgbClr val="7FA8D9"/>
                </a:solidFill>
              </a:rPr>
              <a:t>Version après le vote solennel du 21/03</a:t>
            </a:r>
          </a:p>
        </p:txBody>
      </p:sp>
      <p:sp>
        <p:nvSpPr>
          <p:cNvPr id="26" name="ZoneTexte 25">
            <a:extLst>
              <a:ext uri="{FF2B5EF4-FFF2-40B4-BE49-F238E27FC236}">
                <a16:creationId xmlns:a16="http://schemas.microsoft.com/office/drawing/2014/main" id="{9339773D-9755-417A-8BD9-9E77E9A709FB}"/>
              </a:ext>
            </a:extLst>
          </p:cNvPr>
          <p:cNvSpPr txBox="1"/>
          <p:nvPr/>
        </p:nvSpPr>
        <p:spPr>
          <a:xfrm>
            <a:off x="7064929" y="2239861"/>
            <a:ext cx="3860480" cy="369332"/>
          </a:xfrm>
          <a:prstGeom prst="rect">
            <a:avLst/>
          </a:prstGeom>
          <a:noFill/>
        </p:spPr>
        <p:txBody>
          <a:bodyPr wrap="none" rtlCol="0">
            <a:spAutoFit/>
          </a:bodyPr>
          <a:lstStyle/>
          <a:p>
            <a:r>
              <a:rPr lang="fr-FR" b="1" dirty="0">
                <a:solidFill>
                  <a:srgbClr val="7FA8D9"/>
                </a:solidFill>
              </a:rPr>
              <a:t>Version proposée par la CMP du 04/05</a:t>
            </a:r>
          </a:p>
        </p:txBody>
      </p:sp>
      <p:pic>
        <p:nvPicPr>
          <p:cNvPr id="10" name="Image 9">
            <a:extLst>
              <a:ext uri="{FF2B5EF4-FFF2-40B4-BE49-F238E27FC236}">
                <a16:creationId xmlns:a16="http://schemas.microsoft.com/office/drawing/2014/main" id="{229B3122-A84D-499B-8AAF-8A872B2DDDDD}"/>
              </a:ext>
            </a:extLst>
          </p:cNvPr>
          <p:cNvPicPr>
            <a:picLocks noChangeAspect="1"/>
          </p:cNvPicPr>
          <p:nvPr/>
        </p:nvPicPr>
        <p:blipFill>
          <a:blip r:embed="rId2"/>
          <a:stretch>
            <a:fillRect/>
          </a:stretch>
        </p:blipFill>
        <p:spPr>
          <a:xfrm>
            <a:off x="6562923" y="3304992"/>
            <a:ext cx="5342495" cy="1996690"/>
          </a:xfrm>
          <a:prstGeom prst="rect">
            <a:avLst/>
          </a:prstGeom>
        </p:spPr>
      </p:pic>
      <p:pic>
        <p:nvPicPr>
          <p:cNvPr id="29" name="Image 28">
            <a:extLst>
              <a:ext uri="{FF2B5EF4-FFF2-40B4-BE49-F238E27FC236}">
                <a16:creationId xmlns:a16="http://schemas.microsoft.com/office/drawing/2014/main" id="{B8454F19-2AD5-489F-8788-22D8ED25CE85}"/>
              </a:ext>
            </a:extLst>
          </p:cNvPr>
          <p:cNvPicPr>
            <a:picLocks noChangeAspect="1"/>
          </p:cNvPicPr>
          <p:nvPr/>
        </p:nvPicPr>
        <p:blipFill>
          <a:blip r:embed="rId3"/>
          <a:stretch>
            <a:fillRect/>
          </a:stretch>
        </p:blipFill>
        <p:spPr>
          <a:xfrm>
            <a:off x="286582" y="2847560"/>
            <a:ext cx="4713257" cy="3588690"/>
          </a:xfrm>
          <a:prstGeom prst="rect">
            <a:avLst/>
          </a:prstGeom>
        </p:spPr>
      </p:pic>
      <p:pic>
        <p:nvPicPr>
          <p:cNvPr id="1026" name="Picture 2" descr="Croix : 5 798 969 images, photos et images vectorielles de stock |  Shutterstock">
            <a:extLst>
              <a:ext uri="{FF2B5EF4-FFF2-40B4-BE49-F238E27FC236}">
                <a16:creationId xmlns:a16="http://schemas.microsoft.com/office/drawing/2014/main" id="{3DF392F9-9B33-4ADC-B67F-CD423B869DA4}"/>
              </a:ext>
            </a:extLst>
          </p:cNvPr>
          <p:cNvPicPr>
            <a:picLocks noChangeAspect="1" noChangeArrowheads="1"/>
          </p:cNvPicPr>
          <p:nvPr/>
        </p:nvPicPr>
        <p:blipFill rotWithShape="1">
          <a:blip r:embed="rId4">
            <a:clrChange>
              <a:clrFrom>
                <a:srgbClr val="FFFFFF"/>
              </a:clrFrom>
              <a:clrTo>
                <a:srgbClr val="FFFFFF">
                  <a:alpha val="0"/>
                </a:srgbClr>
              </a:clrTo>
            </a:clrChange>
            <a:alphaModFix amt="20000"/>
            <a:extLst>
              <a:ext uri="{28A0092B-C50C-407E-A947-70E740481C1C}">
                <a14:useLocalDpi xmlns:a14="http://schemas.microsoft.com/office/drawing/2010/main" val="0"/>
              </a:ext>
            </a:extLst>
          </a:blip>
          <a:srcRect t="8065" b="13018"/>
          <a:stretch/>
        </p:blipFill>
        <p:spPr bwMode="auto">
          <a:xfrm>
            <a:off x="2581322" y="5502023"/>
            <a:ext cx="1288560" cy="117259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Croix : 5 798 969 images, photos et images vectorielles de stock |  Shutterstock">
            <a:extLst>
              <a:ext uri="{FF2B5EF4-FFF2-40B4-BE49-F238E27FC236}">
                <a16:creationId xmlns:a16="http://schemas.microsoft.com/office/drawing/2014/main" id="{FF2CF6BB-9B25-4D1D-8B4A-2CB4ED8F092B}"/>
              </a:ext>
            </a:extLst>
          </p:cNvPr>
          <p:cNvPicPr>
            <a:picLocks noChangeAspect="1" noChangeArrowheads="1"/>
          </p:cNvPicPr>
          <p:nvPr/>
        </p:nvPicPr>
        <p:blipFill rotWithShape="1">
          <a:blip r:embed="rId4">
            <a:clrChange>
              <a:clrFrom>
                <a:srgbClr val="FFFFFF"/>
              </a:clrFrom>
              <a:clrTo>
                <a:srgbClr val="FFFFFF">
                  <a:alpha val="0"/>
                </a:srgbClr>
              </a:clrTo>
            </a:clrChange>
            <a:alphaModFix amt="20000"/>
            <a:extLst>
              <a:ext uri="{28A0092B-C50C-407E-A947-70E740481C1C}">
                <a14:useLocalDpi xmlns:a14="http://schemas.microsoft.com/office/drawing/2010/main" val="0"/>
              </a:ext>
            </a:extLst>
          </a:blip>
          <a:srcRect t="8065" b="13018"/>
          <a:stretch/>
        </p:blipFill>
        <p:spPr bwMode="auto">
          <a:xfrm>
            <a:off x="1478267" y="4572842"/>
            <a:ext cx="1288560" cy="1172594"/>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Connecteur droit 15">
            <a:extLst>
              <a:ext uri="{FF2B5EF4-FFF2-40B4-BE49-F238E27FC236}">
                <a16:creationId xmlns:a16="http://schemas.microsoft.com/office/drawing/2014/main" id="{B42DA705-9306-4E5D-89AC-7B48D69E67A7}"/>
              </a:ext>
            </a:extLst>
          </p:cNvPr>
          <p:cNvCxnSpPr/>
          <p:nvPr/>
        </p:nvCxnSpPr>
        <p:spPr>
          <a:xfrm>
            <a:off x="3869882" y="4420998"/>
            <a:ext cx="898387" cy="0"/>
          </a:xfrm>
          <a:prstGeom prst="line">
            <a:avLst/>
          </a:prstGeom>
          <a:ln w="19050">
            <a:solidFill>
              <a:srgbClr val="EE4757"/>
            </a:solidFill>
          </a:ln>
        </p:spPr>
        <p:style>
          <a:lnRef idx="3">
            <a:schemeClr val="accent2"/>
          </a:lnRef>
          <a:fillRef idx="0">
            <a:schemeClr val="accent2"/>
          </a:fillRef>
          <a:effectRef idx="2">
            <a:schemeClr val="accent2"/>
          </a:effectRef>
          <a:fontRef idx="minor">
            <a:schemeClr val="tx1"/>
          </a:fontRef>
        </p:style>
      </p:cxnSp>
      <p:cxnSp>
        <p:nvCxnSpPr>
          <p:cNvPr id="34" name="Connecteur droit 33">
            <a:extLst>
              <a:ext uri="{FF2B5EF4-FFF2-40B4-BE49-F238E27FC236}">
                <a16:creationId xmlns:a16="http://schemas.microsoft.com/office/drawing/2014/main" id="{87F84E84-0566-4CC5-B5E6-E701F8172A1B}"/>
              </a:ext>
            </a:extLst>
          </p:cNvPr>
          <p:cNvCxnSpPr>
            <a:cxnSpLocks/>
          </p:cNvCxnSpPr>
          <p:nvPr/>
        </p:nvCxnSpPr>
        <p:spPr>
          <a:xfrm>
            <a:off x="742187" y="4582629"/>
            <a:ext cx="1522841" cy="0"/>
          </a:xfrm>
          <a:prstGeom prst="line">
            <a:avLst/>
          </a:prstGeom>
          <a:ln w="19050">
            <a:solidFill>
              <a:srgbClr val="EE4757"/>
            </a:solidFill>
          </a:ln>
        </p:spPr>
        <p:style>
          <a:lnRef idx="3">
            <a:schemeClr val="accent2"/>
          </a:lnRef>
          <a:fillRef idx="0">
            <a:schemeClr val="accent2"/>
          </a:fillRef>
          <a:effectRef idx="2">
            <a:schemeClr val="accent2"/>
          </a:effectRef>
          <a:fontRef idx="minor">
            <a:schemeClr val="tx1"/>
          </a:fontRef>
        </p:style>
      </p:cxnSp>
      <p:cxnSp>
        <p:nvCxnSpPr>
          <p:cNvPr id="36" name="Connecteur droit 35">
            <a:extLst>
              <a:ext uri="{FF2B5EF4-FFF2-40B4-BE49-F238E27FC236}">
                <a16:creationId xmlns:a16="http://schemas.microsoft.com/office/drawing/2014/main" id="{32278195-C4BD-4828-97AA-A7B685095CB6}"/>
              </a:ext>
            </a:extLst>
          </p:cNvPr>
          <p:cNvCxnSpPr>
            <a:cxnSpLocks/>
          </p:cNvCxnSpPr>
          <p:nvPr/>
        </p:nvCxnSpPr>
        <p:spPr>
          <a:xfrm>
            <a:off x="10330803" y="5034793"/>
            <a:ext cx="499384" cy="0"/>
          </a:xfrm>
          <a:prstGeom prst="line">
            <a:avLst/>
          </a:prstGeom>
          <a:ln w="19050">
            <a:solidFill>
              <a:srgbClr val="EE4757"/>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7464999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27">
            <a:extLst>
              <a:ext uri="{FF2B5EF4-FFF2-40B4-BE49-F238E27FC236}">
                <a16:creationId xmlns:a16="http://schemas.microsoft.com/office/drawing/2014/main" id="{11183B9B-A8C9-4B06-8575-3D39FD6CFB25}"/>
              </a:ext>
            </a:extLst>
          </p:cNvPr>
          <p:cNvSpPr>
            <a:spLocks noGrp="1"/>
          </p:cNvSpPr>
          <p:nvPr>
            <p:ph idx="1"/>
          </p:nvPr>
        </p:nvSpPr>
        <p:spPr>
          <a:xfrm>
            <a:off x="134937" y="1100675"/>
            <a:ext cx="11218863" cy="733729"/>
          </a:xfrm>
          <a:prstGeom prst="rect">
            <a:avLst/>
          </a:prstGeom>
          <a:noFill/>
          <a:ln w="0" cmpd="sng">
            <a:noFill/>
            <a:prstDash val="solid"/>
          </a:ln>
        </p:spPr>
        <p:txBody>
          <a:bodyPr vert="horz" lIns="0" tIns="0" rIns="0" bIns="0" anchor="t">
            <a:normAutofit/>
          </a:bodyPr>
          <a:lstStyle/>
          <a:p>
            <a:pPr marL="0" indent="0">
              <a:lnSpc>
                <a:spcPts val="4300"/>
              </a:lnSpc>
              <a:buNone/>
            </a:pPr>
            <a:r>
              <a:rPr lang="fr-FR" sz="3200" b="1" spc="25" dirty="0">
                <a:latin typeface="Trebuchet MS" panose="22635452340000000000" pitchFamily="2"/>
              </a:rPr>
              <a:t>CMP du 4 mai : article 11 bis</a:t>
            </a:r>
          </a:p>
        </p:txBody>
      </p:sp>
      <p:sp>
        <p:nvSpPr>
          <p:cNvPr id="2" name="Espace réservé du numéro de diapositive 1">
            <a:extLst>
              <a:ext uri="{FF2B5EF4-FFF2-40B4-BE49-F238E27FC236}">
                <a16:creationId xmlns:a16="http://schemas.microsoft.com/office/drawing/2014/main" id="{D7DD1CB2-66DE-49E6-BCB8-3AB7905460C1}"/>
              </a:ext>
            </a:extLst>
          </p:cNvPr>
          <p:cNvSpPr>
            <a:spLocks noGrp="1"/>
          </p:cNvSpPr>
          <p:nvPr>
            <p:ph type="sldNum" sz="quarter" idx="12"/>
          </p:nvPr>
        </p:nvSpPr>
        <p:spPr/>
        <p:txBody>
          <a:bodyPr/>
          <a:lstStyle/>
          <a:p>
            <a:fld id="{20B35EF6-8718-4233-AC5A-D78F068ACFE5}" type="slidenum">
              <a:rPr lang="fr-FR" smtClean="0"/>
              <a:t>9</a:t>
            </a:fld>
            <a:endParaRPr lang="fr-FR"/>
          </a:p>
        </p:txBody>
      </p:sp>
      <p:sp>
        <p:nvSpPr>
          <p:cNvPr id="25" name="Flèche : droite 24">
            <a:extLst>
              <a:ext uri="{FF2B5EF4-FFF2-40B4-BE49-F238E27FC236}">
                <a16:creationId xmlns:a16="http://schemas.microsoft.com/office/drawing/2014/main" id="{523C0607-4A24-42A6-A0DD-FAD2B94DA767}"/>
              </a:ext>
            </a:extLst>
          </p:cNvPr>
          <p:cNvSpPr/>
          <p:nvPr/>
        </p:nvSpPr>
        <p:spPr>
          <a:xfrm>
            <a:off x="5334808" y="4205978"/>
            <a:ext cx="1019043" cy="733729"/>
          </a:xfrm>
          <a:prstGeom prst="rightArrow">
            <a:avLst/>
          </a:prstGeom>
          <a:solidFill>
            <a:srgbClr val="7FA8D9"/>
          </a:solidFill>
          <a:ln>
            <a:solidFill>
              <a:srgbClr val="EE4757"/>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rgbClr val="EE4757"/>
                </a:solidFill>
              </a:rPr>
              <a:t>CMP </a:t>
            </a:r>
          </a:p>
        </p:txBody>
      </p:sp>
      <p:sp>
        <p:nvSpPr>
          <p:cNvPr id="5" name="ZoneTexte 4">
            <a:extLst>
              <a:ext uri="{FF2B5EF4-FFF2-40B4-BE49-F238E27FC236}">
                <a16:creationId xmlns:a16="http://schemas.microsoft.com/office/drawing/2014/main" id="{06351101-D5A4-4EFE-B097-21177C8DDCC8}"/>
              </a:ext>
            </a:extLst>
          </p:cNvPr>
          <p:cNvSpPr txBox="1"/>
          <p:nvPr/>
        </p:nvSpPr>
        <p:spPr>
          <a:xfrm>
            <a:off x="897623" y="2239861"/>
            <a:ext cx="3951979" cy="369332"/>
          </a:xfrm>
          <a:prstGeom prst="rect">
            <a:avLst/>
          </a:prstGeom>
          <a:noFill/>
        </p:spPr>
        <p:txBody>
          <a:bodyPr wrap="none" rtlCol="0">
            <a:spAutoFit/>
          </a:bodyPr>
          <a:lstStyle/>
          <a:p>
            <a:r>
              <a:rPr lang="fr-FR" b="1" dirty="0">
                <a:solidFill>
                  <a:srgbClr val="7FA8D9"/>
                </a:solidFill>
              </a:rPr>
              <a:t>Version après le vote solennel du 21/03</a:t>
            </a:r>
          </a:p>
        </p:txBody>
      </p:sp>
      <p:sp>
        <p:nvSpPr>
          <p:cNvPr id="26" name="ZoneTexte 25">
            <a:extLst>
              <a:ext uri="{FF2B5EF4-FFF2-40B4-BE49-F238E27FC236}">
                <a16:creationId xmlns:a16="http://schemas.microsoft.com/office/drawing/2014/main" id="{9339773D-9755-417A-8BD9-9E77E9A709FB}"/>
              </a:ext>
            </a:extLst>
          </p:cNvPr>
          <p:cNvSpPr txBox="1"/>
          <p:nvPr/>
        </p:nvSpPr>
        <p:spPr>
          <a:xfrm>
            <a:off x="7064929" y="2239861"/>
            <a:ext cx="3860480" cy="369332"/>
          </a:xfrm>
          <a:prstGeom prst="rect">
            <a:avLst/>
          </a:prstGeom>
          <a:noFill/>
        </p:spPr>
        <p:txBody>
          <a:bodyPr wrap="none" rtlCol="0">
            <a:spAutoFit/>
          </a:bodyPr>
          <a:lstStyle/>
          <a:p>
            <a:r>
              <a:rPr lang="fr-FR" b="1" dirty="0">
                <a:solidFill>
                  <a:srgbClr val="7FA8D9"/>
                </a:solidFill>
              </a:rPr>
              <a:t>Version proposée par la CMP du 04/05</a:t>
            </a:r>
          </a:p>
        </p:txBody>
      </p:sp>
      <p:grpSp>
        <p:nvGrpSpPr>
          <p:cNvPr id="3" name="Groupe 2">
            <a:extLst>
              <a:ext uri="{FF2B5EF4-FFF2-40B4-BE49-F238E27FC236}">
                <a16:creationId xmlns:a16="http://schemas.microsoft.com/office/drawing/2014/main" id="{D614719A-0E24-4339-947F-3D1707CDFD27}"/>
              </a:ext>
            </a:extLst>
          </p:cNvPr>
          <p:cNvGrpSpPr/>
          <p:nvPr/>
        </p:nvGrpSpPr>
        <p:grpSpPr>
          <a:xfrm>
            <a:off x="6490526" y="2706584"/>
            <a:ext cx="5359708" cy="1866258"/>
            <a:chOff x="6725614" y="3526456"/>
            <a:chExt cx="5359708" cy="1866258"/>
          </a:xfrm>
        </p:grpSpPr>
        <p:pic>
          <p:nvPicPr>
            <p:cNvPr id="6" name="Image 5">
              <a:extLst>
                <a:ext uri="{FF2B5EF4-FFF2-40B4-BE49-F238E27FC236}">
                  <a16:creationId xmlns:a16="http://schemas.microsoft.com/office/drawing/2014/main" id="{8CCCB579-F846-4065-BBAE-F745B85AA4BE}"/>
                </a:ext>
              </a:extLst>
            </p:cNvPr>
            <p:cNvPicPr>
              <a:picLocks noChangeAspect="1"/>
            </p:cNvPicPr>
            <p:nvPr/>
          </p:nvPicPr>
          <p:blipFill>
            <a:blip r:embed="rId2"/>
            <a:stretch>
              <a:fillRect/>
            </a:stretch>
          </p:blipFill>
          <p:spPr>
            <a:xfrm>
              <a:off x="6725614" y="3526456"/>
              <a:ext cx="5359708" cy="1866258"/>
            </a:xfrm>
            <a:prstGeom prst="rect">
              <a:avLst/>
            </a:prstGeom>
          </p:spPr>
        </p:pic>
        <p:cxnSp>
          <p:nvCxnSpPr>
            <p:cNvPr id="17" name="Connecteur droit 16">
              <a:extLst>
                <a:ext uri="{FF2B5EF4-FFF2-40B4-BE49-F238E27FC236}">
                  <a16:creationId xmlns:a16="http://schemas.microsoft.com/office/drawing/2014/main" id="{C9F649A4-F590-4C07-82D5-2D25E975C378}"/>
                </a:ext>
              </a:extLst>
            </p:cNvPr>
            <p:cNvCxnSpPr>
              <a:cxnSpLocks/>
            </p:cNvCxnSpPr>
            <p:nvPr/>
          </p:nvCxnSpPr>
          <p:spPr>
            <a:xfrm>
              <a:off x="9324124" y="5059959"/>
              <a:ext cx="2521131" cy="0"/>
            </a:xfrm>
            <a:prstGeom prst="line">
              <a:avLst/>
            </a:prstGeom>
            <a:ln w="19050">
              <a:solidFill>
                <a:srgbClr val="EE4757"/>
              </a:solidFill>
            </a:ln>
          </p:spPr>
          <p:style>
            <a:lnRef idx="3">
              <a:schemeClr val="accent2"/>
            </a:lnRef>
            <a:fillRef idx="0">
              <a:schemeClr val="accent2"/>
            </a:fillRef>
            <a:effectRef idx="2">
              <a:schemeClr val="accent2"/>
            </a:effectRef>
            <a:fontRef idx="minor">
              <a:schemeClr val="tx1"/>
            </a:fontRef>
          </p:style>
        </p:cxnSp>
        <p:cxnSp>
          <p:nvCxnSpPr>
            <p:cNvPr id="18" name="Connecteur droit 17">
              <a:extLst>
                <a:ext uri="{FF2B5EF4-FFF2-40B4-BE49-F238E27FC236}">
                  <a16:creationId xmlns:a16="http://schemas.microsoft.com/office/drawing/2014/main" id="{D3118BEA-BB1A-4E86-8506-E82F8E73BCF3}"/>
                </a:ext>
              </a:extLst>
            </p:cNvPr>
            <p:cNvCxnSpPr>
              <a:cxnSpLocks/>
            </p:cNvCxnSpPr>
            <p:nvPr/>
          </p:nvCxnSpPr>
          <p:spPr>
            <a:xfrm>
              <a:off x="7173507" y="5245915"/>
              <a:ext cx="376585" cy="0"/>
            </a:xfrm>
            <a:prstGeom prst="line">
              <a:avLst/>
            </a:prstGeom>
            <a:ln w="19050">
              <a:solidFill>
                <a:srgbClr val="EE4757"/>
              </a:solidFill>
            </a:ln>
          </p:spPr>
          <p:style>
            <a:lnRef idx="3">
              <a:schemeClr val="accent2"/>
            </a:lnRef>
            <a:fillRef idx="0">
              <a:schemeClr val="accent2"/>
            </a:fillRef>
            <a:effectRef idx="2">
              <a:schemeClr val="accent2"/>
            </a:effectRef>
            <a:fontRef idx="minor">
              <a:schemeClr val="tx1"/>
            </a:fontRef>
          </p:style>
        </p:cxnSp>
      </p:grpSp>
      <p:pic>
        <p:nvPicPr>
          <p:cNvPr id="11" name="Image 10">
            <a:extLst>
              <a:ext uri="{FF2B5EF4-FFF2-40B4-BE49-F238E27FC236}">
                <a16:creationId xmlns:a16="http://schemas.microsoft.com/office/drawing/2014/main" id="{9698C94B-5BD2-4D18-91F1-69A2DB34055C}"/>
              </a:ext>
            </a:extLst>
          </p:cNvPr>
          <p:cNvPicPr>
            <a:picLocks noChangeAspect="1"/>
          </p:cNvPicPr>
          <p:nvPr/>
        </p:nvPicPr>
        <p:blipFill>
          <a:blip r:embed="rId3"/>
          <a:stretch>
            <a:fillRect/>
          </a:stretch>
        </p:blipFill>
        <p:spPr>
          <a:xfrm>
            <a:off x="341766" y="2852200"/>
            <a:ext cx="4752975" cy="2905125"/>
          </a:xfrm>
          <a:prstGeom prst="rect">
            <a:avLst/>
          </a:prstGeom>
        </p:spPr>
      </p:pic>
      <p:pic>
        <p:nvPicPr>
          <p:cNvPr id="1026" name="Picture 2" descr="Croix : 5 798 969 images, photos et images vectorielles de stock |  Shutterstock">
            <a:extLst>
              <a:ext uri="{FF2B5EF4-FFF2-40B4-BE49-F238E27FC236}">
                <a16:creationId xmlns:a16="http://schemas.microsoft.com/office/drawing/2014/main" id="{3DF392F9-9B33-4ADC-B67F-CD423B869DA4}"/>
              </a:ext>
            </a:extLst>
          </p:cNvPr>
          <p:cNvPicPr>
            <a:picLocks noChangeAspect="1" noChangeArrowheads="1"/>
          </p:cNvPicPr>
          <p:nvPr/>
        </p:nvPicPr>
        <p:blipFill rotWithShape="1">
          <a:blip r:embed="rId4">
            <a:clrChange>
              <a:clrFrom>
                <a:srgbClr val="FFFFFF"/>
              </a:clrFrom>
              <a:clrTo>
                <a:srgbClr val="FFFFFF">
                  <a:alpha val="0"/>
                </a:srgbClr>
              </a:clrTo>
            </a:clrChange>
            <a:alphaModFix amt="20000"/>
            <a:extLst>
              <a:ext uri="{28A0092B-C50C-407E-A947-70E740481C1C}">
                <a14:useLocalDpi xmlns:a14="http://schemas.microsoft.com/office/drawing/2010/main" val="0"/>
              </a:ext>
            </a:extLst>
          </a:blip>
          <a:srcRect t="8065" b="13018"/>
          <a:stretch/>
        </p:blipFill>
        <p:spPr bwMode="auto">
          <a:xfrm>
            <a:off x="1109642" y="2994455"/>
            <a:ext cx="3057269" cy="2782125"/>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a:extLst>
              <a:ext uri="{FF2B5EF4-FFF2-40B4-BE49-F238E27FC236}">
                <a16:creationId xmlns:a16="http://schemas.microsoft.com/office/drawing/2014/main" id="{40688AC5-4B26-4BF4-AFAB-DA576AC0B83E}"/>
              </a:ext>
            </a:extLst>
          </p:cNvPr>
          <p:cNvSpPr txBox="1"/>
          <p:nvPr/>
        </p:nvSpPr>
        <p:spPr>
          <a:xfrm rot="20123069">
            <a:off x="7387685" y="4949106"/>
            <a:ext cx="3639458" cy="1077218"/>
          </a:xfrm>
          <a:prstGeom prst="rect">
            <a:avLst/>
          </a:prstGeom>
          <a:noFill/>
          <a:ln w="28575">
            <a:solidFill>
              <a:srgbClr val="EE4757"/>
            </a:solidFill>
            <a:prstDash val="lgDash"/>
          </a:ln>
        </p:spPr>
        <p:txBody>
          <a:bodyPr wrap="square" rtlCol="0">
            <a:spAutoFit/>
          </a:bodyPr>
          <a:lstStyle/>
          <a:p>
            <a:pPr algn="ctr"/>
            <a:r>
              <a:rPr lang="fr-FR" sz="3200" b="1" dirty="0">
                <a:solidFill>
                  <a:srgbClr val="EE4757"/>
                </a:solidFill>
                <a:latin typeface="Chiller" panose="04020404031007020602" pitchFamily="82" charset="0"/>
                <a:cs typeface="72 Condensed" panose="020B0506030000000003" pitchFamily="34" charset="0"/>
              </a:rPr>
              <a:t>Demande de la Ministre : vigilance !</a:t>
            </a:r>
          </a:p>
        </p:txBody>
      </p:sp>
    </p:spTree>
    <p:extLst>
      <p:ext uri="{BB962C8B-B14F-4D97-AF65-F5344CB8AC3E}">
        <p14:creationId xmlns:p14="http://schemas.microsoft.com/office/powerpoint/2010/main" val="3801145462"/>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2BF019BA3BE844A8805086771431098" ma:contentTypeVersion="2" ma:contentTypeDescription="Crée un document." ma:contentTypeScope="" ma:versionID="8e83f6e530bbd066c1876c252b2fc99b">
  <xsd:schema xmlns:xsd="http://www.w3.org/2001/XMLSchema" xmlns:xs="http://www.w3.org/2001/XMLSchema" xmlns:p="http://schemas.microsoft.com/office/2006/metadata/properties" xmlns:ns2="7625e631-cd40-4bb5-8abf-34b46cf9d830" targetNamespace="http://schemas.microsoft.com/office/2006/metadata/properties" ma:root="true" ma:fieldsID="3ba5df9b51559c6ff74a873bb1129355" ns2:_="">
    <xsd:import namespace="7625e631-cd40-4bb5-8abf-34b46cf9d830"/>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25e631-cd40-4bb5-8abf-34b46cf9d830"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D75AB62-0DEB-48AB-8E4B-486BD8D53638}">
  <ds:schemaRefs>
    <ds:schemaRef ds:uri="http://schemas.microsoft.com/sharepoint/v3/contenttype/forms"/>
  </ds:schemaRefs>
</ds:datastoreItem>
</file>

<file path=customXml/itemProps2.xml><?xml version="1.0" encoding="utf-8"?>
<ds:datastoreItem xmlns:ds="http://schemas.openxmlformats.org/officeDocument/2006/customXml" ds:itemID="{735D351D-917E-4C43-B168-4D01C99507D0}">
  <ds:schemaRefs>
    <ds:schemaRef ds:uri="http://purl.org/dc/elements/1.1/"/>
    <ds:schemaRef ds:uri="http://schemas.microsoft.com/office/2006/metadata/properties"/>
    <ds:schemaRef ds:uri="7625e631-cd40-4bb5-8abf-34b46cf9d830"/>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www.w3.org/XML/1998/namespace"/>
  </ds:schemaRefs>
</ds:datastoreItem>
</file>

<file path=customXml/itemProps3.xml><?xml version="1.0" encoding="utf-8"?>
<ds:datastoreItem xmlns:ds="http://schemas.openxmlformats.org/officeDocument/2006/customXml" ds:itemID="{2E35DFBA-E883-4007-8450-FACC639009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625e631-cd40-4bb5-8abf-34b46cf9d8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2598</TotalTime>
  <Words>883</Words>
  <Application>Microsoft Office PowerPoint</Application>
  <PresentationFormat>Grand écran</PresentationFormat>
  <Paragraphs>103</Paragraphs>
  <Slides>17</Slides>
  <Notes>0</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17</vt:i4>
      </vt:variant>
    </vt:vector>
  </HeadingPairs>
  <TitlesOfParts>
    <vt:vector size="26" baseType="lpstr">
      <vt:lpstr>Arial</vt:lpstr>
      <vt:lpstr>Bernard MT Condensed</vt:lpstr>
      <vt:lpstr>Calibri</vt:lpstr>
      <vt:lpstr>Calibri Light</vt:lpstr>
      <vt:lpstr>Chiller</vt:lpstr>
      <vt:lpstr>Poppins</vt:lpstr>
      <vt:lpstr>Trebuchet MS</vt:lpstr>
      <vt:lpstr>Wingdings</vt:lpstr>
      <vt:lpstr>Thème Office</vt:lpstr>
      <vt:lpstr>3 mois plus tard: on reste l’IRSN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TAURINES Tatiana</dc:creator>
  <cp:lastModifiedBy>BOURACHOT Philippe</cp:lastModifiedBy>
  <cp:revision>138</cp:revision>
  <dcterms:created xsi:type="dcterms:W3CDTF">2023-01-30T08:12:02Z</dcterms:created>
  <dcterms:modified xsi:type="dcterms:W3CDTF">2023-05-12T05:16:34Z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0x01010072BF019BA3BE844A8805086771431098</vt:lpwstr>
  </property>
</Properties>
</file>