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9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8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8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9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BE64-379A-44FF-951B-5FABE40D17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B3DA-5D4A-40E4-8A2B-0155EB58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Advances in mass spectrometry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Bioanalytical mass spectrometry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82" y="432126"/>
            <a:ext cx="8537456" cy="60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UVPD at 157nm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06" y="1566602"/>
            <a:ext cx="5639587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UVPD of oligosaccharides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496" y="2262739"/>
            <a:ext cx="5611008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42" y="257346"/>
            <a:ext cx="7723888" cy="62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UVPD of </a:t>
            </a:r>
            <a:r>
              <a:rPr lang="en-US" dirty="0" err="1" smtClean="0"/>
              <a:t>lypopolysaccharides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7" y="1323864"/>
            <a:ext cx="11507806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UVPD of </a:t>
            </a:r>
            <a:r>
              <a:rPr lang="en-US" dirty="0" err="1" smtClean="0"/>
              <a:t>ganglyosides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6" y="1410859"/>
            <a:ext cx="6561365" cy="3503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095" y="2179131"/>
            <a:ext cx="5306459" cy="2159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07" y="5403207"/>
            <a:ext cx="11355385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LC-UVPD MS of deprotonated peptides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054" y="1331495"/>
            <a:ext cx="4027891" cy="53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UVPD of PTMs</a:t>
            </a:r>
            <a:br>
              <a:rPr lang="en-US" dirty="0" smtClean="0"/>
            </a:br>
            <a:r>
              <a:rPr lang="en-US" dirty="0" err="1" smtClean="0"/>
              <a:t>glycosilation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670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UVPD of PTMs </a:t>
            </a:r>
            <a:r>
              <a:rPr lang="en-NL" dirty="0" smtClean="0"/>
              <a:t>–</a:t>
            </a:r>
            <a:r>
              <a:rPr lang="en-US" dirty="0" smtClean="0"/>
              <a:t> Tyr </a:t>
            </a:r>
            <a:r>
              <a:rPr lang="en-US" dirty="0" err="1" smtClean="0"/>
              <a:t>sulfation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1675677"/>
            <a:ext cx="11317279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UVPD for top-down strategy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072" y="1503833"/>
            <a:ext cx="9669224" cy="5229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277979"/>
            <a:ext cx="2045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157 </a:t>
            </a:r>
            <a:r>
              <a:rPr lang="en-US" dirty="0" err="1" smtClean="0"/>
              <a:t>Aas</a:t>
            </a:r>
            <a:endParaRPr lang="en-US" dirty="0" smtClean="0"/>
          </a:p>
          <a:p>
            <a:r>
              <a:rPr lang="en-US" dirty="0" smtClean="0"/>
              <a:t>17.1 </a:t>
            </a:r>
            <a:r>
              <a:rPr lang="en-US" dirty="0" err="1" smtClean="0"/>
              <a:t>kDa</a:t>
            </a:r>
            <a:endParaRPr lang="en-US" dirty="0" smtClean="0"/>
          </a:p>
          <a:p>
            <a:r>
              <a:rPr lang="en-US" dirty="0" smtClean="0"/>
              <a:t>SINGLE UV PULSE!!!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De-novo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fragment ions are b- or y-ions. a-ions are also frequently seen by the loss of CO from b-ions.</a:t>
            </a:r>
          </a:p>
          <a:p>
            <a:r>
              <a:rPr lang="en-US" dirty="0" smtClean="0"/>
              <a:t>Satellite ions(</a:t>
            </a:r>
            <a:r>
              <a:rPr lang="en-US" dirty="0" err="1" smtClean="0"/>
              <a:t>wn</a:t>
            </a:r>
            <a:r>
              <a:rPr lang="en-US" dirty="0" smtClean="0"/>
              <a:t>, </a:t>
            </a:r>
            <a:r>
              <a:rPr lang="en-US" dirty="0" err="1" smtClean="0"/>
              <a:t>vn</a:t>
            </a:r>
            <a:r>
              <a:rPr lang="en-US" dirty="0" smtClean="0"/>
              <a:t>, </a:t>
            </a:r>
            <a:r>
              <a:rPr lang="en-US" dirty="0" err="1" smtClean="0"/>
              <a:t>dn</a:t>
            </a:r>
            <a:r>
              <a:rPr lang="en-US" dirty="0" smtClean="0"/>
              <a:t>-ions) are formed by high-energy CID.</a:t>
            </a:r>
          </a:p>
          <a:p>
            <a:r>
              <a:rPr lang="en-US" dirty="0" err="1" smtClean="0"/>
              <a:t>Ser</a:t>
            </a:r>
            <a:r>
              <a:rPr lang="en-US" dirty="0" smtClean="0"/>
              <a:t>-, </a:t>
            </a:r>
            <a:r>
              <a:rPr lang="en-US" dirty="0" err="1" smtClean="0"/>
              <a:t>Thr</a:t>
            </a:r>
            <a:r>
              <a:rPr lang="en-US" dirty="0" smtClean="0"/>
              <a:t>-, Asp- and </a:t>
            </a:r>
            <a:r>
              <a:rPr lang="en-US" dirty="0" err="1" smtClean="0"/>
              <a:t>Glu</a:t>
            </a:r>
            <a:r>
              <a:rPr lang="en-US" dirty="0" smtClean="0"/>
              <a:t>-containing ions generate neutral molecular loss of water (-18).</a:t>
            </a:r>
          </a:p>
          <a:p>
            <a:r>
              <a:rPr lang="en-US" dirty="0" err="1" smtClean="0"/>
              <a:t>Asn</a:t>
            </a:r>
            <a:r>
              <a:rPr lang="en-US" dirty="0" smtClean="0"/>
              <a:t>-, </a:t>
            </a:r>
            <a:r>
              <a:rPr lang="en-US" dirty="0" err="1" smtClean="0"/>
              <a:t>Gln</a:t>
            </a:r>
            <a:r>
              <a:rPr lang="en-US" dirty="0" smtClean="0"/>
              <a:t>-, Lys-, </a:t>
            </a:r>
            <a:r>
              <a:rPr lang="en-US" dirty="0" err="1" smtClean="0"/>
              <a:t>Arg</a:t>
            </a:r>
            <a:r>
              <a:rPr lang="en-US" dirty="0" smtClean="0"/>
              <a:t>-containing ions generate neutral molecular loss of ammonia (-17).</a:t>
            </a:r>
          </a:p>
          <a:p>
            <a:r>
              <a:rPr lang="en-US" dirty="0" smtClean="0"/>
              <a:t>Neutral loss of ammonia from </a:t>
            </a:r>
            <a:r>
              <a:rPr lang="en-US" dirty="0" err="1" smtClean="0"/>
              <a:t>Arg</a:t>
            </a:r>
            <a:r>
              <a:rPr lang="en-US" dirty="0" smtClean="0"/>
              <a:t> leads to fragment ions (y-17) or (b-17) ions with higher abundance than their corresponding ions.</a:t>
            </a:r>
          </a:p>
          <a:p>
            <a:r>
              <a:rPr lang="en-US" dirty="0" smtClean="0"/>
              <a:t>When C-terminus has a basic residue, the peptide generates (bn-1+18) ion.</a:t>
            </a:r>
          </a:p>
          <a:p>
            <a:r>
              <a:rPr lang="en-US" dirty="0" smtClean="0"/>
              <a:t>A complementary b-y ion pair can be observed in multiply charged ions spectra. For this b-y ion pair, the sum of their subscripts is equal to the total number of amino acid residues in the unknown peptide.</a:t>
            </a:r>
          </a:p>
          <a:p>
            <a:r>
              <a:rPr lang="en-US" dirty="0" smtClean="0"/>
              <a:t>If the C-terminus is </a:t>
            </a:r>
            <a:r>
              <a:rPr lang="en-US" dirty="0" err="1" smtClean="0"/>
              <a:t>Arg</a:t>
            </a:r>
            <a:r>
              <a:rPr lang="en-US" dirty="0" smtClean="0"/>
              <a:t> or Lys, y1-ion can be found in the spectrum to prove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stop praising UVPD?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43" y="2133828"/>
            <a:ext cx="5649113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661601"/>
            <a:ext cx="11469701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Bond-specific cleavages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Side-chain loss (</a:t>
            </a:r>
            <a:r>
              <a:rPr lang="en-US" dirty="0" err="1" smtClean="0"/>
              <a:t>d,w</a:t>
            </a:r>
            <a:r>
              <a:rPr lang="en-US" dirty="0" smtClean="0"/>
              <a:t>)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-97 for phosphorylated amino acids (Tyr, Tre, </a:t>
            </a:r>
            <a:r>
              <a:rPr lang="en-US" dirty="0" err="1" smtClean="0"/>
              <a:t>Ser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C-I cleavage in </a:t>
            </a:r>
            <a:r>
              <a:rPr lang="en-US" dirty="0" err="1" smtClean="0"/>
              <a:t>iodo-derivatized</a:t>
            </a:r>
            <a:r>
              <a:rPr lang="en-US" dirty="0" smtClean="0"/>
              <a:t> </a:t>
            </a:r>
            <a:r>
              <a:rPr lang="en-US" dirty="0" err="1"/>
              <a:t>tyrosines</a:t>
            </a:r>
            <a:r>
              <a:rPr lang="en-US" dirty="0"/>
              <a:t> and </a:t>
            </a:r>
            <a:r>
              <a:rPr lang="en-US" dirty="0" err="1" smtClean="0"/>
              <a:t>histidines</a:t>
            </a:r>
            <a:endParaRPr lang="en-US" dirty="0" smtClean="0"/>
          </a:p>
          <a:p>
            <a:r>
              <a:rPr lang="en-US" dirty="0" smtClean="0"/>
              <a:t>C-S cleavage in cysteine residues modified by </a:t>
            </a:r>
            <a:r>
              <a:rPr lang="en-US" dirty="0" err="1" smtClean="0"/>
              <a:t>quinone</a:t>
            </a:r>
            <a:endParaRPr lang="en-US" dirty="0" smtClean="0"/>
          </a:p>
          <a:p>
            <a:r>
              <a:rPr lang="en-US" dirty="0" smtClean="0"/>
              <a:t>S-S disulfide bonds at 266 nm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532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Chromophore-selective UVPD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24" y="1348033"/>
            <a:ext cx="11624620" cy="40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9" y="246137"/>
            <a:ext cx="10705023" cy="63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5" y="0"/>
            <a:ext cx="10892725" cy="66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4" y="472206"/>
            <a:ext cx="5620534" cy="335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179" t="12145" r="-136" b="-1711"/>
          <a:stretch/>
        </p:blipFill>
        <p:spPr>
          <a:xfrm>
            <a:off x="6766560" y="1278534"/>
            <a:ext cx="4577188" cy="1740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8358" y="4251158"/>
            <a:ext cx="46799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10600 nm, 0.12 eV </a:t>
            </a:r>
            <a:r>
              <a:rPr lang="en-NL" dirty="0" smtClean="0"/>
              <a:t>–</a:t>
            </a:r>
            <a:r>
              <a:rPr lang="en-US" dirty="0" smtClean="0"/>
              <a:t> CO2 laser</a:t>
            </a:r>
          </a:p>
          <a:p>
            <a:endParaRPr lang="en-US" dirty="0"/>
          </a:p>
          <a:p>
            <a:r>
              <a:rPr lang="en-US" dirty="0" smtClean="0"/>
              <a:t>266 nm, 4.7 eV </a:t>
            </a:r>
            <a:r>
              <a:rPr lang="en-NL" dirty="0" smtClean="0"/>
              <a:t>–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harmonic of a </a:t>
            </a:r>
            <a:r>
              <a:rPr lang="en-US" dirty="0" err="1" smtClean="0"/>
              <a:t>Nd:YAG</a:t>
            </a:r>
            <a:r>
              <a:rPr lang="en-US" dirty="0" smtClean="0"/>
              <a:t> laser</a:t>
            </a:r>
          </a:p>
          <a:p>
            <a:r>
              <a:rPr lang="en-US" dirty="0" smtClean="0"/>
              <a:t>355 nm, 3.5 eV </a:t>
            </a:r>
            <a:r>
              <a:rPr lang="en-NL" dirty="0" smtClean="0"/>
              <a:t>–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harmonic of a </a:t>
            </a:r>
            <a:r>
              <a:rPr lang="en-US" dirty="0" err="1" smtClean="0"/>
              <a:t>Nd:YAG</a:t>
            </a:r>
            <a:r>
              <a:rPr lang="en-US" dirty="0" smtClean="0"/>
              <a:t> laser</a:t>
            </a:r>
          </a:p>
          <a:p>
            <a:r>
              <a:rPr lang="en-US" dirty="0" smtClean="0"/>
              <a:t>351 nm, 3.5 eV </a:t>
            </a:r>
            <a:r>
              <a:rPr lang="en-NL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XeF</a:t>
            </a:r>
            <a:r>
              <a:rPr lang="en-US" dirty="0" smtClean="0"/>
              <a:t> excimer laser</a:t>
            </a:r>
          </a:p>
          <a:p>
            <a:r>
              <a:rPr lang="en-US" dirty="0" smtClean="0"/>
              <a:t>157 nm, 7.9 eV </a:t>
            </a:r>
            <a:r>
              <a:rPr lang="en-NL" dirty="0" smtClean="0"/>
              <a:t>–</a:t>
            </a:r>
            <a:r>
              <a:rPr lang="en-US" dirty="0" smtClean="0"/>
              <a:t> F2 excimer laser</a:t>
            </a:r>
          </a:p>
          <a:p>
            <a:r>
              <a:rPr lang="en-US" dirty="0" smtClean="0"/>
              <a:t>193 nm, 6.4 eV </a:t>
            </a:r>
            <a:r>
              <a:rPr lang="en-NL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ArF</a:t>
            </a:r>
            <a:r>
              <a:rPr lang="en-US" dirty="0" smtClean="0"/>
              <a:t> excimer laser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504417"/>
            <a:ext cx="11469701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IRMPD of oligonucleotide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1290339"/>
            <a:ext cx="11231542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5" y="704470"/>
            <a:ext cx="11422069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IRMPD of peptides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52" y="1690688"/>
            <a:ext cx="8572423" cy="45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8" y="47153"/>
            <a:ext cx="11412543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328</Words>
  <Application>Microsoft Office PowerPoint</Application>
  <PresentationFormat>Widescreen</PresentationFormat>
  <Paragraphs>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Advances in mass spectrometry</vt:lpstr>
      <vt:lpstr>De-novo sequencing</vt:lpstr>
      <vt:lpstr>PowerPoint Presentation</vt:lpstr>
      <vt:lpstr>PowerPoint Presentation</vt:lpstr>
      <vt:lpstr>PowerPoint Presentation</vt:lpstr>
      <vt:lpstr>IRMPD of oligonucleotide</vt:lpstr>
      <vt:lpstr>PowerPoint Presentation</vt:lpstr>
      <vt:lpstr>IRMPD of peptides</vt:lpstr>
      <vt:lpstr>PowerPoint Presentation</vt:lpstr>
      <vt:lpstr>PowerPoint Presentation</vt:lpstr>
      <vt:lpstr>UVPD at 157nm</vt:lpstr>
      <vt:lpstr>UVPD of oligosaccharides</vt:lpstr>
      <vt:lpstr>PowerPoint Presentation</vt:lpstr>
      <vt:lpstr>UVPD of lypopolysaccharides</vt:lpstr>
      <vt:lpstr>UVPD of ganglyosides</vt:lpstr>
      <vt:lpstr>LC-UVPD MS of deprotonated peptides</vt:lpstr>
      <vt:lpstr>UVPD of PTMs glycosilation</vt:lpstr>
      <vt:lpstr>UVPD of PTMs – Tyr sulfation</vt:lpstr>
      <vt:lpstr>UVPD for top-down strategy</vt:lpstr>
      <vt:lpstr>Can we stop praising UVPD?</vt:lpstr>
      <vt:lpstr>PowerPoint Presentation</vt:lpstr>
      <vt:lpstr>Bond-specific cleavages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mass spectrometry</dc:title>
  <dc:creator>Aleksandr Pereverzev</dc:creator>
  <cp:lastModifiedBy>Aleksandr Pereverzev</cp:lastModifiedBy>
  <cp:revision>16</cp:revision>
  <dcterms:created xsi:type="dcterms:W3CDTF">2021-05-26T17:05:28Z</dcterms:created>
  <dcterms:modified xsi:type="dcterms:W3CDTF">2021-05-27T14:20:20Z</dcterms:modified>
</cp:coreProperties>
</file>