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Arial" charset="1" panose="020B0502020202020204"/>
      <p:regular r:id="rId12"/>
    </p:embeddedFont>
    <p:embeddedFont>
      <p:font typeface="Gotham" charset="1" panose="00000000000000000000"/>
      <p:regular r:id="rId13"/>
    </p:embeddedFont>
    <p:embeddedFont>
      <p:font typeface="DM Sans Bold" charset="1" panose="00000000000000000000"/>
      <p:regular r:id="rId14"/>
    </p:embeddedFont>
    <p:embeddedFont>
      <p:font typeface="Arial Bold" charset="1" panose="020B0802020202020204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1E1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09664" y="1437007"/>
            <a:ext cx="6183496" cy="6183472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13" y="-13"/>
              <a:ext cx="634997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49975">
                  <a:moveTo>
                    <a:pt x="3175025" y="0"/>
                  </a:moveTo>
                  <a:cubicBezTo>
                    <a:pt x="4928451" y="0"/>
                    <a:pt x="6349974" y="1421524"/>
                    <a:pt x="6349974" y="3175000"/>
                  </a:cubicBezTo>
                  <a:cubicBezTo>
                    <a:pt x="6349974" y="4928502"/>
                    <a:pt x="4928451" y="6350000"/>
                    <a:pt x="3175025" y="6350000"/>
                  </a:cubicBezTo>
                  <a:cubicBezTo>
                    <a:pt x="1421511" y="6350000"/>
                    <a:pt x="0" y="4928502"/>
                    <a:pt x="0" y="3175000"/>
                  </a:cubicBezTo>
                  <a:cubicBezTo>
                    <a:pt x="0" y="1421499"/>
                    <a:pt x="1421511" y="0"/>
                    <a:pt x="3175025" y="0"/>
                  </a:cubicBezTo>
                  <a:close/>
                </a:path>
              </a:pathLst>
            </a:custGeom>
            <a:blipFill>
              <a:blip r:embed="rId2"/>
              <a:stretch>
                <a:fillRect l="-34212" t="-1243" r="-1871" b="-69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244196" y="7601428"/>
            <a:ext cx="5753585" cy="3507409"/>
            <a:chOff x="0" y="0"/>
            <a:chExt cx="1515348" cy="9237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15348" cy="923762"/>
            </a:xfrm>
            <a:custGeom>
              <a:avLst/>
              <a:gdLst/>
              <a:ahLst/>
              <a:cxnLst/>
              <a:rect r="r" b="b" t="t" l="l"/>
              <a:pathLst>
                <a:path h="923762" w="1515348">
                  <a:moveTo>
                    <a:pt x="0" y="0"/>
                  </a:moveTo>
                  <a:lnTo>
                    <a:pt x="1515348" y="0"/>
                  </a:lnTo>
                  <a:lnTo>
                    <a:pt x="1515348" y="923762"/>
                  </a:lnTo>
                  <a:lnTo>
                    <a:pt x="0" y="923762"/>
                  </a:lnTo>
                  <a:close/>
                </a:path>
              </a:pathLst>
            </a:custGeom>
            <a:solidFill>
              <a:srgbClr val="D1D1C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515348" cy="9523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80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>
            <a:off x="11971916" y="7610953"/>
            <a:ext cx="9449242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1460614" y="7328355"/>
            <a:ext cx="340531" cy="565196"/>
          </a:xfrm>
          <a:custGeom>
            <a:avLst/>
            <a:gdLst/>
            <a:ahLst/>
            <a:cxnLst/>
            <a:rect r="r" b="b" t="t" l="l"/>
            <a:pathLst>
              <a:path h="565196" w="340531">
                <a:moveTo>
                  <a:pt x="0" y="0"/>
                </a:moveTo>
                <a:lnTo>
                  <a:pt x="340530" y="0"/>
                </a:lnTo>
                <a:lnTo>
                  <a:pt x="340530" y="565196"/>
                </a:lnTo>
                <a:lnTo>
                  <a:pt x="0" y="565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613896" y="2486821"/>
            <a:ext cx="2902742" cy="327353"/>
            <a:chOff x="0" y="0"/>
            <a:chExt cx="764508" cy="8621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64508" cy="86216"/>
            </a:xfrm>
            <a:custGeom>
              <a:avLst/>
              <a:gdLst/>
              <a:ahLst/>
              <a:cxnLst/>
              <a:rect r="r" b="b" t="t" l="l"/>
              <a:pathLst>
                <a:path h="86216" w="764508">
                  <a:moveTo>
                    <a:pt x="0" y="0"/>
                  </a:moveTo>
                  <a:lnTo>
                    <a:pt x="764508" y="0"/>
                  </a:lnTo>
                  <a:lnTo>
                    <a:pt x="764508" y="86216"/>
                  </a:lnTo>
                  <a:lnTo>
                    <a:pt x="0" y="86216"/>
                  </a:lnTo>
                  <a:close/>
                </a:path>
              </a:pathLst>
            </a:custGeom>
            <a:solidFill>
              <a:srgbClr val="2B2B2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764508" cy="1147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8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5514296" y="0"/>
            <a:ext cx="2285167" cy="2285167"/>
          </a:xfrm>
          <a:custGeom>
            <a:avLst/>
            <a:gdLst/>
            <a:ahLst/>
            <a:cxnLst/>
            <a:rect r="r" b="b" t="t" l="l"/>
            <a:pathLst>
              <a:path h="2285167" w="2285167">
                <a:moveTo>
                  <a:pt x="0" y="0"/>
                </a:moveTo>
                <a:lnTo>
                  <a:pt x="2285167" y="0"/>
                </a:lnTo>
                <a:lnTo>
                  <a:pt x="2285167" y="2285167"/>
                </a:lnTo>
                <a:lnTo>
                  <a:pt x="0" y="2285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733410" y="711787"/>
            <a:ext cx="1573380" cy="1573380"/>
          </a:xfrm>
          <a:custGeom>
            <a:avLst/>
            <a:gdLst/>
            <a:ahLst/>
            <a:cxnLst/>
            <a:rect r="r" b="b" t="t" l="l"/>
            <a:pathLst>
              <a:path h="1573380" w="1573380">
                <a:moveTo>
                  <a:pt x="0" y="0"/>
                </a:moveTo>
                <a:lnTo>
                  <a:pt x="1573380" y="0"/>
                </a:lnTo>
                <a:lnTo>
                  <a:pt x="1573380" y="1573380"/>
                </a:lnTo>
                <a:lnTo>
                  <a:pt x="0" y="1573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056556" y="3475792"/>
            <a:ext cx="9946407" cy="3468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89"/>
              </a:lnSpc>
            </a:pPr>
            <a:r>
              <a:rPr lang="en-US" sz="13543">
                <a:solidFill>
                  <a:srgbClr val="000000"/>
                </a:solidFill>
                <a:latin typeface="Arial"/>
              </a:rPr>
              <a:t>SPEED DATING 60+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8961179"/>
            <a:ext cx="5440256" cy="393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38"/>
              </a:lnSpc>
            </a:pPr>
            <a:r>
              <a:rPr lang="en-US" sz="2200" spc="46">
                <a:solidFill>
                  <a:srgbClr val="000000"/>
                </a:solidFill>
                <a:latin typeface="Arial"/>
              </a:rPr>
              <a:t>www.regensburg.de/stadtbuecherei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538089" y="8656379"/>
            <a:ext cx="2929747" cy="1051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38"/>
              </a:lnSpc>
            </a:pPr>
            <a:r>
              <a:rPr lang="en-US" sz="2200" spc="46">
                <a:solidFill>
                  <a:srgbClr val="000000"/>
                </a:solidFill>
                <a:latin typeface="Gotham"/>
              </a:rPr>
              <a:t>Freundschaftliches Speed Dating</a:t>
            </a:r>
          </a:p>
          <a:p>
            <a:pPr algn="r" marL="0" indent="0" lvl="0">
              <a:lnSpc>
                <a:spcPts val="2838"/>
              </a:lnSpc>
              <a:spcBef>
                <a:spcPct val="0"/>
              </a:spcBef>
            </a:pPr>
            <a:r>
              <a:rPr lang="en-US" sz="2200" spc="46">
                <a:solidFill>
                  <a:srgbClr val="000000"/>
                </a:solidFill>
                <a:latin typeface="Gotham"/>
              </a:rPr>
              <a:t>60+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1E1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17414" y="1055079"/>
            <a:ext cx="9996092" cy="1268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89"/>
              </a:lnSpc>
              <a:spcBef>
                <a:spcPct val="0"/>
              </a:spcBef>
            </a:pPr>
            <a:r>
              <a:rPr lang="en-US" sz="8546" spc="-427">
                <a:solidFill>
                  <a:srgbClr val="000000"/>
                </a:solidFill>
                <a:latin typeface="Arial"/>
              </a:rPr>
              <a:t>Stadtbücherei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263208" y="8129097"/>
            <a:ext cx="9996092" cy="1268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8289"/>
              </a:lnSpc>
              <a:spcBef>
                <a:spcPct val="0"/>
              </a:spcBef>
            </a:pPr>
            <a:r>
              <a:rPr lang="en-US" sz="8546">
                <a:solidFill>
                  <a:srgbClr val="000000"/>
                </a:solidFill>
                <a:latin typeface="Arial"/>
              </a:rPr>
              <a:t>Regensburg</a:t>
            </a:r>
          </a:p>
        </p:txBody>
      </p:sp>
      <p:sp>
        <p:nvSpPr>
          <p:cNvPr name="AutoShape 4" id="4"/>
          <p:cNvSpPr/>
          <p:nvPr/>
        </p:nvSpPr>
        <p:spPr>
          <a:xfrm>
            <a:off x="-4562980" y="8653964"/>
            <a:ext cx="15860663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2444403" y="3368610"/>
            <a:ext cx="3983798" cy="3687191"/>
            <a:chOff x="0" y="0"/>
            <a:chExt cx="5311730" cy="4916254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14050" t="0" r="14050" b="0"/>
            <a:stretch>
              <a:fillRect/>
            </a:stretch>
          </p:blipFill>
          <p:spPr>
            <a:xfrm flipH="false" flipV="false">
              <a:off x="0" y="0"/>
              <a:ext cx="5311730" cy="4916254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7152101" y="3368610"/>
            <a:ext cx="3983798" cy="3687191"/>
            <a:chOff x="0" y="0"/>
            <a:chExt cx="5311730" cy="4916254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7403" t="0" r="11661" b="0"/>
            <a:stretch>
              <a:fillRect/>
            </a:stretch>
          </p:blipFill>
          <p:spPr>
            <a:xfrm flipH="false" flipV="false">
              <a:off x="0" y="0"/>
              <a:ext cx="5311730" cy="4916254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11859658" y="3368610"/>
            <a:ext cx="3983798" cy="3687191"/>
            <a:chOff x="0" y="0"/>
            <a:chExt cx="5311730" cy="4916254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9532" t="0" r="9532" b="0"/>
            <a:stretch>
              <a:fillRect/>
            </a:stretch>
          </p:blipFill>
          <p:spPr>
            <a:xfrm flipH="false" flipV="false">
              <a:off x="0" y="0"/>
              <a:ext cx="5311730" cy="4916254"/>
            </a:xfrm>
            <a:prstGeom prst="rect">
              <a:avLst/>
            </a:prstGeom>
          </p:spPr>
        </p:pic>
      </p:grpSp>
      <p:sp>
        <p:nvSpPr>
          <p:cNvPr name="Freeform 11" id="11"/>
          <p:cNvSpPr/>
          <p:nvPr/>
        </p:nvSpPr>
        <p:spPr>
          <a:xfrm flipH="false" flipV="false" rot="0">
            <a:off x="15514296" y="0"/>
            <a:ext cx="2285167" cy="2285167"/>
          </a:xfrm>
          <a:custGeom>
            <a:avLst/>
            <a:gdLst/>
            <a:ahLst/>
            <a:cxnLst/>
            <a:rect r="r" b="b" t="t" l="l"/>
            <a:pathLst>
              <a:path h="2285167" w="2285167">
                <a:moveTo>
                  <a:pt x="0" y="0"/>
                </a:moveTo>
                <a:lnTo>
                  <a:pt x="2285167" y="0"/>
                </a:lnTo>
                <a:lnTo>
                  <a:pt x="2285167" y="2285167"/>
                </a:lnTo>
                <a:lnTo>
                  <a:pt x="0" y="2285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733410" y="711787"/>
            <a:ext cx="1573380" cy="1573380"/>
          </a:xfrm>
          <a:custGeom>
            <a:avLst/>
            <a:gdLst/>
            <a:ahLst/>
            <a:cxnLst/>
            <a:rect r="r" b="b" t="t" l="l"/>
            <a:pathLst>
              <a:path h="1573380" w="1573380">
                <a:moveTo>
                  <a:pt x="0" y="0"/>
                </a:moveTo>
                <a:lnTo>
                  <a:pt x="1573380" y="0"/>
                </a:lnTo>
                <a:lnTo>
                  <a:pt x="1573380" y="1573380"/>
                </a:lnTo>
                <a:lnTo>
                  <a:pt x="0" y="1573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1E1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094696" y="5178623"/>
            <a:ext cx="6491280" cy="656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9"/>
              </a:lnSpc>
            </a:pPr>
            <a:r>
              <a:rPr lang="en-US" sz="1907">
                <a:solidFill>
                  <a:srgbClr val="000000"/>
                </a:solidFill>
                <a:latin typeface="Gotham"/>
              </a:rPr>
              <a:t>Öffentlichkeitsarbeit, </a:t>
            </a:r>
          </a:p>
          <a:p>
            <a:pPr algn="l" marL="0" indent="0" lvl="0">
              <a:lnSpc>
                <a:spcPts val="2669"/>
              </a:lnSpc>
            </a:pPr>
            <a:r>
              <a:rPr lang="en-US" sz="1907">
                <a:solidFill>
                  <a:srgbClr val="000000"/>
                </a:solidFill>
                <a:latin typeface="Gotham"/>
              </a:rPr>
              <a:t>Veranstaltungen für Erwachsene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8094696" y="4305560"/>
            <a:ext cx="4343831" cy="627779"/>
            <a:chOff x="0" y="0"/>
            <a:chExt cx="2073563" cy="2996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73563" cy="299675"/>
            </a:xfrm>
            <a:custGeom>
              <a:avLst/>
              <a:gdLst/>
              <a:ahLst/>
              <a:cxnLst/>
              <a:rect r="r" b="b" t="t" l="l"/>
              <a:pathLst>
                <a:path h="299675" w="2073563">
                  <a:moveTo>
                    <a:pt x="0" y="0"/>
                  </a:moveTo>
                  <a:lnTo>
                    <a:pt x="2073563" y="0"/>
                  </a:lnTo>
                  <a:lnTo>
                    <a:pt x="2073563" y="299675"/>
                  </a:lnTo>
                  <a:lnTo>
                    <a:pt x="0" y="299675"/>
                  </a:lnTo>
                  <a:close/>
                </a:path>
              </a:pathLst>
            </a:custGeom>
            <a:solidFill>
              <a:srgbClr val="9C9C8F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2073563" cy="3282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8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8318450" y="4453980"/>
            <a:ext cx="3711501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>
                <a:solidFill>
                  <a:srgbClr val="FFFFFF"/>
                </a:solidFill>
                <a:latin typeface="DM Sans Bold"/>
              </a:rPr>
              <a:t>ANDREA BOROWSKI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853648" y="2772954"/>
            <a:ext cx="3983798" cy="4689936"/>
            <a:chOff x="0" y="0"/>
            <a:chExt cx="5311730" cy="6253248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2"/>
            <a:srcRect l="0" t="5906" r="0" b="5906"/>
            <a:stretch>
              <a:fillRect/>
            </a:stretch>
          </p:blipFill>
          <p:spPr>
            <a:xfrm flipH="false" flipV="false">
              <a:off x="0" y="0"/>
              <a:ext cx="5311730" cy="6253248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1017414" y="1055079"/>
            <a:ext cx="9996092" cy="1268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89"/>
              </a:lnSpc>
              <a:spcBef>
                <a:spcPct val="0"/>
              </a:spcBef>
            </a:pPr>
            <a:r>
              <a:rPr lang="en-US" sz="8546" spc="-427">
                <a:solidFill>
                  <a:srgbClr val="000000"/>
                </a:solidFill>
                <a:latin typeface="Arial"/>
              </a:rPr>
              <a:t>Stadtbücherei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263208" y="8129097"/>
            <a:ext cx="9996092" cy="1268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8289"/>
              </a:lnSpc>
              <a:spcBef>
                <a:spcPct val="0"/>
              </a:spcBef>
            </a:pPr>
            <a:r>
              <a:rPr lang="en-US" sz="8546">
                <a:solidFill>
                  <a:srgbClr val="000000"/>
                </a:solidFill>
                <a:latin typeface="Arial"/>
              </a:rPr>
              <a:t>Regensburg</a:t>
            </a:r>
          </a:p>
        </p:txBody>
      </p:sp>
      <p:sp>
        <p:nvSpPr>
          <p:cNvPr name="AutoShape 11" id="11"/>
          <p:cNvSpPr/>
          <p:nvPr/>
        </p:nvSpPr>
        <p:spPr>
          <a:xfrm>
            <a:off x="-4562980" y="8653964"/>
            <a:ext cx="15860663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5514296" y="0"/>
            <a:ext cx="2285167" cy="2285167"/>
          </a:xfrm>
          <a:custGeom>
            <a:avLst/>
            <a:gdLst/>
            <a:ahLst/>
            <a:cxnLst/>
            <a:rect r="r" b="b" t="t" l="l"/>
            <a:pathLst>
              <a:path h="2285167" w="2285167">
                <a:moveTo>
                  <a:pt x="0" y="0"/>
                </a:moveTo>
                <a:lnTo>
                  <a:pt x="2285167" y="0"/>
                </a:lnTo>
                <a:lnTo>
                  <a:pt x="2285167" y="2285167"/>
                </a:lnTo>
                <a:lnTo>
                  <a:pt x="0" y="228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733410" y="711787"/>
            <a:ext cx="1573380" cy="1573380"/>
          </a:xfrm>
          <a:custGeom>
            <a:avLst/>
            <a:gdLst/>
            <a:ahLst/>
            <a:cxnLst/>
            <a:rect r="r" b="b" t="t" l="l"/>
            <a:pathLst>
              <a:path h="1573380" w="1573380">
                <a:moveTo>
                  <a:pt x="0" y="0"/>
                </a:moveTo>
                <a:lnTo>
                  <a:pt x="1573380" y="0"/>
                </a:lnTo>
                <a:lnTo>
                  <a:pt x="1573380" y="1573380"/>
                </a:lnTo>
                <a:lnTo>
                  <a:pt x="0" y="1573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1E1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46552" y="4030490"/>
            <a:ext cx="4695294" cy="510542"/>
            <a:chOff x="0" y="0"/>
            <a:chExt cx="1822444" cy="1981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22444" cy="198163"/>
            </a:xfrm>
            <a:custGeom>
              <a:avLst/>
              <a:gdLst/>
              <a:ahLst/>
              <a:cxnLst/>
              <a:rect r="r" b="b" t="t" l="l"/>
              <a:pathLst>
                <a:path h="198163" w="1822444">
                  <a:moveTo>
                    <a:pt x="0" y="0"/>
                  </a:moveTo>
                  <a:lnTo>
                    <a:pt x="1822444" y="0"/>
                  </a:lnTo>
                  <a:lnTo>
                    <a:pt x="1822444" y="198163"/>
                  </a:lnTo>
                  <a:lnTo>
                    <a:pt x="0" y="198163"/>
                  </a:lnTo>
                  <a:close/>
                </a:path>
              </a:pathLst>
            </a:custGeom>
            <a:solidFill>
              <a:srgbClr val="9C9C8F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1822444" cy="2267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8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246552" y="7461890"/>
            <a:ext cx="4751949" cy="639478"/>
            <a:chOff x="0" y="0"/>
            <a:chExt cx="1844434" cy="2482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44434" cy="248209"/>
            </a:xfrm>
            <a:custGeom>
              <a:avLst/>
              <a:gdLst/>
              <a:ahLst/>
              <a:cxnLst/>
              <a:rect r="r" b="b" t="t" l="l"/>
              <a:pathLst>
                <a:path h="248209" w="1844434">
                  <a:moveTo>
                    <a:pt x="0" y="0"/>
                  </a:moveTo>
                  <a:lnTo>
                    <a:pt x="1844434" y="0"/>
                  </a:lnTo>
                  <a:lnTo>
                    <a:pt x="1844434" y="248209"/>
                  </a:lnTo>
                  <a:lnTo>
                    <a:pt x="0" y="248209"/>
                  </a:lnTo>
                  <a:close/>
                </a:path>
              </a:pathLst>
            </a:custGeom>
            <a:solidFill>
              <a:srgbClr val="9C9C8F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44434" cy="2767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08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5400000">
            <a:off x="10311774" y="3272245"/>
            <a:ext cx="5887532" cy="4677888"/>
          </a:xfrm>
          <a:custGeom>
            <a:avLst/>
            <a:gdLst/>
            <a:ahLst/>
            <a:cxnLst/>
            <a:rect r="r" b="b" t="t" l="l"/>
            <a:pathLst>
              <a:path h="4677888" w="5887532">
                <a:moveTo>
                  <a:pt x="0" y="4677888"/>
                </a:moveTo>
                <a:lnTo>
                  <a:pt x="0" y="0"/>
                </a:lnTo>
                <a:lnTo>
                  <a:pt x="5887532" y="0"/>
                </a:lnTo>
                <a:lnTo>
                  <a:pt x="5887532" y="4677888"/>
                </a:lnTo>
                <a:lnTo>
                  <a:pt x="0" y="4677888"/>
                </a:lnTo>
                <a:close/>
              </a:path>
            </a:pathLst>
          </a:custGeom>
          <a:blipFill>
            <a:blip r:embed="rId2"/>
            <a:stretch>
              <a:fillRect l="-25095" t="-12929" r="-8399" b="-12929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104173" y="2056831"/>
            <a:ext cx="6545298" cy="1268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89"/>
              </a:lnSpc>
              <a:spcBef>
                <a:spcPct val="0"/>
              </a:spcBef>
            </a:pPr>
            <a:r>
              <a:rPr lang="en-US" sz="8546">
                <a:solidFill>
                  <a:srgbClr val="000000"/>
                </a:solidFill>
                <a:latin typeface="Arial"/>
              </a:rPr>
              <a:t>Die Idee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40835" y="4133361"/>
            <a:ext cx="4181719" cy="266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FFFFFF"/>
                </a:solidFill>
                <a:latin typeface="Arial Bold"/>
              </a:rPr>
              <a:t>“IN ALTER FRISCHE”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97490" y="7538741"/>
            <a:ext cx="3887846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>
                <a:solidFill>
                  <a:srgbClr val="FFFFFF"/>
                </a:solidFill>
                <a:latin typeface="Arial Bold"/>
              </a:rPr>
              <a:t>FEBRUAR: FREUNDSCHAFTLICHES SPEED DATING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266683" y="4527396"/>
            <a:ext cx="5806363" cy="2686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7" spc="102">
                <a:solidFill>
                  <a:srgbClr val="000000"/>
                </a:solidFill>
                <a:latin typeface="Arial"/>
              </a:rPr>
              <a:t>Monatlicher Seniorentreff, der nach einem kurzen Rahmenprogramm zum gemütlichen Beisammensein einlädt. </a:t>
            </a:r>
          </a:p>
          <a:p>
            <a:pPr algn="l">
              <a:lnSpc>
                <a:spcPts val="3032"/>
              </a:lnSpc>
            </a:pPr>
            <a:r>
              <a:rPr lang="en-US" sz="1907" spc="102">
                <a:solidFill>
                  <a:srgbClr val="000000"/>
                </a:solidFill>
                <a:latin typeface="Arial"/>
              </a:rPr>
              <a:t>Zu jedem Thema stellt die Bücherei eine ergänzende Auswahl an Büchern, Filmen, Spielen oder CDs bereit.</a:t>
            </a:r>
          </a:p>
          <a:p>
            <a:pPr algn="l" marL="0" indent="0" lvl="0">
              <a:lnSpc>
                <a:spcPts val="3032"/>
              </a:lnSpc>
              <a:spcBef>
                <a:spcPct val="0"/>
              </a:spcBef>
            </a:pPr>
            <a:r>
              <a:rPr lang="en-US" sz="1907" spc="102">
                <a:solidFill>
                  <a:srgbClr val="000000"/>
                </a:solidFill>
                <a:latin typeface="Arial"/>
              </a:rPr>
              <a:t>Immer am zweiten Donnerstag im Monat.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266683" y="8263293"/>
            <a:ext cx="5623204" cy="781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32"/>
              </a:lnSpc>
              <a:spcBef>
                <a:spcPct val="0"/>
              </a:spcBef>
            </a:pPr>
            <a:r>
              <a:rPr lang="en-US" sz="1907" spc="102">
                <a:solidFill>
                  <a:srgbClr val="000000"/>
                </a:solidFill>
                <a:latin typeface="Arial"/>
              </a:rPr>
              <a:t>Anlässlich des Valentinstages als Einladung, neue Bekanntschaften zu schließen.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5514296" y="0"/>
            <a:ext cx="2285167" cy="2285167"/>
          </a:xfrm>
          <a:custGeom>
            <a:avLst/>
            <a:gdLst/>
            <a:ahLst/>
            <a:cxnLst/>
            <a:rect r="r" b="b" t="t" l="l"/>
            <a:pathLst>
              <a:path h="2285167" w="2285167">
                <a:moveTo>
                  <a:pt x="0" y="0"/>
                </a:moveTo>
                <a:lnTo>
                  <a:pt x="2285167" y="0"/>
                </a:lnTo>
                <a:lnTo>
                  <a:pt x="2285167" y="2285167"/>
                </a:lnTo>
                <a:lnTo>
                  <a:pt x="0" y="228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733410" y="711787"/>
            <a:ext cx="1573380" cy="1573380"/>
          </a:xfrm>
          <a:custGeom>
            <a:avLst/>
            <a:gdLst/>
            <a:ahLst/>
            <a:cxnLst/>
            <a:rect r="r" b="b" t="t" l="l"/>
            <a:pathLst>
              <a:path h="1573380" w="1573380">
                <a:moveTo>
                  <a:pt x="0" y="0"/>
                </a:moveTo>
                <a:lnTo>
                  <a:pt x="1573380" y="0"/>
                </a:lnTo>
                <a:lnTo>
                  <a:pt x="1573380" y="1573380"/>
                </a:lnTo>
                <a:lnTo>
                  <a:pt x="0" y="1573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1E1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17414" y="1057275"/>
            <a:ext cx="9996092" cy="2316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89"/>
              </a:lnSpc>
            </a:pPr>
            <a:r>
              <a:rPr lang="en-US" sz="8546">
                <a:solidFill>
                  <a:srgbClr val="000000"/>
                </a:solidFill>
                <a:latin typeface="Arial Bold"/>
              </a:rPr>
              <a:t>Zielgruppe</a:t>
            </a:r>
            <a:r>
              <a:rPr lang="en-US" sz="8546">
                <a:solidFill>
                  <a:srgbClr val="000000"/>
                </a:solidFill>
                <a:latin typeface="Arial"/>
              </a:rPr>
              <a:t> </a:t>
            </a:r>
          </a:p>
          <a:p>
            <a:pPr algn="l" marL="0" indent="0" lvl="0">
              <a:lnSpc>
                <a:spcPts val="8289"/>
              </a:lnSpc>
              <a:spcBef>
                <a:spcPct val="0"/>
              </a:spcBef>
            </a:pPr>
            <a:r>
              <a:rPr lang="en-US" sz="8546">
                <a:solidFill>
                  <a:srgbClr val="000000"/>
                </a:solidFill>
                <a:latin typeface="Arial"/>
              </a:rPr>
              <a:t>Generation +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5327795"/>
            <a:ext cx="4986760" cy="361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69"/>
              </a:lnSpc>
            </a:pPr>
            <a:r>
              <a:rPr lang="en-US" sz="1907" spc="49">
                <a:solidFill>
                  <a:srgbClr val="000000"/>
                </a:solidFill>
                <a:latin typeface="Arial"/>
              </a:rPr>
              <a:t>Termine für 6 bzw. 12 Monate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859658" y="5494483"/>
            <a:ext cx="5399642" cy="694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69"/>
              </a:lnSpc>
            </a:pPr>
            <a:r>
              <a:rPr lang="en-US" sz="1907" spc="49">
                <a:solidFill>
                  <a:srgbClr val="000000"/>
                </a:solidFill>
                <a:latin typeface="Arial"/>
              </a:rPr>
              <a:t>Person 1: Planung, Werbung, Kommunikation</a:t>
            </a:r>
          </a:p>
          <a:p>
            <a:pPr algn="l" marL="0" indent="0" lvl="0">
              <a:lnSpc>
                <a:spcPts val="2669"/>
              </a:lnSpc>
            </a:pPr>
            <a:r>
              <a:rPr lang="en-US" sz="1907" spc="49">
                <a:solidFill>
                  <a:srgbClr val="000000"/>
                </a:solidFill>
                <a:latin typeface="Arial"/>
              </a:rPr>
              <a:t>Person 2: Verpflegung, Büchertisch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4364706"/>
            <a:ext cx="3568265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Bold"/>
              </a:rPr>
              <a:t>Planung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444273" y="5327795"/>
            <a:ext cx="4986760" cy="361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69"/>
              </a:lnSpc>
            </a:pPr>
            <a:r>
              <a:rPr lang="en-US" sz="1907" spc="49">
                <a:solidFill>
                  <a:srgbClr val="000000"/>
                </a:solidFill>
                <a:latin typeface="Arial"/>
              </a:rPr>
              <a:t>Pressemitteilungen und Flyer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44273" y="4364706"/>
            <a:ext cx="3568265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Bold"/>
              </a:rPr>
              <a:t>Werbung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859658" y="4364706"/>
            <a:ext cx="3568265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ial Bold"/>
              </a:rPr>
              <a:t>Durchführung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028700" y="6942745"/>
            <a:ext cx="16230600" cy="2315555"/>
            <a:chOff x="0" y="0"/>
            <a:chExt cx="21640800" cy="3087407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2"/>
            <a:srcRect l="0" t="31724" r="0" b="49230"/>
            <a:stretch>
              <a:fillRect/>
            </a:stretch>
          </p:blipFill>
          <p:spPr>
            <a:xfrm flipH="false" flipV="false">
              <a:off x="0" y="0"/>
              <a:ext cx="21640800" cy="3087407"/>
            </a:xfrm>
            <a:prstGeom prst="rect">
              <a:avLst/>
            </a:prstGeom>
          </p:spPr>
        </p:pic>
      </p:grpSp>
      <p:sp>
        <p:nvSpPr>
          <p:cNvPr name="Freeform 11" id="11"/>
          <p:cNvSpPr/>
          <p:nvPr/>
        </p:nvSpPr>
        <p:spPr>
          <a:xfrm flipH="false" flipV="false" rot="0">
            <a:off x="15514296" y="0"/>
            <a:ext cx="2285167" cy="2285167"/>
          </a:xfrm>
          <a:custGeom>
            <a:avLst/>
            <a:gdLst/>
            <a:ahLst/>
            <a:cxnLst/>
            <a:rect r="r" b="b" t="t" l="l"/>
            <a:pathLst>
              <a:path h="2285167" w="2285167">
                <a:moveTo>
                  <a:pt x="0" y="0"/>
                </a:moveTo>
                <a:lnTo>
                  <a:pt x="2285167" y="0"/>
                </a:lnTo>
                <a:lnTo>
                  <a:pt x="2285167" y="2285167"/>
                </a:lnTo>
                <a:lnTo>
                  <a:pt x="0" y="228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733410" y="711787"/>
            <a:ext cx="1573380" cy="1573380"/>
          </a:xfrm>
          <a:custGeom>
            <a:avLst/>
            <a:gdLst/>
            <a:ahLst/>
            <a:cxnLst/>
            <a:rect r="r" b="b" t="t" l="l"/>
            <a:pathLst>
              <a:path h="1573380" w="1573380">
                <a:moveTo>
                  <a:pt x="0" y="0"/>
                </a:moveTo>
                <a:lnTo>
                  <a:pt x="1573380" y="0"/>
                </a:lnTo>
                <a:lnTo>
                  <a:pt x="1573380" y="1573380"/>
                </a:lnTo>
                <a:lnTo>
                  <a:pt x="0" y="1573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1E1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56542" y="-189521"/>
            <a:ext cx="5237452" cy="6416401"/>
            <a:chOff x="0" y="0"/>
            <a:chExt cx="6983269" cy="855520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4114" r="0" b="4114"/>
            <a:stretch>
              <a:fillRect/>
            </a:stretch>
          </p:blipFill>
          <p:spPr>
            <a:xfrm flipH="false" flipV="false">
              <a:off x="0" y="0"/>
              <a:ext cx="6983269" cy="8555201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164640" y="5172075"/>
            <a:ext cx="10722324" cy="1268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89"/>
              </a:lnSpc>
            </a:pPr>
            <a:r>
              <a:rPr lang="en-US" sz="8546">
                <a:solidFill>
                  <a:srgbClr val="000000"/>
                </a:solidFill>
                <a:latin typeface="Arial"/>
              </a:rPr>
              <a:t>Feedback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79183" y="6226880"/>
            <a:ext cx="5160093" cy="4176867"/>
            <a:chOff x="0" y="0"/>
            <a:chExt cx="1359037" cy="110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59037" cy="1100080"/>
            </a:xfrm>
            <a:custGeom>
              <a:avLst/>
              <a:gdLst/>
              <a:ahLst/>
              <a:cxnLst/>
              <a:rect r="r" b="b" t="t" l="l"/>
              <a:pathLst>
                <a:path h="1100080" w="1359037">
                  <a:moveTo>
                    <a:pt x="0" y="0"/>
                  </a:moveTo>
                  <a:lnTo>
                    <a:pt x="1359037" y="0"/>
                  </a:lnTo>
                  <a:lnTo>
                    <a:pt x="1359037" y="1100080"/>
                  </a:lnTo>
                  <a:lnTo>
                    <a:pt x="0" y="1100080"/>
                  </a:lnTo>
                  <a:close/>
                </a:path>
              </a:pathLst>
            </a:custGeom>
            <a:solidFill>
              <a:srgbClr val="C1C1B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359037" cy="11286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8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6240840" y="6789815"/>
            <a:ext cx="5955727" cy="1162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7" spc="102">
                <a:solidFill>
                  <a:srgbClr val="000000"/>
                </a:solidFill>
                <a:latin typeface="Arial"/>
              </a:rPr>
              <a:t>Tolles Angebot für ALLE Altersgruppen</a:t>
            </a:r>
          </a:p>
          <a:p>
            <a:pPr algn="l">
              <a:lnSpc>
                <a:spcPts val="3032"/>
              </a:lnSpc>
            </a:pPr>
            <a:r>
              <a:rPr lang="en-US" sz="1907" spc="102">
                <a:solidFill>
                  <a:srgbClr val="000000"/>
                </a:solidFill>
                <a:latin typeface="Arial"/>
              </a:rPr>
              <a:t>Akustik schwierig - weniger Teilnehmende</a:t>
            </a:r>
          </a:p>
          <a:p>
            <a:pPr algn="l" marL="0" indent="0" lvl="0">
              <a:lnSpc>
                <a:spcPts val="3032"/>
              </a:lnSpc>
            </a:pPr>
            <a:r>
              <a:rPr lang="en-US" sz="1907" spc="102">
                <a:solidFill>
                  <a:srgbClr val="000000"/>
                </a:solidFill>
                <a:latin typeface="Arial"/>
              </a:rPr>
              <a:t>Veranstaltungsablauf besser kommunizieren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514296" y="0"/>
            <a:ext cx="2285167" cy="2285167"/>
          </a:xfrm>
          <a:custGeom>
            <a:avLst/>
            <a:gdLst/>
            <a:ahLst/>
            <a:cxnLst/>
            <a:rect r="r" b="b" t="t" l="l"/>
            <a:pathLst>
              <a:path h="2285167" w="2285167">
                <a:moveTo>
                  <a:pt x="0" y="0"/>
                </a:moveTo>
                <a:lnTo>
                  <a:pt x="2285167" y="0"/>
                </a:lnTo>
                <a:lnTo>
                  <a:pt x="2285167" y="2285167"/>
                </a:lnTo>
                <a:lnTo>
                  <a:pt x="0" y="228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733410" y="711787"/>
            <a:ext cx="1573380" cy="1573380"/>
          </a:xfrm>
          <a:custGeom>
            <a:avLst/>
            <a:gdLst/>
            <a:ahLst/>
            <a:cxnLst/>
            <a:rect r="r" b="b" t="t" l="l"/>
            <a:pathLst>
              <a:path h="1573380" w="1573380">
                <a:moveTo>
                  <a:pt x="0" y="0"/>
                </a:moveTo>
                <a:lnTo>
                  <a:pt x="1573380" y="0"/>
                </a:lnTo>
                <a:lnTo>
                  <a:pt x="1573380" y="1573380"/>
                </a:lnTo>
                <a:lnTo>
                  <a:pt x="0" y="1573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DAGIdlZuHbs</dc:identifier>
  <dcterms:modified xsi:type="dcterms:W3CDTF">2011-08-01T06:04:30Z</dcterms:modified>
  <cp:revision>1</cp:revision>
  <dc:title>Speed Dating</dc:title>
</cp:coreProperties>
</file>