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7" r:id="rId2"/>
    <p:sldId id="258" r:id="rId3"/>
    <p:sldId id="259" r:id="rId4"/>
    <p:sldId id="260" r:id="rId5"/>
    <p:sldId id="256" r:id="rId6"/>
  </p:sldIdLst>
  <p:sldSz cx="12192000" cy="6858000"/>
  <p:notesSz cx="9945688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4" autoAdjust="0"/>
    <p:restoredTop sz="94660"/>
  </p:normalViewPr>
  <p:slideViewPr>
    <p:cSldViewPr snapToGrid="0">
      <p:cViewPr varScale="1">
        <p:scale>
          <a:sx n="75" d="100"/>
          <a:sy n="75" d="100"/>
        </p:scale>
        <p:origin x="43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3588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A89EF2-B0B8-4596-B3E3-50AAD90D3CBE}" type="datetimeFigureOut">
              <a:rPr kumimoji="1" lang="ja-JP" altLang="en-US" smtClean="0"/>
              <a:t>2023/9/21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3588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D9AC2-32A5-4B1C-8138-67DCF0C094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441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553D-9993-4B38-BC50-CF8602906804}" type="datetimeFigureOut">
              <a:rPr kumimoji="1" lang="ja-JP" altLang="en-US" smtClean="0"/>
              <a:t>2023/9/21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806F-97C7-40A7-AAD2-D9F466EE51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635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553D-9993-4B38-BC50-CF8602906804}" type="datetimeFigureOut">
              <a:rPr kumimoji="1" lang="ja-JP" altLang="en-US" smtClean="0"/>
              <a:t>2023/9/21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806F-97C7-40A7-AAD2-D9F466EE51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851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553D-9993-4B38-BC50-CF8602906804}" type="datetimeFigureOut">
              <a:rPr kumimoji="1" lang="ja-JP" altLang="en-US" smtClean="0"/>
              <a:t>2023/9/21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806F-97C7-40A7-AAD2-D9F466EE51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483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553D-9993-4B38-BC50-CF8602906804}" type="datetimeFigureOut">
              <a:rPr kumimoji="1" lang="ja-JP" altLang="en-US" smtClean="0"/>
              <a:t>2023/9/21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806F-97C7-40A7-AAD2-D9F466EE51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102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553D-9993-4B38-BC50-CF8602906804}" type="datetimeFigureOut">
              <a:rPr kumimoji="1" lang="ja-JP" altLang="en-US" smtClean="0"/>
              <a:t>2023/9/21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806F-97C7-40A7-AAD2-D9F466EE51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30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553D-9993-4B38-BC50-CF8602906804}" type="datetimeFigureOut">
              <a:rPr kumimoji="1" lang="ja-JP" altLang="en-US" smtClean="0"/>
              <a:t>2023/9/21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806F-97C7-40A7-AAD2-D9F466EE51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382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553D-9993-4B38-BC50-CF8602906804}" type="datetimeFigureOut">
              <a:rPr kumimoji="1" lang="ja-JP" altLang="en-US" smtClean="0"/>
              <a:t>2023/9/21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806F-97C7-40A7-AAD2-D9F466EE51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897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553D-9993-4B38-BC50-CF8602906804}" type="datetimeFigureOut">
              <a:rPr kumimoji="1" lang="ja-JP" altLang="en-US" smtClean="0"/>
              <a:t>2023/9/21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806F-97C7-40A7-AAD2-D9F466EE51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401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553D-9993-4B38-BC50-CF8602906804}" type="datetimeFigureOut">
              <a:rPr kumimoji="1" lang="ja-JP" altLang="en-US" smtClean="0"/>
              <a:t>2023/9/21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806F-97C7-40A7-AAD2-D9F466EE51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758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553D-9993-4B38-BC50-CF8602906804}" type="datetimeFigureOut">
              <a:rPr kumimoji="1" lang="ja-JP" altLang="en-US" smtClean="0"/>
              <a:t>2023/9/21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806F-97C7-40A7-AAD2-D9F466EE51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438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553D-9993-4B38-BC50-CF8602906804}" type="datetimeFigureOut">
              <a:rPr kumimoji="1" lang="ja-JP" altLang="en-US" smtClean="0"/>
              <a:t>2023/9/21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806F-97C7-40A7-AAD2-D9F466EE51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810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6553D-9993-4B38-BC50-CF8602906804}" type="datetimeFigureOut">
              <a:rPr kumimoji="1" lang="ja-JP" altLang="en-US" smtClean="0"/>
              <a:t>2023/9/21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D806F-97C7-40A7-AAD2-D9F466EE51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417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476375" y="590550"/>
            <a:ext cx="60500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u="sng" dirty="0" smtClean="0"/>
              <a:t>放課後等デイ合同説明会＃２に向けて</a:t>
            </a:r>
            <a:endParaRPr kumimoji="1" lang="ja-JP" altLang="en-US" sz="2800" b="1" u="sng" dirty="0"/>
          </a:p>
        </p:txBody>
      </p:sp>
      <p:sp>
        <p:nvSpPr>
          <p:cNvPr id="7" name="正方形/長方形 6"/>
          <p:cNvSpPr/>
          <p:nvPr/>
        </p:nvSpPr>
        <p:spPr>
          <a:xfrm>
            <a:off x="979269" y="1573817"/>
            <a:ext cx="8371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u="sng" dirty="0"/>
              <a:t>１</a:t>
            </a:r>
            <a:r>
              <a:rPr lang="ja-JP" altLang="en-US" sz="2400" b="1" u="sng" dirty="0" smtClean="0"/>
              <a:t>：放課後等デイ合同説明会＃２（事業所からの説明会）の概要</a:t>
            </a:r>
            <a:endParaRPr lang="en-US" altLang="ja-JP" sz="2400" b="1" u="sng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98880" y="2470964"/>
            <a:ext cx="7039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1-1</a:t>
            </a:r>
            <a:r>
              <a:rPr kumimoji="1" lang="ja-JP" altLang="en-US" sz="2000" dirty="0" smtClean="0"/>
              <a:t>：　日時　　　令和５（</a:t>
            </a:r>
            <a:r>
              <a:rPr kumimoji="1" lang="en-US" altLang="ja-JP" sz="2000" dirty="0" smtClean="0"/>
              <a:t>2023</a:t>
            </a:r>
            <a:r>
              <a:rPr kumimoji="1" lang="ja-JP" altLang="en-US" sz="2000" dirty="0" smtClean="0"/>
              <a:t>）年</a:t>
            </a:r>
            <a:r>
              <a:rPr kumimoji="1" lang="en-US" altLang="ja-JP" sz="2400" b="1" u="sng" dirty="0" smtClean="0">
                <a:solidFill>
                  <a:srgbClr val="FF0000"/>
                </a:solidFill>
              </a:rPr>
              <a:t>10</a:t>
            </a:r>
            <a:r>
              <a:rPr kumimoji="1" lang="ja-JP" altLang="en-US" sz="2400" b="1" u="sng" dirty="0" smtClean="0">
                <a:solidFill>
                  <a:srgbClr val="FF0000"/>
                </a:solidFill>
              </a:rPr>
              <a:t>月</a:t>
            </a:r>
            <a:r>
              <a:rPr kumimoji="1" lang="en-US" altLang="ja-JP" sz="2400" b="1" u="sng" dirty="0" smtClean="0">
                <a:solidFill>
                  <a:srgbClr val="FF0000"/>
                </a:solidFill>
              </a:rPr>
              <a:t>23</a:t>
            </a:r>
            <a:r>
              <a:rPr kumimoji="1" lang="ja-JP" altLang="en-US" sz="2400" b="1" u="sng" dirty="0" smtClean="0">
                <a:solidFill>
                  <a:srgbClr val="FF0000"/>
                </a:solidFill>
              </a:rPr>
              <a:t>日</a:t>
            </a:r>
            <a:r>
              <a:rPr kumimoji="1" lang="ja-JP" altLang="en-US" sz="2000" dirty="0" smtClean="0"/>
              <a:t>（月）　</a:t>
            </a:r>
            <a:r>
              <a:rPr kumimoji="1" lang="en-US" altLang="ja-JP" sz="2000" dirty="0" smtClean="0"/>
              <a:t>10</a:t>
            </a:r>
            <a:r>
              <a:rPr kumimoji="1" lang="ja-JP" altLang="en-US" sz="2000" dirty="0" smtClean="0"/>
              <a:t>：</a:t>
            </a:r>
            <a:r>
              <a:rPr kumimoji="1" lang="en-US" altLang="ja-JP" sz="2000" dirty="0" smtClean="0"/>
              <a:t>00</a:t>
            </a:r>
            <a:r>
              <a:rPr kumimoji="1" lang="ja-JP" altLang="en-US" sz="2000" dirty="0" smtClean="0"/>
              <a:t>～</a:t>
            </a:r>
            <a:r>
              <a:rPr kumimoji="1" lang="en-US" altLang="ja-JP" sz="2000" dirty="0" smtClean="0"/>
              <a:t>11</a:t>
            </a:r>
            <a:r>
              <a:rPr kumimoji="1" lang="ja-JP" altLang="en-US" sz="2000" dirty="0" smtClean="0"/>
              <a:t>；</a:t>
            </a:r>
            <a:r>
              <a:rPr kumimoji="1" lang="en-US" altLang="ja-JP" sz="2000" dirty="0" smtClean="0"/>
              <a:t>45</a:t>
            </a:r>
            <a:endParaRPr kumimoji="1" lang="ja-JP" altLang="en-US" sz="2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98880" y="3287673"/>
            <a:ext cx="65742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1-2</a:t>
            </a:r>
            <a:r>
              <a:rPr kumimoji="1" lang="ja-JP" altLang="en-US" sz="2000" dirty="0" smtClean="0"/>
              <a:t>：　場所　　　　　南保健福祉センター　　　集団指導室</a:t>
            </a:r>
            <a:r>
              <a:rPr kumimoji="1" lang="en-US" altLang="ja-JP" sz="2000" dirty="0" smtClean="0"/>
              <a:t>Ą</a:t>
            </a:r>
            <a:r>
              <a:rPr lang="ja-JP" altLang="en-US" sz="2000" dirty="0" smtClean="0"/>
              <a:t>・</a:t>
            </a:r>
            <a:r>
              <a:rPr lang="en-US" altLang="ja-JP" sz="2000" dirty="0" smtClean="0"/>
              <a:t>B</a:t>
            </a:r>
            <a:endParaRPr kumimoji="1" lang="en-US" altLang="ja-JP" sz="20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98880" y="4053840"/>
            <a:ext cx="46762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1-3</a:t>
            </a:r>
            <a:r>
              <a:rPr kumimoji="1" lang="ja-JP" altLang="en-US" sz="2000" dirty="0" smtClean="0"/>
              <a:t>：　参加者数　　</a:t>
            </a:r>
            <a:r>
              <a:rPr lang="ja-JP" altLang="en-US" sz="2000" dirty="0" smtClean="0"/>
              <a:t>保護者　</a:t>
            </a:r>
            <a:r>
              <a:rPr lang="ja-JP" altLang="en-US" sz="2400" b="1" u="sng" dirty="0" smtClean="0">
                <a:solidFill>
                  <a:srgbClr val="FF0000"/>
                </a:solidFill>
              </a:rPr>
              <a:t>約</a:t>
            </a:r>
            <a:r>
              <a:rPr lang="en-US" altLang="ja-JP" sz="2400" b="1" u="sng" dirty="0" smtClean="0">
                <a:solidFill>
                  <a:srgbClr val="FF0000"/>
                </a:solidFill>
              </a:rPr>
              <a:t>60</a:t>
            </a:r>
            <a:r>
              <a:rPr lang="ja-JP" altLang="en-US" sz="2400" b="1" u="sng" dirty="0" smtClean="0">
                <a:solidFill>
                  <a:srgbClr val="FF0000"/>
                </a:solidFill>
              </a:rPr>
              <a:t>～</a:t>
            </a:r>
            <a:r>
              <a:rPr lang="en-US" altLang="ja-JP" sz="2400" b="1" u="sng" dirty="0" smtClean="0">
                <a:solidFill>
                  <a:srgbClr val="FF0000"/>
                </a:solidFill>
              </a:rPr>
              <a:t>70</a:t>
            </a:r>
            <a:r>
              <a:rPr lang="ja-JP" altLang="en-US" sz="2400" b="1" u="sng" dirty="0" smtClean="0">
                <a:solidFill>
                  <a:srgbClr val="FF0000"/>
                </a:solidFill>
              </a:rPr>
              <a:t>名</a:t>
            </a:r>
            <a:endParaRPr kumimoji="1" lang="en-US" altLang="ja-JP" sz="2400" b="1" u="sng" dirty="0" smtClean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969109" y="4987577"/>
            <a:ext cx="45432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u="sng" dirty="0"/>
              <a:t>２</a:t>
            </a:r>
            <a:r>
              <a:rPr lang="ja-JP" altLang="en-US" sz="2400" b="1" u="sng" dirty="0" smtClean="0"/>
              <a:t>：当日にご了解いただきたいこと</a:t>
            </a:r>
            <a:endParaRPr lang="en-US" altLang="ja-JP" sz="2400" b="1" u="sng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29360" y="5488484"/>
            <a:ext cx="10224274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＊　当日、</a:t>
            </a:r>
            <a:r>
              <a:rPr lang="ja-JP" altLang="en-US" sz="2000" u="sng" dirty="0" smtClean="0">
                <a:solidFill>
                  <a:srgbClr val="FF0000"/>
                </a:solidFill>
              </a:rPr>
              <a:t>発表風景を動画撮影</a:t>
            </a:r>
            <a:r>
              <a:rPr lang="ja-JP" altLang="en-US" sz="2000" dirty="0" smtClean="0"/>
              <a:t>させていただきます。</a:t>
            </a:r>
            <a:endParaRPr lang="en-US" altLang="ja-JP" sz="2000" dirty="0" smtClean="0"/>
          </a:p>
          <a:p>
            <a:r>
              <a:rPr kumimoji="1" lang="ja-JP" altLang="en-US" sz="2000" dirty="0"/>
              <a:t>　</a:t>
            </a:r>
            <a:r>
              <a:rPr kumimoji="1" lang="ja-JP" altLang="en-US" sz="2000" dirty="0" smtClean="0"/>
              <a:t>　 </a:t>
            </a:r>
            <a:r>
              <a:rPr kumimoji="1" lang="ja-JP" altLang="en-US" sz="2000" u="sng" dirty="0" smtClean="0">
                <a:solidFill>
                  <a:srgbClr val="FF0000"/>
                </a:solidFill>
              </a:rPr>
              <a:t>顔が映りますが、ご了解いただきたく</a:t>
            </a:r>
            <a:r>
              <a:rPr kumimoji="1" lang="ja-JP" altLang="en-US" sz="2000" dirty="0" smtClean="0"/>
              <a:t>。　（後日、南連協の</a:t>
            </a:r>
            <a:r>
              <a:rPr kumimoji="1" lang="en-US" altLang="ja-JP" sz="2000" dirty="0" smtClean="0"/>
              <a:t>HP</a:t>
            </a:r>
            <a:r>
              <a:rPr kumimoji="1" lang="ja-JP" altLang="en-US" sz="2000" dirty="0" smtClean="0"/>
              <a:t>に載せるため）</a:t>
            </a:r>
            <a:endParaRPr kumimoji="1" lang="en-US" altLang="ja-JP" sz="2000" dirty="0" smtClean="0"/>
          </a:p>
          <a:p>
            <a:r>
              <a:rPr lang="en-US" altLang="ja-JP" dirty="0"/>
              <a:t> </a:t>
            </a:r>
            <a:r>
              <a:rPr lang="en-US" altLang="ja-JP" dirty="0" smtClean="0"/>
              <a:t>    </a:t>
            </a:r>
            <a:r>
              <a:rPr lang="ja-JP" altLang="en-US" dirty="0" smtClean="0"/>
              <a:t>　</a:t>
            </a:r>
            <a:r>
              <a:rPr lang="en-US" altLang="ja-JP" dirty="0" smtClean="0"/>
              <a:t> (</a:t>
            </a:r>
            <a:r>
              <a:rPr lang="ja-JP" altLang="en-US" dirty="0" smtClean="0"/>
              <a:t>当日参加できなかった保護者様に資料と供に開示、翌年早期の開催希望の保護者様に常時開示）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65689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476375" y="590550"/>
            <a:ext cx="60500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u="sng" dirty="0" smtClean="0"/>
              <a:t>放課後等デイ合同説明会＃２に向けて</a:t>
            </a:r>
            <a:endParaRPr kumimoji="1" lang="ja-JP" altLang="en-US" sz="2800" b="1" u="sng" dirty="0"/>
          </a:p>
        </p:txBody>
      </p:sp>
      <p:sp>
        <p:nvSpPr>
          <p:cNvPr id="11" name="正方形/長方形 10"/>
          <p:cNvSpPr/>
          <p:nvPr/>
        </p:nvSpPr>
        <p:spPr>
          <a:xfrm>
            <a:off x="756442" y="1440934"/>
            <a:ext cx="45272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u="sng" dirty="0" smtClean="0"/>
              <a:t>２：こども部会で対応が必要なこと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85520" y="2672080"/>
            <a:ext cx="26613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2</a:t>
            </a:r>
            <a:r>
              <a:rPr kumimoji="1" lang="en-US" altLang="ja-JP" sz="2000" dirty="0" smtClean="0"/>
              <a:t>-2</a:t>
            </a:r>
            <a:r>
              <a:rPr kumimoji="1" lang="ja-JP" altLang="en-US" sz="2000" dirty="0" smtClean="0"/>
              <a:t>：　参加事業所集約</a:t>
            </a:r>
            <a:endParaRPr kumimoji="1" lang="ja-JP" altLang="en-US" sz="2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688081" y="2672079"/>
            <a:ext cx="3911600" cy="414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＜発表</a:t>
            </a:r>
            <a:r>
              <a:rPr kumimoji="1" lang="ja-JP" altLang="en-US" sz="2000" dirty="0" smtClean="0"/>
              <a:t>参加＞　</a:t>
            </a:r>
            <a:r>
              <a:rPr kumimoji="1" lang="en-US" altLang="ja-JP" sz="2000" dirty="0" smtClean="0"/>
              <a:t>OR</a:t>
            </a:r>
            <a:r>
              <a:rPr kumimoji="1" lang="ja-JP" altLang="en-US" sz="2000" dirty="0" smtClean="0"/>
              <a:t>　＜資料のみ＞</a:t>
            </a:r>
            <a:r>
              <a:rPr kumimoji="1" lang="ja-JP" altLang="en-US" dirty="0" smtClean="0"/>
              <a:t>　　　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85520" y="3230880"/>
            <a:ext cx="8371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2</a:t>
            </a:r>
            <a:r>
              <a:rPr kumimoji="1" lang="en-US" altLang="ja-JP" sz="2000" dirty="0" smtClean="0"/>
              <a:t>-3</a:t>
            </a:r>
            <a:r>
              <a:rPr kumimoji="1" lang="ja-JP" altLang="en-US" sz="2000" dirty="0" smtClean="0"/>
              <a:t>：　資料作成　</a:t>
            </a:r>
            <a:r>
              <a:rPr lang="ja-JP" altLang="en-US" sz="2000" dirty="0" smtClean="0"/>
              <a:t>：　</a:t>
            </a:r>
            <a:r>
              <a:rPr kumimoji="1" lang="ja-JP" altLang="en-US" dirty="0" smtClean="0"/>
              <a:t>事業所持ち時間：</a:t>
            </a:r>
            <a:r>
              <a:rPr kumimoji="1" lang="en-US" altLang="ja-JP" dirty="0" smtClean="0"/>
              <a:t>3.5</a:t>
            </a:r>
            <a:r>
              <a:rPr kumimoji="1" lang="ja-JP" altLang="en-US" dirty="0" smtClean="0"/>
              <a:t>分、　　姉妹事業所はまとめて４～５分</a:t>
            </a:r>
            <a:r>
              <a:rPr lang="ja-JP" altLang="en-US" sz="2000" dirty="0" smtClean="0"/>
              <a:t>　　　　　　　　　　　</a:t>
            </a:r>
            <a:r>
              <a:rPr lang="ja-JP" altLang="en-US" dirty="0" smtClean="0"/>
              <a:t>　　　　　　　　　　　　　　　　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8924558" y="2888734"/>
            <a:ext cx="30171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>
                <a:solidFill>
                  <a:srgbClr val="FF0000"/>
                </a:solidFill>
              </a:rPr>
              <a:t>期日：</a:t>
            </a:r>
            <a:r>
              <a:rPr lang="en-US" altLang="ja-JP" sz="2000" b="1" dirty="0">
                <a:solidFill>
                  <a:srgbClr val="FF0000"/>
                </a:solidFill>
              </a:rPr>
              <a:t>2023</a:t>
            </a:r>
            <a:r>
              <a:rPr lang="ja-JP" altLang="en-US" sz="2000" b="1" dirty="0">
                <a:solidFill>
                  <a:srgbClr val="FF0000"/>
                </a:solidFill>
              </a:rPr>
              <a:t>年</a:t>
            </a:r>
            <a:r>
              <a:rPr lang="en-US" altLang="ja-JP" sz="2000" b="1" dirty="0">
                <a:solidFill>
                  <a:srgbClr val="FF0000"/>
                </a:solidFill>
              </a:rPr>
              <a:t>9</a:t>
            </a:r>
            <a:r>
              <a:rPr lang="ja-JP" altLang="en-US" sz="2000" b="1" dirty="0">
                <a:solidFill>
                  <a:srgbClr val="FF0000"/>
                </a:solidFill>
              </a:rPr>
              <a:t>月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25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日（月）</a:t>
            </a:r>
            <a:endParaRPr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995680" y="4643120"/>
            <a:ext cx="52068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2</a:t>
            </a:r>
            <a:r>
              <a:rPr kumimoji="1" lang="en-US" altLang="ja-JP" sz="2000" dirty="0" smtClean="0"/>
              <a:t>-4</a:t>
            </a:r>
            <a:r>
              <a:rPr kumimoji="1" lang="ja-JP" altLang="en-US" sz="2000" dirty="0" smtClean="0"/>
              <a:t>：　配布用事業所パンフレット</a:t>
            </a:r>
            <a:r>
              <a:rPr lang="ja-JP" altLang="en-US" sz="2000" dirty="0"/>
              <a:t>　</a:t>
            </a:r>
            <a:r>
              <a:rPr lang="ja-JP" altLang="en-US" sz="2000" dirty="0" smtClean="0"/>
              <a:t>　</a:t>
            </a:r>
            <a:r>
              <a:rPr lang="ja-JP" altLang="en-US" sz="2000" b="1" dirty="0" smtClean="0"/>
              <a:t>＜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70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部</a:t>
            </a:r>
            <a:r>
              <a:rPr lang="ja-JP" altLang="en-US" sz="2000" b="1" dirty="0" smtClean="0"/>
              <a:t>＞</a:t>
            </a:r>
            <a:r>
              <a:rPr lang="ja-JP" altLang="en-US" sz="2000" dirty="0" smtClean="0"/>
              <a:t>　</a:t>
            </a:r>
            <a:endParaRPr kumimoji="1" lang="ja-JP" altLang="en-US" sz="2000" dirty="0"/>
          </a:p>
        </p:txBody>
      </p:sp>
      <p:sp>
        <p:nvSpPr>
          <p:cNvPr id="23" name="正方形/長方形 22"/>
          <p:cNvSpPr/>
          <p:nvPr/>
        </p:nvSpPr>
        <p:spPr>
          <a:xfrm>
            <a:off x="6596756" y="4661099"/>
            <a:ext cx="5659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　　</a:t>
            </a:r>
            <a:r>
              <a:rPr lang="ja-JP" altLang="en-US" b="1" dirty="0" smtClean="0">
                <a:solidFill>
                  <a:srgbClr val="0070C0"/>
                </a:solidFill>
              </a:rPr>
              <a:t>南連協事務局へ</a:t>
            </a:r>
            <a:r>
              <a:rPr lang="ja-JP" altLang="en-US" b="1" dirty="0" smtClean="0">
                <a:solidFill>
                  <a:srgbClr val="FF0000"/>
                </a:solidFill>
              </a:rPr>
              <a:t>送付</a:t>
            </a:r>
            <a:r>
              <a:rPr lang="ja-JP" altLang="en-US" b="1" dirty="0" smtClean="0">
                <a:solidFill>
                  <a:srgbClr val="FF0000"/>
                </a:solidFill>
              </a:rPr>
              <a:t>期日：</a:t>
            </a:r>
            <a:r>
              <a:rPr lang="en-US" altLang="ja-JP" b="1" dirty="0" smtClean="0">
                <a:solidFill>
                  <a:srgbClr val="FF0000"/>
                </a:solidFill>
              </a:rPr>
              <a:t>2023</a:t>
            </a:r>
            <a:r>
              <a:rPr lang="ja-JP" altLang="en-US" b="1" dirty="0" smtClean="0">
                <a:solidFill>
                  <a:srgbClr val="FF0000"/>
                </a:solidFill>
              </a:rPr>
              <a:t>年</a:t>
            </a:r>
            <a:r>
              <a:rPr lang="en-US" altLang="ja-JP" b="1" dirty="0" smtClean="0">
                <a:solidFill>
                  <a:srgbClr val="FF0000"/>
                </a:solidFill>
              </a:rPr>
              <a:t>10 </a:t>
            </a:r>
            <a:r>
              <a:rPr lang="ja-JP" altLang="en-US" b="1" dirty="0" smtClean="0">
                <a:solidFill>
                  <a:srgbClr val="FF0000"/>
                </a:solidFill>
              </a:rPr>
              <a:t>月</a:t>
            </a:r>
            <a:r>
              <a:rPr lang="en-US" altLang="ja-JP" b="1" dirty="0">
                <a:solidFill>
                  <a:srgbClr val="FF0000"/>
                </a:solidFill>
              </a:rPr>
              <a:t>11</a:t>
            </a:r>
            <a:r>
              <a:rPr lang="ja-JP" altLang="en-US" b="1" dirty="0" smtClean="0">
                <a:solidFill>
                  <a:srgbClr val="FF0000"/>
                </a:solidFill>
              </a:rPr>
              <a:t>日（水）</a:t>
            </a:r>
            <a:endParaRPr lang="ja-JP" altLang="en-US" b="1" dirty="0" smtClean="0">
              <a:solidFill>
                <a:srgbClr val="FF0000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8160305" y="3742174"/>
            <a:ext cx="37112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資料</a:t>
            </a:r>
            <a:r>
              <a:rPr lang="ja-JP" altLang="en-US" b="1" dirty="0" smtClean="0">
                <a:solidFill>
                  <a:srgbClr val="FF0000"/>
                </a:solidFill>
              </a:rPr>
              <a:t>作成期日：</a:t>
            </a:r>
            <a:r>
              <a:rPr lang="en-US" altLang="ja-JP" b="1" dirty="0" smtClean="0">
                <a:solidFill>
                  <a:srgbClr val="FF0000"/>
                </a:solidFill>
              </a:rPr>
              <a:t>2023</a:t>
            </a:r>
            <a:r>
              <a:rPr lang="ja-JP" altLang="en-US" b="1" dirty="0" smtClean="0">
                <a:solidFill>
                  <a:srgbClr val="FF0000"/>
                </a:solidFill>
              </a:rPr>
              <a:t>年</a:t>
            </a:r>
            <a:r>
              <a:rPr lang="en-US" altLang="ja-JP" b="1" dirty="0" smtClean="0">
                <a:solidFill>
                  <a:srgbClr val="FF0000"/>
                </a:solidFill>
              </a:rPr>
              <a:t>10 </a:t>
            </a:r>
            <a:r>
              <a:rPr lang="ja-JP" altLang="en-US" b="1" dirty="0" smtClean="0">
                <a:solidFill>
                  <a:srgbClr val="FF0000"/>
                </a:solidFill>
              </a:rPr>
              <a:t>月</a:t>
            </a:r>
            <a:r>
              <a:rPr lang="en-US" altLang="ja-JP" b="1" dirty="0">
                <a:solidFill>
                  <a:srgbClr val="FF0000"/>
                </a:solidFill>
              </a:rPr>
              <a:t>2</a:t>
            </a:r>
            <a:r>
              <a:rPr lang="ja-JP" altLang="en-US" b="1" dirty="0" smtClean="0">
                <a:solidFill>
                  <a:srgbClr val="FF0000"/>
                </a:solidFill>
              </a:rPr>
              <a:t>日（月）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005840" y="5232400"/>
            <a:ext cx="69384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2</a:t>
            </a:r>
            <a:r>
              <a:rPr kumimoji="1" lang="en-US" altLang="ja-JP" sz="2000" dirty="0" smtClean="0"/>
              <a:t>-5</a:t>
            </a:r>
            <a:r>
              <a:rPr kumimoji="1" lang="ja-JP" altLang="en-US" sz="2000" dirty="0" smtClean="0"/>
              <a:t>：　パンフレット</a:t>
            </a:r>
            <a:r>
              <a:rPr lang="ja-JP" altLang="en-US" sz="2000" dirty="0" smtClean="0"/>
              <a:t>収納用封筒受け取り</a:t>
            </a:r>
            <a:r>
              <a:rPr lang="ja-JP" altLang="en-US" sz="1400" dirty="0" smtClean="0"/>
              <a:t>（</a:t>
            </a:r>
            <a:r>
              <a:rPr lang="en-US" altLang="ja-JP" sz="1400" dirty="0" smtClean="0"/>
              <a:t>from </a:t>
            </a:r>
            <a:r>
              <a:rPr lang="ja-JP" altLang="en-US" sz="1400" dirty="0" smtClean="0"/>
              <a:t>市療育</a:t>
            </a:r>
            <a:r>
              <a:rPr lang="ja-JP" altLang="en-US" sz="1400" dirty="0"/>
              <a:t>班</a:t>
            </a:r>
            <a:r>
              <a:rPr lang="ja-JP" altLang="en-US" sz="1400" dirty="0" smtClean="0"/>
              <a:t>）</a:t>
            </a:r>
            <a:r>
              <a:rPr lang="ja-JP" altLang="en-US" dirty="0" smtClean="0"/>
              <a:t>　</a:t>
            </a:r>
            <a:r>
              <a:rPr lang="ja-JP" altLang="en-US" sz="2000" b="1" dirty="0" smtClean="0"/>
              <a:t>＜</a:t>
            </a:r>
            <a:r>
              <a:rPr lang="en-US" altLang="ja-JP" sz="2000" b="1" dirty="0" smtClean="0"/>
              <a:t>70</a:t>
            </a:r>
            <a:r>
              <a:rPr lang="ja-JP" altLang="en-US" sz="2000" b="1" dirty="0" smtClean="0"/>
              <a:t>部＞</a:t>
            </a:r>
            <a:r>
              <a:rPr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8129568" y="5248493"/>
            <a:ext cx="37753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>
                <a:solidFill>
                  <a:srgbClr val="0070C0"/>
                </a:solidFill>
              </a:rPr>
              <a:t>南連協事務局：</a:t>
            </a:r>
            <a:r>
              <a:rPr lang="en-US" altLang="ja-JP" b="1" dirty="0" smtClean="0">
                <a:solidFill>
                  <a:srgbClr val="0070C0"/>
                </a:solidFill>
              </a:rPr>
              <a:t>2023</a:t>
            </a:r>
            <a:r>
              <a:rPr lang="ja-JP" altLang="en-US" b="1" dirty="0" smtClean="0">
                <a:solidFill>
                  <a:srgbClr val="0070C0"/>
                </a:solidFill>
              </a:rPr>
              <a:t>年</a:t>
            </a:r>
            <a:r>
              <a:rPr lang="en-US" altLang="ja-JP" b="1" dirty="0" smtClean="0">
                <a:solidFill>
                  <a:srgbClr val="0070C0"/>
                </a:solidFill>
              </a:rPr>
              <a:t>10</a:t>
            </a:r>
            <a:r>
              <a:rPr lang="ja-JP" altLang="en-US" b="1" dirty="0" smtClean="0">
                <a:solidFill>
                  <a:srgbClr val="0070C0"/>
                </a:solidFill>
              </a:rPr>
              <a:t>月</a:t>
            </a:r>
            <a:r>
              <a:rPr lang="en-US" altLang="ja-JP" b="1" dirty="0" smtClean="0">
                <a:solidFill>
                  <a:srgbClr val="0070C0"/>
                </a:solidFill>
              </a:rPr>
              <a:t>13</a:t>
            </a:r>
            <a:r>
              <a:rPr lang="ja-JP" altLang="en-US" b="1" dirty="0" smtClean="0">
                <a:solidFill>
                  <a:srgbClr val="0070C0"/>
                </a:solidFill>
              </a:rPr>
              <a:t>日（金）</a:t>
            </a:r>
            <a:endParaRPr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016000" y="5740400"/>
            <a:ext cx="50016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2</a:t>
            </a:r>
            <a:r>
              <a:rPr kumimoji="1" lang="en-US" altLang="ja-JP" dirty="0" smtClean="0"/>
              <a:t>-6</a:t>
            </a:r>
            <a:r>
              <a:rPr kumimoji="1" lang="ja-JP" altLang="en-US" dirty="0" smtClean="0"/>
              <a:t>：　配布用パンフレット封入</a:t>
            </a:r>
            <a:r>
              <a:rPr lang="ja-JP" altLang="en-US" dirty="0" smtClean="0"/>
              <a:t>　　　　　</a:t>
            </a:r>
            <a:r>
              <a:rPr lang="ja-JP" altLang="en-US" sz="2000" b="1" dirty="0" smtClean="0"/>
              <a:t>＜</a:t>
            </a:r>
            <a:r>
              <a:rPr lang="en-US" altLang="ja-JP" sz="2000" b="1" dirty="0" smtClean="0"/>
              <a:t>70</a:t>
            </a:r>
            <a:r>
              <a:rPr lang="ja-JP" altLang="en-US" sz="2000" b="1" dirty="0" smtClean="0"/>
              <a:t>部＞</a:t>
            </a:r>
            <a:r>
              <a:rPr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28" name="正方形/長方形 27"/>
          <p:cNvSpPr/>
          <p:nvPr/>
        </p:nvSpPr>
        <p:spPr>
          <a:xfrm>
            <a:off x="7773968" y="5797133"/>
            <a:ext cx="42226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>
                <a:solidFill>
                  <a:schemeClr val="accent6">
                    <a:lumMod val="75000"/>
                  </a:schemeClr>
                </a:solidFill>
              </a:rPr>
              <a:t>こども部会事務局：</a:t>
            </a:r>
            <a:r>
              <a:rPr lang="en-US" altLang="ja-JP" b="1" dirty="0" smtClean="0">
                <a:solidFill>
                  <a:schemeClr val="accent6">
                    <a:lumMod val="75000"/>
                  </a:schemeClr>
                </a:solidFill>
              </a:rPr>
              <a:t>2023</a:t>
            </a:r>
            <a:r>
              <a:rPr lang="ja-JP" altLang="en-US" b="1" dirty="0" smtClean="0">
                <a:solidFill>
                  <a:schemeClr val="accent6">
                    <a:lumMod val="75000"/>
                  </a:schemeClr>
                </a:solidFill>
              </a:rPr>
              <a:t>年</a:t>
            </a:r>
            <a:r>
              <a:rPr lang="en-US" altLang="ja-JP" b="1" dirty="0" smtClean="0">
                <a:solidFill>
                  <a:schemeClr val="accent6">
                    <a:lumMod val="75000"/>
                  </a:schemeClr>
                </a:solidFill>
              </a:rPr>
              <a:t>10</a:t>
            </a:r>
            <a:r>
              <a:rPr lang="ja-JP" altLang="en-US" b="1" dirty="0" smtClean="0">
                <a:solidFill>
                  <a:schemeClr val="accent6">
                    <a:lumMod val="75000"/>
                  </a:schemeClr>
                </a:solidFill>
              </a:rPr>
              <a:t>月</a:t>
            </a:r>
            <a:r>
              <a:rPr lang="en-US" altLang="ja-JP" b="1" dirty="0">
                <a:solidFill>
                  <a:schemeClr val="accent6">
                    <a:lumMod val="75000"/>
                  </a:schemeClr>
                </a:solidFill>
              </a:rPr>
              <a:t>20</a:t>
            </a:r>
            <a:r>
              <a:rPr lang="ja-JP" altLang="en-US" b="1" dirty="0" smtClean="0">
                <a:solidFill>
                  <a:schemeClr val="accent6">
                    <a:lumMod val="75000"/>
                  </a:schemeClr>
                </a:solidFill>
              </a:rPr>
              <a:t>日</a:t>
            </a:r>
            <a:r>
              <a:rPr lang="ja-JP" altLang="en-US" b="1" dirty="0" smtClean="0">
                <a:solidFill>
                  <a:schemeClr val="accent6">
                    <a:lumMod val="75000"/>
                  </a:schemeClr>
                </a:solidFill>
              </a:rPr>
              <a:t>（金）</a:t>
            </a:r>
            <a:endParaRPr lang="ja-JP" alt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26160" y="6258560"/>
            <a:ext cx="2159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2</a:t>
            </a:r>
            <a:r>
              <a:rPr kumimoji="1" lang="en-US" altLang="ja-JP" dirty="0" smtClean="0"/>
              <a:t>-7</a:t>
            </a:r>
            <a:r>
              <a:rPr kumimoji="1" lang="ja-JP" altLang="en-US" dirty="0" smtClean="0"/>
              <a:t>：　受付簿作成 </a:t>
            </a:r>
            <a:r>
              <a:rPr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975360" y="2011680"/>
            <a:ext cx="10591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2</a:t>
            </a:r>
            <a:r>
              <a:rPr kumimoji="1" lang="en-US" altLang="ja-JP" sz="2000" dirty="0" smtClean="0"/>
              <a:t>-1</a:t>
            </a:r>
            <a:r>
              <a:rPr kumimoji="1" lang="ja-JP" altLang="en-US" sz="2000" dirty="0" smtClean="0"/>
              <a:t>：　保護者様参加集約　</a:t>
            </a:r>
            <a:r>
              <a:rPr kumimoji="1" lang="ja-JP" altLang="en-US" sz="2000" dirty="0" err="1" smtClean="0"/>
              <a:t>ー</a:t>
            </a:r>
            <a:r>
              <a:rPr kumimoji="1" lang="ja-JP" altLang="en-US" sz="2000" dirty="0" smtClean="0"/>
              <a:t>ー　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各事業所から</a:t>
            </a:r>
            <a:r>
              <a:rPr kumimoji="1" lang="ja-JP" altLang="en-US" sz="2000" dirty="0" smtClean="0"/>
              <a:t>＃</a:t>
            </a:r>
            <a:r>
              <a:rPr kumimoji="1" lang="en-US" altLang="ja-JP" sz="2000" dirty="0" smtClean="0"/>
              <a:t>1</a:t>
            </a:r>
            <a:r>
              <a:rPr kumimoji="1" lang="ja-JP" altLang="en-US" sz="2000" dirty="0" smtClean="0"/>
              <a:t>参加の保護者様に連絡</a:t>
            </a:r>
            <a:r>
              <a:rPr kumimoji="1" lang="ja-JP" altLang="en-US" sz="1400" dirty="0" smtClean="0"/>
              <a:t>（＃</a:t>
            </a:r>
            <a:r>
              <a:rPr kumimoji="1" lang="en-US" altLang="ja-JP" sz="1400" dirty="0" smtClean="0"/>
              <a:t>1</a:t>
            </a:r>
            <a:r>
              <a:rPr kumimoji="1" lang="ja-JP" altLang="en-US" sz="1400" dirty="0" smtClean="0"/>
              <a:t>時の市からの案内状</a:t>
            </a:r>
            <a:r>
              <a:rPr lang="ja-JP" altLang="en-US" sz="1400" dirty="0"/>
              <a:t>使用</a:t>
            </a:r>
            <a:r>
              <a:rPr kumimoji="1" lang="ja-JP" altLang="en-US" sz="1400" dirty="0" smtClean="0"/>
              <a:t>）</a:t>
            </a:r>
            <a:endParaRPr kumimoji="1" lang="ja-JP" altLang="en-US" sz="1400" dirty="0"/>
          </a:p>
        </p:txBody>
      </p:sp>
      <p:sp>
        <p:nvSpPr>
          <p:cNvPr id="31" name="正方形/長方形 30"/>
          <p:cNvSpPr/>
          <p:nvPr/>
        </p:nvSpPr>
        <p:spPr>
          <a:xfrm>
            <a:off x="7743745" y="4240014"/>
            <a:ext cx="41729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0070C0"/>
                </a:solidFill>
              </a:rPr>
              <a:t>全体</a:t>
            </a:r>
            <a:r>
              <a:rPr lang="ja-JP" altLang="en-US" b="1" dirty="0" smtClean="0">
                <a:solidFill>
                  <a:srgbClr val="0070C0"/>
                </a:solidFill>
              </a:rPr>
              <a:t>冊子</a:t>
            </a:r>
            <a:r>
              <a:rPr lang="ja-JP" altLang="en-US" b="1" dirty="0">
                <a:solidFill>
                  <a:srgbClr val="0070C0"/>
                </a:solidFill>
              </a:rPr>
              <a:t>市</a:t>
            </a:r>
            <a:r>
              <a:rPr lang="ja-JP" altLang="en-US" b="1" dirty="0" smtClean="0">
                <a:solidFill>
                  <a:srgbClr val="0070C0"/>
                </a:solidFill>
              </a:rPr>
              <a:t>へ提出：</a:t>
            </a:r>
            <a:r>
              <a:rPr lang="en-US" altLang="ja-JP" b="1" dirty="0" smtClean="0">
                <a:solidFill>
                  <a:srgbClr val="0070C0"/>
                </a:solidFill>
              </a:rPr>
              <a:t>2023</a:t>
            </a:r>
            <a:r>
              <a:rPr lang="ja-JP" altLang="en-US" b="1" dirty="0" smtClean="0">
                <a:solidFill>
                  <a:srgbClr val="0070C0"/>
                </a:solidFill>
              </a:rPr>
              <a:t>年</a:t>
            </a:r>
            <a:r>
              <a:rPr lang="en-US" altLang="ja-JP" b="1" dirty="0" smtClean="0">
                <a:solidFill>
                  <a:srgbClr val="0070C0"/>
                </a:solidFill>
              </a:rPr>
              <a:t>10 </a:t>
            </a:r>
            <a:r>
              <a:rPr lang="ja-JP" altLang="en-US" b="1" dirty="0" smtClean="0">
                <a:solidFill>
                  <a:srgbClr val="0070C0"/>
                </a:solidFill>
              </a:rPr>
              <a:t>月</a:t>
            </a:r>
            <a:r>
              <a:rPr lang="en-US" altLang="ja-JP" b="1" dirty="0" smtClean="0">
                <a:solidFill>
                  <a:srgbClr val="0070C0"/>
                </a:solidFill>
              </a:rPr>
              <a:t>6</a:t>
            </a:r>
            <a:r>
              <a:rPr lang="ja-JP" altLang="en-US" b="1" dirty="0" smtClean="0">
                <a:solidFill>
                  <a:srgbClr val="0070C0"/>
                </a:solidFill>
              </a:rPr>
              <a:t>日（金）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7753648" y="6274653"/>
            <a:ext cx="41184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>
                <a:solidFill>
                  <a:schemeClr val="accent6">
                    <a:lumMod val="75000"/>
                  </a:schemeClr>
                </a:solidFill>
              </a:rPr>
              <a:t>こども部会事務局：</a:t>
            </a:r>
            <a:r>
              <a:rPr lang="en-US" altLang="ja-JP" b="1" dirty="0" smtClean="0">
                <a:solidFill>
                  <a:schemeClr val="accent6">
                    <a:lumMod val="75000"/>
                  </a:schemeClr>
                </a:solidFill>
              </a:rPr>
              <a:t>2023</a:t>
            </a:r>
            <a:r>
              <a:rPr lang="ja-JP" altLang="en-US" b="1" dirty="0" smtClean="0">
                <a:solidFill>
                  <a:schemeClr val="accent6">
                    <a:lumMod val="75000"/>
                  </a:schemeClr>
                </a:solidFill>
              </a:rPr>
              <a:t>年</a:t>
            </a:r>
            <a:r>
              <a:rPr lang="en-US" altLang="ja-JP" b="1" dirty="0" smtClean="0">
                <a:solidFill>
                  <a:schemeClr val="accent6">
                    <a:lumMod val="75000"/>
                  </a:schemeClr>
                </a:solidFill>
              </a:rPr>
              <a:t>10</a:t>
            </a:r>
            <a:r>
              <a:rPr lang="ja-JP" altLang="en-US" b="1" dirty="0" smtClean="0">
                <a:solidFill>
                  <a:schemeClr val="accent6">
                    <a:lumMod val="75000"/>
                  </a:schemeClr>
                </a:solidFill>
              </a:rPr>
              <a:t>月</a:t>
            </a:r>
            <a:r>
              <a:rPr lang="en-US" altLang="ja-JP" b="1" dirty="0" smtClean="0">
                <a:solidFill>
                  <a:schemeClr val="accent6">
                    <a:lumMod val="75000"/>
                  </a:schemeClr>
                </a:solidFill>
              </a:rPr>
              <a:t>23</a:t>
            </a:r>
            <a:r>
              <a:rPr lang="ja-JP" altLang="en-US" b="1" dirty="0" smtClean="0">
                <a:solidFill>
                  <a:schemeClr val="accent6">
                    <a:lumMod val="75000"/>
                  </a:schemeClr>
                </a:solidFill>
              </a:rPr>
              <a:t>日（金）</a:t>
            </a:r>
            <a:endParaRPr lang="ja-JP" alt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052320" y="3730526"/>
            <a:ext cx="6096000" cy="6771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 err="1" smtClean="0"/>
              <a:t>ー</a:t>
            </a:r>
            <a:r>
              <a:rPr lang="ja-JP" altLang="en-US" dirty="0" smtClean="0"/>
              <a:t>ー　昨年の資料を添削</a:t>
            </a:r>
            <a:r>
              <a:rPr lang="en-US" altLang="ja-JP" dirty="0" smtClean="0"/>
              <a:t>UPDATE</a:t>
            </a:r>
            <a:r>
              <a:rPr lang="ja-JP" altLang="en-US" dirty="0" smtClean="0"/>
              <a:t>　　</a:t>
            </a:r>
            <a:r>
              <a:rPr lang="ja-JP" altLang="en-US" b="1" dirty="0" smtClean="0">
                <a:solidFill>
                  <a:srgbClr val="FF0000"/>
                </a:solidFill>
              </a:rPr>
              <a:t>（各事業所）</a:t>
            </a:r>
            <a:endParaRPr lang="en-US" altLang="ja-JP" b="1" dirty="0" smtClean="0">
              <a:solidFill>
                <a:srgbClr val="FF0000"/>
              </a:solidFill>
            </a:endParaRPr>
          </a:p>
          <a:p>
            <a:r>
              <a:rPr lang="ja-JP" altLang="en-US" dirty="0" err="1" smtClean="0"/>
              <a:t>ー</a:t>
            </a:r>
            <a:r>
              <a:rPr lang="ja-JP" altLang="en-US" dirty="0" smtClean="0"/>
              <a:t>ー　配布用資料全体冊子にまとめ完成</a:t>
            </a:r>
            <a:r>
              <a:rPr lang="ja-JP" altLang="en-US" sz="2000" dirty="0" smtClean="0"/>
              <a:t>　</a:t>
            </a:r>
            <a:endParaRPr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404509" y="2708969"/>
            <a:ext cx="1811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>
                <a:solidFill>
                  <a:srgbClr val="0070C0"/>
                </a:solidFill>
              </a:rPr>
              <a:t>南連協事務局へ</a:t>
            </a:r>
            <a:endParaRPr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8914398" y="2268974"/>
            <a:ext cx="30171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>
                <a:solidFill>
                  <a:srgbClr val="FF0000"/>
                </a:solidFill>
              </a:rPr>
              <a:t>期日：</a:t>
            </a:r>
            <a:r>
              <a:rPr lang="en-US" altLang="ja-JP" sz="2000" b="1" dirty="0">
                <a:solidFill>
                  <a:srgbClr val="FF0000"/>
                </a:solidFill>
              </a:rPr>
              <a:t>2023</a:t>
            </a:r>
            <a:r>
              <a:rPr lang="ja-JP" altLang="en-US" sz="2000" b="1" dirty="0">
                <a:solidFill>
                  <a:srgbClr val="FF0000"/>
                </a:solidFill>
              </a:rPr>
              <a:t>年</a:t>
            </a:r>
            <a:r>
              <a:rPr lang="en-US" altLang="ja-JP" sz="2000" b="1" dirty="0">
                <a:solidFill>
                  <a:srgbClr val="FF0000"/>
                </a:solidFill>
              </a:rPr>
              <a:t>9</a:t>
            </a:r>
            <a:r>
              <a:rPr lang="ja-JP" altLang="en-US" sz="2000" b="1" dirty="0">
                <a:solidFill>
                  <a:srgbClr val="FF0000"/>
                </a:solidFill>
              </a:rPr>
              <a:t>月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25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日（月）</a:t>
            </a:r>
            <a:endParaRPr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504301" y="4240014"/>
            <a:ext cx="18133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0070C0"/>
                </a:solidFill>
              </a:rPr>
              <a:t>（南連協事務局）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65758" y="833120"/>
            <a:ext cx="31822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赤字：各事業所の対応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chemeClr val="accent6">
                    <a:lumMod val="75000"/>
                  </a:schemeClr>
                </a:solidFill>
              </a:rPr>
              <a:t>緑</a:t>
            </a: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字：こども部会事務局の対応</a:t>
            </a:r>
            <a:endParaRPr lang="en-US" altLang="ja-JP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</a:rPr>
              <a:t>青</a:t>
            </a:r>
            <a:r>
              <a:rPr kumimoji="1"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字：南連協事務局の対応</a:t>
            </a:r>
            <a:endParaRPr kumimoji="1"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709920" y="137220"/>
            <a:ext cx="5933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＜こども部会（</a:t>
            </a:r>
            <a:r>
              <a:rPr kumimoji="1" lang="en-US" altLang="ja-JP" dirty="0" smtClean="0"/>
              <a:t>21</a:t>
            </a:r>
            <a:r>
              <a:rPr kumimoji="1" lang="ja-JP" altLang="en-US" dirty="0" smtClean="0"/>
              <a:t>日</a:t>
            </a:r>
            <a:r>
              <a:rPr kumimoji="1" lang="en-US" altLang="ja-JP" dirty="0" smtClean="0"/>
              <a:t>AM</a:t>
            </a:r>
            <a:r>
              <a:rPr kumimoji="1" lang="ja-JP" altLang="en-US" dirty="0" smtClean="0"/>
              <a:t>）の内容を反映し一部修正済み＞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57499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679" y="2466906"/>
            <a:ext cx="6784641" cy="4128057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2320" y="1795411"/>
            <a:ext cx="6715760" cy="4570202"/>
          </a:xfrm>
          <a:prstGeom prst="rect">
            <a:avLst/>
          </a:prstGeom>
          <a:solidFill>
            <a:schemeClr val="bg1"/>
          </a:solidFill>
          <a:ln cmpd="sng">
            <a:solidFill>
              <a:srgbClr val="002060"/>
            </a:solidFill>
          </a:ln>
        </p:spPr>
      </p:pic>
      <p:sp>
        <p:nvSpPr>
          <p:cNvPr id="8" name="テキスト ボックス 7"/>
          <p:cNvSpPr txBox="1"/>
          <p:nvPr/>
        </p:nvSpPr>
        <p:spPr>
          <a:xfrm>
            <a:off x="782320" y="337989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＜昨年の資料例＞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83360" y="751840"/>
            <a:ext cx="72715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今年度は、アンケート結果で要望があった、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　　　　　１：事業所の分布がわかる＜全体地図データ＞</a:t>
            </a:r>
            <a:r>
              <a:rPr lang="ja-JP" altLang="en-US" dirty="0"/>
              <a:t>を追加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　　　　　２：</a:t>
            </a:r>
            <a:r>
              <a:rPr kumimoji="1" lang="ja-JP" altLang="en-US" dirty="0" smtClean="0"/>
              <a:t>＜障害区分＞（知的・発達・身体）を追加　　　　　　予定。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1483360" y="1675170"/>
            <a:ext cx="9469120" cy="50710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92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7692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8280400" y="590550"/>
            <a:ext cx="3596640" cy="2232144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76375" y="590550"/>
            <a:ext cx="5213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u="sng" dirty="0" smtClean="0"/>
              <a:t>放課後等デイ合同説明会＃２に向けて</a:t>
            </a:r>
            <a:endParaRPr kumimoji="1" lang="ja-JP" altLang="en-US" sz="2400" b="1" u="sng" dirty="0"/>
          </a:p>
        </p:txBody>
      </p:sp>
      <p:sp>
        <p:nvSpPr>
          <p:cNvPr id="7" name="正方形/長方形 6"/>
          <p:cNvSpPr/>
          <p:nvPr/>
        </p:nvSpPr>
        <p:spPr>
          <a:xfrm>
            <a:off x="929162" y="1186934"/>
            <a:ext cx="62905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u="sng" dirty="0"/>
              <a:t>１</a:t>
            </a:r>
            <a:r>
              <a:rPr lang="ja-JP" altLang="en-US" b="1" u="sng" dirty="0" smtClean="0"/>
              <a:t>：放課後等デイ合同説明会＃２（事業所からの説明会）の概要</a:t>
            </a:r>
            <a:endParaRPr lang="en-US" altLang="ja-JP" b="1" u="sng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48080" y="1615440"/>
            <a:ext cx="6481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1-1</a:t>
            </a:r>
            <a:r>
              <a:rPr kumimoji="1" lang="ja-JP" altLang="en-US" dirty="0" smtClean="0"/>
              <a:t>：　日時　　　　　令和５（</a:t>
            </a:r>
            <a:r>
              <a:rPr kumimoji="1" lang="en-US" altLang="ja-JP" dirty="0" smtClean="0"/>
              <a:t>2023</a:t>
            </a:r>
            <a:r>
              <a:rPr kumimoji="1" lang="ja-JP" altLang="en-US" dirty="0" smtClean="0"/>
              <a:t>）年</a:t>
            </a:r>
            <a:r>
              <a:rPr kumimoji="1" lang="en-US" altLang="ja-JP" b="1" u="sng" dirty="0" smtClean="0">
                <a:solidFill>
                  <a:srgbClr val="FF0000"/>
                </a:solidFill>
              </a:rPr>
              <a:t>10</a:t>
            </a:r>
            <a:r>
              <a:rPr kumimoji="1" lang="ja-JP" altLang="en-US" b="1" u="sng" dirty="0" smtClean="0">
                <a:solidFill>
                  <a:srgbClr val="FF0000"/>
                </a:solidFill>
              </a:rPr>
              <a:t>月</a:t>
            </a:r>
            <a:r>
              <a:rPr kumimoji="1" lang="en-US" altLang="ja-JP" b="1" u="sng" dirty="0" smtClean="0">
                <a:solidFill>
                  <a:srgbClr val="FF0000"/>
                </a:solidFill>
              </a:rPr>
              <a:t>23</a:t>
            </a:r>
            <a:r>
              <a:rPr kumimoji="1" lang="ja-JP" altLang="en-US" b="1" u="sng" dirty="0" smtClean="0">
                <a:solidFill>
                  <a:srgbClr val="FF0000"/>
                </a:solidFill>
              </a:rPr>
              <a:t>日</a:t>
            </a:r>
            <a:r>
              <a:rPr kumimoji="1" lang="ja-JP" altLang="en-US" dirty="0" smtClean="0"/>
              <a:t>（月）　</a:t>
            </a:r>
            <a:r>
              <a:rPr kumimoji="1" lang="en-US" altLang="ja-JP" dirty="0" smtClean="0"/>
              <a:t>10</a:t>
            </a:r>
            <a:r>
              <a:rPr kumimoji="1" lang="ja-JP" altLang="en-US" dirty="0" smtClean="0"/>
              <a:t>：</a:t>
            </a:r>
            <a:r>
              <a:rPr kumimoji="1" lang="en-US" altLang="ja-JP" dirty="0" smtClean="0"/>
              <a:t>00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11</a:t>
            </a:r>
            <a:r>
              <a:rPr kumimoji="1" lang="ja-JP" altLang="en-US" dirty="0" smtClean="0"/>
              <a:t>；</a:t>
            </a:r>
            <a:r>
              <a:rPr kumimoji="1" lang="en-US" altLang="ja-JP" dirty="0" smtClean="0"/>
              <a:t>45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68400" y="1950720"/>
            <a:ext cx="5941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1-2</a:t>
            </a:r>
            <a:r>
              <a:rPr kumimoji="1" lang="ja-JP" altLang="en-US" dirty="0" smtClean="0"/>
              <a:t>：　場所　　　　　南保健福祉センター　　　集団指導室</a:t>
            </a:r>
            <a:r>
              <a:rPr kumimoji="1" lang="en-US" altLang="ja-JP" dirty="0" smtClean="0"/>
              <a:t>Ą</a:t>
            </a:r>
            <a:r>
              <a:rPr lang="ja-JP" altLang="en-US" dirty="0" smtClean="0"/>
              <a:t>・</a:t>
            </a:r>
            <a:r>
              <a:rPr lang="en-US" altLang="ja-JP" dirty="0" smtClean="0"/>
              <a:t>B</a:t>
            </a:r>
            <a:endParaRPr kumimoji="1" lang="en-US" altLang="ja-JP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98880" y="2275840"/>
            <a:ext cx="4076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1-3</a:t>
            </a:r>
            <a:r>
              <a:rPr kumimoji="1" lang="ja-JP" altLang="en-US" dirty="0" smtClean="0"/>
              <a:t>：　参加者数　　</a:t>
            </a:r>
            <a:r>
              <a:rPr lang="ja-JP" altLang="en-US" dirty="0" smtClean="0"/>
              <a:t>保護者　</a:t>
            </a:r>
            <a:r>
              <a:rPr lang="ja-JP" altLang="en-US" u="sng" dirty="0" smtClean="0">
                <a:solidFill>
                  <a:srgbClr val="FF0000"/>
                </a:solidFill>
              </a:rPr>
              <a:t>約</a:t>
            </a:r>
            <a:r>
              <a:rPr lang="en-US" altLang="ja-JP" u="sng" dirty="0" smtClean="0">
                <a:solidFill>
                  <a:srgbClr val="FF0000"/>
                </a:solidFill>
              </a:rPr>
              <a:t>60</a:t>
            </a:r>
            <a:r>
              <a:rPr lang="ja-JP" altLang="en-US" u="sng" dirty="0" smtClean="0">
                <a:solidFill>
                  <a:srgbClr val="FF0000"/>
                </a:solidFill>
              </a:rPr>
              <a:t>～</a:t>
            </a:r>
            <a:r>
              <a:rPr lang="en-US" altLang="ja-JP" u="sng" dirty="0" smtClean="0">
                <a:solidFill>
                  <a:srgbClr val="FF0000"/>
                </a:solidFill>
              </a:rPr>
              <a:t>70</a:t>
            </a:r>
            <a:r>
              <a:rPr lang="ja-JP" altLang="en-US" u="sng" dirty="0" smtClean="0">
                <a:solidFill>
                  <a:srgbClr val="FF0000"/>
                </a:solidFill>
              </a:rPr>
              <a:t>名</a:t>
            </a:r>
            <a:endParaRPr kumimoji="1" lang="en-US" altLang="ja-JP" u="sng" dirty="0" smtClean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000282" y="2822694"/>
            <a:ext cx="3424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u="sng" dirty="0" smtClean="0"/>
              <a:t>２：こども部会で対応が必要なこと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59840" y="3484880"/>
            <a:ext cx="2374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2</a:t>
            </a:r>
            <a:r>
              <a:rPr kumimoji="1" lang="en-US" altLang="ja-JP" dirty="0" smtClean="0"/>
              <a:t>-1</a:t>
            </a:r>
            <a:r>
              <a:rPr kumimoji="1" lang="ja-JP" altLang="en-US" dirty="0" smtClean="0"/>
              <a:t>：　参加事業所集約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789680" y="3525520"/>
            <a:ext cx="4155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＜発表</a:t>
            </a:r>
            <a:r>
              <a:rPr kumimoji="1" lang="ja-JP" altLang="en-US" dirty="0" smtClean="0"/>
              <a:t>参加＞　</a:t>
            </a:r>
            <a:r>
              <a:rPr kumimoji="1" lang="en-US" altLang="ja-JP" dirty="0" smtClean="0"/>
              <a:t>OR</a:t>
            </a:r>
            <a:r>
              <a:rPr kumimoji="1" lang="ja-JP" altLang="en-US" dirty="0" smtClean="0"/>
              <a:t>　　＜資料のみ＞　　　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270000" y="3820160"/>
            <a:ext cx="8371840" cy="953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2</a:t>
            </a:r>
            <a:r>
              <a:rPr kumimoji="1" lang="en-US" altLang="ja-JP" dirty="0" smtClean="0"/>
              <a:t>-2</a:t>
            </a:r>
            <a:r>
              <a:rPr kumimoji="1" lang="ja-JP" altLang="en-US" dirty="0" smtClean="0"/>
              <a:t>：　資料作成　</a:t>
            </a:r>
            <a:r>
              <a:rPr lang="ja-JP" altLang="en-US" dirty="0" smtClean="0"/>
              <a:t>：　</a:t>
            </a:r>
            <a:r>
              <a:rPr kumimoji="1" lang="ja-JP" altLang="en-US" dirty="0" smtClean="0"/>
              <a:t>事業所持ち時間：</a:t>
            </a:r>
            <a:r>
              <a:rPr kumimoji="1" lang="en-US" altLang="ja-JP" dirty="0" smtClean="0"/>
              <a:t>3.5</a:t>
            </a:r>
            <a:r>
              <a:rPr kumimoji="1" lang="ja-JP" altLang="en-US" dirty="0" smtClean="0"/>
              <a:t>分、　　姉妹事業所はまとめて４～５分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　　　　　　　</a:t>
            </a:r>
            <a:r>
              <a:rPr lang="ja-JP" altLang="en-US" dirty="0" err="1" smtClean="0"/>
              <a:t>ー</a:t>
            </a:r>
            <a:r>
              <a:rPr lang="ja-JP" altLang="en-US" dirty="0" smtClean="0"/>
              <a:t>ー　昨年の資料を添削</a:t>
            </a:r>
            <a:r>
              <a:rPr lang="en-US" altLang="ja-JP" dirty="0" smtClean="0"/>
              <a:t>UPDATE</a:t>
            </a:r>
            <a:r>
              <a:rPr lang="ja-JP" altLang="en-US" dirty="0" smtClean="0">
                <a:solidFill>
                  <a:srgbClr val="FF0000"/>
                </a:solidFill>
              </a:rPr>
              <a:t>（各事業所）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　　　　　　　</a:t>
            </a:r>
            <a:r>
              <a:rPr lang="ja-JP" altLang="en-US" dirty="0" err="1" smtClean="0"/>
              <a:t>ー</a:t>
            </a:r>
            <a:r>
              <a:rPr lang="ja-JP" altLang="en-US" dirty="0" smtClean="0"/>
              <a:t>ー　配布用資料全体冊子にまとめ完成</a:t>
            </a:r>
            <a:r>
              <a:rPr lang="ja-JP" altLang="en-US" b="1" dirty="0" smtClean="0">
                <a:solidFill>
                  <a:schemeClr val="accent1">
                    <a:lumMod val="75000"/>
                  </a:schemeClr>
                </a:solidFill>
              </a:rPr>
              <a:t>（南連協事務局）</a:t>
            </a:r>
            <a:r>
              <a:rPr lang="ja-JP" altLang="en-US" dirty="0" smtClean="0"/>
              <a:t>　　　　　　　　　　　　　　　　　　　　　　</a:t>
            </a:r>
            <a:endParaRPr kumimoji="1" lang="ja-JP" altLang="en-US" dirty="0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3439" y="739482"/>
            <a:ext cx="2976881" cy="2025824"/>
          </a:xfrm>
          <a:prstGeom prst="rect">
            <a:avLst/>
          </a:prstGeom>
        </p:spPr>
      </p:pic>
      <p:sp>
        <p:nvSpPr>
          <p:cNvPr id="18" name="テキスト ボックス 17"/>
          <p:cNvSpPr txBox="1"/>
          <p:nvPr/>
        </p:nvSpPr>
        <p:spPr>
          <a:xfrm>
            <a:off x="8798560" y="2621280"/>
            <a:ext cx="156966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昨年の資料例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8934718" y="3559294"/>
            <a:ext cx="2735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期日：</a:t>
            </a:r>
            <a:r>
              <a:rPr lang="en-US" altLang="ja-JP" dirty="0">
                <a:solidFill>
                  <a:srgbClr val="FF0000"/>
                </a:solidFill>
              </a:rPr>
              <a:t>2023</a:t>
            </a:r>
            <a:r>
              <a:rPr lang="ja-JP" altLang="en-US" dirty="0">
                <a:solidFill>
                  <a:srgbClr val="FF0000"/>
                </a:solidFill>
              </a:rPr>
              <a:t>年</a:t>
            </a:r>
            <a:r>
              <a:rPr lang="en-US" altLang="ja-JP" dirty="0">
                <a:solidFill>
                  <a:srgbClr val="FF0000"/>
                </a:solidFill>
              </a:rPr>
              <a:t>9</a:t>
            </a:r>
            <a:r>
              <a:rPr lang="ja-JP" altLang="en-US" dirty="0">
                <a:solidFill>
                  <a:srgbClr val="FF0000"/>
                </a:solidFill>
              </a:rPr>
              <a:t>月</a:t>
            </a:r>
            <a:r>
              <a:rPr lang="en-US" altLang="ja-JP" dirty="0" smtClean="0">
                <a:solidFill>
                  <a:srgbClr val="FF0000"/>
                </a:solidFill>
              </a:rPr>
              <a:t>25</a:t>
            </a:r>
            <a:r>
              <a:rPr lang="ja-JP" altLang="en-US" dirty="0" smtClean="0">
                <a:solidFill>
                  <a:srgbClr val="FF0000"/>
                </a:solidFill>
              </a:rPr>
              <a:t>日（月）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957105" y="4097774"/>
            <a:ext cx="37112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資料作成期日：</a:t>
            </a:r>
            <a:r>
              <a:rPr lang="en-US" altLang="ja-JP" dirty="0" smtClean="0">
                <a:solidFill>
                  <a:srgbClr val="FF0000"/>
                </a:solidFill>
              </a:rPr>
              <a:t>2023</a:t>
            </a:r>
            <a:r>
              <a:rPr lang="ja-JP" altLang="en-US" dirty="0" smtClean="0">
                <a:solidFill>
                  <a:srgbClr val="FF0000"/>
                </a:solidFill>
              </a:rPr>
              <a:t>年</a:t>
            </a:r>
            <a:r>
              <a:rPr lang="en-US" altLang="ja-JP" dirty="0" smtClean="0">
                <a:solidFill>
                  <a:srgbClr val="FF0000"/>
                </a:solidFill>
              </a:rPr>
              <a:t>10 </a:t>
            </a:r>
            <a:r>
              <a:rPr lang="ja-JP" altLang="en-US" dirty="0" smtClean="0">
                <a:solidFill>
                  <a:srgbClr val="FF0000"/>
                </a:solidFill>
              </a:rPr>
              <a:t>月</a:t>
            </a:r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lang="ja-JP" altLang="en-US" dirty="0" smtClean="0">
                <a:solidFill>
                  <a:srgbClr val="FF0000"/>
                </a:solidFill>
              </a:rPr>
              <a:t>日（月）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270000" y="5072430"/>
            <a:ext cx="4924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2</a:t>
            </a:r>
            <a:r>
              <a:rPr kumimoji="1" lang="en-US" altLang="ja-JP" dirty="0" smtClean="0"/>
              <a:t>-3</a:t>
            </a:r>
            <a:r>
              <a:rPr kumimoji="1" lang="ja-JP" altLang="en-US" dirty="0" smtClean="0"/>
              <a:t>：　配布用事業所パンフレット</a:t>
            </a:r>
            <a:r>
              <a:rPr lang="ja-JP" altLang="en-US" dirty="0"/>
              <a:t>　</a:t>
            </a:r>
            <a:r>
              <a:rPr lang="ja-JP" altLang="en-US" dirty="0" smtClean="0"/>
              <a:t>　　</a:t>
            </a:r>
            <a:r>
              <a:rPr lang="ja-JP" altLang="en-US" sz="2000" b="1" dirty="0" smtClean="0"/>
              <a:t>＜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70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部</a:t>
            </a:r>
            <a:r>
              <a:rPr lang="ja-JP" altLang="en-US" sz="2000" b="1" dirty="0" smtClean="0"/>
              <a:t>＞</a:t>
            </a:r>
            <a:r>
              <a:rPr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23" name="正方形/長方形 22"/>
          <p:cNvSpPr/>
          <p:nvPr/>
        </p:nvSpPr>
        <p:spPr>
          <a:xfrm>
            <a:off x="6187440" y="5087819"/>
            <a:ext cx="5659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こども部会事務局へ　送付期日：</a:t>
            </a:r>
            <a:r>
              <a:rPr lang="en-US" altLang="ja-JP" dirty="0" smtClean="0">
                <a:solidFill>
                  <a:srgbClr val="FF0000"/>
                </a:solidFill>
              </a:rPr>
              <a:t>2023</a:t>
            </a:r>
            <a:r>
              <a:rPr lang="ja-JP" altLang="en-US" dirty="0" smtClean="0">
                <a:solidFill>
                  <a:srgbClr val="FF0000"/>
                </a:solidFill>
              </a:rPr>
              <a:t>年</a:t>
            </a:r>
            <a:r>
              <a:rPr lang="en-US" altLang="ja-JP" dirty="0" smtClean="0">
                <a:solidFill>
                  <a:srgbClr val="FF0000"/>
                </a:solidFill>
              </a:rPr>
              <a:t>10 </a:t>
            </a:r>
            <a:r>
              <a:rPr lang="ja-JP" altLang="en-US" dirty="0" smtClean="0">
                <a:solidFill>
                  <a:srgbClr val="FF0000"/>
                </a:solidFill>
              </a:rPr>
              <a:t>月</a:t>
            </a:r>
            <a:r>
              <a:rPr lang="en-US" altLang="ja-JP" dirty="0" smtClean="0">
                <a:solidFill>
                  <a:srgbClr val="FF0000"/>
                </a:solidFill>
              </a:rPr>
              <a:t>13</a:t>
            </a:r>
            <a:r>
              <a:rPr lang="ja-JP" altLang="en-US" dirty="0" smtClean="0">
                <a:solidFill>
                  <a:srgbClr val="FF0000"/>
                </a:solidFill>
              </a:rPr>
              <a:t>日（金）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280160" y="5455920"/>
            <a:ext cx="65264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2</a:t>
            </a:r>
            <a:r>
              <a:rPr kumimoji="1" lang="en-US" altLang="ja-JP" dirty="0" smtClean="0"/>
              <a:t>-4</a:t>
            </a:r>
            <a:r>
              <a:rPr kumimoji="1" lang="ja-JP" altLang="en-US" dirty="0" smtClean="0"/>
              <a:t>：　パンフレット</a:t>
            </a:r>
            <a:r>
              <a:rPr lang="ja-JP" altLang="en-US" dirty="0" smtClean="0"/>
              <a:t>収納用封筒受け取り</a:t>
            </a:r>
            <a:r>
              <a:rPr lang="ja-JP" altLang="en-US" sz="1400" dirty="0" smtClean="0"/>
              <a:t>（</a:t>
            </a:r>
            <a:r>
              <a:rPr lang="en-US" altLang="ja-JP" sz="1400" dirty="0" smtClean="0"/>
              <a:t>from </a:t>
            </a:r>
            <a:r>
              <a:rPr lang="ja-JP" altLang="en-US" sz="1400" dirty="0" smtClean="0"/>
              <a:t>市療育</a:t>
            </a:r>
            <a:r>
              <a:rPr lang="ja-JP" altLang="en-US" sz="1400" dirty="0"/>
              <a:t>班</a:t>
            </a:r>
            <a:r>
              <a:rPr lang="ja-JP" altLang="en-US" sz="1400" dirty="0" smtClean="0"/>
              <a:t>）</a:t>
            </a:r>
            <a:r>
              <a:rPr lang="ja-JP" altLang="en-US" dirty="0" smtClean="0"/>
              <a:t>　</a:t>
            </a:r>
            <a:r>
              <a:rPr lang="ja-JP" altLang="en-US" sz="2000" b="1" dirty="0" smtClean="0"/>
              <a:t>＜</a:t>
            </a:r>
            <a:r>
              <a:rPr lang="en-US" altLang="ja-JP" sz="2000" b="1" dirty="0" smtClean="0"/>
              <a:t>70</a:t>
            </a:r>
            <a:r>
              <a:rPr lang="ja-JP" altLang="en-US" sz="2000" b="1" dirty="0" smtClean="0"/>
              <a:t>部＞</a:t>
            </a:r>
            <a:r>
              <a:rPr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7845088" y="5482173"/>
            <a:ext cx="37753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>
                <a:solidFill>
                  <a:schemeClr val="accent1">
                    <a:lumMod val="75000"/>
                  </a:schemeClr>
                </a:solidFill>
              </a:rPr>
              <a:t>南連協事務局</a:t>
            </a:r>
            <a:r>
              <a:rPr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：</a:t>
            </a:r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2023</a:t>
            </a:r>
            <a:r>
              <a:rPr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年</a:t>
            </a:r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10</a:t>
            </a:r>
            <a:r>
              <a:rPr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月</a:t>
            </a:r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13</a:t>
            </a:r>
            <a:r>
              <a:rPr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日（金）</a:t>
            </a:r>
            <a:endParaRPr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310640" y="5913120"/>
            <a:ext cx="50016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2</a:t>
            </a:r>
            <a:r>
              <a:rPr kumimoji="1" lang="en-US" altLang="ja-JP" dirty="0" smtClean="0"/>
              <a:t>-5</a:t>
            </a:r>
            <a:r>
              <a:rPr kumimoji="1" lang="ja-JP" altLang="en-US" dirty="0" smtClean="0"/>
              <a:t>：　配布用パンフレット封入</a:t>
            </a:r>
            <a:r>
              <a:rPr lang="ja-JP" altLang="en-US" dirty="0" smtClean="0"/>
              <a:t>　　　　　</a:t>
            </a:r>
            <a:r>
              <a:rPr lang="ja-JP" altLang="en-US" sz="2000" b="1" dirty="0" smtClean="0"/>
              <a:t>＜</a:t>
            </a:r>
            <a:r>
              <a:rPr lang="en-US" altLang="ja-JP" sz="2000" b="1" dirty="0" smtClean="0"/>
              <a:t>70</a:t>
            </a:r>
            <a:r>
              <a:rPr lang="ja-JP" altLang="en-US" sz="2000" b="1" dirty="0" smtClean="0"/>
              <a:t>部＞</a:t>
            </a:r>
            <a:r>
              <a:rPr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28" name="正方形/長方形 27"/>
          <p:cNvSpPr/>
          <p:nvPr/>
        </p:nvSpPr>
        <p:spPr>
          <a:xfrm>
            <a:off x="7530128" y="5969853"/>
            <a:ext cx="41184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こども部会事務局：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2023</a:t>
            </a: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年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10</a:t>
            </a: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月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13</a:t>
            </a: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日（金）</a:t>
            </a:r>
            <a:endParaRPr lang="ja-JP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330960" y="6248400"/>
            <a:ext cx="2119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2</a:t>
            </a:r>
            <a:r>
              <a:rPr kumimoji="1" lang="en-US" altLang="ja-JP" dirty="0" smtClean="0"/>
              <a:t>-6</a:t>
            </a:r>
            <a:r>
              <a:rPr kumimoji="1" lang="ja-JP" altLang="en-US" dirty="0" smtClean="0"/>
              <a:t>：　受付簿作成 </a:t>
            </a:r>
            <a:r>
              <a:rPr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49680" y="3169920"/>
            <a:ext cx="908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2</a:t>
            </a:r>
            <a:r>
              <a:rPr kumimoji="1" lang="en-US" altLang="ja-JP" dirty="0" smtClean="0"/>
              <a:t>-1</a:t>
            </a:r>
            <a:r>
              <a:rPr kumimoji="1" lang="ja-JP" altLang="en-US" dirty="0" smtClean="0"/>
              <a:t>：　保護者様参加集約　</a:t>
            </a:r>
            <a:r>
              <a:rPr kumimoji="1" lang="ja-JP" altLang="en-US" dirty="0" err="1" smtClean="0"/>
              <a:t>ー</a:t>
            </a:r>
            <a:r>
              <a:rPr kumimoji="1" lang="ja-JP" altLang="en-US" dirty="0" smtClean="0"/>
              <a:t>ー　</a:t>
            </a:r>
            <a:r>
              <a:rPr kumimoji="1" lang="ja-JP" altLang="en-US" dirty="0" smtClean="0">
                <a:solidFill>
                  <a:srgbClr val="FF0000"/>
                </a:solidFill>
              </a:rPr>
              <a:t>各事業所から</a:t>
            </a:r>
            <a:r>
              <a:rPr kumimoji="1" lang="ja-JP" altLang="en-US" dirty="0" smtClean="0"/>
              <a:t>＃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参加の保護者様に連絡</a:t>
            </a:r>
            <a:r>
              <a:rPr kumimoji="1" lang="ja-JP" altLang="en-US" sz="1050" dirty="0" smtClean="0"/>
              <a:t>（＃</a:t>
            </a:r>
            <a:r>
              <a:rPr kumimoji="1" lang="en-US" altLang="ja-JP" sz="1050" dirty="0" smtClean="0"/>
              <a:t>1</a:t>
            </a:r>
            <a:r>
              <a:rPr kumimoji="1" lang="ja-JP" altLang="en-US" sz="1050" dirty="0" smtClean="0"/>
              <a:t>時に市からの案内状</a:t>
            </a:r>
            <a:r>
              <a:rPr lang="ja-JP" altLang="en-US" sz="1050" dirty="0"/>
              <a:t>使用</a:t>
            </a:r>
            <a:r>
              <a:rPr kumimoji="1" lang="ja-JP" altLang="en-US" sz="1050" dirty="0" smtClean="0"/>
              <a:t>）</a:t>
            </a:r>
            <a:endParaRPr kumimoji="1" lang="ja-JP" altLang="en-US" sz="1050" dirty="0"/>
          </a:p>
        </p:txBody>
      </p:sp>
      <p:sp>
        <p:nvSpPr>
          <p:cNvPr id="31" name="正方形/長方形 30"/>
          <p:cNvSpPr/>
          <p:nvPr/>
        </p:nvSpPr>
        <p:spPr>
          <a:xfrm>
            <a:off x="7499905" y="4697214"/>
            <a:ext cx="41729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accent1">
                    <a:lumMod val="75000"/>
                  </a:schemeClr>
                </a:solidFill>
              </a:rPr>
              <a:t>全体</a:t>
            </a:r>
            <a:r>
              <a:rPr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冊子</a:t>
            </a:r>
            <a:r>
              <a:rPr lang="ja-JP" altLang="en-US" dirty="0">
                <a:solidFill>
                  <a:schemeClr val="accent1">
                    <a:lumMod val="75000"/>
                  </a:schemeClr>
                </a:solidFill>
              </a:rPr>
              <a:t>市</a:t>
            </a:r>
            <a:r>
              <a:rPr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へ提出：</a:t>
            </a:r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2023</a:t>
            </a:r>
            <a:r>
              <a:rPr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年</a:t>
            </a:r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10 </a:t>
            </a:r>
            <a:r>
              <a:rPr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月</a:t>
            </a:r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6</a:t>
            </a:r>
            <a:r>
              <a:rPr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日（金）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7560608" y="6325453"/>
            <a:ext cx="41184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こども部会事務局：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2023</a:t>
            </a: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年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10</a:t>
            </a: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月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23</a:t>
            </a: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日（金）</a:t>
            </a:r>
            <a:endParaRPr lang="ja-JP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47040" y="193040"/>
            <a:ext cx="1611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＜まとめ＞</a:t>
            </a:r>
            <a:endParaRPr kumimoji="1" lang="ja-JP" altLang="en-US" sz="2400" dirty="0"/>
          </a:p>
        </p:txBody>
      </p:sp>
      <p:sp>
        <p:nvSpPr>
          <p:cNvPr id="34" name="正方形/長方形 33"/>
          <p:cNvSpPr/>
          <p:nvPr/>
        </p:nvSpPr>
        <p:spPr>
          <a:xfrm>
            <a:off x="7338361" y="3478014"/>
            <a:ext cx="1811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>
                <a:solidFill>
                  <a:srgbClr val="FF0000"/>
                </a:solidFill>
              </a:rPr>
              <a:t>南連協事務局へ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9107438" y="3051294"/>
            <a:ext cx="2735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期日：</a:t>
            </a:r>
            <a:r>
              <a:rPr lang="en-US" altLang="ja-JP" dirty="0">
                <a:solidFill>
                  <a:srgbClr val="FF0000"/>
                </a:solidFill>
              </a:rPr>
              <a:t>2023</a:t>
            </a:r>
            <a:r>
              <a:rPr lang="ja-JP" altLang="en-US" dirty="0">
                <a:solidFill>
                  <a:srgbClr val="FF0000"/>
                </a:solidFill>
              </a:rPr>
              <a:t>年</a:t>
            </a:r>
            <a:r>
              <a:rPr lang="en-US" altLang="ja-JP" dirty="0">
                <a:solidFill>
                  <a:srgbClr val="FF0000"/>
                </a:solidFill>
              </a:rPr>
              <a:t>9</a:t>
            </a:r>
            <a:r>
              <a:rPr lang="ja-JP" altLang="en-US" dirty="0">
                <a:solidFill>
                  <a:srgbClr val="FF0000"/>
                </a:solidFill>
              </a:rPr>
              <a:t>月</a:t>
            </a:r>
            <a:r>
              <a:rPr lang="en-US" altLang="ja-JP" dirty="0" smtClean="0">
                <a:solidFill>
                  <a:srgbClr val="FF0000"/>
                </a:solidFill>
              </a:rPr>
              <a:t>25</a:t>
            </a:r>
            <a:r>
              <a:rPr lang="ja-JP" altLang="en-US" dirty="0" smtClean="0">
                <a:solidFill>
                  <a:srgbClr val="FF0000"/>
                </a:solidFill>
              </a:rPr>
              <a:t>日（月）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961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3856</TotalTime>
  <Words>385</Words>
  <Application>Microsoft Office PowerPoint</Application>
  <PresentationFormat>ワイド画面</PresentationFormat>
  <Paragraphs>66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村田薫</dc:creator>
  <cp:lastModifiedBy>村田薫</cp:lastModifiedBy>
  <cp:revision>44</cp:revision>
  <cp:lastPrinted>2023-09-11T05:49:33Z</cp:lastPrinted>
  <dcterms:created xsi:type="dcterms:W3CDTF">2023-09-08T22:09:01Z</dcterms:created>
  <dcterms:modified xsi:type="dcterms:W3CDTF">2023-09-21T04:36:22Z</dcterms:modified>
</cp:coreProperties>
</file>