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2" r:id="rId4"/>
    <p:sldId id="258" r:id="rId5"/>
    <p:sldId id="259" r:id="rId6"/>
    <p:sldId id="261" r:id="rId7"/>
    <p:sldId id="265" r:id="rId8"/>
    <p:sldId id="266" r:id="rId9"/>
    <p:sldId id="267" r:id="rId10"/>
    <p:sldId id="268" r:id="rId11"/>
    <p:sldId id="269" r:id="rId12"/>
    <p:sldId id="279" r:id="rId13"/>
    <p:sldId id="276" r:id="rId14"/>
    <p:sldId id="275" r:id="rId15"/>
    <p:sldId id="270" r:id="rId16"/>
    <p:sldId id="273" r:id="rId17"/>
    <p:sldId id="274" r:id="rId18"/>
    <p:sldId id="271" r:id="rId19"/>
    <p:sldId id="272" r:id="rId20"/>
    <p:sldId id="277" r:id="rId21"/>
    <p:sldId id="263" r:id="rId22"/>
    <p:sldId id="264" r:id="rId23"/>
    <p:sldId id="281" r:id="rId24"/>
    <p:sldId id="282" r:id="rId25"/>
    <p:sldId id="283" r:id="rId26"/>
    <p:sldId id="284" r:id="rId27"/>
    <p:sldId id="285" r:id="rId28"/>
    <p:sldId id="286" r:id="rId29"/>
  </p:sldIdLst>
  <p:sldSz cx="12801600" cy="9601200" type="A3"/>
  <p:notesSz cx="6735763" cy="9866313"/>
  <p:defaultTextStyle>
    <a:defPPr>
      <a:defRPr lang="de-DE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hilder für Leiter und Ausstellung" id="{8C0EC949-FFEF-4336-9DBB-2D1202E2425D}">
          <p14:sldIdLst>
            <p14:sldId id="256"/>
            <p14:sldId id="257"/>
            <p14:sldId id="262"/>
            <p14:sldId id="258"/>
            <p14:sldId id="259"/>
            <p14:sldId id="261"/>
            <p14:sldId id="265"/>
            <p14:sldId id="266"/>
          </p14:sldIdLst>
        </p14:section>
        <p14:section name="evtl Hochkant DinA3" id="{906F0FE7-E253-45E7-98B0-974B774CA6CE}">
          <p14:sldIdLst>
            <p14:sldId id="267"/>
            <p14:sldId id="268"/>
            <p14:sldId id="269"/>
            <p14:sldId id="279"/>
            <p14:sldId id="276"/>
            <p14:sldId id="275"/>
            <p14:sldId id="270"/>
            <p14:sldId id="273"/>
            <p14:sldId id="274"/>
          </p14:sldIdLst>
        </p14:section>
        <p14:section name="Bastelvorlagen" id="{A1268451-D1AA-4CED-8082-E77AA27EF508}">
          <p14:sldIdLst>
            <p14:sldId id="271"/>
            <p14:sldId id="272"/>
            <p14:sldId id="277"/>
            <p14:sldId id="263"/>
            <p14:sldId id="264"/>
          </p14:sldIdLst>
        </p14:section>
        <p14:section name="Fotovorschläge für Wäscheleine" id="{D7C19832-C42F-48BB-85B5-22006C0D7753}">
          <p14:sldIdLst>
            <p14:sldId id="281"/>
            <p14:sldId id="282"/>
            <p14:sldId id="283"/>
            <p14:sldId id="284"/>
            <p14:sldId id="285"/>
          </p14:sldIdLst>
        </p14:section>
        <p14:section name="Berufsorientierungsrally" id="{04371AF1-1C9F-404B-9998-99A49387DADF}">
          <p14:sldIdLst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86" autoAdjust="0"/>
  </p:normalViewPr>
  <p:slideViewPr>
    <p:cSldViewPr>
      <p:cViewPr>
        <p:scale>
          <a:sx n="60" d="100"/>
          <a:sy n="60" d="100"/>
        </p:scale>
        <p:origin x="-2280" y="-480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-1992" y="-7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2001" tIns="46000" rIns="92001" bIns="4600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1" cy="493316"/>
          </a:xfrm>
          <a:prstGeom prst="rect">
            <a:avLst/>
          </a:prstGeom>
        </p:spPr>
        <p:txBody>
          <a:bodyPr vert="horz" lIns="92001" tIns="46000" rIns="92001" bIns="46000" rtlCol="0"/>
          <a:lstStyle>
            <a:lvl1pPr algn="r">
              <a:defRPr sz="1200"/>
            </a:lvl1pPr>
          </a:lstStyle>
          <a:p>
            <a:fld id="{90C76CBA-9D5A-4570-A164-DA89AB2A017B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1" tIns="46000" rIns="92001" bIns="4600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2001" tIns="46000" rIns="92001" bIns="4600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2001" tIns="46000" rIns="92001" bIns="4600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1" cy="493316"/>
          </a:xfrm>
          <a:prstGeom prst="rect">
            <a:avLst/>
          </a:prstGeom>
        </p:spPr>
        <p:txBody>
          <a:bodyPr vert="horz" lIns="92001" tIns="46000" rIns="92001" bIns="46000" rtlCol="0" anchor="b"/>
          <a:lstStyle>
            <a:lvl1pPr algn="r">
              <a:defRPr sz="1200"/>
            </a:lvl1pPr>
          </a:lstStyle>
          <a:p>
            <a:fld id="{69B13914-644F-45C8-A325-4FC9F9E3F0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30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3914-644F-45C8-A325-4FC9F9E3F0E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24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3914-644F-45C8-A325-4FC9F9E3F0E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821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3914-644F-45C8-A325-4FC9F9E3F0E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495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Wäscheleine</a:t>
            </a:r>
            <a:r>
              <a:rPr lang="de-DE" baseline="0" dirty="0" smtClean="0"/>
              <a:t> mit schönen Fotos aus der Hauswirtschaft (Essen, sauberes Bett, Schön gedeckter Tisch, Geselligkeit, Familie, Soziale </a:t>
            </a:r>
            <a:r>
              <a:rPr lang="de-DE" baseline="0" dirty="0" err="1" smtClean="0"/>
              <a:t>Eingebundenheit</a:t>
            </a:r>
            <a:r>
              <a:rPr lang="de-DE" baseline="0" dirty="0" smtClean="0"/>
              <a:t> etc.)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3914-644F-45C8-A325-4FC9F9E3F0E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41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13914-644F-45C8-A325-4FC9F9E3F0E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11239183" y="1071245"/>
            <a:ext cx="1280160" cy="12801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0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00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21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35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8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75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72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84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2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02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D09477A-92E9-4434-B58B-A43CF75365ED}" type="datetimeFigureOut">
              <a:rPr lang="de-DE" smtClean="0"/>
              <a:t>09.04.2018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lIns="128016" tIns="64008" rIns="128016" bIns="64008"/>
          <a:lstStyle/>
          <a:p>
            <a:fld id="{12954986-7F67-4AD2-9F16-E19A2F3DBB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24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8885867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92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1280160" rtl="0" eaLnBrk="1" latinLnBrk="0" hangingPunct="1">
        <a:spcBef>
          <a:spcPct val="0"/>
        </a:spcBef>
        <a:buNone/>
        <a:defRPr sz="6200" b="1" kern="1200">
          <a:solidFill>
            <a:srgbClr val="BD0A20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>
              <a:lumMod val="65000"/>
              <a:lumOff val="35000"/>
            </a:schemeClr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>
              <a:lumMod val="65000"/>
              <a:lumOff val="35000"/>
            </a:schemeClr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>
              <a:lumMod val="65000"/>
              <a:lumOff val="35000"/>
            </a:schemeClr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>
              <a:lumMod val="65000"/>
              <a:lumOff val="35000"/>
            </a:schemeClr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39.jpeg"/><Relationship Id="rId3" Type="http://schemas.openxmlformats.org/officeDocument/2006/relationships/image" Target="../media/image22.jpeg"/><Relationship Id="rId21" Type="http://schemas.openxmlformats.org/officeDocument/2006/relationships/image" Target="../media/image36.jpeg"/><Relationship Id="rId7" Type="http://schemas.openxmlformats.org/officeDocument/2006/relationships/image" Target="../media/image26.jpe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2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32.jpe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29.jpeg"/><Relationship Id="rId19" Type="http://schemas.microsoft.com/office/2007/relationships/hdphoto" Target="../media/hdphoto7.wdp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microsoft.com/office/2007/relationships/hdphoto" Target="../media/hdphoto5.wdp"/><Relationship Id="rId22" Type="http://schemas.openxmlformats.org/officeDocument/2006/relationships/image" Target="../media/image37.png"/><Relationship Id="rId27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microsoft.com/office/2007/relationships/hdphoto" Target="../media/hdphoto15.wdp"/><Relationship Id="rId18" Type="http://schemas.openxmlformats.org/officeDocument/2006/relationships/image" Target="../media/image62.jpeg"/><Relationship Id="rId26" Type="http://schemas.openxmlformats.org/officeDocument/2006/relationships/image" Target="../media/image68.jpeg"/><Relationship Id="rId3" Type="http://schemas.openxmlformats.org/officeDocument/2006/relationships/image" Target="../media/image50.jpeg"/><Relationship Id="rId21" Type="http://schemas.openxmlformats.org/officeDocument/2006/relationships/image" Target="../media/image65.jpe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openxmlformats.org/officeDocument/2006/relationships/image" Target="../media/image61.jpeg"/><Relationship Id="rId25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29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microsoft.com/office/2007/relationships/hdphoto" Target="../media/hdphoto14.wdp"/><Relationship Id="rId24" Type="http://schemas.microsoft.com/office/2007/relationships/hdphoto" Target="../media/hdphoto16.wdp"/><Relationship Id="rId5" Type="http://schemas.openxmlformats.org/officeDocument/2006/relationships/image" Target="../media/image51.jpeg"/><Relationship Id="rId15" Type="http://schemas.openxmlformats.org/officeDocument/2006/relationships/image" Target="../media/image59.jpeg"/><Relationship Id="rId23" Type="http://schemas.openxmlformats.org/officeDocument/2006/relationships/image" Target="../media/image66.png"/><Relationship Id="rId28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3.jpeg"/><Relationship Id="rId31" Type="http://schemas.microsoft.com/office/2007/relationships/hdphoto" Target="../media/hdphoto18.wdp"/><Relationship Id="rId4" Type="http://schemas.openxmlformats.org/officeDocument/2006/relationships/image" Target="../media/image39.jpeg"/><Relationship Id="rId9" Type="http://schemas.openxmlformats.org/officeDocument/2006/relationships/image" Target="../media/image55.jpeg"/><Relationship Id="rId14" Type="http://schemas.openxmlformats.org/officeDocument/2006/relationships/image" Target="../media/image58.jpeg"/><Relationship Id="rId22" Type="http://schemas.openxmlformats.org/officeDocument/2006/relationships/image" Target="../media/image24.png"/><Relationship Id="rId27" Type="http://schemas.openxmlformats.org/officeDocument/2006/relationships/image" Target="../media/image28.jpeg"/><Relationship Id="rId30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5.jpeg"/><Relationship Id="rId3" Type="http://schemas.openxmlformats.org/officeDocument/2006/relationships/image" Target="../media/image72.jpeg"/><Relationship Id="rId21" Type="http://schemas.openxmlformats.org/officeDocument/2006/relationships/image" Target="../media/image87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60.png"/><Relationship Id="rId2" Type="http://schemas.openxmlformats.org/officeDocument/2006/relationships/image" Target="../media/image71.jpeg"/><Relationship Id="rId16" Type="http://schemas.microsoft.com/office/2007/relationships/hdphoto" Target="../media/hdphoto19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6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3.png"/><Relationship Id="rId7" Type="http://schemas.openxmlformats.org/officeDocument/2006/relationships/image" Target="../media/image115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114.png"/><Relationship Id="rId10" Type="http://schemas.openxmlformats.org/officeDocument/2006/relationships/image" Target="../media/image118.jpeg"/><Relationship Id="rId4" Type="http://schemas.microsoft.com/office/2007/relationships/hdphoto" Target="../media/hdphoto23.wdp"/><Relationship Id="rId9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/>
          <a:stretch/>
        </p:blipFill>
        <p:spPr>
          <a:xfrm>
            <a:off x="3981331" y="1865060"/>
            <a:ext cx="9601200" cy="85719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8112" y="585716"/>
            <a:ext cx="10881360" cy="2558688"/>
          </a:xfrm>
        </p:spPr>
        <p:txBody>
          <a:bodyPr>
            <a:noAutofit/>
          </a:bodyPr>
          <a:lstStyle/>
          <a:p>
            <a:r>
              <a:rPr lang="de-DE" sz="9200" dirty="0"/>
              <a:t>Karriereleiter </a:t>
            </a:r>
            <a:r>
              <a:rPr lang="de-DE" sz="9200" dirty="0" smtClean="0"/>
              <a:t>in</a:t>
            </a:r>
            <a:br>
              <a:rPr lang="de-DE" sz="9200" dirty="0" smtClean="0"/>
            </a:br>
            <a:r>
              <a:rPr lang="de-DE" sz="9200" dirty="0" smtClean="0"/>
              <a:t>der </a:t>
            </a:r>
            <a:r>
              <a:rPr lang="de-DE" sz="9200" dirty="0"/>
              <a:t>Hauswirtschaft</a:t>
            </a:r>
            <a:endParaRPr lang="de-DE" sz="8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6104" y="4440560"/>
            <a:ext cx="8961120" cy="1379930"/>
          </a:xfrm>
        </p:spPr>
        <p:txBody>
          <a:bodyPr>
            <a:noAutofit/>
          </a:bodyPr>
          <a:lstStyle/>
          <a:p>
            <a:pPr algn="l"/>
            <a:r>
              <a:rPr lang="de-DE" sz="5600" dirty="0"/>
              <a:t>Welche</a:t>
            </a:r>
            <a:r>
              <a:rPr lang="de-DE" sz="4000" dirty="0" smtClean="0"/>
              <a:t> </a:t>
            </a:r>
          </a:p>
          <a:p>
            <a:pPr algn="l"/>
            <a:r>
              <a:rPr lang="de-DE" sz="4000" dirty="0" smtClean="0"/>
              <a:t>	</a:t>
            </a:r>
            <a:r>
              <a:rPr lang="de-DE" sz="5600" dirty="0"/>
              <a:t>Stufe </a:t>
            </a:r>
          </a:p>
          <a:p>
            <a:pPr algn="l"/>
            <a:r>
              <a:rPr lang="de-DE" sz="5600" dirty="0"/>
              <a:t>		erreichst </a:t>
            </a:r>
          </a:p>
          <a:p>
            <a:pPr algn="l"/>
            <a:r>
              <a:rPr lang="de-DE" sz="5600" dirty="0"/>
              <a:t>			du?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64" y="163285"/>
            <a:ext cx="4300702" cy="1517751"/>
          </a:xfrm>
          <a:prstGeom prst="rect">
            <a:avLst/>
          </a:prstGeom>
        </p:spPr>
      </p:pic>
      <p:sp>
        <p:nvSpPr>
          <p:cNvPr id="7" name="Untertitel 2"/>
          <p:cNvSpPr txBox="1">
            <a:spLocks/>
          </p:cNvSpPr>
          <p:nvPr/>
        </p:nvSpPr>
        <p:spPr>
          <a:xfrm>
            <a:off x="352128" y="2928392"/>
            <a:ext cx="9721080" cy="1668542"/>
          </a:xfrm>
          <a:prstGeom prst="rect">
            <a:avLst/>
          </a:prstGeom>
        </p:spPr>
        <p:txBody>
          <a:bodyPr>
            <a:normAutofit/>
          </a:bodyPr>
          <a:lstStyle>
            <a:lvl1pPr marL="480060" indent="-48006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40130" indent="-40005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002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402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88036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52044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5600" dirty="0">
                <a:solidFill>
                  <a:schemeClr val="tx1">
                    <a:tint val="75000"/>
                  </a:schemeClr>
                </a:solidFill>
              </a:rPr>
              <a:t>Sozialer Beruf mit Sinn(en)</a:t>
            </a:r>
          </a:p>
        </p:txBody>
      </p:sp>
    </p:spTree>
    <p:extLst>
      <p:ext uri="{BB962C8B-B14F-4D97-AF65-F5344CB8AC3E}">
        <p14:creationId xmlns:p14="http://schemas.microsoft.com/office/powerpoint/2010/main" val="242358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t="23163" r="32744" b="12629"/>
          <a:stretch/>
        </p:blipFill>
        <p:spPr bwMode="auto">
          <a:xfrm rot="21407970">
            <a:off x="210460" y="2235396"/>
            <a:ext cx="3626981" cy="27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19770" r="29180" b="16322"/>
          <a:stretch/>
        </p:blipFill>
        <p:spPr bwMode="auto">
          <a:xfrm rot="495959">
            <a:off x="4634689" y="2388224"/>
            <a:ext cx="3702878" cy="274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25225" r="25862" b="15005"/>
          <a:stretch/>
        </p:blipFill>
        <p:spPr bwMode="auto">
          <a:xfrm>
            <a:off x="6616824" y="5416780"/>
            <a:ext cx="4138128" cy="262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5287" r="21150" b="13086"/>
          <a:stretch/>
        </p:blipFill>
        <p:spPr bwMode="auto">
          <a:xfrm>
            <a:off x="1774427" y="5342404"/>
            <a:ext cx="3592089" cy="254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1D1D1B"/>
              </a:clrFrom>
              <a:clrTo>
                <a:srgbClr val="1D1D1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19540" r="26925" b="12413"/>
          <a:stretch/>
        </p:blipFill>
        <p:spPr bwMode="auto">
          <a:xfrm rot="21359565">
            <a:off x="8885200" y="2462665"/>
            <a:ext cx="3457741" cy="267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 txBox="1">
            <a:spLocks/>
          </p:cNvSpPr>
          <p:nvPr/>
        </p:nvSpPr>
        <p:spPr>
          <a:xfrm>
            <a:off x="136104" y="120080"/>
            <a:ext cx="12287852" cy="1600200"/>
          </a:xfrm>
          <a:prstGeom prst="rect">
            <a:avLst/>
          </a:prstGeom>
        </p:spPr>
        <p:txBody>
          <a:bodyPr/>
          <a:lstStyle>
            <a:lvl1pPr algn="l" defTabSz="128016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 smtClean="0"/>
              <a:t>Um was geht es bei haus-wirtschaftlichen Dienstleistungen?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1D1D1B"/>
              </a:clrFrom>
              <a:clrTo>
                <a:srgbClr val="1D1D1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 b="-1"/>
          <a:stretch/>
        </p:blipFill>
        <p:spPr>
          <a:xfrm>
            <a:off x="-367952" y="2052084"/>
            <a:ext cx="13169552" cy="670895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52328" y="800089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Arbeit und Kommunikation</a:t>
            </a:r>
            <a:endParaRPr lang="de-DE" sz="20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1342608">
            <a:off x="936555" y="501667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Schlaf</a:t>
            </a:r>
            <a:endParaRPr lang="de-DE" sz="20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179542" y="810409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Essen und Trinken</a:t>
            </a:r>
            <a:endParaRPr lang="de-DE" sz="20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 rot="21342608">
            <a:off x="10267295" y="499281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Soziale-Sicherheit</a:t>
            </a:r>
          </a:p>
          <a:p>
            <a:r>
              <a:rPr lang="de-DE" sz="20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Und Beziehungen</a:t>
            </a:r>
            <a:endParaRPr lang="de-DE" sz="20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 rot="270960">
            <a:off x="5475418" y="513763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>Wirtschaften</a:t>
            </a:r>
            <a:endParaRPr lang="de-DE" sz="20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8" name="Untertitel 2"/>
          <p:cNvSpPr txBox="1">
            <a:spLocks/>
          </p:cNvSpPr>
          <p:nvPr/>
        </p:nvSpPr>
        <p:spPr>
          <a:xfrm>
            <a:off x="-79920" y="8768230"/>
            <a:ext cx="12961440" cy="1668542"/>
          </a:xfrm>
          <a:prstGeom prst="rect">
            <a:avLst/>
          </a:prstGeom>
        </p:spPr>
        <p:txBody>
          <a:bodyPr>
            <a:normAutofit/>
          </a:bodyPr>
          <a:lstStyle>
            <a:lvl1pPr marL="480060" indent="-48006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40130" indent="-40005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002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402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88036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52044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000" dirty="0" smtClean="0"/>
              <a:t>Sozialer Beruf mit Sinn(en)! Es geht um die Bedürfnisse von Menschen</a:t>
            </a:r>
            <a:endParaRPr lang="de-DE" sz="3000" dirty="0"/>
          </a:p>
        </p:txBody>
      </p:sp>
      <p:sp>
        <p:nvSpPr>
          <p:cNvPr id="19" name="Untertitel 2"/>
          <p:cNvSpPr txBox="1">
            <a:spLocks/>
          </p:cNvSpPr>
          <p:nvPr/>
        </p:nvSpPr>
        <p:spPr>
          <a:xfrm rot="20839597">
            <a:off x="9633765" y="-180930"/>
            <a:ext cx="9721080" cy="1668542"/>
          </a:xfrm>
          <a:prstGeom prst="rect">
            <a:avLst/>
          </a:prstGeom>
        </p:spPr>
        <p:txBody>
          <a:bodyPr>
            <a:normAutofit/>
          </a:bodyPr>
          <a:lstStyle>
            <a:lvl1pPr marL="480060" indent="-48006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40130" indent="-40005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002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402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88036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52044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000" dirty="0" smtClean="0"/>
              <a:t>#</a:t>
            </a:r>
            <a:r>
              <a:rPr lang="de-DE" sz="3000" dirty="0" err="1" smtClean="0"/>
              <a:t>DasmachtSinn</a:t>
            </a:r>
            <a:endParaRPr lang="de-DE" sz="3000" dirty="0"/>
          </a:p>
        </p:txBody>
      </p:sp>
      <p:grpSp>
        <p:nvGrpSpPr>
          <p:cNvPr id="29" name="Gruppieren 28"/>
          <p:cNvGrpSpPr/>
          <p:nvPr/>
        </p:nvGrpSpPr>
        <p:grpSpPr>
          <a:xfrm rot="20922126">
            <a:off x="9621732" y="5832178"/>
            <a:ext cx="3312827" cy="3069789"/>
            <a:chOff x="9564176" y="5915206"/>
            <a:chExt cx="3312827" cy="3069789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3" t="48097" r="18233" b="8690"/>
            <a:stretch/>
          </p:blipFill>
          <p:spPr>
            <a:xfrm rot="19583895" flipH="1">
              <a:off x="9564176" y="5915206"/>
              <a:ext cx="3312827" cy="3069789"/>
            </a:xfrm>
            <a:prstGeom prst="ellipse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 rot="21122926">
              <a:off x="9751406" y="6555611"/>
              <a:ext cx="3116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g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ute </a:t>
              </a:r>
              <a:r>
                <a:rPr lang="de-DE" sz="2400" b="1" dirty="0" smtClean="0">
                  <a:latin typeface="Bradley Hand ITC" panose="03070402050302030203" pitchFamily="66" charset="0"/>
                </a:rPr>
                <a:t>Hauswirtschaft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 </a:t>
              </a:r>
            </a:p>
            <a:p>
              <a:r>
                <a:rPr lang="de-DE" sz="2000" b="1" dirty="0" smtClean="0">
                  <a:latin typeface="Bradley Hand ITC" panose="03070402050302030203" pitchFamily="66" charset="0"/>
                </a:rPr>
                <a:t>kann man: </a:t>
              </a:r>
            </a:p>
          </p:txBody>
        </p:sp>
        <p:sp>
          <p:nvSpPr>
            <p:cNvPr id="32" name="Rechteck 31"/>
            <p:cNvSpPr/>
            <p:nvPr/>
          </p:nvSpPr>
          <p:spPr>
            <a:xfrm>
              <a:off x="9973582" y="7396209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hören</a:t>
              </a:r>
              <a:r>
                <a:rPr lang="de-DE" sz="2400" b="1" dirty="0">
                  <a:latin typeface="Bradley Hand ITC" panose="03070402050302030203" pitchFamily="66" charset="0"/>
                </a:rPr>
                <a:t> </a:t>
              </a:r>
              <a:endParaRPr lang="de-DE" dirty="0"/>
            </a:p>
          </p:txBody>
        </p:sp>
        <p:sp>
          <p:nvSpPr>
            <p:cNvPr id="33" name="Rechteck 32"/>
            <p:cNvSpPr/>
            <p:nvPr/>
          </p:nvSpPr>
          <p:spPr>
            <a:xfrm rot="478743">
              <a:off x="11207511" y="7044139"/>
              <a:ext cx="1362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schmecken</a:t>
              </a:r>
              <a:endParaRPr lang="de-DE" dirty="0"/>
            </a:p>
          </p:txBody>
        </p:sp>
        <p:sp>
          <p:nvSpPr>
            <p:cNvPr id="34" name="Rechteck 33"/>
            <p:cNvSpPr/>
            <p:nvPr/>
          </p:nvSpPr>
          <p:spPr>
            <a:xfrm rot="19525983">
              <a:off x="11309637" y="7536904"/>
              <a:ext cx="9428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riechen</a:t>
              </a:r>
              <a:endParaRPr lang="de-DE" dirty="0"/>
            </a:p>
          </p:txBody>
        </p:sp>
        <p:sp>
          <p:nvSpPr>
            <p:cNvPr id="35" name="Rechteck 34"/>
            <p:cNvSpPr/>
            <p:nvPr/>
          </p:nvSpPr>
          <p:spPr>
            <a:xfrm rot="1401237">
              <a:off x="10663081" y="780083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sehen</a:t>
              </a:r>
              <a:endParaRPr lang="de-DE" dirty="0"/>
            </a:p>
          </p:txBody>
        </p:sp>
        <p:sp>
          <p:nvSpPr>
            <p:cNvPr id="36" name="Rechteck 35"/>
            <p:cNvSpPr/>
            <p:nvPr/>
          </p:nvSpPr>
          <p:spPr>
            <a:xfrm rot="278724">
              <a:off x="10721076" y="7354198"/>
              <a:ext cx="8947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fühlen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5788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Essensausgabe, Flüchtlinge, Anstehen, Essen, Hun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22873" b="12536"/>
          <a:stretch/>
        </p:blipFill>
        <p:spPr bwMode="auto">
          <a:xfrm>
            <a:off x="2648607" y="2352328"/>
            <a:ext cx="2367288" cy="16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Inhaltsplatzhalter 2"/>
          <p:cNvSpPr txBox="1">
            <a:spLocks/>
          </p:cNvSpPr>
          <p:nvPr/>
        </p:nvSpPr>
        <p:spPr>
          <a:xfrm>
            <a:off x="640160" y="1904381"/>
            <a:ext cx="11377264" cy="7936779"/>
          </a:xfrm>
          <a:prstGeom prst="rect">
            <a:avLst/>
          </a:prstGeom>
        </p:spPr>
        <p:txBody>
          <a:bodyPr vert="horz" lIns="128016" tIns="64008" rIns="128016" bIns="64008" rtlCol="0">
            <a:normAutofit fontScale="70000" lnSpcReduction="20000"/>
          </a:bodyPr>
          <a:lstStyle>
            <a:lvl1pPr marL="480060" indent="-48006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40130" indent="-40005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002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402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88036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52044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Kochen/Backen</a:t>
            </a:r>
          </a:p>
          <a:p>
            <a:endParaRPr lang="de-DE" dirty="0" smtClean="0"/>
          </a:p>
          <a:p>
            <a:r>
              <a:rPr lang="de-DE" dirty="0" smtClean="0"/>
              <a:t>Service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 smtClean="0"/>
          </a:p>
          <a:p>
            <a:r>
              <a:rPr lang="de-DE" dirty="0" smtClean="0"/>
              <a:t>Betreuen</a:t>
            </a:r>
          </a:p>
          <a:p>
            <a:endParaRPr lang="de-DE" dirty="0" smtClean="0"/>
          </a:p>
          <a:p>
            <a:r>
              <a:rPr lang="de-DE" dirty="0" smtClean="0"/>
              <a:t>Reinigen (Wäsche, Räume)</a:t>
            </a:r>
          </a:p>
          <a:p>
            <a:endParaRPr lang="de-DE" dirty="0" smtClean="0"/>
          </a:p>
          <a:p>
            <a:r>
              <a:rPr lang="de-DE" dirty="0" smtClean="0"/>
              <a:t>Gestalten</a:t>
            </a:r>
          </a:p>
          <a:p>
            <a:endParaRPr lang="de-DE" dirty="0" smtClean="0"/>
          </a:p>
          <a:p>
            <a:r>
              <a:rPr lang="de-DE" dirty="0" smtClean="0"/>
              <a:t>Kommunikation</a:t>
            </a:r>
          </a:p>
          <a:p>
            <a:endParaRPr lang="de-DE" dirty="0" smtClean="0"/>
          </a:p>
          <a:p>
            <a:r>
              <a:rPr lang="de-DE" dirty="0" smtClean="0"/>
              <a:t>Organisieren</a:t>
            </a:r>
          </a:p>
          <a:p>
            <a:endParaRPr lang="de-DE" dirty="0" smtClean="0"/>
          </a:p>
          <a:p>
            <a:r>
              <a:rPr lang="de-DE" dirty="0" smtClean="0"/>
              <a:t>Rechnen, Wirtschaften, Marketing</a:t>
            </a:r>
          </a:p>
          <a:p>
            <a:r>
              <a:rPr lang="de-DE" dirty="0" smtClean="0"/>
              <a:t>…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136" y="264096"/>
            <a:ext cx="11953408" cy="1600200"/>
          </a:xfrm>
        </p:spPr>
        <p:txBody>
          <a:bodyPr>
            <a:normAutofit/>
          </a:bodyPr>
          <a:lstStyle/>
          <a:p>
            <a:r>
              <a:rPr lang="de-DE" dirty="0" smtClean="0"/>
              <a:t>Tätigkeiten in der Hauswirtschaft</a:t>
            </a:r>
            <a:endParaRPr lang="de-DE" dirty="0"/>
          </a:p>
        </p:txBody>
      </p:sp>
      <p:pic>
        <p:nvPicPr>
          <p:cNvPr id="32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/>
          <a:stretch/>
        </p:blipFill>
        <p:spPr bwMode="auto">
          <a:xfrm>
            <a:off x="7548796" y="7469696"/>
            <a:ext cx="1588308" cy="191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10425" r="22237"/>
          <a:stretch/>
        </p:blipFill>
        <p:spPr bwMode="auto">
          <a:xfrm>
            <a:off x="6705384" y="2184364"/>
            <a:ext cx="1106079" cy="194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42" y="5150338"/>
            <a:ext cx="2818614" cy="2818614"/>
          </a:xfrm>
          <a:prstGeom prst="rect">
            <a:avLst/>
          </a:prstGeom>
        </p:spPr>
      </p:pic>
      <p:pic>
        <p:nvPicPr>
          <p:cNvPr id="37" name="Picture 17" descr="Besprechung, Meeting, Gespräch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6" b="18824"/>
          <a:stretch/>
        </p:blipFill>
        <p:spPr bwMode="auto">
          <a:xfrm>
            <a:off x="5164225" y="6312501"/>
            <a:ext cx="2530145" cy="144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https://cdn.pixabay.com/photo/2015/10/30/12/12/bed-1013889__340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6639"/>
          <a:stretch/>
        </p:blipFill>
        <p:spPr bwMode="auto">
          <a:xfrm>
            <a:off x="2855170" y="3583657"/>
            <a:ext cx="1447852" cy="12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4" descr="https://cdn.pixabay.com/photo/2015/10/30/10/41/red-1013667__34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26439" r="4768" b="5303"/>
          <a:stretch/>
        </p:blipFill>
        <p:spPr bwMode="auto">
          <a:xfrm>
            <a:off x="7437982" y="5661857"/>
            <a:ext cx="1809935" cy="136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6574427" y="3919817"/>
            <a:ext cx="1562497" cy="2052118"/>
            <a:chOff x="6574427" y="3919817"/>
            <a:chExt cx="1562497" cy="205211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0" t="32013"/>
            <a:stretch/>
          </p:blipFill>
          <p:spPr>
            <a:xfrm rot="618734" flipH="1">
              <a:off x="6574427" y="4549862"/>
              <a:ext cx="852652" cy="1044110"/>
            </a:xfrm>
            <a:prstGeom prst="rect">
              <a:avLst/>
            </a:prstGeom>
          </p:spPr>
        </p:pic>
        <p:pic>
          <p:nvPicPr>
            <p:cNvPr id="43" name="Picture 9" descr="Wäsche, Waschen, Waschmaschine, Trockne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0" b="98584" l="26705" r="82386">
                          <a14:foregroundMark x1="40057" y1="12465" x2="40057" y2="12465"/>
                          <a14:foregroundMark x1="43182" y1="12465" x2="43182" y2="12465"/>
                          <a14:foregroundMark x1="47727" y1="12465" x2="47727" y2="12465"/>
                          <a14:foregroundMark x1="52557" y1="12465" x2="52557" y2="12465"/>
                          <a14:foregroundMark x1="44886" y1="7932" x2="44886" y2="79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5" r="23340"/>
            <a:stretch/>
          </p:blipFill>
          <p:spPr bwMode="auto">
            <a:xfrm>
              <a:off x="7000753" y="3919817"/>
              <a:ext cx="1136171" cy="2052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38" descr="Zeit, Geld, Waage, Spekulieren, Krise, Entscheidu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6" b="80000" l="15556" r="93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29136" r="5538" b="19601"/>
          <a:stretch/>
        </p:blipFill>
        <p:spPr bwMode="auto">
          <a:xfrm>
            <a:off x="9520684" y="7749942"/>
            <a:ext cx="2684972" cy="172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t="13268" r="16137"/>
          <a:stretch/>
        </p:blipFill>
        <p:spPr>
          <a:xfrm>
            <a:off x="7811462" y="1718440"/>
            <a:ext cx="1505959" cy="182632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8" y="1436865"/>
            <a:ext cx="2107898" cy="210789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556" l="31230" r="68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92" r="26948"/>
          <a:stretch/>
        </p:blipFill>
        <p:spPr>
          <a:xfrm>
            <a:off x="5881034" y="1439041"/>
            <a:ext cx="978331" cy="21057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212" y="1520405"/>
            <a:ext cx="2707356" cy="27073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560" y="6048005"/>
            <a:ext cx="2381064" cy="2381064"/>
          </a:xfrm>
          <a:prstGeom prst="rect">
            <a:avLst/>
          </a:prstGeom>
        </p:spPr>
      </p:pic>
      <p:pic>
        <p:nvPicPr>
          <p:cNvPr id="45" name="Picture 48" descr="Kinderwagen, Baby, Babysitter, Spiel, Spielen, Mutti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84" y="3308648"/>
            <a:ext cx="1601901" cy="16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Putzfrau, Reiniger, Putzen, Reinigungskraft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465" l="17900" r="76850">
                        <a14:foregroundMark x1="69451" y1="27446" x2="69451" y2="27446"/>
                        <a14:foregroundMark x1="70883" y1="19809" x2="70883" y2="19809"/>
                        <a14:foregroundMark x1="66348" y1="34129" x2="66348" y2="34129"/>
                        <a14:foregroundMark x1="71838" y1="23628" x2="71838" y2="23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2" r="24825"/>
          <a:stretch/>
        </p:blipFill>
        <p:spPr bwMode="auto">
          <a:xfrm>
            <a:off x="8799293" y="3720480"/>
            <a:ext cx="1261490" cy="22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cdn.pixabay.com/photo/2015/11/03/08/55/laptop-1019782__340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10164" r="15497" b="10762"/>
          <a:stretch/>
        </p:blipFill>
        <p:spPr bwMode="auto">
          <a:xfrm>
            <a:off x="3486537" y="7015009"/>
            <a:ext cx="1455045" cy="15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460" b="93904" l="31551" r="69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r="32415"/>
          <a:stretch/>
        </p:blipFill>
        <p:spPr>
          <a:xfrm>
            <a:off x="4535158" y="5071917"/>
            <a:ext cx="812849" cy="24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Hauswirtschaft mit allen Sinnen erleben.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Logos der Partner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27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88975" y="408112"/>
            <a:ext cx="7122463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Neugierig?</a:t>
            </a: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Der Hauswirtschaft </a:t>
            </a: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zuhören</a:t>
            </a:r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920581" y="5680759"/>
            <a:ext cx="6763385" cy="3231515"/>
            <a:chOff x="784176" y="5952728"/>
            <a:chExt cx="6763385" cy="3231515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84176" y="5952728"/>
              <a:ext cx="6763385" cy="3231515"/>
              <a:chOff x="0" y="0"/>
              <a:chExt cx="6763407" cy="3231931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765738" y="-1765738"/>
                <a:ext cx="3231931" cy="6763407"/>
              </a:xfrm>
              <a:prstGeom prst="rect">
                <a:avLst/>
              </a:prstGeom>
            </p:spPr>
          </p:pic>
          <p:sp>
            <p:nvSpPr>
              <p:cNvPr id="10" name="Textfeld 2"/>
              <p:cNvSpPr txBox="1"/>
              <p:nvPr/>
            </p:nvSpPr>
            <p:spPr>
              <a:xfrm>
                <a:off x="756746" y="307240"/>
                <a:ext cx="5501640" cy="261745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 smtClean="0">
                    <a:effectLst/>
                    <a:latin typeface="Arial Unicode MS"/>
                    <a:ea typeface="Calibri"/>
                    <a:cs typeface="Times New Roman"/>
                  </a:rPr>
                  <a:t>Hauswirtschaft mit allen Sinnen.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>
                    <a:effectLst/>
                    <a:latin typeface="Arial Unicode MS"/>
                    <a:ea typeface="Calibri"/>
                    <a:cs typeface="Times New Roman"/>
                  </a:rPr>
                  <a:t>Mehr Infos zum Beruf und der Ausbildung unter: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oikos - Ausbildungsoffensive Hauswirtschaft</a:t>
                </a: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Diakonisches Werk Württemberg e. V.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Telefon: 0711 1656 -223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err="1" smtClean="0">
                    <a:latin typeface="Arial Unicode MS"/>
                    <a:ea typeface="Calibri"/>
                    <a:cs typeface="Times New Roman"/>
                  </a:rPr>
                  <a:t>WhatsApp</a:t>
                </a: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: 0176 </a:t>
                </a: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86298567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hauswirtschaft@diakonie-wue.de</a:t>
                </a:r>
                <a:endParaRPr lang="de-DE" sz="1400" dirty="0">
                  <a:latin typeface="Arial Unicode MS"/>
                  <a:ea typeface="Calibri"/>
                  <a:cs typeface="Times New Roman"/>
                </a:endParaRP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www.oikos-hw.de</a:t>
                </a:r>
                <a:r>
                  <a:rPr lang="de-DE" sz="1600" dirty="0">
                    <a:latin typeface="Arial Unicode MS"/>
                    <a:ea typeface="Calibri"/>
                    <a:cs typeface="Times New Roman"/>
                  </a:rPr>
                  <a:t>	</a:t>
                </a:r>
                <a:r>
                  <a:rPr lang="de-DE" sz="1100" u="sng" dirty="0">
                    <a:solidFill>
                      <a:srgbClr val="365F91"/>
                    </a:solidFill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endParaRPr lang="de-DE" sz="1100" dirty="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3074" name="Grafik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64" y="6960840"/>
              <a:ext cx="1608137" cy="161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Grafik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465A65"/>
                </a:clrFrom>
                <a:clrTo>
                  <a:srgbClr val="465A6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37740" r="66428" b="36147"/>
            <a:stretch>
              <a:fillRect/>
            </a:stretch>
          </p:blipFill>
          <p:spPr bwMode="auto">
            <a:xfrm>
              <a:off x="1597720" y="7500640"/>
              <a:ext cx="482600" cy="46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" name="Grafik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320" y="8383239"/>
              <a:ext cx="1166813" cy="3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91" y="3000400"/>
            <a:ext cx="5706243" cy="201377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 rot="20922126">
            <a:off x="2132900" y="6576376"/>
            <a:ext cx="3312827" cy="3069789"/>
            <a:chOff x="9564176" y="5915206"/>
            <a:chExt cx="3312827" cy="306978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3" t="48097" r="18233" b="8690"/>
            <a:stretch/>
          </p:blipFill>
          <p:spPr>
            <a:xfrm rot="19583895" flipH="1">
              <a:off x="9564176" y="5915206"/>
              <a:ext cx="3312827" cy="3069789"/>
            </a:xfrm>
            <a:prstGeom prst="ellipse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 rot="21122926">
              <a:off x="9751406" y="6555611"/>
              <a:ext cx="3116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g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ute </a:t>
              </a:r>
              <a:r>
                <a:rPr lang="de-DE" sz="2400" b="1" dirty="0" smtClean="0">
                  <a:latin typeface="Bradley Hand ITC" panose="03070402050302030203" pitchFamily="66" charset="0"/>
                </a:rPr>
                <a:t>Hauswirtschaft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 </a:t>
              </a:r>
            </a:p>
            <a:p>
              <a:r>
                <a:rPr lang="de-DE" sz="2000" b="1" dirty="0" smtClean="0">
                  <a:latin typeface="Bradley Hand ITC" panose="03070402050302030203" pitchFamily="66" charset="0"/>
                </a:rPr>
                <a:t>kann man: 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9973582" y="7396209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hören</a:t>
              </a:r>
              <a:r>
                <a:rPr lang="de-DE" sz="2400" b="1" dirty="0">
                  <a:latin typeface="Bradley Hand ITC" panose="03070402050302030203" pitchFamily="66" charset="0"/>
                </a:rPr>
                <a:t> 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 rot="478743">
              <a:off x="11207511" y="7044139"/>
              <a:ext cx="1362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schmecken</a:t>
              </a:r>
              <a:endParaRPr lang="de-DE" dirty="0"/>
            </a:p>
          </p:txBody>
        </p:sp>
        <p:sp>
          <p:nvSpPr>
            <p:cNvPr id="20" name="Rechteck 19"/>
            <p:cNvSpPr/>
            <p:nvPr/>
          </p:nvSpPr>
          <p:spPr>
            <a:xfrm rot="19525983">
              <a:off x="11309637" y="7536904"/>
              <a:ext cx="9428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riechen</a:t>
              </a:r>
              <a:endParaRPr lang="de-DE" dirty="0"/>
            </a:p>
          </p:txBody>
        </p:sp>
        <p:sp>
          <p:nvSpPr>
            <p:cNvPr id="21" name="Rechteck 20"/>
            <p:cNvSpPr/>
            <p:nvPr/>
          </p:nvSpPr>
          <p:spPr>
            <a:xfrm rot="1401237">
              <a:off x="10663081" y="780083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sehen</a:t>
              </a:r>
              <a:endParaRPr lang="de-DE" dirty="0"/>
            </a:p>
          </p:txBody>
        </p:sp>
        <p:sp>
          <p:nvSpPr>
            <p:cNvPr id="22" name="Rechteck 21"/>
            <p:cNvSpPr/>
            <p:nvPr/>
          </p:nvSpPr>
          <p:spPr>
            <a:xfrm rot="278724">
              <a:off x="10721076" y="7354198"/>
              <a:ext cx="8947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fühlen</a:t>
              </a:r>
              <a:endParaRPr lang="de-DE" dirty="0"/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352127" y="3214097"/>
            <a:ext cx="68645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Täglich um </a:t>
            </a:r>
            <a:r>
              <a:rPr lang="de-DE" sz="3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11:00</a:t>
            </a:r>
            <a:r>
              <a:rPr lang="de-DE" sz="3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 </a:t>
            </a:r>
            <a:r>
              <a:rPr lang="de-DE" sz="3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14:00</a:t>
            </a:r>
            <a:r>
              <a:rPr lang="de-DE" sz="3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Uhr erzählen hier am Stand Profis, was Hauswirtschaft mit allen Sinnen bedeutet. </a:t>
            </a:r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Kommen Sie vorbei und erleben Sie die Hauswirtschaft mit allen Sinnen.</a:t>
            </a:r>
            <a:endParaRPr lang="de-DE" sz="31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9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912">
            <a:off x="-729190" y="3433515"/>
            <a:ext cx="8279920" cy="399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88975" y="408112"/>
            <a:ext cx="10041531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Neugierig?</a:t>
            </a: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Ästhetik der Hauswirtschaft </a:t>
            </a:r>
          </a:p>
          <a:p>
            <a:r>
              <a:rPr lang="de-DE" sz="6200" b="1" dirty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</a:t>
            </a:r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ahrnehmen!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920581" y="5680759"/>
            <a:ext cx="6763385" cy="3231515"/>
            <a:chOff x="784176" y="5952728"/>
            <a:chExt cx="6763385" cy="3231515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84176" y="5952728"/>
              <a:ext cx="6763385" cy="3231515"/>
              <a:chOff x="0" y="0"/>
              <a:chExt cx="6763407" cy="3231931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765738" y="-1765738"/>
                <a:ext cx="3231931" cy="6763407"/>
              </a:xfrm>
              <a:prstGeom prst="rect">
                <a:avLst/>
              </a:prstGeom>
            </p:spPr>
          </p:pic>
          <p:sp>
            <p:nvSpPr>
              <p:cNvPr id="10" name="Textfeld 2"/>
              <p:cNvSpPr txBox="1"/>
              <p:nvPr/>
            </p:nvSpPr>
            <p:spPr>
              <a:xfrm>
                <a:off x="756746" y="307240"/>
                <a:ext cx="5501640" cy="261745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 smtClean="0">
                    <a:effectLst/>
                    <a:latin typeface="Arial Unicode MS"/>
                    <a:ea typeface="Calibri"/>
                    <a:cs typeface="Times New Roman"/>
                  </a:rPr>
                  <a:t>Eingefühlt?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>
                    <a:effectLst/>
                    <a:latin typeface="Arial Unicode MS"/>
                    <a:ea typeface="Calibri"/>
                    <a:cs typeface="Times New Roman"/>
                  </a:rPr>
                  <a:t>Mehr Infos zum Beruf und der Ausbildung unter: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oikos - Ausbildungsoffensive Hauswirtschaft</a:t>
                </a: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Diakonisches Werk Württemberg e. V.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Telefon: 0711 1656 -223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err="1" smtClean="0">
                    <a:latin typeface="Arial Unicode MS"/>
                    <a:ea typeface="Calibri"/>
                    <a:cs typeface="Times New Roman"/>
                  </a:rPr>
                  <a:t>WhatsApp</a:t>
                </a: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: 0176 </a:t>
                </a: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86298567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hauswirtschaft@diakonie-wue.de</a:t>
                </a:r>
                <a:endParaRPr lang="de-DE" sz="1400" dirty="0">
                  <a:latin typeface="Arial Unicode MS"/>
                  <a:ea typeface="Calibri"/>
                  <a:cs typeface="Times New Roman"/>
                </a:endParaRP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www.oikos-hw.de</a:t>
                </a:r>
                <a:r>
                  <a:rPr lang="de-DE" sz="1600" dirty="0">
                    <a:latin typeface="Arial Unicode MS"/>
                    <a:ea typeface="Calibri"/>
                    <a:cs typeface="Times New Roman"/>
                  </a:rPr>
                  <a:t>	</a:t>
                </a:r>
                <a:r>
                  <a:rPr lang="de-DE" sz="1100" u="sng" dirty="0">
                    <a:solidFill>
                      <a:srgbClr val="365F91"/>
                    </a:solidFill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endParaRPr lang="de-DE" sz="1100" dirty="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3074" name="Grafik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64" y="6960840"/>
              <a:ext cx="1608137" cy="161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Grafik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465A65"/>
                </a:clrFrom>
                <a:clrTo>
                  <a:srgbClr val="465A6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37740" r="66428" b="36147"/>
            <a:stretch>
              <a:fillRect/>
            </a:stretch>
          </p:blipFill>
          <p:spPr bwMode="auto">
            <a:xfrm>
              <a:off x="1597720" y="7500640"/>
              <a:ext cx="482600" cy="46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" name="Grafik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320" y="8383239"/>
              <a:ext cx="1166813" cy="3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91" y="3000400"/>
            <a:ext cx="5706243" cy="201377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 rot="20922126">
            <a:off x="2132900" y="6576376"/>
            <a:ext cx="3312827" cy="3069789"/>
            <a:chOff x="9564176" y="5915206"/>
            <a:chExt cx="3312827" cy="306978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3" t="48097" r="18233" b="8690"/>
            <a:stretch/>
          </p:blipFill>
          <p:spPr>
            <a:xfrm rot="19583895" flipH="1">
              <a:off x="9564176" y="5915206"/>
              <a:ext cx="3312827" cy="3069789"/>
            </a:xfrm>
            <a:prstGeom prst="ellipse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 rot="21122926">
              <a:off x="9751406" y="6555611"/>
              <a:ext cx="3116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g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ute </a:t>
              </a:r>
              <a:r>
                <a:rPr lang="de-DE" sz="2400" b="1" dirty="0" smtClean="0">
                  <a:latin typeface="Bradley Hand ITC" panose="03070402050302030203" pitchFamily="66" charset="0"/>
                </a:rPr>
                <a:t>Hauswirtschaft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 </a:t>
              </a:r>
            </a:p>
            <a:p>
              <a:r>
                <a:rPr lang="de-DE" sz="2000" b="1" dirty="0" smtClean="0">
                  <a:latin typeface="Bradley Hand ITC" panose="03070402050302030203" pitchFamily="66" charset="0"/>
                </a:rPr>
                <a:t>kann man: 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9973582" y="7396209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hören</a:t>
              </a:r>
              <a:r>
                <a:rPr lang="de-DE" sz="2400" b="1" dirty="0">
                  <a:latin typeface="Bradley Hand ITC" panose="03070402050302030203" pitchFamily="66" charset="0"/>
                </a:rPr>
                <a:t> 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 rot="478743">
              <a:off x="11207511" y="7044139"/>
              <a:ext cx="1362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schmecken</a:t>
              </a:r>
              <a:endParaRPr lang="de-DE" dirty="0"/>
            </a:p>
          </p:txBody>
        </p:sp>
        <p:sp>
          <p:nvSpPr>
            <p:cNvPr id="20" name="Rechteck 19"/>
            <p:cNvSpPr/>
            <p:nvPr/>
          </p:nvSpPr>
          <p:spPr>
            <a:xfrm rot="19525983">
              <a:off x="11309637" y="7536904"/>
              <a:ext cx="9428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riechen</a:t>
              </a:r>
              <a:endParaRPr lang="de-DE" dirty="0"/>
            </a:p>
          </p:txBody>
        </p:sp>
        <p:sp>
          <p:nvSpPr>
            <p:cNvPr id="21" name="Rechteck 20"/>
            <p:cNvSpPr/>
            <p:nvPr/>
          </p:nvSpPr>
          <p:spPr>
            <a:xfrm rot="1401237">
              <a:off x="10663081" y="780083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sehen</a:t>
              </a:r>
              <a:endParaRPr lang="de-DE" dirty="0"/>
            </a:p>
          </p:txBody>
        </p:sp>
        <p:sp>
          <p:nvSpPr>
            <p:cNvPr id="22" name="Rechteck 21"/>
            <p:cNvSpPr/>
            <p:nvPr/>
          </p:nvSpPr>
          <p:spPr>
            <a:xfrm rot="278724">
              <a:off x="10721076" y="7354198"/>
              <a:ext cx="8947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fühlen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0191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88975" y="408112"/>
            <a:ext cx="9244838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Neugierig?</a:t>
            </a: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Mal </a:t>
            </a:r>
            <a:r>
              <a:rPr lang="de-DE" sz="6200" b="1" dirty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die Hauswirtschaft </a:t>
            </a:r>
            <a:endParaRPr lang="de-DE" sz="6200" b="1" dirty="0" smtClean="0">
              <a:solidFill>
                <a:srgbClr val="BD0A2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reinschnuppern</a:t>
            </a:r>
            <a:r>
              <a:rPr lang="de-DE" sz="6200" b="1" dirty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920581" y="5680759"/>
            <a:ext cx="6763385" cy="3231515"/>
            <a:chOff x="784176" y="5952728"/>
            <a:chExt cx="6763385" cy="3231515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84176" y="5952728"/>
              <a:ext cx="6763385" cy="3231515"/>
              <a:chOff x="0" y="0"/>
              <a:chExt cx="6763407" cy="3231931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765738" y="-1765738"/>
                <a:ext cx="3231931" cy="6763407"/>
              </a:xfrm>
              <a:prstGeom prst="rect">
                <a:avLst/>
              </a:prstGeom>
            </p:spPr>
          </p:pic>
          <p:sp>
            <p:nvSpPr>
              <p:cNvPr id="10" name="Textfeld 2"/>
              <p:cNvSpPr txBox="1"/>
              <p:nvPr/>
            </p:nvSpPr>
            <p:spPr>
              <a:xfrm>
                <a:off x="756746" y="307240"/>
                <a:ext cx="5501640" cy="261745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>
                    <a:effectLst/>
                    <a:latin typeface="Arial Unicode MS"/>
                    <a:ea typeface="Calibri"/>
                    <a:cs typeface="Times New Roman"/>
                  </a:rPr>
                  <a:t>Auf den Geschmack gekommen? 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>
                    <a:effectLst/>
                    <a:latin typeface="Arial Unicode MS"/>
                    <a:ea typeface="Calibri"/>
                    <a:cs typeface="Times New Roman"/>
                  </a:rPr>
                  <a:t>Mehr Infos zum Beruf und der Ausbildung unter: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oikos - Ausbildungsoffensive Hauswirtschaft</a:t>
                </a: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Diakonisches Werk Württemberg e. V.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Telefon: 0711 1656 -223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err="1" smtClean="0">
                    <a:latin typeface="Arial Unicode MS"/>
                    <a:ea typeface="Calibri"/>
                    <a:cs typeface="Times New Roman"/>
                  </a:rPr>
                  <a:t>WhatsApp</a:t>
                </a: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: 0176 </a:t>
                </a: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86298567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hauswirtschaft@diakonie-wue.de</a:t>
                </a:r>
                <a:endParaRPr lang="de-DE" sz="1400" dirty="0">
                  <a:latin typeface="Arial Unicode MS"/>
                  <a:ea typeface="Calibri"/>
                  <a:cs typeface="Times New Roman"/>
                </a:endParaRP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www.oikos-hw.de</a:t>
                </a:r>
                <a:r>
                  <a:rPr lang="de-DE" sz="1600" dirty="0">
                    <a:latin typeface="Arial Unicode MS"/>
                    <a:ea typeface="Calibri"/>
                    <a:cs typeface="Times New Roman"/>
                  </a:rPr>
                  <a:t>	</a:t>
                </a:r>
                <a:r>
                  <a:rPr lang="de-DE" sz="1100" u="sng" dirty="0">
                    <a:solidFill>
                      <a:srgbClr val="365F91"/>
                    </a:solidFill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endParaRPr lang="de-DE" sz="1100" dirty="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3074" name="Grafik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64" y="6960840"/>
              <a:ext cx="1608137" cy="161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Grafik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465A65"/>
                </a:clrFrom>
                <a:clrTo>
                  <a:srgbClr val="465A6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37740" r="66428" b="36147"/>
            <a:stretch>
              <a:fillRect/>
            </a:stretch>
          </p:blipFill>
          <p:spPr bwMode="auto">
            <a:xfrm>
              <a:off x="1597720" y="7500640"/>
              <a:ext cx="482600" cy="46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" name="Grafik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320" y="8383239"/>
              <a:ext cx="1166813" cy="3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91" y="3000400"/>
            <a:ext cx="5706243" cy="20137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97" b="88871" l="2770" r="100000">
                        <a14:foregroundMark x1="5209" y1="37410" x2="5209" y2="37410"/>
                        <a14:foregroundMark x1="28896" y1="78182" x2="28896" y2="78182"/>
                        <a14:foregroundMark x1="4919" y1="79008" x2="4919" y2="79008"/>
                        <a14:foregroundMark x1="27615" y1="35758" x2="27615" y2="35758"/>
                        <a14:foregroundMark x1="13849" y1="49146" x2="13849" y2="49146"/>
                        <a14:foregroundMark x1="16660" y1="62920" x2="16660" y2="62920"/>
                        <a14:foregroundMark x1="13229" y1="73609" x2="13229" y2="73609"/>
                        <a14:foregroundMark x1="7730" y1="61653" x2="7730" y2="61653"/>
                        <a14:foregroundMark x1="24969" y1="60441" x2="24969" y2="60441"/>
                        <a14:foregroundMark x1="53328" y1="43912" x2="53328" y2="43912"/>
                        <a14:foregroundMark x1="55519" y1="64793" x2="55519" y2="64793"/>
                        <a14:foregroundMark x1="49111" y1="36584" x2="49111" y2="36584"/>
                        <a14:foregroundMark x1="58371" y1="35537" x2="58371" y2="35537"/>
                        <a14:foregroundMark x1="12443" y1="40331" x2="12443" y2="40331"/>
                        <a14:foregroundMark x1="7730" y1="47879" x2="7730" y2="47879"/>
                        <a14:foregroundMark x1="76064" y1="34931" x2="76064" y2="34931"/>
                        <a14:foregroundMark x1="95329" y1="33058" x2="95329" y2="33058"/>
                        <a14:foregroundMark x1="97685" y1="34270" x2="97685" y2="34270"/>
                        <a14:foregroundMark x1="45969" y1="36364" x2="45969" y2="36364"/>
                        <a14:foregroundMark x1="54113" y1="34105" x2="54113" y2="34105"/>
                        <a14:foregroundMark x1="61472" y1="33884" x2="61472" y2="33884"/>
                        <a14:foregroundMark x1="5829" y1="40551" x2="5829" y2="40551"/>
                        <a14:foregroundMark x1="4423" y1="46612" x2="4423" y2="46612"/>
                        <a14:foregroundMark x1="67135" y1="72342" x2="67135" y2="72342"/>
                        <a14:foregroundMark x1="66515" y1="70634" x2="66515" y2="70634"/>
                        <a14:foregroundMark x1="42538" y1="75262" x2="42538" y2="75262"/>
                        <a14:foregroundMark x1="42662" y1="58512" x2="42662" y2="58512"/>
                        <a14:foregroundMark x1="42662" y1="52066" x2="42662" y2="52066"/>
                        <a14:foregroundMark x1="42828" y1="72727" x2="42828" y2="72727"/>
                        <a14:foregroundMark x1="42662" y1="67328" x2="42662" y2="67328"/>
                        <a14:foregroundMark x1="42538" y1="61873" x2="42538" y2="61873"/>
                        <a14:foregroundMark x1="74948" y1="46226" x2="74948" y2="46226"/>
                        <a14:foregroundMark x1="75734" y1="40771" x2="75734" y2="40771"/>
                        <a14:foregroundMark x1="74824" y1="39504" x2="74824" y2="39504"/>
                        <a14:foregroundMark x1="74824" y1="38072" x2="74824" y2="38072"/>
                        <a14:foregroundMark x1="93468" y1="34270" x2="93468" y2="34270"/>
                        <a14:foregroundMark x1="99091" y1="35978" x2="99091" y2="35978"/>
                        <a14:foregroundMark x1="4258" y1="35978" x2="4258" y2="35978"/>
                        <a14:foregroundMark x1="10542" y1="33884" x2="10542" y2="33884"/>
                        <a14:foregroundMark x1="24184" y1="33664" x2="24184" y2="33664"/>
                        <a14:foregroundMark x1="20091" y1="33223" x2="20091" y2="33223"/>
                        <a14:foregroundMark x1="15089" y1="33058" x2="15089" y2="33058"/>
                        <a14:foregroundMark x1="12112" y1="33664" x2="12112" y2="33664"/>
                        <a14:foregroundMark x1="13683" y1="33444" x2="13683" y2="33444"/>
                        <a14:foregroundMark x1="55064" y1="70248" x2="55064" y2="70248"/>
                        <a14:foregroundMark x1="53824" y1="72562" x2="53824" y2="72562"/>
                        <a14:foregroundMark x1="99421" y1="72948" x2="99421" y2="72948"/>
                        <a14:foregroundMark x1="57710" y1="33058" x2="57710" y2="33058"/>
                        <a14:foregroundMark x1="56304" y1="33444" x2="56304" y2="33444"/>
                        <a14:foregroundMark x1="59777" y1="33664" x2="59777" y2="33664"/>
                        <a14:foregroundMark x1="54444" y1="33058" x2="54444" y2="33058"/>
                        <a14:foregroundMark x1="21207" y1="33884" x2="21207" y2="33884"/>
                        <a14:backgroundMark x1="32162" y1="40165" x2="32162" y2="40165"/>
                        <a14:backgroundMark x1="27780" y1="82755" x2="27780" y2="82755"/>
                        <a14:backgroundMark x1="55767" y1="84463" x2="55767" y2="84463"/>
                        <a14:backgroundMark x1="70277" y1="48154" x2="70277" y2="48154"/>
                        <a14:backgroundMark x1="69533" y1="38017" x2="69533" y2="38017"/>
                        <a14:backgroundMark x1="68499" y1="48540" x2="68499" y2="48540"/>
                        <a14:backgroundMark x1="72592" y1="38678" x2="72592" y2="38678"/>
                        <a14:backgroundMark x1="72592" y1="47824" x2="72592" y2="47824"/>
                        <a14:backgroundMark x1="77429" y1="24793" x2="77429" y2="24793"/>
                        <a14:backgroundMark x1="36461" y1="39008" x2="36461" y2="39008"/>
                        <a14:backgroundMark x1="97272" y1="83802" x2="97272" y2="83802"/>
                        <a14:backgroundMark x1="98512" y1="81433" x2="98512" y2="81433"/>
                        <a14:backgroundMark x1="99049" y1="80055" x2="99049" y2="8005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95" r="29004" b="16999"/>
          <a:stretch/>
        </p:blipFill>
        <p:spPr>
          <a:xfrm rot="20621604">
            <a:off x="-2712" y="3767193"/>
            <a:ext cx="5280421" cy="28452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"/>
          </a:effectLst>
        </p:spPr>
      </p:pic>
      <p:grpSp>
        <p:nvGrpSpPr>
          <p:cNvPr id="15" name="Gruppieren 14"/>
          <p:cNvGrpSpPr/>
          <p:nvPr/>
        </p:nvGrpSpPr>
        <p:grpSpPr>
          <a:xfrm rot="20922126">
            <a:off x="2459329" y="6836646"/>
            <a:ext cx="3312827" cy="3069789"/>
            <a:chOff x="9564176" y="5915206"/>
            <a:chExt cx="3312827" cy="306978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3" t="48097" r="18233" b="8690"/>
            <a:stretch/>
          </p:blipFill>
          <p:spPr>
            <a:xfrm rot="19583895" flipH="1">
              <a:off x="9564176" y="5915206"/>
              <a:ext cx="3312827" cy="3069789"/>
            </a:xfrm>
            <a:prstGeom prst="ellipse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 rot="21122926">
              <a:off x="9751406" y="6555611"/>
              <a:ext cx="3116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g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ute </a:t>
              </a:r>
              <a:r>
                <a:rPr lang="de-DE" sz="2400" b="1" dirty="0" smtClean="0">
                  <a:latin typeface="Bradley Hand ITC" panose="03070402050302030203" pitchFamily="66" charset="0"/>
                </a:rPr>
                <a:t>Hauswirtschaft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 </a:t>
              </a:r>
            </a:p>
            <a:p>
              <a:r>
                <a:rPr lang="de-DE" sz="2000" b="1" dirty="0" smtClean="0">
                  <a:latin typeface="Bradley Hand ITC" panose="03070402050302030203" pitchFamily="66" charset="0"/>
                </a:rPr>
                <a:t>kann man: 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9973582" y="7396209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hören</a:t>
              </a:r>
              <a:r>
                <a:rPr lang="de-DE" sz="2400" b="1" dirty="0">
                  <a:latin typeface="Bradley Hand ITC" panose="03070402050302030203" pitchFamily="66" charset="0"/>
                </a:rPr>
                <a:t> 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 rot="478743">
              <a:off x="11207511" y="7044139"/>
              <a:ext cx="1362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schmecken</a:t>
              </a:r>
              <a:endParaRPr lang="de-DE" dirty="0"/>
            </a:p>
          </p:txBody>
        </p:sp>
        <p:sp>
          <p:nvSpPr>
            <p:cNvPr id="20" name="Rechteck 19"/>
            <p:cNvSpPr/>
            <p:nvPr/>
          </p:nvSpPr>
          <p:spPr>
            <a:xfrm rot="19525983">
              <a:off x="11309637" y="7536904"/>
              <a:ext cx="9428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riechen</a:t>
              </a:r>
              <a:endParaRPr lang="de-DE" dirty="0"/>
            </a:p>
          </p:txBody>
        </p:sp>
        <p:sp>
          <p:nvSpPr>
            <p:cNvPr id="21" name="Rechteck 20"/>
            <p:cNvSpPr/>
            <p:nvPr/>
          </p:nvSpPr>
          <p:spPr>
            <a:xfrm rot="1401237">
              <a:off x="10663081" y="780083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sehen</a:t>
              </a:r>
              <a:endParaRPr lang="de-DE" dirty="0"/>
            </a:p>
          </p:txBody>
        </p:sp>
        <p:sp>
          <p:nvSpPr>
            <p:cNvPr id="22" name="Rechteck 21"/>
            <p:cNvSpPr/>
            <p:nvPr/>
          </p:nvSpPr>
          <p:spPr>
            <a:xfrm rot="278724">
              <a:off x="10721076" y="7354198"/>
              <a:ext cx="8947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fühlen</a:t>
              </a:r>
              <a:endParaRPr lang="de-DE" dirty="0"/>
            </a:p>
          </p:txBody>
        </p:sp>
      </p:grpSp>
      <p:sp>
        <p:nvSpPr>
          <p:cNvPr id="5" name="Textfeld 4"/>
          <p:cNvSpPr txBox="1"/>
          <p:nvPr/>
        </p:nvSpPr>
        <p:spPr>
          <a:xfrm rot="20712527">
            <a:off x="496145" y="6494069"/>
            <a:ext cx="5184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Erkennst</a:t>
            </a:r>
            <a:r>
              <a:rPr lang="de-DE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du die Gerüche der Hauswirtschaft?</a:t>
            </a:r>
            <a:endParaRPr lang="de-DE" sz="31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63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88975" y="408112"/>
            <a:ext cx="9730549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Neugierig?</a:t>
            </a: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Hauswirtschaft im Gespür?</a:t>
            </a:r>
            <a:endParaRPr lang="de-DE" sz="6200" b="1" dirty="0">
              <a:solidFill>
                <a:srgbClr val="BD0A2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920581" y="5680759"/>
            <a:ext cx="6763385" cy="3231515"/>
            <a:chOff x="784176" y="5952728"/>
            <a:chExt cx="6763385" cy="3231515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84176" y="5952728"/>
              <a:ext cx="6763385" cy="3231515"/>
              <a:chOff x="0" y="0"/>
              <a:chExt cx="6763407" cy="3231931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765738" y="-1765738"/>
                <a:ext cx="3231931" cy="6763407"/>
              </a:xfrm>
              <a:prstGeom prst="rect">
                <a:avLst/>
              </a:prstGeom>
            </p:spPr>
          </p:pic>
          <p:sp>
            <p:nvSpPr>
              <p:cNvPr id="10" name="Textfeld 2"/>
              <p:cNvSpPr txBox="1"/>
              <p:nvPr/>
            </p:nvSpPr>
            <p:spPr>
              <a:xfrm>
                <a:off x="756746" y="307240"/>
                <a:ext cx="5501640" cy="261745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 smtClean="0">
                    <a:effectLst/>
                    <a:latin typeface="Arial Unicode MS"/>
                    <a:ea typeface="Calibri"/>
                    <a:cs typeface="Times New Roman"/>
                  </a:rPr>
                  <a:t>Eingefühlt?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>
                    <a:effectLst/>
                    <a:latin typeface="Arial Unicode MS"/>
                    <a:ea typeface="Calibri"/>
                    <a:cs typeface="Times New Roman"/>
                  </a:rPr>
                  <a:t>Mehr Infos zum Beruf und der Ausbildung unter: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oikos - Ausbildungsoffensive Hauswirtschaft</a:t>
                </a: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Diakonisches Werk Württemberg e. V.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Telefon: 0711 1656 -223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err="1" smtClean="0">
                    <a:latin typeface="Arial Unicode MS"/>
                    <a:ea typeface="Calibri"/>
                    <a:cs typeface="Times New Roman"/>
                  </a:rPr>
                  <a:t>WhatsApp</a:t>
                </a: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: 0176 </a:t>
                </a: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86298567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hauswirtschaft@diakonie-wue.de</a:t>
                </a:r>
                <a:endParaRPr lang="de-DE" sz="1400" dirty="0">
                  <a:latin typeface="Arial Unicode MS"/>
                  <a:ea typeface="Calibri"/>
                  <a:cs typeface="Times New Roman"/>
                </a:endParaRP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www.oikos-hw.de</a:t>
                </a:r>
                <a:r>
                  <a:rPr lang="de-DE" sz="1600" dirty="0">
                    <a:latin typeface="Arial Unicode MS"/>
                    <a:ea typeface="Calibri"/>
                    <a:cs typeface="Times New Roman"/>
                  </a:rPr>
                  <a:t>	</a:t>
                </a:r>
                <a:r>
                  <a:rPr lang="de-DE" sz="1100" u="sng" dirty="0">
                    <a:solidFill>
                      <a:srgbClr val="365F91"/>
                    </a:solidFill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endParaRPr lang="de-DE" sz="1100" dirty="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3074" name="Grafik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64" y="6960840"/>
              <a:ext cx="1608137" cy="161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Grafik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465A65"/>
                </a:clrFrom>
                <a:clrTo>
                  <a:srgbClr val="465A6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37740" r="66428" b="36147"/>
            <a:stretch>
              <a:fillRect/>
            </a:stretch>
          </p:blipFill>
          <p:spPr bwMode="auto">
            <a:xfrm>
              <a:off x="1597720" y="7500640"/>
              <a:ext cx="482600" cy="46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" name="Grafik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320" y="8383239"/>
              <a:ext cx="1166813" cy="3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984960" y="2249925"/>
            <a:ext cx="4389756" cy="3126739"/>
            <a:chOff x="309305" y="2385012"/>
            <a:chExt cx="5133975" cy="3514726"/>
          </a:xfrm>
        </p:grpSpPr>
        <p:pic>
          <p:nvPicPr>
            <p:cNvPr id="4098" name="Picture 2" descr="Bildergebnis für fühlbox basteln gumm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4082" r="98516">
                          <a14:backgroundMark x1="18924" y1="1897" x2="18924" y2="1897"/>
                          <a14:backgroundMark x1="33952" y1="1897" x2="33952" y2="1897"/>
                          <a14:backgroundMark x1="44712" y1="1897" x2="44712" y2="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05" y="2385012"/>
              <a:ext cx="5133975" cy="3514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1372037" y="3171418"/>
              <a:ext cx="38380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Platzhalterfoto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91" y="3000400"/>
            <a:ext cx="5706243" cy="201377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 rot="20922126">
            <a:off x="2132900" y="6576376"/>
            <a:ext cx="3312827" cy="3069789"/>
            <a:chOff x="9564176" y="5915206"/>
            <a:chExt cx="3312827" cy="306978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3" t="48097" r="18233" b="8690"/>
            <a:stretch/>
          </p:blipFill>
          <p:spPr>
            <a:xfrm rot="19583895" flipH="1">
              <a:off x="9564176" y="5915206"/>
              <a:ext cx="3312827" cy="3069789"/>
            </a:xfrm>
            <a:prstGeom prst="ellipse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 rot="21122926">
              <a:off x="9751406" y="6555611"/>
              <a:ext cx="3116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g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ute </a:t>
              </a:r>
              <a:r>
                <a:rPr lang="de-DE" sz="2400" b="1" dirty="0" smtClean="0">
                  <a:latin typeface="Bradley Hand ITC" panose="03070402050302030203" pitchFamily="66" charset="0"/>
                </a:rPr>
                <a:t>Hauswirtschaft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 </a:t>
              </a:r>
            </a:p>
            <a:p>
              <a:r>
                <a:rPr lang="de-DE" sz="2000" b="1" dirty="0" smtClean="0">
                  <a:latin typeface="Bradley Hand ITC" panose="03070402050302030203" pitchFamily="66" charset="0"/>
                </a:rPr>
                <a:t>kann man: 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9973582" y="7396209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hören</a:t>
              </a:r>
              <a:r>
                <a:rPr lang="de-DE" sz="2400" b="1" dirty="0">
                  <a:latin typeface="Bradley Hand ITC" panose="03070402050302030203" pitchFamily="66" charset="0"/>
                </a:rPr>
                <a:t> 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 rot="478743">
              <a:off x="11207511" y="7044139"/>
              <a:ext cx="1362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schmecken</a:t>
              </a:r>
              <a:endParaRPr lang="de-DE" dirty="0"/>
            </a:p>
          </p:txBody>
        </p:sp>
        <p:sp>
          <p:nvSpPr>
            <p:cNvPr id="20" name="Rechteck 19"/>
            <p:cNvSpPr/>
            <p:nvPr/>
          </p:nvSpPr>
          <p:spPr>
            <a:xfrm rot="19525983">
              <a:off x="11309637" y="7536904"/>
              <a:ext cx="9428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riechen</a:t>
              </a:r>
              <a:endParaRPr lang="de-DE" dirty="0"/>
            </a:p>
          </p:txBody>
        </p:sp>
        <p:sp>
          <p:nvSpPr>
            <p:cNvPr id="21" name="Rechteck 20"/>
            <p:cNvSpPr/>
            <p:nvPr/>
          </p:nvSpPr>
          <p:spPr>
            <a:xfrm rot="1401237">
              <a:off x="10663081" y="780083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sehen</a:t>
              </a:r>
              <a:endParaRPr lang="de-DE" dirty="0"/>
            </a:p>
          </p:txBody>
        </p:sp>
        <p:sp>
          <p:nvSpPr>
            <p:cNvPr id="22" name="Rechteck 21"/>
            <p:cNvSpPr/>
            <p:nvPr/>
          </p:nvSpPr>
          <p:spPr>
            <a:xfrm rot="278724">
              <a:off x="10721076" y="7354198"/>
              <a:ext cx="8947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fühlen</a:t>
              </a:r>
              <a:endParaRPr lang="de-DE" dirty="0"/>
            </a:p>
          </p:txBody>
        </p:sp>
      </p:grpSp>
      <p:sp>
        <p:nvSpPr>
          <p:cNvPr id="23" name="Textfeld 22"/>
          <p:cNvSpPr txBox="1"/>
          <p:nvPr/>
        </p:nvSpPr>
        <p:spPr>
          <a:xfrm rot="20712527">
            <a:off x="496145" y="5141227"/>
            <a:ext cx="51845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Welche typischen Gegenstände befinden sich in den Fühlboxen? Wozu werden sie verwendet?</a:t>
            </a:r>
            <a:endParaRPr lang="de-DE" sz="31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88975" y="408112"/>
            <a:ext cx="9244838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Neugierig?</a:t>
            </a:r>
          </a:p>
          <a:p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Mal in die Hauswirtschaft </a:t>
            </a:r>
          </a:p>
          <a:p>
            <a:r>
              <a:rPr lang="de-DE" sz="6200" b="1" dirty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</a:t>
            </a:r>
            <a:r>
              <a:rPr lang="de-DE" sz="6200" b="1" dirty="0" smtClean="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einschmecken!</a:t>
            </a:r>
            <a:endParaRPr lang="de-DE" sz="6200" b="1" dirty="0">
              <a:solidFill>
                <a:srgbClr val="BD0A2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920581" y="5680759"/>
            <a:ext cx="6763385" cy="3231515"/>
            <a:chOff x="784176" y="5952728"/>
            <a:chExt cx="6763385" cy="3231515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84176" y="5952728"/>
              <a:ext cx="6763385" cy="3231515"/>
              <a:chOff x="0" y="0"/>
              <a:chExt cx="6763407" cy="3231931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765738" y="-1765738"/>
                <a:ext cx="3231931" cy="6763407"/>
              </a:xfrm>
              <a:prstGeom prst="rect">
                <a:avLst/>
              </a:prstGeom>
            </p:spPr>
          </p:pic>
          <p:sp>
            <p:nvSpPr>
              <p:cNvPr id="10" name="Textfeld 2"/>
              <p:cNvSpPr txBox="1"/>
              <p:nvPr/>
            </p:nvSpPr>
            <p:spPr>
              <a:xfrm>
                <a:off x="756746" y="307240"/>
                <a:ext cx="5501640" cy="261745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 smtClean="0">
                    <a:effectLst/>
                    <a:latin typeface="Arial Unicode MS"/>
                    <a:ea typeface="Calibri"/>
                    <a:cs typeface="Times New Roman"/>
                  </a:rPr>
                  <a:t>Auf den Geschmack gekommen?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de-DE" sz="1600" b="1" dirty="0">
                    <a:effectLst/>
                    <a:latin typeface="Arial Unicode MS"/>
                    <a:ea typeface="Calibri"/>
                    <a:cs typeface="Times New Roman"/>
                  </a:rPr>
                  <a:t>Mehr Infos zum Beruf und der Ausbildung unter:</a:t>
                </a:r>
                <a:endParaRPr lang="de-DE" sz="1600" dirty="0">
                  <a:effectLst/>
                  <a:ea typeface="Calibri"/>
                  <a:cs typeface="Times New Roman"/>
                </a:endParaRP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oikos - Ausbildungsoffensive Hauswirtschaft</a:t>
                </a:r>
              </a:p>
              <a:p>
                <a:pPr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Diakonisches Werk Württemberg e. V.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</a:pP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Telefon: 0711 1656 -223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err="1" smtClean="0">
                    <a:latin typeface="Arial Unicode MS"/>
                    <a:ea typeface="Calibri"/>
                    <a:cs typeface="Times New Roman"/>
                  </a:rPr>
                  <a:t>WhatsApp</a:t>
                </a:r>
                <a:r>
                  <a:rPr lang="de-DE" sz="1400" dirty="0">
                    <a:latin typeface="Arial Unicode MS"/>
                    <a:ea typeface="Calibri"/>
                    <a:cs typeface="Times New Roman"/>
                  </a:rPr>
                  <a:t>: 0176 </a:t>
                </a: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86298567</a:t>
                </a: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hauswirtschaft@diakonie-wue.de</a:t>
                </a:r>
                <a:endParaRPr lang="de-DE" sz="1400" dirty="0">
                  <a:latin typeface="Arial Unicode MS"/>
                  <a:ea typeface="Calibri"/>
                  <a:cs typeface="Times New Roman"/>
                </a:endParaRPr>
              </a:p>
              <a:p>
                <a:pPr marL="993775" indent="-552450">
                  <a:lnSpc>
                    <a:spcPct val="114000"/>
                  </a:lnSpc>
                  <a:spcAft>
                    <a:spcPts val="0"/>
                  </a:spcAft>
                  <a:tabLst>
                    <a:tab pos="0" algn="l"/>
                    <a:tab pos="269875" algn="l"/>
                  </a:tabLst>
                </a:pPr>
                <a:r>
                  <a:rPr lang="de-DE" sz="1400" dirty="0" smtClean="0">
                    <a:latin typeface="Arial Unicode MS"/>
                    <a:ea typeface="Calibri"/>
                    <a:cs typeface="Times New Roman"/>
                  </a:rPr>
                  <a:t>www.oikos-hw.de</a:t>
                </a:r>
                <a:r>
                  <a:rPr lang="de-DE" sz="1600" dirty="0">
                    <a:latin typeface="Arial Unicode MS"/>
                    <a:ea typeface="Calibri"/>
                    <a:cs typeface="Times New Roman"/>
                  </a:rPr>
                  <a:t>	</a:t>
                </a:r>
                <a:r>
                  <a:rPr lang="de-DE" sz="1100" u="sng" dirty="0">
                    <a:solidFill>
                      <a:srgbClr val="365F91"/>
                    </a:solidFill>
                    <a:effectLst/>
                    <a:latin typeface="Arial"/>
                    <a:ea typeface="Calibri"/>
                    <a:cs typeface="Times New Roman"/>
                  </a:rPr>
                  <a:t> </a:t>
                </a:r>
                <a:endParaRPr lang="de-DE" sz="1100" dirty="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3074" name="Grafik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64" y="6960840"/>
              <a:ext cx="1608137" cy="161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Grafik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465A65"/>
                </a:clrFrom>
                <a:clrTo>
                  <a:srgbClr val="465A6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37740" r="66428" b="36147"/>
            <a:stretch>
              <a:fillRect/>
            </a:stretch>
          </p:blipFill>
          <p:spPr bwMode="auto">
            <a:xfrm>
              <a:off x="1597720" y="7500640"/>
              <a:ext cx="482600" cy="46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" name="Grafik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320" y="8383239"/>
              <a:ext cx="1166813" cy="38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91" y="3000400"/>
            <a:ext cx="5706243" cy="201377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 rot="20922126">
            <a:off x="2132900" y="6576376"/>
            <a:ext cx="3312827" cy="3069789"/>
            <a:chOff x="9564176" y="5915206"/>
            <a:chExt cx="3312827" cy="306978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3" t="48097" r="18233" b="8690"/>
            <a:stretch/>
          </p:blipFill>
          <p:spPr>
            <a:xfrm rot="19583895" flipH="1">
              <a:off x="9564176" y="5915206"/>
              <a:ext cx="3312827" cy="3069789"/>
            </a:xfrm>
            <a:prstGeom prst="ellipse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 rot="21122926">
              <a:off x="9751406" y="6555611"/>
              <a:ext cx="31164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g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ute </a:t>
              </a:r>
              <a:r>
                <a:rPr lang="de-DE" sz="2400" b="1" dirty="0" smtClean="0">
                  <a:latin typeface="Bradley Hand ITC" panose="03070402050302030203" pitchFamily="66" charset="0"/>
                </a:rPr>
                <a:t>Hauswirtschaft</a:t>
              </a:r>
              <a:r>
                <a:rPr lang="de-DE" sz="2000" b="1" dirty="0" smtClean="0">
                  <a:latin typeface="Bradley Hand ITC" panose="03070402050302030203" pitchFamily="66" charset="0"/>
                </a:rPr>
                <a:t> </a:t>
              </a:r>
            </a:p>
            <a:p>
              <a:r>
                <a:rPr lang="de-DE" sz="2000" b="1" dirty="0" smtClean="0">
                  <a:latin typeface="Bradley Hand ITC" panose="03070402050302030203" pitchFamily="66" charset="0"/>
                </a:rPr>
                <a:t>kann man: </a:t>
              </a:r>
            </a:p>
          </p:txBody>
        </p:sp>
        <p:sp>
          <p:nvSpPr>
            <p:cNvPr id="18" name="Rechteck 17"/>
            <p:cNvSpPr/>
            <p:nvPr/>
          </p:nvSpPr>
          <p:spPr>
            <a:xfrm>
              <a:off x="9973582" y="7396209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latin typeface="Bradley Hand ITC" panose="03070402050302030203" pitchFamily="66" charset="0"/>
                </a:rPr>
                <a:t>hören</a:t>
              </a:r>
              <a:r>
                <a:rPr lang="de-DE" sz="2400" b="1" dirty="0">
                  <a:latin typeface="Bradley Hand ITC" panose="03070402050302030203" pitchFamily="66" charset="0"/>
                </a:rPr>
                <a:t> 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 rot="478743">
              <a:off x="11207511" y="7044139"/>
              <a:ext cx="1362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schmecken</a:t>
              </a:r>
              <a:endParaRPr lang="de-DE" dirty="0"/>
            </a:p>
          </p:txBody>
        </p:sp>
        <p:sp>
          <p:nvSpPr>
            <p:cNvPr id="20" name="Rechteck 19"/>
            <p:cNvSpPr/>
            <p:nvPr/>
          </p:nvSpPr>
          <p:spPr>
            <a:xfrm rot="19525983">
              <a:off x="11309637" y="7536904"/>
              <a:ext cx="9428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riechen</a:t>
              </a:r>
              <a:endParaRPr lang="de-DE" dirty="0"/>
            </a:p>
          </p:txBody>
        </p:sp>
        <p:sp>
          <p:nvSpPr>
            <p:cNvPr id="21" name="Rechteck 20"/>
            <p:cNvSpPr/>
            <p:nvPr/>
          </p:nvSpPr>
          <p:spPr>
            <a:xfrm rot="1401237">
              <a:off x="10663081" y="7800834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sehen</a:t>
              </a:r>
              <a:endParaRPr lang="de-DE" dirty="0"/>
            </a:p>
          </p:txBody>
        </p:sp>
        <p:sp>
          <p:nvSpPr>
            <p:cNvPr id="22" name="Rechteck 21"/>
            <p:cNvSpPr/>
            <p:nvPr/>
          </p:nvSpPr>
          <p:spPr>
            <a:xfrm rot="278724">
              <a:off x="10721076" y="7354198"/>
              <a:ext cx="89479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smtClean="0">
                  <a:latin typeface="Bradley Hand ITC" panose="03070402050302030203" pitchFamily="66" charset="0"/>
                </a:rPr>
                <a:t>fühlen</a:t>
              </a:r>
              <a:endParaRPr lang="de-DE" dirty="0"/>
            </a:p>
          </p:txBody>
        </p:sp>
      </p:grpSp>
      <p:sp>
        <p:nvSpPr>
          <p:cNvPr id="23" name="Textfeld 22"/>
          <p:cNvSpPr txBox="1"/>
          <p:nvPr/>
        </p:nvSpPr>
        <p:spPr>
          <a:xfrm rot="20712527">
            <a:off x="357363" y="4856960"/>
            <a:ext cx="65641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Wenn Sie fleißig die Ausstellung betrachtet haben sichern Sie sich ein schmackhaftes </a:t>
            </a:r>
            <a:r>
              <a:rPr lang="de-DE" sz="3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Give-Away</a:t>
            </a:r>
            <a:r>
              <a:rPr lang="de-DE" sz="3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für zu Hause oder den Heimweg!</a:t>
            </a:r>
            <a:endParaRPr lang="de-DE" sz="31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-268850" y="3185110"/>
            <a:ext cx="4819327" cy="2716777"/>
            <a:chOff x="-268850" y="3185110"/>
            <a:chExt cx="4819327" cy="271677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78" b="82979" l="9967" r="89992">
                          <a14:backgroundMark x1="21092" y1="69479" x2="21092" y2="69479"/>
                          <a14:backgroundMark x1="26882" y1="65224" x2="26882" y2="65224"/>
                          <a14:backgroundMark x1="38958" y1="69039" x2="38958" y2="69039"/>
                          <a14:backgroundMark x1="56452" y1="50624" x2="56452" y2="50624"/>
                          <a14:backgroundMark x1="61663" y1="53045" x2="61663" y2="53045"/>
                          <a14:backgroundMark x1="66584" y1="57153" x2="66584" y2="57153"/>
                          <a14:backgroundMark x1="67701" y1="60015" x2="67701" y2="60015"/>
                          <a14:backgroundMark x1="56865" y1="53338" x2="56865" y2="53338"/>
                          <a14:backgroundMark x1="52068" y1="52091" x2="52068" y2="52091"/>
                          <a14:backgroundMark x1="46650" y1="50990" x2="46650" y2="50990"/>
                          <a14:backgroundMark x1="41108" y1="69626" x2="41108" y2="69626"/>
                          <a14:backgroundMark x1="54384" y1="74615" x2="54384" y2="74615"/>
                          <a14:backgroundMark x1="26220" y1="66911" x2="26220" y2="66911"/>
                          <a14:backgroundMark x1="25352" y1="65077" x2="25352" y2="65077"/>
                          <a14:backgroundMark x1="29735" y1="71387" x2="29735" y2="71387"/>
                          <a14:backgroundMark x1="17246" y1="24211" x2="17246" y2="242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28950">
              <a:off x="-268850" y="3185110"/>
              <a:ext cx="4819327" cy="2716777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 rot="20223965">
              <a:off x="371541" y="3874106"/>
              <a:ext cx="383802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Platzhalterfoto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2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5" y="7289739"/>
            <a:ext cx="2324041" cy="2324041"/>
          </a:xfrm>
          <a:prstGeom prst="rect">
            <a:avLst/>
          </a:prstGeom>
        </p:spPr>
      </p:pic>
      <p:pic>
        <p:nvPicPr>
          <p:cNvPr id="2" name="Picture 10" descr="https://cdn.pixabay.com/photo/2015/11/03/08/55/laptop-1019782__3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2" b="8538"/>
          <a:stretch/>
        </p:blipFill>
        <p:spPr bwMode="auto">
          <a:xfrm>
            <a:off x="64096" y="48072"/>
            <a:ext cx="2419021" cy="19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ssensausgabe, Flüchtlinge, Anstehen, Essen, Hung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2571" r="53255" b="27629"/>
          <a:stretch/>
        </p:blipFill>
        <p:spPr bwMode="auto">
          <a:xfrm>
            <a:off x="10616273" y="2586111"/>
            <a:ext cx="2205192" cy="274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24" y="5214552"/>
            <a:ext cx="2901504" cy="2901504"/>
          </a:xfrm>
          <a:prstGeom prst="rect">
            <a:avLst/>
          </a:prstGeom>
        </p:spPr>
      </p:pic>
      <p:pic>
        <p:nvPicPr>
          <p:cNvPr id="4" name="Picture 42" descr="Diskussion, Sitzung, Weiße Männchen, 3D Mod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2"/>
          <a:stretch/>
        </p:blipFill>
        <p:spPr bwMode="auto">
          <a:xfrm>
            <a:off x="5248672" y="121436"/>
            <a:ext cx="2463562" cy="19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ehrer, Lehren, Lernen, Verbesseru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7106" r="13603" b="4362"/>
          <a:stretch/>
        </p:blipFill>
        <p:spPr bwMode="auto">
          <a:xfrm flipH="1">
            <a:off x="8834696" y="2565470"/>
            <a:ext cx="1761711" cy="23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Wäsche, Waschen, Waschmaschine, Trockne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6121" r="23340"/>
          <a:stretch/>
        </p:blipFill>
        <p:spPr bwMode="auto">
          <a:xfrm>
            <a:off x="5032648" y="2268102"/>
            <a:ext cx="1725306" cy="292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utzfrau, Reiniger, Putzen, Reinigungskraf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76" b="97782" l="9982" r="89834">
                        <a14:foregroundMark x1="67283" y1="29760" x2="67283" y2="29760"/>
                        <a14:foregroundMark x1="70055" y1="22551" x2="70055" y2="22551"/>
                        <a14:foregroundMark x1="71165" y1="19409" x2="71165" y2="19409"/>
                        <a14:foregroundMark x1="68022" y1="27542" x2="68022" y2="27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568" y="0"/>
            <a:ext cx="2330708" cy="23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Besprechung, Meeting, Gespräc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88" b="90000" l="10000" r="97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27"/>
          <a:stretch/>
        </p:blipFill>
        <p:spPr bwMode="auto">
          <a:xfrm>
            <a:off x="2601878" y="2763931"/>
            <a:ext cx="2646794" cy="21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Lehrer, Lehren, Lernen, Verbesserung, Bildung, Business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7088"/>
          <a:stretch/>
        </p:blipFill>
        <p:spPr bwMode="auto">
          <a:xfrm>
            <a:off x="2112578" y="-23936"/>
            <a:ext cx="1040525" cy="20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ücher, Stapel, Lernen, Studium, Bibliothek, Bildu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71" y="75473"/>
            <a:ext cx="1964501" cy="196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3" y="2466751"/>
            <a:ext cx="2350207" cy="235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25166"/>
          <a:stretch/>
        </p:blipFill>
        <p:spPr>
          <a:xfrm>
            <a:off x="1850834" y="4598588"/>
            <a:ext cx="1564012" cy="24495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3755"/>
          <a:stretch/>
        </p:blipFill>
        <p:spPr>
          <a:xfrm>
            <a:off x="3379471" y="4800600"/>
            <a:ext cx="1773900" cy="255307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7" r="15307"/>
          <a:stretch/>
        </p:blipFill>
        <p:spPr>
          <a:xfrm>
            <a:off x="6906147" y="2139232"/>
            <a:ext cx="1922247" cy="309214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7199" r="18515"/>
          <a:stretch/>
        </p:blipFill>
        <p:spPr>
          <a:xfrm>
            <a:off x="7699399" y="75472"/>
            <a:ext cx="1460365" cy="221044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4"/>
          <a:stretch/>
        </p:blipFill>
        <p:spPr>
          <a:xfrm>
            <a:off x="-151929" y="4639510"/>
            <a:ext cx="2122619" cy="2408617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10425" r="22237"/>
          <a:stretch/>
        </p:blipFill>
        <p:spPr bwMode="auto">
          <a:xfrm>
            <a:off x="10424475" y="202078"/>
            <a:ext cx="1273601" cy="22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556" l="31230" r="68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92" r="26948"/>
          <a:stretch/>
        </p:blipFill>
        <p:spPr>
          <a:xfrm>
            <a:off x="11483082" y="-73995"/>
            <a:ext cx="1280488" cy="275607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10257" r="5863" b="7354"/>
          <a:stretch/>
        </p:blipFill>
        <p:spPr>
          <a:xfrm>
            <a:off x="2132818" y="7188238"/>
            <a:ext cx="2438712" cy="234347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25716" b="7527"/>
          <a:stretch/>
        </p:blipFill>
        <p:spPr>
          <a:xfrm>
            <a:off x="6401624" y="6665304"/>
            <a:ext cx="3893294" cy="2932126"/>
          </a:xfrm>
          <a:prstGeom prst="rect">
            <a:avLst/>
          </a:prstGeom>
        </p:spPr>
      </p:pic>
      <p:pic>
        <p:nvPicPr>
          <p:cNvPr id="22" name="Picture 34" descr="https://cdn.pixabay.com/photo/2015/10/30/10/41/red-1013667__340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26439" r="4768" b="5303"/>
          <a:stretch/>
        </p:blipFill>
        <p:spPr bwMode="auto">
          <a:xfrm>
            <a:off x="5171511" y="5226945"/>
            <a:ext cx="2309409" cy="17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615" b="97594" l="1278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3575" r="2678"/>
          <a:stretch/>
        </p:blipFill>
        <p:spPr>
          <a:xfrm>
            <a:off x="8494300" y="4930930"/>
            <a:ext cx="2121973" cy="2380694"/>
          </a:xfrm>
          <a:prstGeom prst="rect">
            <a:avLst/>
          </a:prstGeom>
        </p:spPr>
      </p:pic>
      <p:pic>
        <p:nvPicPr>
          <p:cNvPr id="29" name="Picture 6" descr="Koch, Backen, Teig Rollen, Kochen, Weiße Männchen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056" b="99167" l="20556" r="7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8222" r="25151" b="3265"/>
          <a:stretch/>
        </p:blipFill>
        <p:spPr bwMode="auto">
          <a:xfrm>
            <a:off x="4451519" y="6335697"/>
            <a:ext cx="2063170" cy="32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07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4" r="12075"/>
          <a:stretch/>
        </p:blipFill>
        <p:spPr>
          <a:xfrm flipH="1">
            <a:off x="1451147" y="4052877"/>
            <a:ext cx="1582816" cy="275459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9681" y="247708"/>
            <a:ext cx="3867525" cy="386752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/>
          <a:stretch/>
        </p:blipFill>
        <p:spPr>
          <a:xfrm>
            <a:off x="8978568" y="6435877"/>
            <a:ext cx="2468367" cy="30243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/>
          <a:stretch/>
        </p:blipFill>
        <p:spPr>
          <a:xfrm>
            <a:off x="16167" y="6673802"/>
            <a:ext cx="3240360" cy="297312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r="15933"/>
          <a:stretch/>
        </p:blipFill>
        <p:spPr>
          <a:xfrm>
            <a:off x="2728392" y="577238"/>
            <a:ext cx="1913278" cy="36614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83" y="6384776"/>
            <a:ext cx="3043808" cy="30438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1160" y="-311968"/>
            <a:ext cx="3312368" cy="33123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0" t="28540" r="41050" b="35335"/>
          <a:stretch/>
        </p:blipFill>
        <p:spPr>
          <a:xfrm>
            <a:off x="8056984" y="303691"/>
            <a:ext cx="1256663" cy="152592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1" r="32803"/>
          <a:stretch/>
        </p:blipFill>
        <p:spPr>
          <a:xfrm>
            <a:off x="-151928" y="3861501"/>
            <a:ext cx="1392059" cy="3312368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10482345" y="6379901"/>
            <a:ext cx="2372816" cy="3230312"/>
            <a:chOff x="-5418347" y="-1051627"/>
            <a:chExt cx="5229161" cy="7071001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26462" r="28139"/>
            <a:stretch/>
          </p:blipFill>
          <p:spPr>
            <a:xfrm>
              <a:off x="-3862552" y="303691"/>
              <a:ext cx="3673366" cy="5715683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03" b="71174"/>
            <a:stretch/>
          </p:blipFill>
          <p:spPr>
            <a:xfrm rot="620937">
              <a:off x="-5418347" y="-1051627"/>
              <a:ext cx="4174232" cy="1871880"/>
            </a:xfrm>
            <a:prstGeom prst="rect">
              <a:avLst/>
            </a:prstGeom>
          </p:spPr>
        </p:pic>
      </p:grp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2918" r="17545"/>
          <a:stretch/>
        </p:blipFill>
        <p:spPr>
          <a:xfrm>
            <a:off x="3320793" y="5517685"/>
            <a:ext cx="2560248" cy="408052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2"/>
          <a:stretch/>
        </p:blipFill>
        <p:spPr>
          <a:xfrm>
            <a:off x="9104858" y="3646592"/>
            <a:ext cx="3696742" cy="2733309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5889176" y="2882199"/>
            <a:ext cx="3751984" cy="2926513"/>
            <a:chOff x="4106607" y="3144416"/>
            <a:chExt cx="4588385" cy="3448193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38"/>
            <a:stretch/>
          </p:blipFill>
          <p:spPr>
            <a:xfrm>
              <a:off x="4720651" y="4107256"/>
              <a:ext cx="3360297" cy="2485353"/>
            </a:xfrm>
            <a:prstGeom prst="rect">
              <a:avLst/>
            </a:prstGeom>
          </p:spPr>
        </p:pic>
        <p:pic>
          <p:nvPicPr>
            <p:cNvPr id="23" name="Picture 20"/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95"/>
            <a:stretch/>
          </p:blipFill>
          <p:spPr bwMode="auto">
            <a:xfrm>
              <a:off x="4106607" y="3144416"/>
              <a:ext cx="4588385" cy="1349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uppieren 26"/>
          <p:cNvGrpSpPr/>
          <p:nvPr/>
        </p:nvGrpSpPr>
        <p:grpSpPr>
          <a:xfrm>
            <a:off x="4445877" y="257363"/>
            <a:ext cx="2486610" cy="3749047"/>
            <a:chOff x="4694428" y="-378118"/>
            <a:chExt cx="2486610" cy="3749047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08" r="35663"/>
            <a:stretch/>
          </p:blipFill>
          <p:spPr>
            <a:xfrm flipH="1">
              <a:off x="4939234" y="1489585"/>
              <a:ext cx="2241804" cy="1881344"/>
            </a:xfrm>
            <a:prstGeom prst="rect">
              <a:avLst/>
            </a:prstGeom>
          </p:spPr>
        </p:pic>
        <p:pic>
          <p:nvPicPr>
            <p:cNvPr id="1028" name="Picture 4" descr="Weiße Männchen, 3D Model, Freigestellt, 3D, Model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1806" b="79861" l="33889" r="780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4" t="10497" r="22930" b="15492"/>
            <a:stretch/>
          </p:blipFill>
          <p:spPr bwMode="auto">
            <a:xfrm>
              <a:off x="4694428" y="-378118"/>
              <a:ext cx="2128420" cy="3260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Kleidung, Ausrüstung, Hintergrund, Bügeln, Bügeleisen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00" b="79219" l="33750" r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1" t="2532" r="39924" b="20230"/>
            <a:stretch/>
          </p:blipFill>
          <p:spPr bwMode="auto">
            <a:xfrm flipH="1">
              <a:off x="4890221" y="1010468"/>
              <a:ext cx="545621" cy="1010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59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3928392" y="840160"/>
            <a:ext cx="9601200" cy="9990322"/>
            <a:chOff x="3928392" y="840160"/>
            <a:chExt cx="9601200" cy="999032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9"/>
            <a:stretch/>
          </p:blipFill>
          <p:spPr>
            <a:xfrm>
              <a:off x="3928392" y="840160"/>
              <a:ext cx="9601200" cy="9577063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64"/>
            <a:stretch/>
          </p:blipFill>
          <p:spPr>
            <a:xfrm>
              <a:off x="3928392" y="9121080"/>
              <a:ext cx="9601200" cy="1709402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144" y="336104"/>
            <a:ext cx="11449352" cy="16002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Der deutsche Qualifikationsrahmen (DQR)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961" y="2232248"/>
            <a:ext cx="11521440" cy="7608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/>
              <a:t>Der DQR ist ein Instrument zur Einordnung der Qualifikationen des deutschen </a:t>
            </a:r>
            <a:r>
              <a:rPr lang="de-DE" sz="4000" dirty="0" smtClean="0"/>
              <a:t>Bildungs-</a:t>
            </a:r>
          </a:p>
          <a:p>
            <a:pPr marL="0" indent="0">
              <a:buNone/>
            </a:pPr>
            <a:r>
              <a:rPr lang="de-DE" sz="4000" dirty="0" err="1" smtClean="0"/>
              <a:t>systems</a:t>
            </a:r>
            <a:r>
              <a:rPr lang="de-DE" sz="4000" dirty="0" smtClean="0"/>
              <a:t> </a:t>
            </a:r>
            <a:r>
              <a:rPr lang="de-DE" sz="4000" dirty="0"/>
              <a:t>und </a:t>
            </a:r>
            <a:r>
              <a:rPr lang="de-DE" sz="4000" dirty="0" smtClean="0"/>
              <a:t>zur Vergleichbarkeit deutscher Qualifikationen in </a:t>
            </a:r>
            <a:r>
              <a:rPr lang="de-DE" sz="4000" dirty="0"/>
              <a:t>Europa </a:t>
            </a:r>
            <a:endParaRPr lang="de-DE" sz="4000" dirty="0" smtClean="0"/>
          </a:p>
          <a:p>
            <a:pPr marL="0" indent="0">
              <a:buNone/>
            </a:pPr>
            <a:r>
              <a:rPr lang="de-DE" sz="4000" dirty="0" smtClean="0"/>
              <a:t>beitragen</a:t>
            </a:r>
            <a:r>
              <a:rPr lang="de-DE" sz="4000" dirty="0"/>
              <a:t>. </a:t>
            </a:r>
            <a:r>
              <a:rPr lang="de-DE" sz="4000" dirty="0" smtClean="0"/>
              <a:t>Es sind acht </a:t>
            </a:r>
          </a:p>
          <a:p>
            <a:pPr marL="0" indent="0">
              <a:buNone/>
            </a:pPr>
            <a:r>
              <a:rPr lang="de-DE" sz="4000" dirty="0" smtClean="0"/>
              <a:t>Niveaus definiert, </a:t>
            </a:r>
            <a:r>
              <a:rPr lang="de-DE" sz="4000" dirty="0"/>
              <a:t>die </a:t>
            </a:r>
            <a:r>
              <a:rPr lang="de-DE" sz="4000" dirty="0" smtClean="0"/>
              <a:t>denen </a:t>
            </a:r>
          </a:p>
          <a:p>
            <a:pPr marL="0" indent="0">
              <a:buNone/>
            </a:pPr>
            <a:r>
              <a:rPr lang="de-DE" sz="4000" dirty="0" smtClean="0"/>
              <a:t>des Europäischen </a:t>
            </a:r>
            <a:r>
              <a:rPr lang="de-DE" sz="4000" dirty="0" err="1" smtClean="0"/>
              <a:t>Quali</a:t>
            </a:r>
            <a:r>
              <a:rPr lang="de-DE" sz="4000" dirty="0" smtClean="0"/>
              <a:t>-</a:t>
            </a:r>
          </a:p>
          <a:p>
            <a:pPr marL="0" indent="0">
              <a:buNone/>
            </a:pPr>
            <a:r>
              <a:rPr lang="de-DE" sz="4000" dirty="0" err="1" smtClean="0"/>
              <a:t>fikationsrahmens</a:t>
            </a:r>
            <a:r>
              <a:rPr lang="de-DE" sz="4000" dirty="0" smtClean="0"/>
              <a:t> (EQR) </a:t>
            </a:r>
          </a:p>
          <a:p>
            <a:pPr marL="0" indent="0">
              <a:buNone/>
            </a:pPr>
            <a:r>
              <a:rPr lang="de-DE" sz="4000" dirty="0" smtClean="0"/>
              <a:t>zugeordnet </a:t>
            </a:r>
            <a:r>
              <a:rPr lang="de-DE" sz="4000" dirty="0"/>
              <a:t>werden </a:t>
            </a:r>
            <a:endParaRPr lang="de-DE" sz="4000" dirty="0" smtClean="0"/>
          </a:p>
          <a:p>
            <a:pPr marL="0" indent="0">
              <a:buNone/>
            </a:pPr>
            <a:r>
              <a:rPr lang="de-DE" sz="4000" dirty="0" smtClean="0"/>
              <a:t>können</a:t>
            </a:r>
            <a:r>
              <a:rPr lang="de-DE" sz="4000" dirty="0"/>
              <a:t>. </a:t>
            </a:r>
          </a:p>
        </p:txBody>
      </p:sp>
      <p:sp>
        <p:nvSpPr>
          <p:cNvPr id="6" name="Rechteck 5"/>
          <p:cNvSpPr/>
          <p:nvPr/>
        </p:nvSpPr>
        <p:spPr>
          <a:xfrm rot="5400000">
            <a:off x="10689109" y="3038556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err="1" smtClean="0">
                <a:solidFill>
                  <a:schemeClr val="bg1"/>
                </a:solidFill>
              </a:rPr>
              <a:t>Doktoratsebene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 rot="5400000">
            <a:off x="9768486" y="4681724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Master-Ebene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 rot="5400000">
            <a:off x="8463818" y="6407107"/>
            <a:ext cx="3350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  </a:t>
            </a:r>
            <a:r>
              <a:rPr lang="de-DE" sz="3200" dirty="0">
                <a:solidFill>
                  <a:schemeClr val="bg1"/>
                </a:solidFill>
              </a:rPr>
              <a:t>Bachelor-Ebene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304" y="7680920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0851061" y="6891154"/>
            <a:ext cx="2160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Mehr Infos zum DQR: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rot="5400000">
            <a:off x="6913301" y="8199812"/>
            <a:ext cx="244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  Ausbildung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 rot="5400000">
            <a:off x="7545511" y="7607884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chemeClr val="bg1"/>
                </a:solidFill>
              </a:rPr>
              <a:t> Spezialisierung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974304" y="7896944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3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966192" y="8401000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Rechteck 16"/>
          <p:cNvSpPr/>
          <p:nvPr/>
        </p:nvSpPr>
        <p:spPr>
          <a:xfrm>
            <a:off x="4958080" y="8572018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4672608" y="8833048"/>
            <a:ext cx="2880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Überwiegend unter Anleitung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952047" y="7176864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Rechteck 19"/>
          <p:cNvSpPr/>
          <p:nvPr/>
        </p:nvSpPr>
        <p:spPr>
          <a:xfrm>
            <a:off x="8960160" y="6222440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5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9957816" y="4792477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6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0937304" y="2857737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12046050" y="1056184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92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01625"/>
            <a:ext cx="6264275" cy="899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0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79559" y="520932"/>
            <a:ext cx="4536504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Ein/e Hauswirtschafter/in verdient in Baden-Württemberg durchschnittlich 2200€ Brutto </a:t>
            </a:r>
            <a:r>
              <a:rPr lang="de-DE" sz="1800" dirty="0" smtClean="0"/>
              <a:t>(Entgeltatlas 2017)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79559" y="2362243"/>
            <a:ext cx="4536504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Ein/e Hauswirtschaftliche/r Betriebsleiter/in oder Meister/er verdient durchschnittlich ca. </a:t>
            </a:r>
            <a:r>
              <a:rPr lang="de-DE" dirty="0" smtClean="0">
                <a:solidFill>
                  <a:schemeClr val="tx1"/>
                </a:solidFill>
              </a:rPr>
              <a:t>3000-3500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€ Brutto </a:t>
            </a:r>
            <a:r>
              <a:rPr lang="de-DE" sz="1800" dirty="0"/>
              <a:t>(Entgeltatlas 2017)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968752" y="552128"/>
            <a:ext cx="4536504" cy="20159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de-DE" dirty="0" smtClean="0"/>
              <a:t>Ein/e Bachelor </a:t>
            </a:r>
            <a:r>
              <a:rPr lang="de-DE" dirty="0" err="1" smtClean="0"/>
              <a:t>of</a:t>
            </a:r>
            <a:r>
              <a:rPr lang="de-DE" dirty="0" smtClean="0"/>
              <a:t> Science Oecotrophologie verdient durchschnittlich ca. 3000-</a:t>
            </a:r>
            <a:r>
              <a:rPr lang="de-DE" dirty="0" smtClean="0">
                <a:solidFill>
                  <a:schemeClr val="tx1"/>
                </a:solidFill>
              </a:rPr>
              <a:t>3400€ </a:t>
            </a:r>
            <a:r>
              <a:rPr lang="de-DE" dirty="0" smtClean="0"/>
              <a:t>Brutto </a:t>
            </a:r>
            <a:r>
              <a:rPr lang="de-DE" sz="1800" dirty="0">
                <a:solidFill>
                  <a:prstClr val="black"/>
                </a:solidFill>
              </a:rPr>
              <a:t>(Entgeltatlas 2017)</a:t>
            </a:r>
            <a:endParaRPr lang="de-DE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968752" y="2208312"/>
            <a:ext cx="4536504" cy="1246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Ein/e Technische/r Lehrer/in verdient durchschnittlich ca. </a:t>
            </a:r>
            <a:r>
              <a:rPr lang="de-DE" dirty="0" smtClean="0">
                <a:solidFill>
                  <a:schemeClr val="tx1"/>
                </a:solidFill>
              </a:rPr>
              <a:t>3100 </a:t>
            </a:r>
            <a:r>
              <a:rPr lang="de-DE" dirty="0" smtClean="0"/>
              <a:t>€ Brutto </a:t>
            </a:r>
            <a:r>
              <a:rPr lang="de-DE" sz="1800" dirty="0"/>
              <a:t>(TV-L A 10 2018)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79559" y="4800600"/>
            <a:ext cx="4536504" cy="24006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Ein/e Master </a:t>
            </a:r>
            <a:r>
              <a:rPr lang="de-DE" dirty="0" err="1" smtClean="0"/>
              <a:t>of</a:t>
            </a:r>
            <a:r>
              <a:rPr lang="de-DE" dirty="0" smtClean="0"/>
              <a:t> Science nach einen Haus- und Ernährungswissenschaftlichen Studiengang verdient durchschnittlich </a:t>
            </a:r>
            <a:r>
              <a:rPr lang="de-DE" dirty="0" err="1" smtClean="0"/>
              <a:t>ca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tx1"/>
                </a:solidFill>
              </a:rPr>
              <a:t>4000</a:t>
            </a:r>
            <a:r>
              <a:rPr lang="de-DE" dirty="0" smtClean="0"/>
              <a:t>€ Brutto </a:t>
            </a:r>
            <a:r>
              <a:rPr lang="de-DE" sz="1800" dirty="0" smtClean="0">
                <a:solidFill>
                  <a:prstClr val="black"/>
                </a:solidFill>
              </a:rPr>
              <a:t>(VDOe/Audimax.de 2010)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68752" y="4800600"/>
            <a:ext cx="4536504" cy="15234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Ein/e Dorfhelfer/in verdient durchschnittlich 2500 € Brutto</a:t>
            </a:r>
          </a:p>
          <a:p>
            <a:pPr lvl="0"/>
            <a:r>
              <a:rPr lang="de-DE" sz="1800" dirty="0" smtClean="0">
                <a:solidFill>
                  <a:schemeClr val="tx1"/>
                </a:solidFill>
              </a:rPr>
              <a:t>(AVR  6b 2018)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968752" y="6056077"/>
            <a:ext cx="4536504" cy="15234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de-DE" dirty="0" smtClean="0">
                <a:solidFill>
                  <a:schemeClr val="tx1"/>
                </a:solidFill>
              </a:rPr>
              <a:t>Ein/e </a:t>
            </a:r>
            <a:r>
              <a:rPr lang="de-DE" dirty="0" err="1" smtClean="0">
                <a:solidFill>
                  <a:schemeClr val="tx1"/>
                </a:solidFill>
              </a:rPr>
              <a:t>Fachhauswirtschafter</a:t>
            </a:r>
            <a:r>
              <a:rPr lang="de-DE" dirty="0" smtClean="0">
                <a:solidFill>
                  <a:schemeClr val="tx1"/>
                </a:solidFill>
              </a:rPr>
              <a:t>/in verdient durchschnittlich 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2300-2500 € Brutto </a:t>
            </a:r>
            <a:r>
              <a:rPr lang="de-DE" sz="1800" dirty="0">
                <a:solidFill>
                  <a:schemeClr val="tx1"/>
                </a:solidFill>
              </a:rPr>
              <a:t>(AVR </a:t>
            </a:r>
            <a:r>
              <a:rPr lang="de-DE" sz="1800" dirty="0" smtClean="0">
                <a:solidFill>
                  <a:schemeClr val="tx1"/>
                </a:solidFill>
              </a:rPr>
              <a:t> 6 bis 8 2018)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ldergebnis für spielge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66376" r="43269" b="6383"/>
          <a:stretch/>
        </p:blipFill>
        <p:spPr bwMode="auto">
          <a:xfrm rot="16200000">
            <a:off x="-1388636" y="2867980"/>
            <a:ext cx="75859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ildergebnis für spielge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66376" r="43269" b="6383"/>
          <a:stretch/>
        </p:blipFill>
        <p:spPr bwMode="auto">
          <a:xfrm rot="16200000">
            <a:off x="2643813" y="2820381"/>
            <a:ext cx="75859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ildergebnis für spielge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66376" r="43269" b="6383"/>
          <a:stretch/>
        </p:blipFill>
        <p:spPr bwMode="auto">
          <a:xfrm rot="16200000">
            <a:off x="6672297" y="2820380"/>
            <a:ext cx="75859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5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ESSEN</a:t>
            </a:r>
            <a:r>
              <a:rPr lang="de-DE" sz="3900" dirty="0"/>
              <a:t> </a:t>
            </a:r>
            <a:r>
              <a:rPr lang="de-DE" sz="5000" dirty="0"/>
              <a:t>&amp; TRINKEN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18" y="2150377"/>
            <a:ext cx="13237307" cy="74508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528" y="2179509"/>
            <a:ext cx="3024000" cy="2016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30" y="4397355"/>
            <a:ext cx="3024000" cy="2016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528" y="6615202"/>
            <a:ext cx="3019282" cy="2016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00084" y="4436070"/>
            <a:ext cx="5499094" cy="4438139"/>
          </a:xfrm>
          <a:prstGeom prst="rect">
            <a:avLst/>
          </a:prstGeom>
          <a:solidFill>
            <a:srgbClr val="DDDDDD">
              <a:alpha val="56863"/>
            </a:srgbClr>
          </a:solidFill>
          <a:effectLst>
            <a:outerShdw blurRad="50800" dist="50800" dir="5400000" algn="ctr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lIns="128016" tIns="64008" rIns="128016" bIns="64008" rtlCol="0">
            <a:spAutoFit/>
          </a:bodyPr>
          <a:lstStyle/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Genuss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Geschmack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Gesundheit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Tischkultur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Geselligkeit</a:t>
            </a:r>
          </a:p>
        </p:txBody>
      </p:sp>
    </p:spTree>
    <p:extLst>
      <p:ext uri="{BB962C8B-B14F-4D97-AF65-F5344CB8AC3E}">
        <p14:creationId xmlns:p14="http://schemas.microsoft.com/office/powerpoint/2010/main" val="2246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000" dirty="0"/>
              <a:t>WIRTSCHAFTEN</a:t>
            </a:r>
            <a:r>
              <a:rPr lang="de-DE" sz="3900" dirty="0"/>
              <a:t> &amp; Rechnen</a:t>
            </a:r>
            <a:endParaRPr lang="de-DE" sz="3900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227"/>
            <a:ext cx="12801600" cy="8534400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7616" r="405"/>
          <a:stretch/>
        </p:blipFill>
        <p:spPr>
          <a:xfrm>
            <a:off x="10641954" y="4038614"/>
            <a:ext cx="2009140" cy="16692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r="13582"/>
          <a:stretch/>
        </p:blipFill>
        <p:spPr>
          <a:xfrm>
            <a:off x="10634392" y="5849376"/>
            <a:ext cx="2016032" cy="157231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1" r="22557"/>
          <a:stretch/>
        </p:blipFill>
        <p:spPr>
          <a:xfrm>
            <a:off x="10641284" y="1877075"/>
            <a:ext cx="2009140" cy="2016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56184" y="4495721"/>
            <a:ext cx="8165707" cy="4438139"/>
          </a:xfrm>
          <a:prstGeom prst="rect">
            <a:avLst/>
          </a:prstGeom>
          <a:solidFill>
            <a:srgbClr val="DDDDDD">
              <a:alpha val="56863"/>
            </a:srgbClr>
          </a:solidFill>
          <a:effectLst>
            <a:outerShdw blurRad="50800" dist="50800" dir="5400000" algn="ctr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lIns="128016" tIns="64008" rIns="128016" bIns="64008" rtlCol="0">
            <a:spAutoFit/>
          </a:bodyPr>
          <a:lstStyle/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Haushalten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Wirtschaften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Ressourcen schonen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Umweltbewusstsein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Lebensstil</a:t>
            </a:r>
          </a:p>
        </p:txBody>
      </p:sp>
      <p:pic>
        <p:nvPicPr>
          <p:cNvPr id="7170" name="Picture 2" descr="Apple, Koffein, Kaffee, Coffee Shop, Computer, Jea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4464"/>
          <a:stretch/>
        </p:blipFill>
        <p:spPr bwMode="auto">
          <a:xfrm>
            <a:off x="10692978" y="7522503"/>
            <a:ext cx="1958117" cy="13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0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79" y="384493"/>
            <a:ext cx="11119871" cy="1600200"/>
          </a:xfrm>
        </p:spPr>
        <p:txBody>
          <a:bodyPr>
            <a:normAutofit/>
          </a:bodyPr>
          <a:lstStyle/>
          <a:p>
            <a:r>
              <a:rPr lang="de-DE" sz="5600" dirty="0"/>
              <a:t>SOZIALE</a:t>
            </a:r>
            <a:r>
              <a:rPr lang="de-DE" sz="3900" dirty="0"/>
              <a:t> </a:t>
            </a:r>
            <a:r>
              <a:rPr lang="de-DE" sz="5600" dirty="0"/>
              <a:t>SICHERHEIT </a:t>
            </a:r>
            <a:r>
              <a:rPr lang="de-DE" sz="4300" dirty="0"/>
              <a:t>&amp;</a:t>
            </a:r>
            <a:r>
              <a:rPr lang="de-DE" sz="5600" dirty="0"/>
              <a:t> </a:t>
            </a:r>
            <a:r>
              <a:rPr lang="de-DE" sz="4300" dirty="0"/>
              <a:t>Beziehung</a:t>
            </a:r>
            <a:endParaRPr lang="de-DE" sz="5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/>
          <a:stretch/>
        </p:blipFill>
        <p:spPr>
          <a:xfrm>
            <a:off x="-891587" y="1877075"/>
            <a:ext cx="13693187" cy="8070276"/>
          </a:xfrm>
          <a:prstGeom prst="rect">
            <a:avLst/>
          </a:prstGeom>
        </p:spPr>
      </p:pic>
      <p:pic>
        <p:nvPicPr>
          <p:cNvPr id="8" name="Picture 2" descr="https://s14-eu5.ixquick.com/cgi-bin/serveimage?url=http:%2F%2Fwww.charlottenhof-heime.de%2Fimg%2FFotolia_31465794_L.jpg&amp;sp=6700b2e6496c0b19bf7fb73d9a4f9c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187" y="5148788"/>
            <a:ext cx="2116584" cy="14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b="15241"/>
          <a:stretch/>
        </p:blipFill>
        <p:spPr>
          <a:xfrm>
            <a:off x="10626624" y="1877076"/>
            <a:ext cx="2089352" cy="1617505"/>
          </a:xfrm>
        </p:spPr>
      </p:pic>
      <p:pic>
        <p:nvPicPr>
          <p:cNvPr id="4098" name="Picture 2" descr="Baby, Caucasian, Kinder, Tochter, Familie, Va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491" y="3552155"/>
            <a:ext cx="2169979" cy="14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05681" y="5659931"/>
            <a:ext cx="10332434" cy="3576363"/>
          </a:xfrm>
          <a:prstGeom prst="rect">
            <a:avLst/>
          </a:prstGeom>
          <a:solidFill>
            <a:srgbClr val="DDDDDD">
              <a:alpha val="56863"/>
            </a:srgbClr>
          </a:solidFill>
          <a:effectLst>
            <a:outerShdw blurRad="50800" dist="50800" dir="5400000" algn="ctr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lIns="128016" tIns="64008" rIns="128016" bIns="64008" rtlCol="0">
            <a:spAutoFit/>
          </a:bodyPr>
          <a:lstStyle/>
          <a:p>
            <a:pPr marL="497840" indent="-49784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Geborgenheit</a:t>
            </a:r>
          </a:p>
          <a:p>
            <a:pPr marL="497840" indent="-49784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Familie</a:t>
            </a:r>
          </a:p>
          <a:p>
            <a:pPr marL="497840" indent="-49784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Begleitung in Lebensphasen </a:t>
            </a:r>
          </a:p>
          <a:p>
            <a:pPr marL="497840" indent="-49784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Bildung und Anleitung</a:t>
            </a:r>
          </a:p>
        </p:txBody>
      </p:sp>
      <p:pic>
        <p:nvPicPr>
          <p:cNvPr id="2050" name="Picture 2" descr="Frau, KüChe, Mann, Alltag, Blond, Braunhaarig, Bret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7584" y="2221924"/>
            <a:ext cx="6014557" cy="40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üro, Zwei Personen, Geschäft, Team, Treffen, Compu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882" y="6835856"/>
            <a:ext cx="2156984" cy="14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beitsplatz, Team, Geschäftstreffen, Geschäftsleu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187" y="6816825"/>
            <a:ext cx="2185530" cy="145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600" dirty="0"/>
              <a:t>SCHLAF</a:t>
            </a:r>
            <a:r>
              <a:rPr lang="de-DE" sz="3900" dirty="0"/>
              <a:t> &amp; gesunde Umgebung</a:t>
            </a:r>
            <a:endParaRPr lang="de-DE" sz="39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4"/>
          <a:stretch/>
        </p:blipFill>
        <p:spPr bwMode="auto">
          <a:xfrm>
            <a:off x="9384403" y="5583229"/>
            <a:ext cx="2419469" cy="183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8" y="1584602"/>
            <a:ext cx="13116849" cy="983763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55651" y="3929456"/>
            <a:ext cx="9838487" cy="4438139"/>
          </a:xfrm>
          <a:prstGeom prst="rect">
            <a:avLst/>
          </a:prstGeom>
          <a:solidFill>
            <a:srgbClr val="DDDDDD">
              <a:alpha val="56863"/>
            </a:srgbClr>
          </a:solidFill>
          <a:effectLst>
            <a:outerShdw blurRad="50800" dist="50800" dir="5400000" algn="ctr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lIns="128016" tIns="64008" rIns="128016" bIns="64008" rtlCol="0">
            <a:spAutoFit/>
          </a:bodyPr>
          <a:lstStyle/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Regenerierung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Ruhe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Geborgenheit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Gesunder Schlafplatz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Hygiene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12" y="5657495"/>
            <a:ext cx="2495077" cy="166338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22" l="4028" r="96806">
                        <a14:foregroundMark x1="54583" y1="65139" x2="54583" y2="65139"/>
                        <a14:foregroundMark x1="50833" y1="18333" x2="50833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38" y="6469201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Schlafen, Bett, Füße, Zehen, Tra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b="7974"/>
          <a:stretch/>
        </p:blipFill>
        <p:spPr bwMode="auto">
          <a:xfrm>
            <a:off x="10231627" y="2078699"/>
            <a:ext cx="2520280" cy="169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chlafen, Neugeborene, Baby, Kleinkind, Neue, Deck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 b="4111"/>
          <a:stretch/>
        </p:blipFill>
        <p:spPr bwMode="auto">
          <a:xfrm>
            <a:off x="10250973" y="3811542"/>
            <a:ext cx="2500933" cy="16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 descr="https://cdn.pixabay.com/photo/2015/10/30/12/25/sport-1014063__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8" y="1154596"/>
            <a:ext cx="7779282" cy="777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s://cdn.pixabay.com/photo/2015/10/30/12/25/sport-1014063__34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4118" y1="48529" x2="24118" y2="48529"/>
                        <a14:backgroundMark x1="28235" y1="36471" x2="28235" y2="36471"/>
                        <a14:backgroundMark x1="28529" y1="41471" x2="28529" y2="41471"/>
                        <a14:backgroundMark x1="52059" y1="79412" x2="52059" y2="79412"/>
                        <a14:backgroundMark x1="64118" y1="84118" x2="64118" y2="8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54" y="296657"/>
            <a:ext cx="7651732" cy="77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inkaufen, Einkäufe, Geschaft, Geschäft, Kaufla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72" b="100000" l="10000" r="90000">
                        <a14:backgroundMark x1="52222" y1="38750" x2="52222" y2="38750"/>
                        <a14:backgroundMark x1="45139" y1="31806" x2="45139" y2="31806"/>
                        <a14:backgroundMark x1="51944" y1="43750" x2="51944" y2="43750"/>
                        <a14:backgroundMark x1="48056" y1="40139" x2="48056" y2="40139"/>
                        <a14:backgroundMark x1="30278" y1="22361" x2="30278" y2="22361"/>
                        <a14:backgroundMark x1="30278" y1="28750" x2="30278" y2="28750"/>
                        <a14:backgroundMark x1="31111" y1="13889" x2="31111" y2="13889"/>
                        <a14:backgroundMark x1="63889" y1="64861" x2="63889" y2="64861"/>
                        <a14:backgroundMark x1="61667" y1="60139" x2="61667" y2="60139"/>
                        <a14:backgroundMark x1="63750" y1="56528" x2="63750" y2="56528"/>
                        <a14:backgroundMark x1="61667" y1="48889" x2="61667" y2="48889"/>
                        <a14:backgroundMark x1="62500" y1="70556" x2="62500" y2="70556"/>
                        <a14:backgroundMark x1="62917" y1="67778" x2="62917" y2="67778"/>
                        <a14:backgroundMark x1="68472" y1="73750" x2="68472" y2="73750"/>
                        <a14:backgroundMark x1="69861" y1="70000" x2="69861" y2="70000"/>
                        <a14:backgroundMark x1="67222" y1="77500" x2="67222" y2="77500"/>
                        <a14:backgroundMark x1="71528" y1="81250" x2="71528" y2="81250"/>
                        <a14:backgroundMark x1="74028" y1="77222" x2="74028" y2="77222"/>
                        <a14:backgroundMark x1="74444" y1="74722" x2="74444" y2="74722"/>
                        <a14:backgroundMark x1="71528" y1="78750" x2="71528" y2="78750"/>
                        <a14:backgroundMark x1="61250" y1="74722" x2="61250" y2="74722"/>
                        <a14:backgroundMark x1="68611" y1="64861" x2="68611" y2="64861"/>
                        <a14:backgroundMark x1="67222" y1="64861" x2="67222" y2="64861"/>
                        <a14:backgroundMark x1="63889" y1="61667" x2="63889" y2="61667"/>
                        <a14:backgroundMark x1="64583" y1="60000" x2="64583" y2="60000"/>
                        <a14:backgroundMark x1="63333" y1="58194" x2="63333" y2="58194"/>
                        <a14:backgroundMark x1="57917" y1="40833" x2="57917" y2="40833"/>
                        <a14:backgroundMark x1="59583" y1="80000" x2="59583" y2="80000"/>
                        <a14:backgroundMark x1="59444" y1="69444" x2="59444" y2="69444"/>
                        <a14:backgroundMark x1="61250" y1="67917" x2="61250" y2="67917"/>
                        <a14:backgroundMark x1="56944" y1="39306" x2="56944" y2="39306"/>
                        <a14:backgroundMark x1="52361" y1="45694" x2="52361" y2="45694"/>
                        <a14:backgroundMark x1="56667" y1="73194" x2="56667" y2="73194"/>
                        <a14:backgroundMark x1="64167" y1="79583" x2="64167" y2="79583"/>
                        <a14:backgroundMark x1="67083" y1="84583" x2="67083" y2="84583"/>
                        <a14:backgroundMark x1="39861" y1="31944" x2="39861" y2="31944"/>
                        <a14:backgroundMark x1="41944" y1="37361" x2="41944" y2="37361"/>
                        <a14:backgroundMark x1="45278" y1="44444" x2="45278" y2="44444"/>
                        <a14:backgroundMark x1="45556" y1="48194" x2="45556" y2="48194"/>
                        <a14:backgroundMark x1="52917" y1="57222" x2="52917" y2="57222"/>
                        <a14:backgroundMark x1="57639" y1="69444" x2="57639" y2="69444"/>
                        <a14:backgroundMark x1="58889" y1="67917" x2="58889" y2="67917"/>
                        <a14:backgroundMark x1="55972" y1="72361" x2="55972" y2="72361"/>
                        <a14:backgroundMark x1="65278" y1="67500" x2="65278" y2="67500"/>
                        <a14:backgroundMark x1="62639" y1="63611" x2="62639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/>
        </p:blipFill>
        <p:spPr bwMode="auto">
          <a:xfrm flipH="1">
            <a:off x="6400800" y="3389243"/>
            <a:ext cx="4801289" cy="497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54561" y="4800601"/>
            <a:ext cx="9853276" cy="4438139"/>
          </a:xfrm>
          <a:prstGeom prst="rect">
            <a:avLst/>
          </a:prstGeom>
          <a:solidFill>
            <a:srgbClr val="DDDDDD">
              <a:alpha val="56863"/>
            </a:srgbClr>
          </a:solidFill>
          <a:effectLst>
            <a:outerShdw blurRad="50800" dist="50800" dir="5400000" algn="ctr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lIns="128016" tIns="64008" rIns="128016" bIns="64008" rtlCol="0">
            <a:spAutoFit/>
          </a:bodyPr>
          <a:lstStyle/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Ergonomisches Arbeiten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Organisation der Arbeit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Umgang mit Konflikten</a:t>
            </a:r>
          </a:p>
          <a:p>
            <a:pPr marL="800100" indent="-800100">
              <a:buFont typeface="Arial" panose="020B0604020202020204" pitchFamily="34" charset="0"/>
              <a:buChar char="•"/>
            </a:pPr>
            <a:r>
              <a:rPr lang="de-DE" sz="5600" dirty="0">
                <a:solidFill>
                  <a:prstClr val="black">
                    <a:lumMod val="65000"/>
                    <a:lumOff val="35000"/>
                  </a:prst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Anerkennung und Wertschätzung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ARBEIT</a:t>
            </a:r>
            <a:r>
              <a:rPr lang="de-DE" sz="3900" dirty="0"/>
              <a:t> </a:t>
            </a:r>
            <a:r>
              <a:rPr lang="de-DE" dirty="0"/>
              <a:t>&amp; </a:t>
            </a:r>
            <a:r>
              <a:rPr lang="de-DE" dirty="0" smtClean="0"/>
              <a:t>Kommunikation</a:t>
            </a:r>
            <a:endParaRPr lang="de-DE" dirty="0"/>
          </a:p>
        </p:txBody>
      </p:sp>
      <p:pic>
        <p:nvPicPr>
          <p:cNvPr id="3074" name="Picture 2" descr="Argument, Konflikt, Kontroverse, Streit, Konflik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 bwMode="auto">
          <a:xfrm>
            <a:off x="10165878" y="5244927"/>
            <a:ext cx="2574709" cy="157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ste, Daumen Hoch, Gute, Finge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/>
          <a:stretch/>
        </p:blipFill>
        <p:spPr bwMode="auto">
          <a:xfrm>
            <a:off x="10165878" y="6914230"/>
            <a:ext cx="2574709" cy="154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onzept, Mann, Papiere, Person, Plan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67" y="3441776"/>
            <a:ext cx="2507330" cy="16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ewichte, Aufhebung, Macht, Weiblich, Fitnessra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5"/>
          <a:stretch/>
        </p:blipFill>
        <p:spPr bwMode="auto">
          <a:xfrm>
            <a:off x="10208552" y="1894325"/>
            <a:ext cx="2489361" cy="146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2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0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8" r="2525"/>
          <a:stretch/>
        </p:blipFill>
        <p:spPr>
          <a:xfrm rot="221115">
            <a:off x="-456941" y="1722099"/>
            <a:ext cx="4935378" cy="396001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08" y="1105394"/>
            <a:ext cx="11377264" cy="815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itel 1"/>
          <p:cNvSpPr txBox="1">
            <a:spLocks/>
          </p:cNvSpPr>
          <p:nvPr/>
        </p:nvSpPr>
        <p:spPr>
          <a:xfrm>
            <a:off x="640080" y="120080"/>
            <a:ext cx="8885867" cy="1600200"/>
          </a:xfrm>
          <a:prstGeom prst="rect">
            <a:avLst/>
          </a:prstGeom>
        </p:spPr>
        <p:txBody>
          <a:bodyPr/>
          <a:lstStyle>
            <a:lvl1pPr algn="l" defTabSz="128016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 smtClean="0"/>
              <a:t>Karrierewege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44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120080"/>
            <a:ext cx="8885867" cy="1600200"/>
          </a:xfrm>
        </p:spPr>
        <p:txBody>
          <a:bodyPr/>
          <a:lstStyle/>
          <a:p>
            <a:r>
              <a:rPr lang="de-DE" dirty="0" smtClean="0"/>
              <a:t>Ohne Moos nix los…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0" y="1416224"/>
            <a:ext cx="11161239" cy="80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8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208112" y="364907"/>
            <a:ext cx="12313367" cy="2520000"/>
          </a:xfrm>
          <a:prstGeom prst="roundRect">
            <a:avLst>
              <a:gd name="adj" fmla="val 10000"/>
            </a:avLst>
          </a:prstGeom>
          <a:solidFill>
            <a:srgbClr val="C00000"/>
          </a:solidFill>
          <a:ln>
            <a:solidFill>
              <a:srgbClr val="BD0A2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" name="Abgerundetes Rechteck 4"/>
          <p:cNvSpPr/>
          <p:nvPr/>
        </p:nvSpPr>
        <p:spPr>
          <a:xfrm>
            <a:off x="1007375" y="821610"/>
            <a:ext cx="10726142" cy="1606594"/>
          </a:xfrm>
          <a:prstGeom prst="rect">
            <a:avLst/>
          </a:prstGeom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de-DE" sz="9600" dirty="0">
                <a:solidFill>
                  <a:schemeClr val="bg1"/>
                </a:solidFill>
              </a:rPr>
              <a:t>Hauswirtschafter/in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213763" y="3360440"/>
            <a:ext cx="12313367" cy="2520000"/>
          </a:xfrm>
          <a:prstGeom prst="roundRect">
            <a:avLst>
              <a:gd name="adj" fmla="val 10000"/>
            </a:avLst>
          </a:prstGeom>
          <a:solidFill>
            <a:srgbClr val="C00000"/>
          </a:solidFill>
          <a:ln>
            <a:solidFill>
              <a:srgbClr val="BD0A2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7" name="Abgerundetes Rechteck 4"/>
          <p:cNvSpPr/>
          <p:nvPr/>
        </p:nvSpPr>
        <p:spPr>
          <a:xfrm>
            <a:off x="213762" y="3216424"/>
            <a:ext cx="12307717" cy="2714589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/>
          <a:p>
            <a:pPr algn="ctr"/>
            <a:r>
              <a:rPr lang="de-DE" sz="7200" dirty="0" smtClean="0">
                <a:solidFill>
                  <a:schemeClr val="bg1"/>
                </a:solidFill>
              </a:rPr>
              <a:t>Master</a:t>
            </a:r>
          </a:p>
          <a:p>
            <a:pPr algn="ctr"/>
            <a:r>
              <a:rPr lang="de-DE" sz="4800" dirty="0" smtClean="0">
                <a:solidFill>
                  <a:schemeClr val="bg1"/>
                </a:solidFill>
              </a:rPr>
              <a:t>(Ökotrophologie, Ernährungs- und Gesundheitswissenschaften …) </a:t>
            </a:r>
            <a:endParaRPr lang="de-DE" sz="4800" dirty="0">
              <a:solidFill>
                <a:schemeClr val="bg1"/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208111" y="6496720"/>
            <a:ext cx="6156683" cy="2520000"/>
            <a:chOff x="1259632" y="2766923"/>
            <a:chExt cx="2550807" cy="1281906"/>
          </a:xfrm>
        </p:grpSpPr>
        <p:sp>
          <p:nvSpPr>
            <p:cNvPr id="10" name="Abgerundetes Rechteck 9"/>
            <p:cNvSpPr/>
            <p:nvPr/>
          </p:nvSpPr>
          <p:spPr>
            <a:xfrm>
              <a:off x="1259632" y="2766923"/>
              <a:ext cx="2550807" cy="1281906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>
              <a:solidFill>
                <a:srgbClr val="BD0A2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1" name="Abgerundetes Rechteck 12"/>
            <p:cNvSpPr/>
            <p:nvPr/>
          </p:nvSpPr>
          <p:spPr>
            <a:xfrm>
              <a:off x="1259633" y="2766923"/>
              <a:ext cx="2550806" cy="986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7200" dirty="0">
                  <a:solidFill>
                    <a:schemeClr val="bg1"/>
                  </a:solidFill>
                </a:rPr>
                <a:t>HBL</a:t>
              </a:r>
            </a:p>
            <a:p>
              <a:pPr algn="ctr"/>
              <a:r>
                <a:rPr lang="de-DE" sz="4800" dirty="0">
                  <a:solidFill>
                    <a:schemeClr val="bg1"/>
                  </a:solidFill>
                </a:rPr>
                <a:t>(Betriebsleiter/in)</a:t>
              </a:r>
            </a:p>
          </p:txBody>
        </p:sp>
      </p:grpSp>
      <p:sp>
        <p:nvSpPr>
          <p:cNvPr id="13" name="Abgerundetes Rechteck 12"/>
          <p:cNvSpPr/>
          <p:nvPr/>
        </p:nvSpPr>
        <p:spPr>
          <a:xfrm>
            <a:off x="6386058" y="6496722"/>
            <a:ext cx="6012070" cy="2520001"/>
          </a:xfrm>
          <a:prstGeom prst="roundRect">
            <a:avLst>
              <a:gd name="adj" fmla="val 10000"/>
            </a:avLst>
          </a:prstGeom>
          <a:solidFill>
            <a:srgbClr val="C00000"/>
          </a:solidFill>
          <a:ln>
            <a:solidFill>
              <a:srgbClr val="BD0A2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5" name="Abgerundetes Rechteck 12"/>
          <p:cNvSpPr/>
          <p:nvPr/>
        </p:nvSpPr>
        <p:spPr>
          <a:xfrm>
            <a:off x="6491314" y="6660790"/>
            <a:ext cx="6156681" cy="1938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7200" dirty="0" smtClean="0">
                <a:solidFill>
                  <a:schemeClr val="bg1"/>
                </a:solidFill>
              </a:rPr>
              <a:t>Meister/in</a:t>
            </a:r>
            <a:endParaRPr lang="de-DE" sz="7200" dirty="0">
              <a:solidFill>
                <a:schemeClr val="bg1"/>
              </a:solidFill>
            </a:endParaRPr>
          </a:p>
          <a:p>
            <a:pPr algn="ctr"/>
            <a:r>
              <a:rPr lang="de-DE" sz="4800" dirty="0">
                <a:solidFill>
                  <a:schemeClr val="bg1"/>
                </a:solidFill>
              </a:rPr>
              <a:t>d</a:t>
            </a:r>
            <a:r>
              <a:rPr lang="de-DE" sz="4800" dirty="0" smtClean="0">
                <a:solidFill>
                  <a:schemeClr val="bg1"/>
                </a:solidFill>
              </a:rPr>
              <a:t>er Hauswirtschaft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08111" y="6496720"/>
            <a:ext cx="6156683" cy="2520000"/>
            <a:chOff x="1259632" y="2766923"/>
            <a:chExt cx="2550807" cy="1281906"/>
          </a:xfrm>
        </p:grpSpPr>
        <p:sp>
          <p:nvSpPr>
            <p:cNvPr id="3" name="Abgerundetes Rechteck 2"/>
            <p:cNvSpPr/>
            <p:nvPr/>
          </p:nvSpPr>
          <p:spPr>
            <a:xfrm>
              <a:off x="1259632" y="2766923"/>
              <a:ext cx="2550807" cy="1281906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>
              <a:solidFill>
                <a:srgbClr val="BD0A2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4" name="Abgerundetes Rechteck 12"/>
            <p:cNvSpPr/>
            <p:nvPr/>
          </p:nvSpPr>
          <p:spPr>
            <a:xfrm>
              <a:off x="1259633" y="2766923"/>
              <a:ext cx="2550806" cy="986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7200" dirty="0" smtClean="0">
                  <a:solidFill>
                    <a:schemeClr val="bg1"/>
                  </a:solidFill>
                </a:rPr>
                <a:t>Bachelor</a:t>
              </a:r>
              <a:endParaRPr lang="de-DE" sz="7200" dirty="0">
                <a:solidFill>
                  <a:schemeClr val="bg1"/>
                </a:solidFill>
              </a:endParaRPr>
            </a:p>
            <a:p>
              <a:pPr algn="ctr"/>
              <a:r>
                <a:rPr lang="de-DE" sz="4800" dirty="0" smtClean="0">
                  <a:solidFill>
                    <a:schemeClr val="bg1"/>
                  </a:solidFill>
                </a:rPr>
                <a:t>(Oecotrophologie)</a:t>
              </a:r>
              <a:endParaRPr lang="de-DE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386059" y="6496720"/>
            <a:ext cx="6012071" cy="2520000"/>
            <a:chOff x="4666305" y="2766923"/>
            <a:chExt cx="2641999" cy="1281906"/>
          </a:xfrm>
        </p:grpSpPr>
        <p:sp>
          <p:nvSpPr>
            <p:cNvPr id="6" name="Abgerundetes Rechteck 5"/>
            <p:cNvSpPr/>
            <p:nvPr/>
          </p:nvSpPr>
          <p:spPr>
            <a:xfrm>
              <a:off x="4666305" y="2766923"/>
              <a:ext cx="2641999" cy="1281906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>
              <a:solidFill>
                <a:srgbClr val="BD0A2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7" name="Abgerundetes Rechteck 14"/>
            <p:cNvSpPr/>
            <p:nvPr/>
          </p:nvSpPr>
          <p:spPr>
            <a:xfrm>
              <a:off x="5152510" y="2821269"/>
              <a:ext cx="1681635" cy="9863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4800" dirty="0">
                  <a:solidFill>
                    <a:schemeClr val="bg1"/>
                  </a:solidFill>
                </a:rPr>
                <a:t>Technische/r</a:t>
              </a:r>
            </a:p>
            <a:p>
              <a:pPr algn="ctr"/>
              <a:r>
                <a:rPr lang="de-DE" sz="7200" dirty="0" smtClean="0">
                  <a:solidFill>
                    <a:schemeClr val="bg1"/>
                  </a:solidFill>
                </a:rPr>
                <a:t>Lehrer/in</a:t>
              </a:r>
              <a:endParaRPr lang="de-DE" sz="4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08111" y="2856384"/>
            <a:ext cx="6156683" cy="2520000"/>
            <a:chOff x="1259632" y="2766923"/>
            <a:chExt cx="2550807" cy="1281906"/>
          </a:xfrm>
        </p:grpSpPr>
        <p:sp>
          <p:nvSpPr>
            <p:cNvPr id="9" name="Abgerundetes Rechteck 8"/>
            <p:cNvSpPr/>
            <p:nvPr/>
          </p:nvSpPr>
          <p:spPr>
            <a:xfrm>
              <a:off x="1259632" y="2766923"/>
              <a:ext cx="2550807" cy="1281906"/>
            </a:xfrm>
            <a:prstGeom prst="roundRect">
              <a:avLst>
                <a:gd name="adj" fmla="val 10000"/>
              </a:avLst>
            </a:prstGeom>
            <a:solidFill>
              <a:srgbClr val="C00000"/>
            </a:solidFill>
            <a:ln>
              <a:solidFill>
                <a:srgbClr val="BD0A2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0" name="Abgerundetes Rechteck 12"/>
            <p:cNvSpPr/>
            <p:nvPr/>
          </p:nvSpPr>
          <p:spPr>
            <a:xfrm>
              <a:off x="1259633" y="3038260"/>
              <a:ext cx="2550806" cy="610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7200" dirty="0" smtClean="0">
                  <a:solidFill>
                    <a:schemeClr val="bg1"/>
                  </a:solidFill>
                </a:rPr>
                <a:t>Dorfhelfer/in</a:t>
              </a:r>
              <a:endParaRPr lang="de-DE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Abgerundetes Rechteck 10"/>
          <p:cNvSpPr/>
          <p:nvPr/>
        </p:nvSpPr>
        <p:spPr>
          <a:xfrm>
            <a:off x="6386058" y="2856386"/>
            <a:ext cx="6012070" cy="2520001"/>
          </a:xfrm>
          <a:prstGeom prst="roundRect">
            <a:avLst>
              <a:gd name="adj" fmla="val 10000"/>
            </a:avLst>
          </a:prstGeom>
          <a:solidFill>
            <a:srgbClr val="C00000"/>
          </a:solidFill>
          <a:ln>
            <a:solidFill>
              <a:srgbClr val="BD0A2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2" name="Abgerundetes Rechteck 12"/>
          <p:cNvSpPr/>
          <p:nvPr/>
        </p:nvSpPr>
        <p:spPr>
          <a:xfrm>
            <a:off x="6491314" y="3020454"/>
            <a:ext cx="6156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7200" dirty="0" smtClean="0">
                <a:solidFill>
                  <a:schemeClr val="bg1"/>
                </a:solidFill>
              </a:rPr>
              <a:t>Fachhaus-</a:t>
            </a:r>
            <a:r>
              <a:rPr lang="de-DE" sz="7200" dirty="0" err="1" smtClean="0">
                <a:solidFill>
                  <a:schemeClr val="bg1"/>
                </a:solidFill>
              </a:rPr>
              <a:t>wirtschafter</a:t>
            </a:r>
            <a:r>
              <a:rPr lang="de-DE" sz="7200" dirty="0" smtClean="0">
                <a:solidFill>
                  <a:schemeClr val="bg1"/>
                </a:solidFill>
              </a:rPr>
              <a:t>/in</a:t>
            </a:r>
            <a:endParaRPr lang="de-D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790191" y="624136"/>
            <a:ext cx="2730289" cy="244827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DQR</a:t>
            </a:r>
          </a:p>
          <a:p>
            <a:pPr algn="ctr"/>
            <a:r>
              <a:rPr lang="de-DE" sz="54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3952528" y="3326160"/>
            <a:ext cx="2730289" cy="244827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DQR</a:t>
            </a:r>
          </a:p>
          <a:p>
            <a:pPr algn="ctr"/>
            <a:r>
              <a:rPr lang="de-DE" sz="54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790191" y="3360440"/>
            <a:ext cx="2730289" cy="244827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DQR</a:t>
            </a:r>
          </a:p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6</a:t>
            </a:r>
            <a:endParaRPr lang="de-DE" sz="5400" dirty="0">
              <a:solidFill>
                <a:srgbClr val="C00000"/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7120880" y="624136"/>
            <a:ext cx="2730289" cy="244827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DQR</a:t>
            </a:r>
          </a:p>
          <a:p>
            <a:pPr algn="ctr"/>
            <a:r>
              <a:rPr lang="de-DE" sz="54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3952528" y="624136"/>
            <a:ext cx="2730289" cy="244827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DQR</a:t>
            </a:r>
          </a:p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5</a:t>
            </a:r>
            <a:endParaRPr lang="de-DE" sz="5400" dirty="0">
              <a:solidFill>
                <a:srgbClr val="C00000"/>
              </a:solidFill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7120879" y="3323411"/>
            <a:ext cx="2730289" cy="244827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DQR</a:t>
            </a:r>
          </a:p>
          <a:p>
            <a:pPr algn="ctr"/>
            <a:r>
              <a:rPr lang="de-DE" sz="5400" dirty="0" smtClean="0">
                <a:solidFill>
                  <a:srgbClr val="C00000"/>
                </a:solidFill>
              </a:rPr>
              <a:t>7</a:t>
            </a:r>
            <a:endParaRPr lang="de-DE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ildergebnis für fußspu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3551" y="-1731304"/>
            <a:ext cx="7674501" cy="126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15896374">
            <a:off x="816725" y="5740841"/>
            <a:ext cx="3693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Ausbildung </a:t>
            </a:r>
          </a:p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zum/zur </a:t>
            </a:r>
          </a:p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Haus-</a:t>
            </a:r>
            <a:r>
              <a:rPr lang="de-DE" sz="3600" dirty="0" err="1" smtClean="0">
                <a:solidFill>
                  <a:schemeClr val="bg1"/>
                </a:solidFill>
              </a:rPr>
              <a:t>wirtschafter</a:t>
            </a:r>
            <a:r>
              <a:rPr lang="de-DE" sz="3600" dirty="0" smtClean="0">
                <a:solidFill>
                  <a:schemeClr val="bg1"/>
                </a:solidFill>
              </a:rPr>
              <a:t>/in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rot="17314488">
            <a:off x="5000625" y="1084298"/>
            <a:ext cx="3528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Ausbildung </a:t>
            </a:r>
          </a:p>
          <a:p>
            <a:pPr algn="ctr"/>
            <a:r>
              <a:rPr lang="de-DE" sz="3600" dirty="0" smtClean="0">
                <a:solidFill>
                  <a:schemeClr val="bg1"/>
                </a:solidFill>
              </a:rPr>
              <a:t>zum/zur Fachpraktiker Hauswirtschaft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15173972">
            <a:off x="6060590" y="5430928"/>
            <a:ext cx="22396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Haupt- oder Realschul-abschluss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17388426">
            <a:off x="10167127" y="2874501"/>
            <a:ext cx="22396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Förderschule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Pfeil nach unten 3"/>
          <p:cNvSpPr/>
          <p:nvPr/>
        </p:nvSpPr>
        <p:spPr>
          <a:xfrm rot="6613676">
            <a:off x="9615510" y="2404228"/>
            <a:ext cx="950129" cy="642989"/>
          </a:xfrm>
          <a:prstGeom prst="downArrow">
            <a:avLst>
              <a:gd name="adj1" fmla="val 50000"/>
              <a:gd name="adj2" fmla="val 656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8"/>
          <p:cNvSpPr/>
          <p:nvPr/>
        </p:nvSpPr>
        <p:spPr>
          <a:xfrm rot="4249763">
            <a:off x="5441665" y="6198265"/>
            <a:ext cx="950129" cy="642989"/>
          </a:xfrm>
          <a:prstGeom prst="downArrow">
            <a:avLst>
              <a:gd name="adj1" fmla="val 50000"/>
              <a:gd name="adj2" fmla="val 6565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 rot="2112051">
            <a:off x="4540938" y="3917539"/>
            <a:ext cx="950129" cy="1102559"/>
          </a:xfrm>
          <a:prstGeom prst="downArrow">
            <a:avLst>
              <a:gd name="adj1" fmla="val 50000"/>
              <a:gd name="adj2" fmla="val 536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unten 10"/>
          <p:cNvSpPr/>
          <p:nvPr/>
        </p:nvSpPr>
        <p:spPr>
          <a:xfrm rot="5400000">
            <a:off x="8633046" y="5592691"/>
            <a:ext cx="4608513" cy="3024334"/>
          </a:xfrm>
          <a:prstGeom prst="downArrow">
            <a:avLst>
              <a:gd name="adj1" fmla="val 50000"/>
              <a:gd name="adj2" fmla="val 8004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6200000">
            <a:off x="11181476" y="6689332"/>
            <a:ext cx="1577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solidFill>
                  <a:srgbClr val="C00000"/>
                </a:solidFill>
              </a:rPr>
              <a:t>Start</a:t>
            </a:r>
            <a:endParaRPr lang="de-DE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5598" r="22705" b="5037"/>
          <a:stretch/>
        </p:blipFill>
        <p:spPr>
          <a:xfrm>
            <a:off x="9215395" y="1709830"/>
            <a:ext cx="3594117" cy="5695293"/>
          </a:xfrm>
          <a:prstGeom prst="rect">
            <a:avLst/>
          </a:prstGeom>
        </p:spPr>
      </p:pic>
      <p:sp>
        <p:nvSpPr>
          <p:cNvPr id="2" name="Titel 1"/>
          <p:cNvSpPr txBox="1">
            <a:spLocks/>
          </p:cNvSpPr>
          <p:nvPr/>
        </p:nvSpPr>
        <p:spPr>
          <a:xfrm>
            <a:off x="640080" y="120080"/>
            <a:ext cx="10729272" cy="1600200"/>
          </a:xfrm>
          <a:prstGeom prst="rect">
            <a:avLst/>
          </a:prstGeom>
        </p:spPr>
        <p:txBody>
          <a:bodyPr/>
          <a:lstStyle>
            <a:lvl1pPr algn="l" defTabSz="1280160" rtl="0" eaLnBrk="1" latinLnBrk="0" hangingPunct="1">
              <a:spcBef>
                <a:spcPct val="0"/>
              </a:spcBef>
              <a:buNone/>
              <a:defRPr sz="6200" b="1" kern="1200">
                <a:solidFill>
                  <a:srgbClr val="BD0A2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 dirty="0" smtClean="0"/>
              <a:t>Zukunftsberuf Hauswirtschaft</a:t>
            </a:r>
            <a:endParaRPr lang="de-DE" dirty="0"/>
          </a:p>
        </p:txBody>
      </p:sp>
      <p:pic>
        <p:nvPicPr>
          <p:cNvPr id="7173" name="Picture 5" descr="Pixel, Digital, Analog, Technologie, Augmented Reali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15393" r="13336" b="11105"/>
          <a:stretch/>
        </p:blipFill>
        <p:spPr bwMode="auto">
          <a:xfrm>
            <a:off x="3088432" y="5880720"/>
            <a:ext cx="2049518" cy="22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5" y="1056184"/>
            <a:ext cx="8974137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3592488" y="7849515"/>
            <a:ext cx="9721080" cy="1703613"/>
            <a:chOff x="656899" y="8190864"/>
            <a:chExt cx="9721080" cy="1703613"/>
          </a:xfrm>
        </p:grpSpPr>
        <p:sp>
          <p:nvSpPr>
            <p:cNvPr id="5" name="Untertitel 2"/>
            <p:cNvSpPr txBox="1">
              <a:spLocks/>
            </p:cNvSpPr>
            <p:nvPr/>
          </p:nvSpPr>
          <p:spPr>
            <a:xfrm>
              <a:off x="656899" y="8190864"/>
              <a:ext cx="9721080" cy="166854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480060" indent="-48006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1040130" indent="-40005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9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60020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224028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88036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352044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6052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0680" indent="-320040" algn="l" defTabSz="128016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DE" sz="3000" dirty="0" smtClean="0"/>
                <a:t>Hauswirtschafter/innen werden überall dort gebraucht, </a:t>
              </a:r>
            </a:p>
            <a:p>
              <a:pPr marL="268288" indent="0">
                <a:buNone/>
              </a:pPr>
              <a:r>
                <a:rPr lang="de-DE" sz="3000" dirty="0" smtClean="0"/>
                <a:t>wo Menschen leben, wohnen oder zu Gast sind. </a:t>
              </a:r>
            </a:p>
            <a:p>
              <a:pPr marL="1608138" indent="-1608138" defTabSz="898525">
                <a:buNone/>
              </a:pPr>
              <a:r>
                <a:rPr lang="de-DE" sz="3000" dirty="0" smtClean="0">
                  <a:sym typeface="Wingdings" panose="05000000000000000000" pitchFamily="2" charset="2"/>
                </a:rPr>
                <a:t>	moderner und zukunftssicherer Beruf</a:t>
              </a:r>
              <a:endParaRPr lang="de-DE" sz="3000" dirty="0"/>
            </a:p>
          </p:txBody>
        </p:sp>
        <p:sp>
          <p:nvSpPr>
            <p:cNvPr id="6" name="Eingekerbter Pfeil nach rechts 5"/>
            <p:cNvSpPr/>
            <p:nvPr/>
          </p:nvSpPr>
          <p:spPr>
            <a:xfrm>
              <a:off x="1254821" y="9180286"/>
              <a:ext cx="864096" cy="714191"/>
            </a:xfrm>
            <a:prstGeom prst="notch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4855" r="13406" b="6743"/>
          <a:stretch/>
        </p:blipFill>
        <p:spPr>
          <a:xfrm rot="20743479">
            <a:off x="59652" y="6037212"/>
            <a:ext cx="3279228" cy="349994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6" descr="Weiße Männchen, 3D Model, Ganzkörper, 3D, Weiß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50" b="67500" l="12500" r="53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0" t="27457" r="49305" b="32083"/>
          <a:stretch/>
        </p:blipFill>
        <p:spPr bwMode="auto">
          <a:xfrm rot="790358">
            <a:off x="7286759" y="940370"/>
            <a:ext cx="2210699" cy="23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Fax, Weiße Männchen, 3D Model, Freigestellt, 3D, Mode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56" b="97639" l="7917" r="87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37191" r="17293"/>
          <a:stretch/>
        </p:blipFill>
        <p:spPr bwMode="auto">
          <a:xfrm rot="20537488">
            <a:off x="455734" y="1318462"/>
            <a:ext cx="1994654" cy="17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tertitel 2"/>
          <p:cNvSpPr txBox="1">
            <a:spLocks/>
          </p:cNvSpPr>
          <p:nvPr/>
        </p:nvSpPr>
        <p:spPr>
          <a:xfrm rot="20839597">
            <a:off x="9432530" y="573847"/>
            <a:ext cx="9721080" cy="1668542"/>
          </a:xfrm>
          <a:prstGeom prst="rect">
            <a:avLst/>
          </a:prstGeom>
        </p:spPr>
        <p:txBody>
          <a:bodyPr>
            <a:normAutofit/>
          </a:bodyPr>
          <a:lstStyle>
            <a:lvl1pPr marL="480060" indent="-48006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40130" indent="-40005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6002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22402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88036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352044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000" dirty="0" smtClean="0"/>
              <a:t>#</a:t>
            </a:r>
            <a:r>
              <a:rPr lang="de-DE" sz="3000" dirty="0" err="1" smtClean="0"/>
              <a:t>HauptsacheSicher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7877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Oikos Farben">
      <a:dk1>
        <a:sysClr val="windowText" lastClr="000000"/>
      </a:dk1>
      <a:lt1>
        <a:sysClr val="window" lastClr="FFFFFF"/>
      </a:lt1>
      <a:dk2>
        <a:srgbClr val="093082"/>
      </a:dk2>
      <a:lt2>
        <a:srgbClr val="FFFFFF"/>
      </a:lt2>
      <a:accent1>
        <a:srgbClr val="093082"/>
      </a:accent1>
      <a:accent2>
        <a:srgbClr val="019CE2"/>
      </a:accent2>
      <a:accent3>
        <a:srgbClr val="572671"/>
      </a:accent3>
      <a:accent4>
        <a:srgbClr val="BD0A20"/>
      </a:accent4>
      <a:accent5>
        <a:srgbClr val="EA9811"/>
      </a:accent5>
      <a:accent6>
        <a:srgbClr val="7F7F7F"/>
      </a:accent6>
      <a:hlink>
        <a:srgbClr val="7030A0"/>
      </a:hlink>
      <a:folHlink>
        <a:srgbClr val="542378"/>
      </a:folHlink>
    </a:clrScheme>
    <a:fontScheme name="Oikos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755</Words>
  <Application>Microsoft Office PowerPoint</Application>
  <PresentationFormat>A3 Papier (297x420 mm)</PresentationFormat>
  <Paragraphs>243</Paragraphs>
  <Slides>28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Larissa</vt:lpstr>
      <vt:lpstr>Karriereleiter in der Hauswirtschaft</vt:lpstr>
      <vt:lpstr>Der deutsche Qualifikationsrahmen (DQR)</vt:lpstr>
      <vt:lpstr>PowerPoint-Präsentation</vt:lpstr>
      <vt:lpstr>Ohne Moos nix los…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Tätigkeiten in der Hauswirtschaft</vt:lpstr>
      <vt:lpstr>Hauswirtschaft mit allen Sinnen erleben.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ESSEN &amp; TRINKEN</vt:lpstr>
      <vt:lpstr>WIRTSCHAFTEN &amp; Rechnen</vt:lpstr>
      <vt:lpstr>SOZIALE SICHERHEIT &amp; Beziehung</vt:lpstr>
      <vt:lpstr>SCHLAF &amp; gesunde Umgebung</vt:lpstr>
      <vt:lpstr>ARBEIT &amp; Kommunikation</vt:lpstr>
      <vt:lpstr>PowerPoint-Präsentation</vt:lpstr>
    </vt:vector>
  </TitlesOfParts>
  <Company>Diakonisches Werk Württemberg e.V.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Katz-Raible, Daniela</dc:creator>
  <cp:lastModifiedBy>Katz-Raible, Daniela</cp:lastModifiedBy>
  <cp:revision>132</cp:revision>
  <cp:lastPrinted>2018-04-05T14:16:54Z</cp:lastPrinted>
  <dcterms:created xsi:type="dcterms:W3CDTF">2016-08-22T12:47:44Z</dcterms:created>
  <dcterms:modified xsi:type="dcterms:W3CDTF">2018-04-09T16:09:48Z</dcterms:modified>
</cp:coreProperties>
</file>