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3"/>
  </p:notesMasterIdLst>
  <p:sldIdLst>
    <p:sldId id="256" r:id="rId3"/>
    <p:sldId id="261" r:id="rId4"/>
    <p:sldId id="257" r:id="rId5"/>
    <p:sldId id="258" r:id="rId6"/>
    <p:sldId id="260" r:id="rId7"/>
    <p:sldId id="262" r:id="rId8"/>
    <p:sldId id="307" r:id="rId9"/>
    <p:sldId id="308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305" r:id="rId37"/>
    <p:sldId id="306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8" r:id="rId47"/>
    <p:sldId id="297" r:id="rId48"/>
    <p:sldId id="299" r:id="rId49"/>
    <p:sldId id="300" r:id="rId50"/>
    <p:sldId id="301" r:id="rId51"/>
    <p:sldId id="303" r:id="rId5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97C9"/>
    <a:srgbClr val="57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4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68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E2751-79F5-44F0-94A8-90DC6627654B}" type="datetimeFigureOut">
              <a:rPr lang="de-DE" smtClean="0"/>
              <a:t>15.10.2023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B81DE-7A7B-451C-81C9-947B12BA88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1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214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platzhalter 2"/>
          <p:cNvSpPr>
            <a:spLocks noGrp="1"/>
          </p:cNvSpPr>
          <p:nvPr>
            <p:ph type="subTitle" idx="1"/>
          </p:nvPr>
        </p:nvSpPr>
        <p:spPr>
          <a:xfrm>
            <a:off x="622300" y="2836864"/>
            <a:ext cx="9891184" cy="180022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600"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  <p:sp>
        <p:nvSpPr>
          <p:cNvPr id="21511" name="Titelplatzhalter 6"/>
          <p:cNvSpPr>
            <a:spLocks noGrp="1"/>
          </p:cNvSpPr>
          <p:nvPr>
            <p:ph type="ctrTitle"/>
          </p:nvPr>
        </p:nvSpPr>
        <p:spPr>
          <a:xfrm>
            <a:off x="622300" y="1346201"/>
            <a:ext cx="9891184" cy="1368425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9286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2159C0-707F-44BF-976F-015E4BC13EBB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08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113184" y="304800"/>
            <a:ext cx="2495549" cy="59309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4418" y="304800"/>
            <a:ext cx="7285567" cy="59309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CD71E4-263C-455B-AED9-5D50D95117B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727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10/15/2023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67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460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51367-CFF7-45F0-A9B2-6CFFD8F63009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822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31619-00BC-41DA-9104-EA0F0305B134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780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A078-C68C-4CDF-9FA3-15DBA11E8CFA}" type="datetime1">
              <a:rPr lang="de-DE" smtClean="0"/>
              <a:t>15.10.2023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711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5581-EF7A-445A-B3C7-02CD380632CE}" type="datetime1">
              <a:rPr lang="de-DE" smtClean="0"/>
              <a:t>15.10.2023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4737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227AD-AD69-422D-B384-3ED51F353B7B}" type="datetime1">
              <a:rPr lang="de-DE" smtClean="0"/>
              <a:t>15.10.2023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460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A7BF0-6BE2-41A6-9445-E5CFD4866825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082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587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80217-80C3-40CA-88C1-B4987D1AFE52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977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906138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772163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6372717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058777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928157"/>
      </p:ext>
    </p:extLst>
  </p:cSld>
  <p:clrMapOvr>
    <a:masterClrMapping/>
  </p:clrMapOvr>
  <p:hf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682083"/>
      </p:ext>
    </p:extLst>
  </p:cSld>
  <p:clrMapOvr>
    <a:masterClrMapping/>
  </p:clrMapOvr>
  <p:hf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159C0-707F-44BF-976F-015E4BC13EBB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883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D71E4-263C-455B-AED9-5D50D95117B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17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0" cap="all">
                <a:effectLst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251367-CFF7-45F0-A9B2-6CFFD8F63009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25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4418" y="1484314"/>
            <a:ext cx="48895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717117" y="1484314"/>
            <a:ext cx="4891616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531619-00BC-41DA-9104-EA0F0305B134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32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41A078-C68C-4CDF-9FA3-15DBA11E8CFA}" type="datetime1">
              <a:rPr lang="de-DE" smtClean="0"/>
              <a:t>15.10.2023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065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95581-EF7A-445A-B3C7-02CD380632CE}" type="datetime1">
              <a:rPr lang="de-DE" smtClean="0"/>
              <a:t>15.10.2023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24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4227AD-AD69-422D-B384-3ED51F353B7B}" type="datetime1">
              <a:rPr lang="de-DE" smtClean="0"/>
              <a:t>15.10.2023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61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A7BF0-6BE2-41A6-9445-E5CFD4866825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62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80217-80C3-40CA-88C1-B4987D1AFE52}" type="datetime1">
              <a:rPr lang="de-DE" smtClean="0"/>
              <a:t>15.10.2023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07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4418" y="6551613"/>
            <a:ext cx="1054100" cy="23495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defTabSz="914400">
              <a:defRPr sz="800" smtClean="0">
                <a:solidFill>
                  <a:srgbClr val="898989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004485" y="6551613"/>
            <a:ext cx="7740649" cy="23495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800" smtClean="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52567" y="6551613"/>
            <a:ext cx="560917" cy="234950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800">
                <a:solidFill>
                  <a:srgbClr val="898989"/>
                </a:solidFill>
                <a:ea typeface="Arial Unicode MS" pitchFamily="34" charset="-128"/>
              </a:defRPr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  <p:sp>
        <p:nvSpPr>
          <p:cNvPr id="1031" name="Titelplatzhalter 6"/>
          <p:cNvSpPr>
            <a:spLocks noGrp="1"/>
          </p:cNvSpPr>
          <p:nvPr>
            <p:ph type="title"/>
          </p:nvPr>
        </p:nvSpPr>
        <p:spPr bwMode="auto">
          <a:xfrm>
            <a:off x="624418" y="304801"/>
            <a:ext cx="998431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032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24418" y="1484314"/>
            <a:ext cx="9984316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</a:t>
            </a:r>
          </a:p>
          <a:p>
            <a:pPr lvl="2"/>
            <a:r>
              <a:rPr lang="de-DE" altLang="de-DE"/>
              <a:t> 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3" name="Line 20"/>
          <p:cNvSpPr>
            <a:spLocks noChangeShapeType="1"/>
          </p:cNvSpPr>
          <p:nvPr/>
        </p:nvSpPr>
        <p:spPr bwMode="auto">
          <a:xfrm>
            <a:off x="0" y="1196975"/>
            <a:ext cx="10608733" cy="0"/>
          </a:xfrm>
          <a:prstGeom prst="line">
            <a:avLst/>
          </a:prstGeom>
          <a:noFill/>
          <a:ln w="28575">
            <a:solidFill>
              <a:srgbClr val="C0C0C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4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818189"/>
            <a:ext cx="1524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70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17F6D4A-50D4-41D8-890F-38EB0E242C7C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BAD78D3-2B82-4391-9900-3C6EF70E1B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3778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zfs.uni-freiburg.de/de/bo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portal.uni-freiburg.de/pa-vwl/termine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tudienberatung@vwl.uni-freiburg.de" TargetMode="External"/><Relationship Id="rId2" Type="http://schemas.openxmlformats.org/officeDocument/2006/relationships/hyperlink" Target="https://www.wirtschaftswissenschaften.uni-freiburg.de/de/pruefungsam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fachschaftwiwi@vwl.uni-freiburg.de" TargetMode="External"/><Relationship Id="rId5" Type="http://schemas.openxmlformats.org/officeDocument/2006/relationships/hyperlink" Target="https://www.fachschaft-wiwi-freiburg.de/" TargetMode="External"/><Relationship Id="rId4" Type="http://schemas.openxmlformats.org/officeDocument/2006/relationships/hyperlink" Target="https://www.studium.uni-freiburg.de/de/frontpage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b.uni-freiburg.de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portal.uni-freiburg.de/vwl-international/Outgoings/Fakultaetsprogramme/Europa/Partneruniversitaeten/europ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lias.uni-freiburg.de/login.php" TargetMode="External"/><Relationship Id="rId2" Type="http://schemas.openxmlformats.org/officeDocument/2006/relationships/hyperlink" Target="https://campus.uni-freiburg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wnloads.rz.uni-freiburg.de/freier-zugang/studierende/it-services-fuers-studium/at_download/file" TargetMode="External"/><Relationship Id="rId4" Type="http://schemas.openxmlformats.org/officeDocument/2006/relationships/hyperlink" Target="https://myaccount.uni-freiburg.de/uadmin/logi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ampus.uni-freiburg.de/qisserver/pages/cs/sys/portal/hisinoneStartPage.faces?chco=y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ilias.uni-freiburg.de/ilias.php?baseClass=ilrepositorygui&amp;reloadpublic=1&amp;cmd=frameset&amp;ref_id=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rtschaftswissenschaften.uni-freiburg.de/de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ypresse.com/de/index.php" TargetMode="External"/><Relationship Id="rId2" Type="http://schemas.openxmlformats.org/officeDocument/2006/relationships/hyperlink" Target="http://www.swfr.de/geld/studijob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rtal.uni-freiburg.de/vwl/aktuell" TargetMode="External"/><Relationship Id="rId5" Type="http://schemas.openxmlformats.org/officeDocument/2006/relationships/hyperlink" Target="https://www.fachschaft-wiwi-freiburg.de/stellenausschreibungen/" TargetMode="External"/><Relationship Id="rId4" Type="http://schemas.openxmlformats.org/officeDocument/2006/relationships/hyperlink" Target="https://schnapp.de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uchung.sport.uni-freiburg.de/angebote/aktueller_zeitraum/kurssuche.html#RP" TargetMode="External"/><Relationship Id="rId2" Type="http://schemas.openxmlformats.org/officeDocument/2006/relationships/hyperlink" Target="https://www.hochschulsport.uni-freiburg.de/aktuelles-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iburg.de/servicebw/ZWS_FAQ.pdf" TargetMode="External"/><Relationship Id="rId2" Type="http://schemas.openxmlformats.org/officeDocument/2006/relationships/hyperlink" Target="https://www.freiburg.de/pb/-/205332/vbid3818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de/b?ie=UTF8&amp;node=469664031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hyperlink" Target="https://www.studydrive.net/de/uni/albert-ludwigs-universitat-freiburg/923?p=1&amp;content=cours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potify.com/de/student/" TargetMode="External"/><Relationship Id="rId5" Type="http://schemas.openxmlformats.org/officeDocument/2006/relationships/image" Target="../media/image40.png"/><Relationship Id="rId4" Type="http://schemas.openxmlformats.org/officeDocument/2006/relationships/hyperlink" Target="https://www.myunidays.com/DE/de-DE" TargetMode="External"/><Relationship Id="rId9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ag-freiburg.de/tickets/semesterticke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ka-filmclub.de/progra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BA93F2-97D0-3295-2187-DCFF8326C0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altLang="de-DE" sz="5400" dirty="0">
                <a:latin typeface="Calibri" panose="020F0502020204030204" pitchFamily="34" charset="0"/>
                <a:cs typeface="Calibri" panose="020F0502020204030204" pitchFamily="34" charset="0"/>
              </a:rPr>
              <a:t>Tipps &amp; Tricks</a:t>
            </a:r>
            <a:br>
              <a:rPr lang="de-DE" altLang="de-DE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5400" dirty="0">
                <a:latin typeface="Calibri" panose="020F0502020204030204" pitchFamily="34" charset="0"/>
                <a:cs typeface="Calibri" panose="020F0502020204030204" pitchFamily="34" charset="0"/>
              </a:rPr>
              <a:t>Veranstaltung</a:t>
            </a:r>
            <a:br>
              <a:rPr lang="de-DE" altLang="de-DE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5400" dirty="0">
                <a:latin typeface="Calibri" panose="020F0502020204030204" pitchFamily="34" charset="0"/>
                <a:cs typeface="Calibri" panose="020F0502020204030204" pitchFamily="34" charset="0"/>
              </a:rPr>
              <a:t>WS 23/24</a:t>
            </a:r>
            <a:endParaRPr lang="de-DE" sz="5400" dirty="0"/>
          </a:p>
        </p:txBody>
      </p:sp>
      <p:pic>
        <p:nvPicPr>
          <p:cNvPr id="5" name="Grafik 4" descr="Ein Bild, das Text, Logo, Schrift, Kreis enthält.&#10;&#10;Automatisch generierte Beschreibung">
            <a:extLst>
              <a:ext uri="{FF2B5EF4-FFF2-40B4-BE49-F238E27FC236}">
                <a16:creationId xmlns:a16="http://schemas.microsoft.com/office/drawing/2014/main" id="{78F0FE2F-90EC-CD6C-9CFC-B3BA7AB21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6188" l="750" r="99250">
                        <a14:foregroundMark x1="7875" y1="34625" x2="22938" y2="16688"/>
                        <a14:foregroundMark x1="22938" y1="16688" x2="43500" y2="7688"/>
                        <a14:foregroundMark x1="43500" y1="7688" x2="58938" y2="11750"/>
                        <a14:foregroundMark x1="58938" y1="11750" x2="62250" y2="13938"/>
                        <a14:foregroundMark x1="8375" y1="24250" x2="20938" y2="12937"/>
                        <a14:foregroundMark x1="20938" y1="12937" x2="55188" y2="1625"/>
                        <a14:foregroundMark x1="55188" y1="1625" x2="70625" y2="5188"/>
                        <a14:foregroundMark x1="70625" y1="5188" x2="77750" y2="10563"/>
                        <a14:foregroundMark x1="27813" y1="6125" x2="56000" y2="1000"/>
                        <a14:foregroundMark x1="7375" y1="24250" x2="2125" y2="40875"/>
                        <a14:foregroundMark x1="2125" y1="40875" x2="5813" y2="71938"/>
                        <a14:foregroundMark x1="5813" y1="71938" x2="9938" y2="78875"/>
                        <a14:foregroundMark x1="3750" y1="36438" x2="750" y2="53563"/>
                        <a14:foregroundMark x1="750" y1="53563" x2="3188" y2="63375"/>
                        <a14:foregroundMark x1="78813" y1="10813" x2="93813" y2="30000"/>
                        <a14:foregroundMark x1="95125" y1="30000" x2="99250" y2="46938"/>
                        <a14:foregroundMark x1="99250" y1="46938" x2="93063" y2="70875"/>
                        <a14:foregroundMark x1="25188" y1="90313" x2="40250" y2="96000"/>
                        <a14:foregroundMark x1="40250" y1="96000" x2="56875" y2="96188"/>
                        <a14:foregroundMark x1="56875" y1="96188" x2="78000" y2="89750"/>
                        <a14:foregroundMark x1="48000" y1="54813" x2="43875" y2="29000"/>
                        <a14:foregroundMark x1="43875" y1="29000" x2="32750" y2="32563"/>
                        <a14:foregroundMark x1="57563" y1="22750" x2="75125" y2="25125"/>
                        <a14:foregroundMark x1="75125" y1="25125" x2="88000" y2="38625"/>
                        <a14:foregroundMark x1="88000" y1="38625" x2="88625" y2="42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84" y="61459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13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0320E-D701-BBAA-1F98-9D1A6906F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BOK-Bereich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FBC010D7-403F-375A-80F8-CD362F848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742" y="1283022"/>
            <a:ext cx="7431668" cy="429195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4E2533-38C0-49A2-A9C2-557AD6005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7E6C06-A75D-1F4B-1EAF-35A1BAA7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10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0788B2C-2308-7927-344A-469B0D6B08EE}"/>
              </a:ext>
            </a:extLst>
          </p:cNvPr>
          <p:cNvSpPr txBox="1"/>
          <p:nvPr/>
        </p:nvSpPr>
        <p:spPr>
          <a:xfrm>
            <a:off x="1900742" y="5747954"/>
            <a:ext cx="34347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600" dirty="0">
                <a:solidFill>
                  <a:srgbClr val="000000"/>
                </a:solidFill>
                <a:highlight>
                  <a:srgbClr val="FFFF00"/>
                </a:highlight>
                <a:ea typeface="Geneva" pitchFamily="50" charset="-128"/>
              </a:rPr>
              <a:t>nur relevant für VWL &amp; BWL (</a:t>
            </a:r>
            <a:r>
              <a:rPr lang="de-DE" sz="1600" dirty="0" err="1">
                <a:solidFill>
                  <a:srgbClr val="000000"/>
                </a:solidFill>
                <a:highlight>
                  <a:srgbClr val="FFFF00"/>
                </a:highlight>
                <a:ea typeface="Geneva" pitchFamily="50" charset="-128"/>
              </a:rPr>
              <a:t>B.Sc</a:t>
            </a:r>
            <a:r>
              <a:rPr lang="de-DE" sz="1600" dirty="0">
                <a:solidFill>
                  <a:srgbClr val="000000"/>
                </a:solidFill>
                <a:highlight>
                  <a:srgbClr val="FFFF00"/>
                </a:highlight>
                <a:ea typeface="Geneva" pitchFamily="50" charset="-128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7887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1FDF76-62BC-F255-24EE-3728361F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BOK-Bereich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CBB20A-E3AF-0035-852D-0F7E9FC39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Man hat die Wahl entweder den BOK I oder den BOK III zu belegen, man muss nicht beide machen.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Der externe BOK-Bereich wird vom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ZfS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angeboten: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https://www.zfs.uni-freiburg.de/de/bok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Unter dem Link findet ihr ein Programmheft aus dem ihr alles auswählen dürft.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Kurse aus: Management, EDV, Medien, Kommunikation und Fremdsprachen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ACHTUNG: wenn ihr euch einmal angemeldet habt, dann nehmt am Kurs auch teil, da ihr sonst für den gesamten Bereich gesperrt werdet.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DC580C-ED0D-F5DF-7EBC-AAB9BFB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9F4744-82DE-ADCF-6C8C-9BDBC00F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827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4795A-795D-B207-970C-85105009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 Vorlesungen – 1. Semester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BEE82F-CF91-A450-3128-FD25DED79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Einführung in die VWL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Mikroökonomik I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Mathematik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Unternehmenstheorie</a:t>
            </a: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Management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Information Systems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(nur VWL)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Public Management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(nur BWL)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Einführung in die BWL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(nur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Poly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Einführung in die Bildungswissenschaften 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(nur </a:t>
            </a:r>
            <a:r>
              <a:rPr 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Poly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971834C-D8FB-877F-AAD9-40FBCA67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B9683A1-252B-D431-7253-94F2A394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00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B8C1C-FFD1-B1E9-AEDC-60B9FD17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Vorlesungen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3B7C7E-73AA-A494-1813-4F5C20584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Zu allen Vorlesungen gibt es mehr oder weniger regelmäßig Tutorate.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Es besteht keine Anwesenheitspflicht.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Zu fast allen Veranstaltungen gibt es Lehrbücher, die auch sehr hilfreich sein können.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alt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Jeder muss für sich selber schauen, was am hilfreichsten ist.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Allerdings hilft es zum Verständnis alle Veranstaltungen zu besuchen</a:t>
            </a:r>
          </a:p>
          <a:p>
            <a:pPr marL="742950" marR="0" lvl="1" indent="-28575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Erklärungen anhand von Beispielen</a:t>
            </a:r>
          </a:p>
          <a:p>
            <a:pPr marL="742950" marR="0" lvl="1" indent="-28575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Übungsaufgaben mit Besprechung der Lösungen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D73E4B0-A7CB-14D5-C027-B45D1E0E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BA564A-595A-7A7A-CD2A-8EAE7AE3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235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C7BF7-38D9-13A4-6A12-8735D28B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Veranstaltungsbelegung (1)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3002D3-9FA5-8780-60F3-555300E7D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Am besten ist es, sich 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für jede Veranstaltung auf </a:t>
            </a:r>
            <a:r>
              <a:rPr 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HisInOne</a:t>
            </a: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anzumelden. 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Nur durch diese Anmeldung kriegt ihr alle relevanten Infos, Mails und werdet in den jeweiligen Ilias Ordner aufgenommen.</a:t>
            </a:r>
          </a:p>
          <a:p>
            <a:endParaRPr lang="de-DE" sz="24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Diese Anmeldung ist aber nicht direkt die Klausuranmeldung.</a:t>
            </a:r>
          </a:p>
          <a:p>
            <a:pPr marL="457200" lvl="1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Die müsst ihr dann später noch gesondert machen! 	</a:t>
            </a:r>
            <a:b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(siehe Folie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  <a:hlinkClick r:id="" action="ppaction://noaction"/>
              </a:rPr>
              <a:t>Prüfungsanmeldung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)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D419C5-9633-2857-E28D-EF129202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B8F2D87-251A-4035-8D2C-C50340440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46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749D5-CF18-2E72-C72E-DD3F0CC4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Veranstaltungsbelegung (2)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AB8CB1-8672-1150-0261-68A158815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232459-03B2-14FB-4465-DB631A4D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254D9FE-BE60-23E0-A401-F836C11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15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8A795A6-9A1F-2BB9-FAB3-5A82B44595E4}"/>
              </a:ext>
            </a:extLst>
          </p:cNvPr>
          <p:cNvGrpSpPr/>
          <p:nvPr/>
        </p:nvGrpSpPr>
        <p:grpSpPr>
          <a:xfrm>
            <a:off x="624417" y="1484314"/>
            <a:ext cx="9522759" cy="4751387"/>
            <a:chOff x="107504" y="1589073"/>
            <a:chExt cx="7920880" cy="396216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41AAE38-9D63-2CEA-1ECE-BAFC7B6CE7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938"/>
            <a:stretch/>
          </p:blipFill>
          <p:spPr>
            <a:xfrm>
              <a:off x="107504" y="1609112"/>
              <a:ext cx="7920880" cy="3942124"/>
            </a:xfrm>
            <a:prstGeom prst="rect">
              <a:avLst/>
            </a:prstGeom>
          </p:spPr>
        </p:pic>
        <p:sp>
          <p:nvSpPr>
            <p:cNvPr id="8" name="Abgerundetes Rechteck 7">
              <a:extLst>
                <a:ext uri="{FF2B5EF4-FFF2-40B4-BE49-F238E27FC236}">
                  <a16:creationId xmlns:a16="http://schemas.microsoft.com/office/drawing/2014/main" id="{099F6A59-22E8-DE53-DBE2-C1CA0BD8A5F4}"/>
                </a:ext>
              </a:extLst>
            </p:cNvPr>
            <p:cNvSpPr/>
            <p:nvPr/>
          </p:nvSpPr>
          <p:spPr>
            <a:xfrm>
              <a:off x="468312" y="2852936"/>
              <a:ext cx="2879551" cy="372371"/>
            </a:xfrm>
            <a:custGeom>
              <a:avLst/>
              <a:gdLst>
                <a:gd name="connsiteX0" fmla="*/ 0 w 2879551"/>
                <a:gd name="connsiteY0" fmla="*/ 62063 h 372371"/>
                <a:gd name="connsiteX1" fmla="*/ 62063 w 2879551"/>
                <a:gd name="connsiteY1" fmla="*/ 0 h 372371"/>
                <a:gd name="connsiteX2" fmla="*/ 806028 w 2879551"/>
                <a:gd name="connsiteY2" fmla="*/ 0 h 372371"/>
                <a:gd name="connsiteX3" fmla="*/ 1467330 w 2879551"/>
                <a:gd name="connsiteY3" fmla="*/ 0 h 372371"/>
                <a:gd name="connsiteX4" fmla="*/ 2101078 w 2879551"/>
                <a:gd name="connsiteY4" fmla="*/ 0 h 372371"/>
                <a:gd name="connsiteX5" fmla="*/ 2817488 w 2879551"/>
                <a:gd name="connsiteY5" fmla="*/ 0 h 372371"/>
                <a:gd name="connsiteX6" fmla="*/ 2879551 w 2879551"/>
                <a:gd name="connsiteY6" fmla="*/ 62063 h 372371"/>
                <a:gd name="connsiteX7" fmla="*/ 2879551 w 2879551"/>
                <a:gd name="connsiteY7" fmla="*/ 310308 h 372371"/>
                <a:gd name="connsiteX8" fmla="*/ 2817488 w 2879551"/>
                <a:gd name="connsiteY8" fmla="*/ 372371 h 372371"/>
                <a:gd name="connsiteX9" fmla="*/ 2183740 w 2879551"/>
                <a:gd name="connsiteY9" fmla="*/ 372371 h 372371"/>
                <a:gd name="connsiteX10" fmla="*/ 1494884 w 2879551"/>
                <a:gd name="connsiteY10" fmla="*/ 372371 h 372371"/>
                <a:gd name="connsiteX11" fmla="*/ 833582 w 2879551"/>
                <a:gd name="connsiteY11" fmla="*/ 372371 h 372371"/>
                <a:gd name="connsiteX12" fmla="*/ 62063 w 2879551"/>
                <a:gd name="connsiteY12" fmla="*/ 372371 h 372371"/>
                <a:gd name="connsiteX13" fmla="*/ 0 w 2879551"/>
                <a:gd name="connsiteY13" fmla="*/ 310308 h 372371"/>
                <a:gd name="connsiteX14" fmla="*/ 0 w 2879551"/>
                <a:gd name="connsiteY14" fmla="*/ 62063 h 372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79551" h="372371" extrusionOk="0">
                  <a:moveTo>
                    <a:pt x="0" y="62063"/>
                  </a:moveTo>
                  <a:cubicBezTo>
                    <a:pt x="-1118" y="27097"/>
                    <a:pt x="25468" y="870"/>
                    <a:pt x="62063" y="0"/>
                  </a:cubicBezTo>
                  <a:cubicBezTo>
                    <a:pt x="382844" y="-8671"/>
                    <a:pt x="558785" y="15126"/>
                    <a:pt x="806028" y="0"/>
                  </a:cubicBezTo>
                  <a:cubicBezTo>
                    <a:pt x="1053272" y="-15126"/>
                    <a:pt x="1220041" y="26954"/>
                    <a:pt x="1467330" y="0"/>
                  </a:cubicBezTo>
                  <a:cubicBezTo>
                    <a:pt x="1714619" y="-26954"/>
                    <a:pt x="1826995" y="-30207"/>
                    <a:pt x="2101078" y="0"/>
                  </a:cubicBezTo>
                  <a:cubicBezTo>
                    <a:pt x="2375161" y="30207"/>
                    <a:pt x="2663356" y="-24141"/>
                    <a:pt x="2817488" y="0"/>
                  </a:cubicBezTo>
                  <a:cubicBezTo>
                    <a:pt x="2853581" y="-3739"/>
                    <a:pt x="2872923" y="26772"/>
                    <a:pt x="2879551" y="62063"/>
                  </a:cubicBezTo>
                  <a:cubicBezTo>
                    <a:pt x="2878506" y="126772"/>
                    <a:pt x="2885072" y="227167"/>
                    <a:pt x="2879551" y="310308"/>
                  </a:cubicBezTo>
                  <a:cubicBezTo>
                    <a:pt x="2875925" y="350583"/>
                    <a:pt x="2849977" y="370298"/>
                    <a:pt x="2817488" y="372371"/>
                  </a:cubicBezTo>
                  <a:cubicBezTo>
                    <a:pt x="2542472" y="363400"/>
                    <a:pt x="2418810" y="382382"/>
                    <a:pt x="2183740" y="372371"/>
                  </a:cubicBezTo>
                  <a:cubicBezTo>
                    <a:pt x="1948670" y="362360"/>
                    <a:pt x="1714179" y="341068"/>
                    <a:pt x="1494884" y="372371"/>
                  </a:cubicBezTo>
                  <a:cubicBezTo>
                    <a:pt x="1275589" y="403674"/>
                    <a:pt x="1020575" y="385866"/>
                    <a:pt x="833582" y="372371"/>
                  </a:cubicBezTo>
                  <a:cubicBezTo>
                    <a:pt x="646589" y="358876"/>
                    <a:pt x="236031" y="345988"/>
                    <a:pt x="62063" y="372371"/>
                  </a:cubicBezTo>
                  <a:cubicBezTo>
                    <a:pt x="32464" y="366565"/>
                    <a:pt x="-5725" y="342371"/>
                    <a:pt x="0" y="310308"/>
                  </a:cubicBezTo>
                  <a:cubicBezTo>
                    <a:pt x="291" y="216204"/>
                    <a:pt x="3867" y="143452"/>
                    <a:pt x="0" y="62063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Pfeil nach links 9">
              <a:extLst>
                <a:ext uri="{FF2B5EF4-FFF2-40B4-BE49-F238E27FC236}">
                  <a16:creationId xmlns:a16="http://schemas.microsoft.com/office/drawing/2014/main" id="{6876D01F-8855-5C79-6687-9E5B2ABFF5BA}"/>
                </a:ext>
              </a:extLst>
            </p:cNvPr>
            <p:cNvSpPr/>
            <p:nvPr/>
          </p:nvSpPr>
          <p:spPr>
            <a:xfrm rot="19789938">
              <a:off x="3379372" y="2541145"/>
              <a:ext cx="864096" cy="288032"/>
            </a:xfrm>
            <a:custGeom>
              <a:avLst/>
              <a:gdLst>
                <a:gd name="connsiteX0" fmla="*/ 0 w 864096"/>
                <a:gd name="connsiteY0" fmla="*/ 144016 h 288032"/>
                <a:gd name="connsiteX1" fmla="*/ 144016 w 864096"/>
                <a:gd name="connsiteY1" fmla="*/ 0 h 288032"/>
                <a:gd name="connsiteX2" fmla="*/ 144016 w 864096"/>
                <a:gd name="connsiteY2" fmla="*/ 72008 h 288032"/>
                <a:gd name="connsiteX3" fmla="*/ 482454 w 864096"/>
                <a:gd name="connsiteY3" fmla="*/ 72008 h 288032"/>
                <a:gd name="connsiteX4" fmla="*/ 864096 w 864096"/>
                <a:gd name="connsiteY4" fmla="*/ 72008 h 288032"/>
                <a:gd name="connsiteX5" fmla="*/ 864096 w 864096"/>
                <a:gd name="connsiteY5" fmla="*/ 216024 h 288032"/>
                <a:gd name="connsiteX6" fmla="*/ 511257 w 864096"/>
                <a:gd name="connsiteY6" fmla="*/ 216024 h 288032"/>
                <a:gd name="connsiteX7" fmla="*/ 144016 w 864096"/>
                <a:gd name="connsiteY7" fmla="*/ 216024 h 288032"/>
                <a:gd name="connsiteX8" fmla="*/ 144016 w 864096"/>
                <a:gd name="connsiteY8" fmla="*/ 288032 h 288032"/>
                <a:gd name="connsiteX9" fmla="*/ 0 w 864096"/>
                <a:gd name="connsiteY9" fmla="*/ 144016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4096" h="288032" fill="none" extrusionOk="0">
                  <a:moveTo>
                    <a:pt x="0" y="144016"/>
                  </a:moveTo>
                  <a:cubicBezTo>
                    <a:pt x="53835" y="92420"/>
                    <a:pt x="78392" y="75207"/>
                    <a:pt x="144016" y="0"/>
                  </a:cubicBezTo>
                  <a:cubicBezTo>
                    <a:pt x="145058" y="24360"/>
                    <a:pt x="143300" y="40796"/>
                    <a:pt x="144016" y="72008"/>
                  </a:cubicBezTo>
                  <a:cubicBezTo>
                    <a:pt x="291411" y="64521"/>
                    <a:pt x="370495" y="59427"/>
                    <a:pt x="482454" y="72008"/>
                  </a:cubicBezTo>
                  <a:cubicBezTo>
                    <a:pt x="594413" y="84589"/>
                    <a:pt x="689477" y="61211"/>
                    <a:pt x="864096" y="72008"/>
                  </a:cubicBezTo>
                  <a:cubicBezTo>
                    <a:pt x="867963" y="107838"/>
                    <a:pt x="867394" y="184178"/>
                    <a:pt x="864096" y="216024"/>
                  </a:cubicBezTo>
                  <a:cubicBezTo>
                    <a:pt x="702333" y="203474"/>
                    <a:pt x="612267" y="223592"/>
                    <a:pt x="511257" y="216024"/>
                  </a:cubicBezTo>
                  <a:cubicBezTo>
                    <a:pt x="410247" y="208456"/>
                    <a:pt x="322076" y="215038"/>
                    <a:pt x="144016" y="216024"/>
                  </a:cubicBezTo>
                  <a:cubicBezTo>
                    <a:pt x="143867" y="235182"/>
                    <a:pt x="141333" y="268486"/>
                    <a:pt x="144016" y="288032"/>
                  </a:cubicBezTo>
                  <a:cubicBezTo>
                    <a:pt x="109562" y="256488"/>
                    <a:pt x="31404" y="179024"/>
                    <a:pt x="0" y="144016"/>
                  </a:cubicBezTo>
                  <a:close/>
                </a:path>
                <a:path w="864096" h="288032" stroke="0" extrusionOk="0">
                  <a:moveTo>
                    <a:pt x="0" y="144016"/>
                  </a:moveTo>
                  <a:cubicBezTo>
                    <a:pt x="69686" y="69971"/>
                    <a:pt x="106787" y="25750"/>
                    <a:pt x="144016" y="0"/>
                  </a:cubicBezTo>
                  <a:cubicBezTo>
                    <a:pt x="146823" y="16962"/>
                    <a:pt x="146090" y="52462"/>
                    <a:pt x="144016" y="72008"/>
                  </a:cubicBezTo>
                  <a:cubicBezTo>
                    <a:pt x="310553" y="80481"/>
                    <a:pt x="384241" y="69290"/>
                    <a:pt x="511257" y="72008"/>
                  </a:cubicBezTo>
                  <a:cubicBezTo>
                    <a:pt x="638273" y="74726"/>
                    <a:pt x="735165" y="85353"/>
                    <a:pt x="864096" y="72008"/>
                  </a:cubicBezTo>
                  <a:cubicBezTo>
                    <a:pt x="865134" y="110578"/>
                    <a:pt x="867704" y="151934"/>
                    <a:pt x="864096" y="216024"/>
                  </a:cubicBezTo>
                  <a:cubicBezTo>
                    <a:pt x="753317" y="230638"/>
                    <a:pt x="683607" y="227902"/>
                    <a:pt x="525658" y="216024"/>
                  </a:cubicBezTo>
                  <a:cubicBezTo>
                    <a:pt x="367709" y="204146"/>
                    <a:pt x="276160" y="230547"/>
                    <a:pt x="144016" y="216024"/>
                  </a:cubicBezTo>
                  <a:cubicBezTo>
                    <a:pt x="143520" y="248238"/>
                    <a:pt x="147219" y="258040"/>
                    <a:pt x="144016" y="288032"/>
                  </a:cubicBezTo>
                  <a:cubicBezTo>
                    <a:pt x="85312" y="226291"/>
                    <a:pt x="52574" y="187185"/>
                    <a:pt x="0" y="144016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661685737">
                    <a:prstGeom prst="lef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Abgerundetes Rechteck 13">
              <a:extLst>
                <a:ext uri="{FF2B5EF4-FFF2-40B4-BE49-F238E27FC236}">
                  <a16:creationId xmlns:a16="http://schemas.microsoft.com/office/drawing/2014/main" id="{13778EC9-0977-18AF-E445-E928FBF58E5D}"/>
                </a:ext>
              </a:extLst>
            </p:cNvPr>
            <p:cNvSpPr/>
            <p:nvPr/>
          </p:nvSpPr>
          <p:spPr>
            <a:xfrm>
              <a:off x="755576" y="2024872"/>
              <a:ext cx="864096" cy="252000"/>
            </a:xfrm>
            <a:custGeom>
              <a:avLst/>
              <a:gdLst>
                <a:gd name="connsiteX0" fmla="*/ 0 w 864096"/>
                <a:gd name="connsiteY0" fmla="*/ 42001 h 252000"/>
                <a:gd name="connsiteX1" fmla="*/ 42001 w 864096"/>
                <a:gd name="connsiteY1" fmla="*/ 0 h 252000"/>
                <a:gd name="connsiteX2" fmla="*/ 447650 w 864096"/>
                <a:gd name="connsiteY2" fmla="*/ 0 h 252000"/>
                <a:gd name="connsiteX3" fmla="*/ 822095 w 864096"/>
                <a:gd name="connsiteY3" fmla="*/ 0 h 252000"/>
                <a:gd name="connsiteX4" fmla="*/ 864096 w 864096"/>
                <a:gd name="connsiteY4" fmla="*/ 42001 h 252000"/>
                <a:gd name="connsiteX5" fmla="*/ 864096 w 864096"/>
                <a:gd name="connsiteY5" fmla="*/ 209999 h 252000"/>
                <a:gd name="connsiteX6" fmla="*/ 822095 w 864096"/>
                <a:gd name="connsiteY6" fmla="*/ 252000 h 252000"/>
                <a:gd name="connsiteX7" fmla="*/ 432048 w 864096"/>
                <a:gd name="connsiteY7" fmla="*/ 252000 h 252000"/>
                <a:gd name="connsiteX8" fmla="*/ 42001 w 864096"/>
                <a:gd name="connsiteY8" fmla="*/ 252000 h 252000"/>
                <a:gd name="connsiteX9" fmla="*/ 0 w 864096"/>
                <a:gd name="connsiteY9" fmla="*/ 209999 h 252000"/>
                <a:gd name="connsiteX10" fmla="*/ 0 w 864096"/>
                <a:gd name="connsiteY10" fmla="*/ 42001 h 25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4096" h="252000" extrusionOk="0">
                  <a:moveTo>
                    <a:pt x="0" y="42001"/>
                  </a:moveTo>
                  <a:cubicBezTo>
                    <a:pt x="-3628" y="16566"/>
                    <a:pt x="13775" y="1887"/>
                    <a:pt x="42001" y="0"/>
                  </a:cubicBezTo>
                  <a:cubicBezTo>
                    <a:pt x="124955" y="-11304"/>
                    <a:pt x="338254" y="17114"/>
                    <a:pt x="447650" y="0"/>
                  </a:cubicBezTo>
                  <a:cubicBezTo>
                    <a:pt x="557046" y="-17114"/>
                    <a:pt x="734369" y="-12552"/>
                    <a:pt x="822095" y="0"/>
                  </a:cubicBezTo>
                  <a:cubicBezTo>
                    <a:pt x="840341" y="-2709"/>
                    <a:pt x="864702" y="19093"/>
                    <a:pt x="864096" y="42001"/>
                  </a:cubicBezTo>
                  <a:cubicBezTo>
                    <a:pt x="869793" y="84164"/>
                    <a:pt x="855910" y="173957"/>
                    <a:pt x="864096" y="209999"/>
                  </a:cubicBezTo>
                  <a:cubicBezTo>
                    <a:pt x="866991" y="228484"/>
                    <a:pt x="841016" y="255758"/>
                    <a:pt x="822095" y="252000"/>
                  </a:cubicBezTo>
                  <a:cubicBezTo>
                    <a:pt x="674100" y="237474"/>
                    <a:pt x="510087" y="245098"/>
                    <a:pt x="432048" y="252000"/>
                  </a:cubicBezTo>
                  <a:cubicBezTo>
                    <a:pt x="354009" y="258902"/>
                    <a:pt x="201885" y="254094"/>
                    <a:pt x="42001" y="252000"/>
                  </a:cubicBezTo>
                  <a:cubicBezTo>
                    <a:pt x="14874" y="251775"/>
                    <a:pt x="518" y="231776"/>
                    <a:pt x="0" y="209999"/>
                  </a:cubicBezTo>
                  <a:cubicBezTo>
                    <a:pt x="7443" y="126402"/>
                    <a:pt x="8285" y="93519"/>
                    <a:pt x="0" y="42001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Pfeil nach links 14">
              <a:extLst>
                <a:ext uri="{FF2B5EF4-FFF2-40B4-BE49-F238E27FC236}">
                  <a16:creationId xmlns:a16="http://schemas.microsoft.com/office/drawing/2014/main" id="{70361394-80EA-C032-F642-637BDA907A0E}"/>
                </a:ext>
              </a:extLst>
            </p:cNvPr>
            <p:cNvSpPr/>
            <p:nvPr/>
          </p:nvSpPr>
          <p:spPr>
            <a:xfrm rot="19789938">
              <a:off x="1543263" y="1589073"/>
              <a:ext cx="864096" cy="288032"/>
            </a:xfrm>
            <a:custGeom>
              <a:avLst/>
              <a:gdLst>
                <a:gd name="connsiteX0" fmla="*/ 0 w 864096"/>
                <a:gd name="connsiteY0" fmla="*/ 144016 h 288032"/>
                <a:gd name="connsiteX1" fmla="*/ 144016 w 864096"/>
                <a:gd name="connsiteY1" fmla="*/ 0 h 288032"/>
                <a:gd name="connsiteX2" fmla="*/ 144016 w 864096"/>
                <a:gd name="connsiteY2" fmla="*/ 72008 h 288032"/>
                <a:gd name="connsiteX3" fmla="*/ 482454 w 864096"/>
                <a:gd name="connsiteY3" fmla="*/ 72008 h 288032"/>
                <a:gd name="connsiteX4" fmla="*/ 864096 w 864096"/>
                <a:gd name="connsiteY4" fmla="*/ 72008 h 288032"/>
                <a:gd name="connsiteX5" fmla="*/ 864096 w 864096"/>
                <a:gd name="connsiteY5" fmla="*/ 216024 h 288032"/>
                <a:gd name="connsiteX6" fmla="*/ 511257 w 864096"/>
                <a:gd name="connsiteY6" fmla="*/ 216024 h 288032"/>
                <a:gd name="connsiteX7" fmla="*/ 144016 w 864096"/>
                <a:gd name="connsiteY7" fmla="*/ 216024 h 288032"/>
                <a:gd name="connsiteX8" fmla="*/ 144016 w 864096"/>
                <a:gd name="connsiteY8" fmla="*/ 288032 h 288032"/>
                <a:gd name="connsiteX9" fmla="*/ 0 w 864096"/>
                <a:gd name="connsiteY9" fmla="*/ 144016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4096" h="288032" fill="none" extrusionOk="0">
                  <a:moveTo>
                    <a:pt x="0" y="144016"/>
                  </a:moveTo>
                  <a:cubicBezTo>
                    <a:pt x="53835" y="92420"/>
                    <a:pt x="78392" y="75207"/>
                    <a:pt x="144016" y="0"/>
                  </a:cubicBezTo>
                  <a:cubicBezTo>
                    <a:pt x="145058" y="24360"/>
                    <a:pt x="143300" y="40796"/>
                    <a:pt x="144016" y="72008"/>
                  </a:cubicBezTo>
                  <a:cubicBezTo>
                    <a:pt x="291411" y="64521"/>
                    <a:pt x="370495" y="59427"/>
                    <a:pt x="482454" y="72008"/>
                  </a:cubicBezTo>
                  <a:cubicBezTo>
                    <a:pt x="594413" y="84589"/>
                    <a:pt x="689477" y="61211"/>
                    <a:pt x="864096" y="72008"/>
                  </a:cubicBezTo>
                  <a:cubicBezTo>
                    <a:pt x="867963" y="107838"/>
                    <a:pt x="867394" y="184178"/>
                    <a:pt x="864096" y="216024"/>
                  </a:cubicBezTo>
                  <a:cubicBezTo>
                    <a:pt x="702333" y="203474"/>
                    <a:pt x="612267" y="223592"/>
                    <a:pt x="511257" y="216024"/>
                  </a:cubicBezTo>
                  <a:cubicBezTo>
                    <a:pt x="410247" y="208456"/>
                    <a:pt x="322076" y="215038"/>
                    <a:pt x="144016" y="216024"/>
                  </a:cubicBezTo>
                  <a:cubicBezTo>
                    <a:pt x="143867" y="235182"/>
                    <a:pt x="141333" y="268486"/>
                    <a:pt x="144016" y="288032"/>
                  </a:cubicBezTo>
                  <a:cubicBezTo>
                    <a:pt x="109562" y="256488"/>
                    <a:pt x="31404" y="179024"/>
                    <a:pt x="0" y="144016"/>
                  </a:cubicBezTo>
                  <a:close/>
                </a:path>
                <a:path w="864096" h="288032" stroke="0" extrusionOk="0">
                  <a:moveTo>
                    <a:pt x="0" y="144016"/>
                  </a:moveTo>
                  <a:cubicBezTo>
                    <a:pt x="69686" y="69971"/>
                    <a:pt x="106787" y="25750"/>
                    <a:pt x="144016" y="0"/>
                  </a:cubicBezTo>
                  <a:cubicBezTo>
                    <a:pt x="146823" y="16962"/>
                    <a:pt x="146090" y="52462"/>
                    <a:pt x="144016" y="72008"/>
                  </a:cubicBezTo>
                  <a:cubicBezTo>
                    <a:pt x="310553" y="80481"/>
                    <a:pt x="384241" y="69290"/>
                    <a:pt x="511257" y="72008"/>
                  </a:cubicBezTo>
                  <a:cubicBezTo>
                    <a:pt x="638273" y="74726"/>
                    <a:pt x="735165" y="85353"/>
                    <a:pt x="864096" y="72008"/>
                  </a:cubicBezTo>
                  <a:cubicBezTo>
                    <a:pt x="865134" y="110578"/>
                    <a:pt x="867704" y="151934"/>
                    <a:pt x="864096" y="216024"/>
                  </a:cubicBezTo>
                  <a:cubicBezTo>
                    <a:pt x="753317" y="230638"/>
                    <a:pt x="683607" y="227902"/>
                    <a:pt x="525658" y="216024"/>
                  </a:cubicBezTo>
                  <a:cubicBezTo>
                    <a:pt x="367709" y="204146"/>
                    <a:pt x="276160" y="230547"/>
                    <a:pt x="144016" y="216024"/>
                  </a:cubicBezTo>
                  <a:cubicBezTo>
                    <a:pt x="143520" y="248238"/>
                    <a:pt x="147219" y="258040"/>
                    <a:pt x="144016" y="288032"/>
                  </a:cubicBezTo>
                  <a:cubicBezTo>
                    <a:pt x="85312" y="226291"/>
                    <a:pt x="52574" y="187185"/>
                    <a:pt x="0" y="144016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661685737">
                    <a:prstGeom prst="lef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48429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81467B-B761-2902-44E0-804AF9EBB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Veranstaltungsbelegung (3)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2B9E0-F516-78FD-61A1-BA081A6CA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D41DFB-7086-30D6-63E8-693D8E2A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5635CB-C054-AD3A-76E7-222254AE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16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87A5980-B399-F5C4-7ACF-EB205F8CC31E}"/>
              </a:ext>
            </a:extLst>
          </p:cNvPr>
          <p:cNvGrpSpPr/>
          <p:nvPr/>
        </p:nvGrpSpPr>
        <p:grpSpPr>
          <a:xfrm>
            <a:off x="624417" y="1484314"/>
            <a:ext cx="8226619" cy="4751387"/>
            <a:chOff x="107504" y="1609112"/>
            <a:chExt cx="7920880" cy="448418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8FFAD1A-342A-DA46-697E-70E8F0B4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1609112"/>
              <a:ext cx="7920880" cy="4484183"/>
            </a:xfrm>
            <a:prstGeom prst="rect">
              <a:avLst/>
            </a:prstGeom>
          </p:spPr>
        </p:pic>
        <p:sp>
          <p:nvSpPr>
            <p:cNvPr id="8" name="Pfeil nach links 11">
              <a:extLst>
                <a:ext uri="{FF2B5EF4-FFF2-40B4-BE49-F238E27FC236}">
                  <a16:creationId xmlns:a16="http://schemas.microsoft.com/office/drawing/2014/main" id="{DC93C1E6-1557-87F2-CD02-5143D02F24FC}"/>
                </a:ext>
              </a:extLst>
            </p:cNvPr>
            <p:cNvSpPr/>
            <p:nvPr/>
          </p:nvSpPr>
          <p:spPr>
            <a:xfrm rot="19789938">
              <a:off x="971301" y="5019756"/>
              <a:ext cx="864096" cy="288032"/>
            </a:xfrm>
            <a:custGeom>
              <a:avLst/>
              <a:gdLst>
                <a:gd name="connsiteX0" fmla="*/ 0 w 864096"/>
                <a:gd name="connsiteY0" fmla="*/ 144016 h 288032"/>
                <a:gd name="connsiteX1" fmla="*/ 144016 w 864096"/>
                <a:gd name="connsiteY1" fmla="*/ 0 h 288032"/>
                <a:gd name="connsiteX2" fmla="*/ 144016 w 864096"/>
                <a:gd name="connsiteY2" fmla="*/ 72008 h 288032"/>
                <a:gd name="connsiteX3" fmla="*/ 482454 w 864096"/>
                <a:gd name="connsiteY3" fmla="*/ 72008 h 288032"/>
                <a:gd name="connsiteX4" fmla="*/ 864096 w 864096"/>
                <a:gd name="connsiteY4" fmla="*/ 72008 h 288032"/>
                <a:gd name="connsiteX5" fmla="*/ 864096 w 864096"/>
                <a:gd name="connsiteY5" fmla="*/ 216024 h 288032"/>
                <a:gd name="connsiteX6" fmla="*/ 511257 w 864096"/>
                <a:gd name="connsiteY6" fmla="*/ 216024 h 288032"/>
                <a:gd name="connsiteX7" fmla="*/ 144016 w 864096"/>
                <a:gd name="connsiteY7" fmla="*/ 216024 h 288032"/>
                <a:gd name="connsiteX8" fmla="*/ 144016 w 864096"/>
                <a:gd name="connsiteY8" fmla="*/ 288032 h 288032"/>
                <a:gd name="connsiteX9" fmla="*/ 0 w 864096"/>
                <a:gd name="connsiteY9" fmla="*/ 144016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4096" h="288032" fill="none" extrusionOk="0">
                  <a:moveTo>
                    <a:pt x="0" y="144016"/>
                  </a:moveTo>
                  <a:cubicBezTo>
                    <a:pt x="53835" y="92420"/>
                    <a:pt x="78392" y="75207"/>
                    <a:pt x="144016" y="0"/>
                  </a:cubicBezTo>
                  <a:cubicBezTo>
                    <a:pt x="145058" y="24360"/>
                    <a:pt x="143300" y="40796"/>
                    <a:pt x="144016" y="72008"/>
                  </a:cubicBezTo>
                  <a:cubicBezTo>
                    <a:pt x="291411" y="64521"/>
                    <a:pt x="370495" y="59427"/>
                    <a:pt x="482454" y="72008"/>
                  </a:cubicBezTo>
                  <a:cubicBezTo>
                    <a:pt x="594413" y="84589"/>
                    <a:pt x="689477" y="61211"/>
                    <a:pt x="864096" y="72008"/>
                  </a:cubicBezTo>
                  <a:cubicBezTo>
                    <a:pt x="867963" y="107838"/>
                    <a:pt x="867394" y="184178"/>
                    <a:pt x="864096" y="216024"/>
                  </a:cubicBezTo>
                  <a:cubicBezTo>
                    <a:pt x="702333" y="203474"/>
                    <a:pt x="612267" y="223592"/>
                    <a:pt x="511257" y="216024"/>
                  </a:cubicBezTo>
                  <a:cubicBezTo>
                    <a:pt x="410247" y="208456"/>
                    <a:pt x="322076" y="215038"/>
                    <a:pt x="144016" y="216024"/>
                  </a:cubicBezTo>
                  <a:cubicBezTo>
                    <a:pt x="143867" y="235182"/>
                    <a:pt x="141333" y="268486"/>
                    <a:pt x="144016" y="288032"/>
                  </a:cubicBezTo>
                  <a:cubicBezTo>
                    <a:pt x="109562" y="256488"/>
                    <a:pt x="31404" y="179024"/>
                    <a:pt x="0" y="144016"/>
                  </a:cubicBezTo>
                  <a:close/>
                </a:path>
                <a:path w="864096" h="288032" stroke="0" extrusionOk="0">
                  <a:moveTo>
                    <a:pt x="0" y="144016"/>
                  </a:moveTo>
                  <a:cubicBezTo>
                    <a:pt x="69686" y="69971"/>
                    <a:pt x="106787" y="25750"/>
                    <a:pt x="144016" y="0"/>
                  </a:cubicBezTo>
                  <a:cubicBezTo>
                    <a:pt x="146823" y="16962"/>
                    <a:pt x="146090" y="52462"/>
                    <a:pt x="144016" y="72008"/>
                  </a:cubicBezTo>
                  <a:cubicBezTo>
                    <a:pt x="310553" y="80481"/>
                    <a:pt x="384241" y="69290"/>
                    <a:pt x="511257" y="72008"/>
                  </a:cubicBezTo>
                  <a:cubicBezTo>
                    <a:pt x="638273" y="74726"/>
                    <a:pt x="735165" y="85353"/>
                    <a:pt x="864096" y="72008"/>
                  </a:cubicBezTo>
                  <a:cubicBezTo>
                    <a:pt x="865134" y="110578"/>
                    <a:pt x="867704" y="151934"/>
                    <a:pt x="864096" y="216024"/>
                  </a:cubicBezTo>
                  <a:cubicBezTo>
                    <a:pt x="753317" y="230638"/>
                    <a:pt x="683607" y="227902"/>
                    <a:pt x="525658" y="216024"/>
                  </a:cubicBezTo>
                  <a:cubicBezTo>
                    <a:pt x="367709" y="204146"/>
                    <a:pt x="276160" y="230547"/>
                    <a:pt x="144016" y="216024"/>
                  </a:cubicBezTo>
                  <a:cubicBezTo>
                    <a:pt x="143520" y="248238"/>
                    <a:pt x="147219" y="258040"/>
                    <a:pt x="144016" y="288032"/>
                  </a:cubicBezTo>
                  <a:cubicBezTo>
                    <a:pt x="85312" y="226291"/>
                    <a:pt x="52574" y="187185"/>
                    <a:pt x="0" y="144016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661685737">
                    <a:prstGeom prst="lef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13">
              <a:extLst>
                <a:ext uri="{FF2B5EF4-FFF2-40B4-BE49-F238E27FC236}">
                  <a16:creationId xmlns:a16="http://schemas.microsoft.com/office/drawing/2014/main" id="{603AE6B9-CED9-37D3-F3C7-088AD5B81D4D}"/>
                </a:ext>
              </a:extLst>
            </p:cNvPr>
            <p:cNvSpPr/>
            <p:nvPr/>
          </p:nvSpPr>
          <p:spPr>
            <a:xfrm>
              <a:off x="785937" y="5373216"/>
              <a:ext cx="207916" cy="244654"/>
            </a:xfrm>
            <a:custGeom>
              <a:avLst/>
              <a:gdLst>
                <a:gd name="connsiteX0" fmla="*/ 0 w 207916"/>
                <a:gd name="connsiteY0" fmla="*/ 34653 h 244654"/>
                <a:gd name="connsiteX1" fmla="*/ 34653 w 207916"/>
                <a:gd name="connsiteY1" fmla="*/ 0 h 244654"/>
                <a:gd name="connsiteX2" fmla="*/ 173263 w 207916"/>
                <a:gd name="connsiteY2" fmla="*/ 0 h 244654"/>
                <a:gd name="connsiteX3" fmla="*/ 207916 w 207916"/>
                <a:gd name="connsiteY3" fmla="*/ 34653 h 244654"/>
                <a:gd name="connsiteX4" fmla="*/ 207916 w 207916"/>
                <a:gd name="connsiteY4" fmla="*/ 210001 h 244654"/>
                <a:gd name="connsiteX5" fmla="*/ 173263 w 207916"/>
                <a:gd name="connsiteY5" fmla="*/ 244654 h 244654"/>
                <a:gd name="connsiteX6" fmla="*/ 34653 w 207916"/>
                <a:gd name="connsiteY6" fmla="*/ 244654 h 244654"/>
                <a:gd name="connsiteX7" fmla="*/ 0 w 207916"/>
                <a:gd name="connsiteY7" fmla="*/ 210001 h 244654"/>
                <a:gd name="connsiteX8" fmla="*/ 0 w 207916"/>
                <a:gd name="connsiteY8" fmla="*/ 34653 h 24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7916" h="244654" extrusionOk="0">
                  <a:moveTo>
                    <a:pt x="0" y="34653"/>
                  </a:moveTo>
                  <a:cubicBezTo>
                    <a:pt x="-779" y="15035"/>
                    <a:pt x="11800" y="1394"/>
                    <a:pt x="34653" y="0"/>
                  </a:cubicBezTo>
                  <a:cubicBezTo>
                    <a:pt x="83609" y="5188"/>
                    <a:pt x="112751" y="-4326"/>
                    <a:pt x="173263" y="0"/>
                  </a:cubicBezTo>
                  <a:cubicBezTo>
                    <a:pt x="190910" y="-1134"/>
                    <a:pt x="206302" y="18828"/>
                    <a:pt x="207916" y="34653"/>
                  </a:cubicBezTo>
                  <a:cubicBezTo>
                    <a:pt x="206194" y="108958"/>
                    <a:pt x="205074" y="131873"/>
                    <a:pt x="207916" y="210001"/>
                  </a:cubicBezTo>
                  <a:cubicBezTo>
                    <a:pt x="209757" y="225351"/>
                    <a:pt x="191615" y="244534"/>
                    <a:pt x="173263" y="244654"/>
                  </a:cubicBezTo>
                  <a:cubicBezTo>
                    <a:pt x="117550" y="242601"/>
                    <a:pt x="84991" y="243399"/>
                    <a:pt x="34653" y="244654"/>
                  </a:cubicBezTo>
                  <a:cubicBezTo>
                    <a:pt x="13998" y="247164"/>
                    <a:pt x="-2848" y="225836"/>
                    <a:pt x="0" y="210001"/>
                  </a:cubicBezTo>
                  <a:cubicBezTo>
                    <a:pt x="1810" y="131199"/>
                    <a:pt x="6362" y="114196"/>
                    <a:pt x="0" y="34653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3934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40674-3AC1-DDD2-BA38-8B23F702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Veranstaltungsbelegung (4)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4E370F-3E5E-D1B3-DFBE-4670BFA62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F2B056-196D-849C-E6BF-C42EBD159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82EC2D-B552-2381-7D2D-0556D669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17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7479057-BB78-7E75-F0B5-B3E8632D58CF}"/>
              </a:ext>
            </a:extLst>
          </p:cNvPr>
          <p:cNvGrpSpPr/>
          <p:nvPr/>
        </p:nvGrpSpPr>
        <p:grpSpPr>
          <a:xfrm>
            <a:off x="624417" y="1484314"/>
            <a:ext cx="8182231" cy="4751387"/>
            <a:chOff x="107504" y="1609113"/>
            <a:chExt cx="7920880" cy="4484183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E0345DE-9E30-9192-D7BE-31EE778D2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504" y="1609113"/>
              <a:ext cx="7920880" cy="4484183"/>
            </a:xfrm>
            <a:prstGeom prst="rect">
              <a:avLst/>
            </a:prstGeom>
          </p:spPr>
        </p:pic>
        <p:sp>
          <p:nvSpPr>
            <p:cNvPr id="8" name="Pfeil nach links 7">
              <a:extLst>
                <a:ext uri="{FF2B5EF4-FFF2-40B4-BE49-F238E27FC236}">
                  <a16:creationId xmlns:a16="http://schemas.microsoft.com/office/drawing/2014/main" id="{4B9FD16C-C95A-9A53-2DC1-9488C341FC1C}"/>
                </a:ext>
              </a:extLst>
            </p:cNvPr>
            <p:cNvSpPr/>
            <p:nvPr/>
          </p:nvSpPr>
          <p:spPr>
            <a:xfrm rot="19789938">
              <a:off x="6629791" y="5327418"/>
              <a:ext cx="864096" cy="288032"/>
            </a:xfrm>
            <a:custGeom>
              <a:avLst/>
              <a:gdLst>
                <a:gd name="connsiteX0" fmla="*/ 0 w 864096"/>
                <a:gd name="connsiteY0" fmla="*/ 144016 h 288032"/>
                <a:gd name="connsiteX1" fmla="*/ 144016 w 864096"/>
                <a:gd name="connsiteY1" fmla="*/ 0 h 288032"/>
                <a:gd name="connsiteX2" fmla="*/ 144016 w 864096"/>
                <a:gd name="connsiteY2" fmla="*/ 72008 h 288032"/>
                <a:gd name="connsiteX3" fmla="*/ 482454 w 864096"/>
                <a:gd name="connsiteY3" fmla="*/ 72008 h 288032"/>
                <a:gd name="connsiteX4" fmla="*/ 864096 w 864096"/>
                <a:gd name="connsiteY4" fmla="*/ 72008 h 288032"/>
                <a:gd name="connsiteX5" fmla="*/ 864096 w 864096"/>
                <a:gd name="connsiteY5" fmla="*/ 216024 h 288032"/>
                <a:gd name="connsiteX6" fmla="*/ 511257 w 864096"/>
                <a:gd name="connsiteY6" fmla="*/ 216024 h 288032"/>
                <a:gd name="connsiteX7" fmla="*/ 144016 w 864096"/>
                <a:gd name="connsiteY7" fmla="*/ 216024 h 288032"/>
                <a:gd name="connsiteX8" fmla="*/ 144016 w 864096"/>
                <a:gd name="connsiteY8" fmla="*/ 288032 h 288032"/>
                <a:gd name="connsiteX9" fmla="*/ 0 w 864096"/>
                <a:gd name="connsiteY9" fmla="*/ 144016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4096" h="288032" fill="none" extrusionOk="0">
                  <a:moveTo>
                    <a:pt x="0" y="144016"/>
                  </a:moveTo>
                  <a:cubicBezTo>
                    <a:pt x="53835" y="92420"/>
                    <a:pt x="78392" y="75207"/>
                    <a:pt x="144016" y="0"/>
                  </a:cubicBezTo>
                  <a:cubicBezTo>
                    <a:pt x="145058" y="24360"/>
                    <a:pt x="143300" y="40796"/>
                    <a:pt x="144016" y="72008"/>
                  </a:cubicBezTo>
                  <a:cubicBezTo>
                    <a:pt x="291411" y="64521"/>
                    <a:pt x="370495" y="59427"/>
                    <a:pt x="482454" y="72008"/>
                  </a:cubicBezTo>
                  <a:cubicBezTo>
                    <a:pt x="594413" y="84589"/>
                    <a:pt x="689477" y="61211"/>
                    <a:pt x="864096" y="72008"/>
                  </a:cubicBezTo>
                  <a:cubicBezTo>
                    <a:pt x="867963" y="107838"/>
                    <a:pt x="867394" y="184178"/>
                    <a:pt x="864096" y="216024"/>
                  </a:cubicBezTo>
                  <a:cubicBezTo>
                    <a:pt x="702333" y="203474"/>
                    <a:pt x="612267" y="223592"/>
                    <a:pt x="511257" y="216024"/>
                  </a:cubicBezTo>
                  <a:cubicBezTo>
                    <a:pt x="410247" y="208456"/>
                    <a:pt x="322076" y="215038"/>
                    <a:pt x="144016" y="216024"/>
                  </a:cubicBezTo>
                  <a:cubicBezTo>
                    <a:pt x="143867" y="235182"/>
                    <a:pt x="141333" y="268486"/>
                    <a:pt x="144016" y="288032"/>
                  </a:cubicBezTo>
                  <a:cubicBezTo>
                    <a:pt x="109562" y="256488"/>
                    <a:pt x="31404" y="179024"/>
                    <a:pt x="0" y="144016"/>
                  </a:cubicBezTo>
                  <a:close/>
                </a:path>
                <a:path w="864096" h="288032" stroke="0" extrusionOk="0">
                  <a:moveTo>
                    <a:pt x="0" y="144016"/>
                  </a:moveTo>
                  <a:cubicBezTo>
                    <a:pt x="69686" y="69971"/>
                    <a:pt x="106787" y="25750"/>
                    <a:pt x="144016" y="0"/>
                  </a:cubicBezTo>
                  <a:cubicBezTo>
                    <a:pt x="146823" y="16962"/>
                    <a:pt x="146090" y="52462"/>
                    <a:pt x="144016" y="72008"/>
                  </a:cubicBezTo>
                  <a:cubicBezTo>
                    <a:pt x="310553" y="80481"/>
                    <a:pt x="384241" y="69290"/>
                    <a:pt x="511257" y="72008"/>
                  </a:cubicBezTo>
                  <a:cubicBezTo>
                    <a:pt x="638273" y="74726"/>
                    <a:pt x="735165" y="85353"/>
                    <a:pt x="864096" y="72008"/>
                  </a:cubicBezTo>
                  <a:cubicBezTo>
                    <a:pt x="865134" y="110578"/>
                    <a:pt x="867704" y="151934"/>
                    <a:pt x="864096" y="216024"/>
                  </a:cubicBezTo>
                  <a:cubicBezTo>
                    <a:pt x="753317" y="230638"/>
                    <a:pt x="683607" y="227902"/>
                    <a:pt x="525658" y="216024"/>
                  </a:cubicBezTo>
                  <a:cubicBezTo>
                    <a:pt x="367709" y="204146"/>
                    <a:pt x="276160" y="230547"/>
                    <a:pt x="144016" y="216024"/>
                  </a:cubicBezTo>
                  <a:cubicBezTo>
                    <a:pt x="143520" y="248238"/>
                    <a:pt x="147219" y="258040"/>
                    <a:pt x="144016" y="288032"/>
                  </a:cubicBezTo>
                  <a:cubicBezTo>
                    <a:pt x="85312" y="226291"/>
                    <a:pt x="52574" y="187185"/>
                    <a:pt x="0" y="144016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661685737">
                    <a:prstGeom prst="lef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9">
              <a:extLst>
                <a:ext uri="{FF2B5EF4-FFF2-40B4-BE49-F238E27FC236}">
                  <a16:creationId xmlns:a16="http://schemas.microsoft.com/office/drawing/2014/main" id="{1D8164F8-ACEB-8522-32DD-6E6BDF38461B}"/>
                </a:ext>
              </a:extLst>
            </p:cNvPr>
            <p:cNvSpPr/>
            <p:nvPr/>
          </p:nvSpPr>
          <p:spPr>
            <a:xfrm>
              <a:off x="5724128" y="5552598"/>
              <a:ext cx="891807" cy="324674"/>
            </a:xfrm>
            <a:custGeom>
              <a:avLst/>
              <a:gdLst>
                <a:gd name="connsiteX0" fmla="*/ 0 w 891807"/>
                <a:gd name="connsiteY0" fmla="*/ 54113 h 324674"/>
                <a:gd name="connsiteX1" fmla="*/ 54113 w 891807"/>
                <a:gd name="connsiteY1" fmla="*/ 0 h 324674"/>
                <a:gd name="connsiteX2" fmla="*/ 461575 w 891807"/>
                <a:gd name="connsiteY2" fmla="*/ 0 h 324674"/>
                <a:gd name="connsiteX3" fmla="*/ 837694 w 891807"/>
                <a:gd name="connsiteY3" fmla="*/ 0 h 324674"/>
                <a:gd name="connsiteX4" fmla="*/ 891807 w 891807"/>
                <a:gd name="connsiteY4" fmla="*/ 54113 h 324674"/>
                <a:gd name="connsiteX5" fmla="*/ 891807 w 891807"/>
                <a:gd name="connsiteY5" fmla="*/ 270561 h 324674"/>
                <a:gd name="connsiteX6" fmla="*/ 837694 w 891807"/>
                <a:gd name="connsiteY6" fmla="*/ 324674 h 324674"/>
                <a:gd name="connsiteX7" fmla="*/ 445904 w 891807"/>
                <a:gd name="connsiteY7" fmla="*/ 324674 h 324674"/>
                <a:gd name="connsiteX8" fmla="*/ 54113 w 891807"/>
                <a:gd name="connsiteY8" fmla="*/ 324674 h 324674"/>
                <a:gd name="connsiteX9" fmla="*/ 0 w 891807"/>
                <a:gd name="connsiteY9" fmla="*/ 270561 h 324674"/>
                <a:gd name="connsiteX10" fmla="*/ 0 w 891807"/>
                <a:gd name="connsiteY10" fmla="*/ 54113 h 32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1807" h="324674" extrusionOk="0">
                  <a:moveTo>
                    <a:pt x="0" y="54113"/>
                  </a:moveTo>
                  <a:cubicBezTo>
                    <a:pt x="-4961" y="21167"/>
                    <a:pt x="20017" y="1580"/>
                    <a:pt x="54113" y="0"/>
                  </a:cubicBezTo>
                  <a:cubicBezTo>
                    <a:pt x="209177" y="-15317"/>
                    <a:pt x="320882" y="10271"/>
                    <a:pt x="461575" y="0"/>
                  </a:cubicBezTo>
                  <a:cubicBezTo>
                    <a:pt x="602268" y="-10271"/>
                    <a:pt x="692263" y="-5175"/>
                    <a:pt x="837694" y="0"/>
                  </a:cubicBezTo>
                  <a:cubicBezTo>
                    <a:pt x="863236" y="-2377"/>
                    <a:pt x="893140" y="24864"/>
                    <a:pt x="891807" y="54113"/>
                  </a:cubicBezTo>
                  <a:cubicBezTo>
                    <a:pt x="894439" y="153770"/>
                    <a:pt x="895851" y="169954"/>
                    <a:pt x="891807" y="270561"/>
                  </a:cubicBezTo>
                  <a:cubicBezTo>
                    <a:pt x="895616" y="294248"/>
                    <a:pt x="865619" y="326398"/>
                    <a:pt x="837694" y="324674"/>
                  </a:cubicBezTo>
                  <a:cubicBezTo>
                    <a:pt x="742331" y="312002"/>
                    <a:pt x="559738" y="305783"/>
                    <a:pt x="445904" y="324674"/>
                  </a:cubicBezTo>
                  <a:cubicBezTo>
                    <a:pt x="332070" y="343566"/>
                    <a:pt x="235693" y="328444"/>
                    <a:pt x="54113" y="324674"/>
                  </a:cubicBezTo>
                  <a:cubicBezTo>
                    <a:pt x="19916" y="324427"/>
                    <a:pt x="2532" y="293505"/>
                    <a:pt x="0" y="270561"/>
                  </a:cubicBezTo>
                  <a:cubicBezTo>
                    <a:pt x="6924" y="203516"/>
                    <a:pt x="-4960" y="158029"/>
                    <a:pt x="0" y="54113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72187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9896CA-2849-A58C-6D14-ECED6DAE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Veranstaltungsbelegung (5)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718235-2462-DE8E-F7FB-B43D5AB7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CA4085F-0AA1-E66F-67A0-33B3809D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18</a:t>
            </a:fld>
            <a:endParaRPr lang="de-DE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15F0886-6FF1-CDB0-72F2-794F262ED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418" y="1412876"/>
            <a:ext cx="8467134" cy="47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8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B60E3-1A27-F726-5953-01B91CD30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Veranstaltungsbelegung (6)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3D8916-94EF-C031-9A30-B56678586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6696D0-BA99-5C21-1625-F1784CA5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AEDAE9-900E-D6A1-D252-D0CBE2F22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19</a:t>
            </a:fld>
            <a:endParaRPr lang="de-DE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0CB2D66-566F-4F90-E4DA-4A57EE0F0A9D}"/>
              </a:ext>
            </a:extLst>
          </p:cNvPr>
          <p:cNvGrpSpPr/>
          <p:nvPr/>
        </p:nvGrpSpPr>
        <p:grpSpPr>
          <a:xfrm>
            <a:off x="624418" y="1484314"/>
            <a:ext cx="8164475" cy="4751387"/>
            <a:chOff x="128766" y="1609112"/>
            <a:chExt cx="7899617" cy="44965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69BABD0-F4D9-D1FD-ED8B-01FF39581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766" y="1609112"/>
              <a:ext cx="7899617" cy="4496525"/>
            </a:xfrm>
            <a:prstGeom prst="rect">
              <a:avLst/>
            </a:prstGeom>
          </p:spPr>
        </p:pic>
        <p:sp>
          <p:nvSpPr>
            <p:cNvPr id="8" name="Pfeil nach links 9">
              <a:extLst>
                <a:ext uri="{FF2B5EF4-FFF2-40B4-BE49-F238E27FC236}">
                  <a16:creationId xmlns:a16="http://schemas.microsoft.com/office/drawing/2014/main" id="{990DCF97-1DDC-4E8E-BC9B-F20FD4EFD480}"/>
                </a:ext>
              </a:extLst>
            </p:cNvPr>
            <p:cNvSpPr/>
            <p:nvPr/>
          </p:nvSpPr>
          <p:spPr>
            <a:xfrm rot="19789938">
              <a:off x="1417206" y="3554604"/>
              <a:ext cx="864096" cy="288032"/>
            </a:xfrm>
            <a:custGeom>
              <a:avLst/>
              <a:gdLst>
                <a:gd name="connsiteX0" fmla="*/ 0 w 864096"/>
                <a:gd name="connsiteY0" fmla="*/ 144016 h 288032"/>
                <a:gd name="connsiteX1" fmla="*/ 144016 w 864096"/>
                <a:gd name="connsiteY1" fmla="*/ 0 h 288032"/>
                <a:gd name="connsiteX2" fmla="*/ 144016 w 864096"/>
                <a:gd name="connsiteY2" fmla="*/ 72008 h 288032"/>
                <a:gd name="connsiteX3" fmla="*/ 482454 w 864096"/>
                <a:gd name="connsiteY3" fmla="*/ 72008 h 288032"/>
                <a:gd name="connsiteX4" fmla="*/ 864096 w 864096"/>
                <a:gd name="connsiteY4" fmla="*/ 72008 h 288032"/>
                <a:gd name="connsiteX5" fmla="*/ 864096 w 864096"/>
                <a:gd name="connsiteY5" fmla="*/ 216024 h 288032"/>
                <a:gd name="connsiteX6" fmla="*/ 511257 w 864096"/>
                <a:gd name="connsiteY6" fmla="*/ 216024 h 288032"/>
                <a:gd name="connsiteX7" fmla="*/ 144016 w 864096"/>
                <a:gd name="connsiteY7" fmla="*/ 216024 h 288032"/>
                <a:gd name="connsiteX8" fmla="*/ 144016 w 864096"/>
                <a:gd name="connsiteY8" fmla="*/ 288032 h 288032"/>
                <a:gd name="connsiteX9" fmla="*/ 0 w 864096"/>
                <a:gd name="connsiteY9" fmla="*/ 144016 h 288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4096" h="288032" fill="none" extrusionOk="0">
                  <a:moveTo>
                    <a:pt x="0" y="144016"/>
                  </a:moveTo>
                  <a:cubicBezTo>
                    <a:pt x="53835" y="92420"/>
                    <a:pt x="78392" y="75207"/>
                    <a:pt x="144016" y="0"/>
                  </a:cubicBezTo>
                  <a:cubicBezTo>
                    <a:pt x="145058" y="24360"/>
                    <a:pt x="143300" y="40796"/>
                    <a:pt x="144016" y="72008"/>
                  </a:cubicBezTo>
                  <a:cubicBezTo>
                    <a:pt x="291411" y="64521"/>
                    <a:pt x="370495" y="59427"/>
                    <a:pt x="482454" y="72008"/>
                  </a:cubicBezTo>
                  <a:cubicBezTo>
                    <a:pt x="594413" y="84589"/>
                    <a:pt x="689477" y="61211"/>
                    <a:pt x="864096" y="72008"/>
                  </a:cubicBezTo>
                  <a:cubicBezTo>
                    <a:pt x="867963" y="107838"/>
                    <a:pt x="867394" y="184178"/>
                    <a:pt x="864096" y="216024"/>
                  </a:cubicBezTo>
                  <a:cubicBezTo>
                    <a:pt x="702333" y="203474"/>
                    <a:pt x="612267" y="223592"/>
                    <a:pt x="511257" y="216024"/>
                  </a:cubicBezTo>
                  <a:cubicBezTo>
                    <a:pt x="410247" y="208456"/>
                    <a:pt x="322076" y="215038"/>
                    <a:pt x="144016" y="216024"/>
                  </a:cubicBezTo>
                  <a:cubicBezTo>
                    <a:pt x="143867" y="235182"/>
                    <a:pt x="141333" y="268486"/>
                    <a:pt x="144016" y="288032"/>
                  </a:cubicBezTo>
                  <a:cubicBezTo>
                    <a:pt x="109562" y="256488"/>
                    <a:pt x="31404" y="179024"/>
                    <a:pt x="0" y="144016"/>
                  </a:cubicBezTo>
                  <a:close/>
                </a:path>
                <a:path w="864096" h="288032" stroke="0" extrusionOk="0">
                  <a:moveTo>
                    <a:pt x="0" y="144016"/>
                  </a:moveTo>
                  <a:cubicBezTo>
                    <a:pt x="69686" y="69971"/>
                    <a:pt x="106787" y="25750"/>
                    <a:pt x="144016" y="0"/>
                  </a:cubicBezTo>
                  <a:cubicBezTo>
                    <a:pt x="146823" y="16962"/>
                    <a:pt x="146090" y="52462"/>
                    <a:pt x="144016" y="72008"/>
                  </a:cubicBezTo>
                  <a:cubicBezTo>
                    <a:pt x="310553" y="80481"/>
                    <a:pt x="384241" y="69290"/>
                    <a:pt x="511257" y="72008"/>
                  </a:cubicBezTo>
                  <a:cubicBezTo>
                    <a:pt x="638273" y="74726"/>
                    <a:pt x="735165" y="85353"/>
                    <a:pt x="864096" y="72008"/>
                  </a:cubicBezTo>
                  <a:cubicBezTo>
                    <a:pt x="865134" y="110578"/>
                    <a:pt x="867704" y="151934"/>
                    <a:pt x="864096" y="216024"/>
                  </a:cubicBezTo>
                  <a:cubicBezTo>
                    <a:pt x="753317" y="230638"/>
                    <a:pt x="683607" y="227902"/>
                    <a:pt x="525658" y="216024"/>
                  </a:cubicBezTo>
                  <a:cubicBezTo>
                    <a:pt x="367709" y="204146"/>
                    <a:pt x="276160" y="230547"/>
                    <a:pt x="144016" y="216024"/>
                  </a:cubicBezTo>
                  <a:cubicBezTo>
                    <a:pt x="143520" y="248238"/>
                    <a:pt x="147219" y="258040"/>
                    <a:pt x="144016" y="288032"/>
                  </a:cubicBezTo>
                  <a:cubicBezTo>
                    <a:pt x="85312" y="226291"/>
                    <a:pt x="52574" y="187185"/>
                    <a:pt x="0" y="144016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661685737">
                    <a:prstGeom prst="leftArrow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11">
              <a:extLst>
                <a:ext uri="{FF2B5EF4-FFF2-40B4-BE49-F238E27FC236}">
                  <a16:creationId xmlns:a16="http://schemas.microsoft.com/office/drawing/2014/main" id="{672C5B89-753D-D204-9022-C6D8D495CE8B}"/>
                </a:ext>
              </a:extLst>
            </p:cNvPr>
            <p:cNvSpPr/>
            <p:nvPr/>
          </p:nvSpPr>
          <p:spPr>
            <a:xfrm>
              <a:off x="395536" y="3857374"/>
              <a:ext cx="1224136" cy="324674"/>
            </a:xfrm>
            <a:custGeom>
              <a:avLst/>
              <a:gdLst>
                <a:gd name="connsiteX0" fmla="*/ 0 w 1224136"/>
                <a:gd name="connsiteY0" fmla="*/ 54113 h 324674"/>
                <a:gd name="connsiteX1" fmla="*/ 54113 w 1224136"/>
                <a:gd name="connsiteY1" fmla="*/ 0 h 324674"/>
                <a:gd name="connsiteX2" fmla="*/ 634386 w 1224136"/>
                <a:gd name="connsiteY2" fmla="*/ 0 h 324674"/>
                <a:gd name="connsiteX3" fmla="*/ 1170023 w 1224136"/>
                <a:gd name="connsiteY3" fmla="*/ 0 h 324674"/>
                <a:gd name="connsiteX4" fmla="*/ 1224136 w 1224136"/>
                <a:gd name="connsiteY4" fmla="*/ 54113 h 324674"/>
                <a:gd name="connsiteX5" fmla="*/ 1224136 w 1224136"/>
                <a:gd name="connsiteY5" fmla="*/ 270561 h 324674"/>
                <a:gd name="connsiteX6" fmla="*/ 1170023 w 1224136"/>
                <a:gd name="connsiteY6" fmla="*/ 324674 h 324674"/>
                <a:gd name="connsiteX7" fmla="*/ 612068 w 1224136"/>
                <a:gd name="connsiteY7" fmla="*/ 324674 h 324674"/>
                <a:gd name="connsiteX8" fmla="*/ 54113 w 1224136"/>
                <a:gd name="connsiteY8" fmla="*/ 324674 h 324674"/>
                <a:gd name="connsiteX9" fmla="*/ 0 w 1224136"/>
                <a:gd name="connsiteY9" fmla="*/ 270561 h 324674"/>
                <a:gd name="connsiteX10" fmla="*/ 0 w 1224136"/>
                <a:gd name="connsiteY10" fmla="*/ 54113 h 324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24136" h="324674" extrusionOk="0">
                  <a:moveTo>
                    <a:pt x="0" y="54113"/>
                  </a:moveTo>
                  <a:cubicBezTo>
                    <a:pt x="-4961" y="21167"/>
                    <a:pt x="20017" y="1580"/>
                    <a:pt x="54113" y="0"/>
                  </a:cubicBezTo>
                  <a:cubicBezTo>
                    <a:pt x="261394" y="-9366"/>
                    <a:pt x="443449" y="-59"/>
                    <a:pt x="634386" y="0"/>
                  </a:cubicBezTo>
                  <a:cubicBezTo>
                    <a:pt x="825323" y="59"/>
                    <a:pt x="920629" y="24837"/>
                    <a:pt x="1170023" y="0"/>
                  </a:cubicBezTo>
                  <a:cubicBezTo>
                    <a:pt x="1195565" y="-2377"/>
                    <a:pt x="1225469" y="24864"/>
                    <a:pt x="1224136" y="54113"/>
                  </a:cubicBezTo>
                  <a:cubicBezTo>
                    <a:pt x="1226768" y="153770"/>
                    <a:pt x="1228180" y="169954"/>
                    <a:pt x="1224136" y="270561"/>
                  </a:cubicBezTo>
                  <a:cubicBezTo>
                    <a:pt x="1227945" y="294248"/>
                    <a:pt x="1197948" y="326398"/>
                    <a:pt x="1170023" y="324674"/>
                  </a:cubicBezTo>
                  <a:cubicBezTo>
                    <a:pt x="982212" y="297530"/>
                    <a:pt x="784558" y="317647"/>
                    <a:pt x="612068" y="324674"/>
                  </a:cubicBezTo>
                  <a:cubicBezTo>
                    <a:pt x="439579" y="331701"/>
                    <a:pt x="309962" y="308687"/>
                    <a:pt x="54113" y="324674"/>
                  </a:cubicBezTo>
                  <a:cubicBezTo>
                    <a:pt x="19916" y="324427"/>
                    <a:pt x="2532" y="293505"/>
                    <a:pt x="0" y="270561"/>
                  </a:cubicBezTo>
                  <a:cubicBezTo>
                    <a:pt x="6924" y="203516"/>
                    <a:pt x="-4960" y="158029"/>
                    <a:pt x="0" y="54113"/>
                  </a:cubicBezTo>
                  <a:close/>
                </a:path>
              </a:pathLst>
            </a:custGeom>
            <a:noFill/>
            <a:ln w="19050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0024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F109B45-175E-D29C-2202-DF10EEB0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18" y="2616225"/>
            <a:ext cx="8632547" cy="4077239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98A681D-2614-8612-435B-0C1F6039C7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5400" dirty="0">
                <a:latin typeface="Calibri" panose="020F0502020204030204" pitchFamily="34" charset="0"/>
                <a:cs typeface="Calibri" panose="020F0502020204030204" pitchFamily="34" charset="0"/>
              </a:rPr>
              <a:t>Rund ums Studium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2134685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FD8577-0C66-DFA7-5079-52E3E96D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Prüfungsanmeldung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683CD4-2166-87E5-A0F8-7AFF7A9C9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Klausurplan wird immer am Anfang des Semesters veröffentlicht.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Über den Zeitraum von einem Monat, kann man sich bei </a:t>
            </a:r>
            <a:r>
              <a:rPr kumimoji="0" lang="de-D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HisInOne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für die Klausuren (im Vorlesungsverzeichnis) anmelden und auch wieder abmelden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164A9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Termine für WS23/24 stehen noch nicht fest, werden aber bald 	auf der Seite des Prüfungsamtes veröffentlicht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Danach ist die Anmeldung nicht mehr möglich.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CCCC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Hier findet ihr den aktuellen </a:t>
            </a:r>
            <a:r>
              <a:rPr kumimoji="0" lang="de-DE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Klausurenplan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  <a:hlinkClick r:id="rId2"/>
              </a:rPr>
              <a:t>http://portal.uni-freiburg.de/pa-vwl/termine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812743-3B76-E81C-BFFE-5D78EEF1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8FDF74-797E-CEBF-F8A1-975F40B56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697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61EAAE-DB7C-21F4-A3A8-E5B2AB96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Prüfungsordnung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9632B7-B6F5-21F8-F4DD-E128C4C7E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Wiederholungsklausuren finden immer am Ende des nächsten Semesters statt.</a:t>
            </a:r>
          </a:p>
          <a:p>
            <a:pPr>
              <a:lnSpc>
                <a:spcPct val="150000"/>
              </a:lnSpc>
            </a:pP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Man hat 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Klausur zwei Wiederholungsversuche.</a:t>
            </a:r>
          </a:p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Aber 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Achtung bei der Orientierungsprüfung </a:t>
            </a:r>
            <a:endParaRPr lang="de-DE" altLang="de-DE" sz="2400" b="1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	</a:t>
            </a:r>
            <a:r>
              <a:rPr lang="de-DE" altLang="de-DE" sz="2400" b="1" dirty="0">
                <a:solidFill>
                  <a:srgbClr val="164A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diese findet ihr in eurer jeweiligen Prüfungsordnung noch einmal 	genau</a:t>
            </a: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Man hat während des ganzen Studiums zwei 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Joker </a:t>
            </a:r>
            <a:b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(entweder zur Notenverbesserung, wobei die bessere Note nachher zählt oder als dritter Wiederholungsversuch)</a:t>
            </a:r>
            <a:endParaRPr lang="de-DE" alt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D07F36-BAA6-3881-B7CD-F8BB232E9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EE45B18-759B-FA1F-4B01-B23F196C2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771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3FAABD-0B62-8A63-6850-16A3D14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Orientierungsprüfung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1413AD-0DDB-6C18-F586-5F98E4F53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Sind bis Ende des 3. Fachsemesters zu bestehen (dazu gehören auch die Wiederholungstermine des 3. Semesters).</a:t>
            </a:r>
          </a:p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Wenn diese nicht bis dahin bestanden sind, erfolgt die Exmatrikulation. </a:t>
            </a:r>
          </a:p>
          <a:p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VWL: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jeweils eine aus...</a:t>
            </a: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Mikro I / Mikro II / </a:t>
            </a:r>
            <a:r>
              <a:rPr lang="de-DE" alt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WiPo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Mathematik / Statistik</a:t>
            </a:r>
          </a:p>
          <a:p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BWL: 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zwei Prüfungen aus...</a:t>
            </a:r>
          </a:p>
          <a:p>
            <a:pPr lvl="1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Grundlagen des Public Management</a:t>
            </a:r>
          </a:p>
          <a:p>
            <a:pPr lvl="1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New Public Management</a:t>
            </a:r>
          </a:p>
          <a:p>
            <a:pPr lvl="1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Gemeinnützige Organisation</a:t>
            </a:r>
          </a:p>
          <a:p>
            <a:pPr lvl="1"/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Einführung in das Management von Non-Profit-Organisationen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5F04AF-F66D-59F8-4D7D-5C4E675B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82517D-D494-69B0-7877-A3057093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2858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506E2-5974-4B0D-BE4D-195101430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Anlaufstellen im Studium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8B94D0-446D-DFAC-254B-CBDE0B130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Prüfungsamt</a:t>
            </a:r>
          </a:p>
          <a:p>
            <a:pPr marL="457200" lvl="1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https://www.wirtschaftswissenschaften.uni-freiburg.de/de/pruefungsamt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Studienfachberatung</a:t>
            </a:r>
          </a:p>
          <a:p>
            <a:pPr marL="457200" lvl="1" indent="0">
              <a:buNone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studienberatung@vwl.uni-freiburg.de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Service Center Studium</a:t>
            </a:r>
          </a:p>
          <a:p>
            <a:pPr marL="457200" lvl="1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https://www.studium.uni-freiburg.de/de/frontpage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Fachschaft</a:t>
            </a:r>
          </a:p>
          <a:p>
            <a:pPr marL="457200" lvl="1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https://www.fachschaft-wiwi-freiburg.de/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fachschaftwiwi@vwl.uni-freiburg.de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FFF193-66E9-277E-798E-2523897D0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E9C60D-56B0-6229-6545-DD967A20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4375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9B4B54-8D91-9678-81C2-155F329F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Lernorte an der Uni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9E9764-C05E-1E0B-5110-D1A0974E0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Universitätsbibliothek</a:t>
            </a: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jeden Tag geöffnet und auch für Gruppen sehr gut geeignet </a:t>
            </a:r>
            <a:endParaRPr lang="de-DE" altLang="de-DE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Wirtschaftswissenschaftliche Bibliothek</a:t>
            </a: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mit speziellem PC-Raum</a:t>
            </a: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nur Montag – </a:t>
            </a:r>
            <a:r>
              <a:rPr lang="de-DE" altLang="de-DE" sz="2000" dirty="0"/>
              <a:t>Sams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tag geöffnet</a:t>
            </a:r>
          </a:p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Verbundbibliothek im KG IV</a:t>
            </a:r>
          </a:p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die Seminare der anderen Fakultäten</a:t>
            </a:r>
            <a:endParaRPr lang="de-DE" altLang="de-DE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Alle Lernorte sind mit Kopieren und Scannern ausgestattet, die man mit der 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Unicard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benutzen kann.</a:t>
            </a:r>
          </a:p>
          <a:p>
            <a:pPr lvl="1"/>
            <a:r>
              <a:rPr lang="de-DE" altLang="de-DE" sz="2000" dirty="0"/>
              <a:t>Copyshops hinter der UB bieten auch Druckservice an, der günstiger ist!!</a:t>
            </a:r>
            <a:endParaRPr lang="de-DE" alt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98FC87-0613-9E61-5D1D-C3C7437B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46A1DD-8D6C-6081-84C3-8445203A4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219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68330-AEB4-BBDA-CA49-A7667B05C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UB-Katalog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B10825-7E9C-D33E-DC31-69D8AD7A4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657819-CE33-095E-0F2D-1DEA5A4C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AC6DD9-6A1B-05BB-5F04-1C52B97F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25</a:t>
            </a:fld>
            <a:endParaRPr lang="de-DE"/>
          </a:p>
        </p:txBody>
      </p:sp>
      <p:pic>
        <p:nvPicPr>
          <p:cNvPr id="6" name="Inhaltsplatzhalter 6">
            <a:extLst>
              <a:ext uri="{FF2B5EF4-FFF2-40B4-BE49-F238E27FC236}">
                <a16:creationId xmlns:a16="http://schemas.microsoft.com/office/drawing/2014/main" id="{BE4909F9-839E-C623-EF7D-ADCBC5003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5540" y="1484314"/>
            <a:ext cx="7014958" cy="422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BD1C1EF-0884-9D8D-646F-2CA6F7186C60}"/>
              </a:ext>
            </a:extLst>
          </p:cNvPr>
          <p:cNvSpPr txBox="1"/>
          <p:nvPr/>
        </p:nvSpPr>
        <p:spPr>
          <a:xfrm>
            <a:off x="624418" y="5914994"/>
            <a:ext cx="4309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https://www.ub.uni-freiburg.de/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7082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62127-B7DD-30BD-E62C-8729854B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Auslandsstudium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A587F-AD86-D45A-097E-60A9F4A4A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Innerhalb der EU mit dem Erasmus-Programm oder auch international möglich.</a:t>
            </a:r>
          </a:p>
          <a:p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Als Vorbereitung wird ein Besuch im International Office empfohlen.</a:t>
            </a:r>
          </a:p>
          <a:p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Am besten ist das 5. Semester für ein Auslandsaufenthalt geeignet, dafür sollte man sich ab dem 2. oder 3. informieren.</a:t>
            </a:r>
          </a:p>
          <a:p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Rechtzeitige Bewerbung für Fördergelder etc. wichtig.</a:t>
            </a:r>
          </a:p>
          <a:p>
            <a:r>
              <a:rPr lang="de-DE" altLang="de-DE" sz="2600" dirty="0">
                <a:latin typeface="Calibri" panose="020F0502020204030204" pitchFamily="34" charset="0"/>
                <a:cs typeface="Calibri" panose="020F0502020204030204" pitchFamily="34" charset="0"/>
              </a:rPr>
              <a:t>Man kann sich überall bewerben, allerdings hat die Uni auch Partneruniversitäten bei denen mal sich umschauen kann: </a:t>
            </a:r>
            <a:r>
              <a:rPr lang="de-DE" altLang="de-DE" sz="18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http://portal.uni-freiburg.de/vwl-international/Outgoings/Fakultaetsprogramme/Europa/Partneruniversitaeten/europa</a:t>
            </a:r>
            <a:endParaRPr lang="de-DE" altLang="de-DE" sz="1800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0D9AB0-B72B-AC0B-FF82-35EEF00D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74DC9D-5934-BE4B-F889-BB6B9224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243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7FB10-3DC8-DF7D-2547-0FF90EA6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Plattformen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05FEFE-B03A-A649-09C6-96117C95E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HisInOne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https://campus.uni-freiburg.de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Hier findet man seine Leistungsübersicht, Studienbescheinigungen und man kann sich seinen Stundenplan erstellen.</a:t>
            </a:r>
          </a:p>
          <a:p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Ilias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https://ilias.uni-freiburg.de/login.php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DE" altLang="de-D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Hier findet man die hochgeladenen Materialien für die einzelnen Veranstaltungen. </a:t>
            </a:r>
            <a:endParaRPr lang="de-DE" altLang="de-DE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myAccount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https://myaccount.uni-freiburg.de/uadmin/login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hier kann man seine Passwörter, insbesondere sein </a:t>
            </a:r>
            <a:r>
              <a:rPr lang="de-DE" altLang="de-DE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eduroam</a:t>
            </a: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Passwort einrichten</a:t>
            </a:r>
          </a:p>
          <a:p>
            <a:pPr lvl="2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deinKürzel@uni-freiburg.de</a:t>
            </a:r>
          </a:p>
          <a:p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Rechenzentrum Broschüre</a:t>
            </a:r>
          </a:p>
          <a:p>
            <a:pPr lvl="1"/>
            <a:r>
              <a:rPr lang="de-DE" sz="2000" dirty="0">
                <a:hlinkClick r:id="rId5"/>
              </a:rPr>
              <a:t>https://downloads.rz.uni-freiburg.de/freier-zugang/studierende/it-services-fuers-studium/at_download/file</a:t>
            </a:r>
            <a:r>
              <a:rPr lang="de-DE" sz="2000" dirty="0"/>
              <a:t> </a:t>
            </a:r>
            <a:endParaRPr lang="de-DE" altLang="de-DE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DC7819-0B65-4CE1-AB61-10A92464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8C8F86-F018-910D-6454-F7A93151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055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1AB8C1-DCB7-7F5C-1269-B2393E99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HisInOne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E27148-DEC2-FF52-FE84-88FFB6E2A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https://campus.uni-freiburg.de/qisserver/pages/cs/sys/portal/hisinoneStartPage.faces?chco=y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CD9236-0F19-10F7-FA3E-1BBE6A66A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7BEE17-05D8-3696-FAE3-658575C0D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28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1FC93B4-7213-60EE-3948-958D2E75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351889"/>
            <a:ext cx="8838125" cy="412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7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6FDC0-9E09-07A2-0F4D-A76D5457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Ilias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9D3908F-EFA4-ED32-FA22-15D46750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>
                <a:solidFill>
                  <a:srgbClr val="5781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https://ilias.</a:t>
            </a:r>
            <a:r>
              <a:rPr lang="de-DE" altLang="de-DE" sz="2400" dirty="0">
                <a:solidFill>
                  <a:srgbClr val="7597C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uni-</a:t>
            </a:r>
            <a:r>
              <a:rPr lang="de-DE" altLang="de-DE" sz="2400" dirty="0">
                <a:solidFill>
                  <a:srgbClr val="5781BD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freiburg.de/ilias.php?baseClass=ilrepositorygui&amp;reloadpublic=1&amp;cmd=frameset&amp;ref_id=1</a:t>
            </a: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B107C-58DA-B12A-D80A-43DADD02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F0834FA-D6EA-3094-A02E-5C091C027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29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29AB89C-D4C7-710A-6987-01D0F898E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8" y="2266193"/>
            <a:ext cx="7522328" cy="396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82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77197-6B2A-C63C-77F7-C446A1AF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Allgemeines zum Studium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4B0CB-966E-5795-07F1-43BFEF815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Die erste Anlaufstelle für Informationen zum Studium ist die Webseite der Fakultät: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https://www.wirtschaftswissenschaften.uni-freiburg.de/de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Dort findet man Informationen zu den Studiengängen, Prüfungen, Lehrstühlen, usw.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8D9622-7685-F486-2034-247672EE4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C444-E22F-42C6-A4CA-D90550F51846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6A6EF1-708B-D717-825A-A23169CE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8067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2A256B-2466-C1DC-CF43-583EAF291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Lageplan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16F5AD-510A-C599-CC02-967822B46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altLang="de-D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alt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altLang="de-D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1-4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Kollegiengebäude</a:t>
            </a:r>
          </a:p>
          <a:p>
            <a:r>
              <a:rPr lang="de-DE" altLang="de-DE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Mensa</a:t>
            </a:r>
          </a:p>
          <a:p>
            <a:r>
              <a:rPr lang="de-DE" altLang="de-DE" sz="24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neues </a:t>
            </a:r>
            <a:r>
              <a:rPr lang="de-DE" altLang="de-DE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Wiwi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-Gebäude </a:t>
            </a:r>
          </a:p>
          <a:p>
            <a:pPr marL="0" indent="0">
              <a:buNone/>
            </a:pP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(inkl. </a:t>
            </a:r>
            <a:r>
              <a:rPr lang="de-DE" alt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Fachschaftsraum</a:t>
            </a: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alt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Wiwi-Bib</a:t>
            </a:r>
            <a:r>
              <a:rPr lang="de-DE" alt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de-DE" altLang="de-DE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UB</a:t>
            </a:r>
          </a:p>
          <a:p>
            <a:r>
              <a:rPr lang="de-DE" altLang="de-DE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de-DE" alt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Service Center Studium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54BFF2-E4AE-B982-03CC-4BA4C9A8D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5114F2-8265-F6C6-DFF4-BE1C012C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30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C8F2EE-28CA-6100-5BFC-36FE01B81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737" y="197955"/>
            <a:ext cx="5378888" cy="6457986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10C08C2-6F04-948E-FD3C-2F59692B22B0}"/>
              </a:ext>
            </a:extLst>
          </p:cNvPr>
          <p:cNvSpPr/>
          <p:nvPr/>
        </p:nvSpPr>
        <p:spPr>
          <a:xfrm>
            <a:off x="7762875" y="1704975"/>
            <a:ext cx="2047957" cy="1905000"/>
          </a:xfrm>
          <a:custGeom>
            <a:avLst/>
            <a:gdLst>
              <a:gd name="connsiteX0" fmla="*/ 800100 w 2047957"/>
              <a:gd name="connsiteY0" fmla="*/ 190500 h 1905000"/>
              <a:gd name="connsiteX1" fmla="*/ 714375 w 2047957"/>
              <a:gd name="connsiteY1" fmla="*/ 152400 h 1905000"/>
              <a:gd name="connsiteX2" fmla="*/ 647700 w 2047957"/>
              <a:gd name="connsiteY2" fmla="*/ 123825 h 1905000"/>
              <a:gd name="connsiteX3" fmla="*/ 619125 w 2047957"/>
              <a:gd name="connsiteY3" fmla="*/ 104775 h 1905000"/>
              <a:gd name="connsiteX4" fmla="*/ 552450 w 2047957"/>
              <a:gd name="connsiteY4" fmla="*/ 76200 h 1905000"/>
              <a:gd name="connsiteX5" fmla="*/ 485775 w 2047957"/>
              <a:gd name="connsiteY5" fmla="*/ 19050 h 1905000"/>
              <a:gd name="connsiteX6" fmla="*/ 428625 w 2047957"/>
              <a:gd name="connsiteY6" fmla="*/ 9525 h 1905000"/>
              <a:gd name="connsiteX7" fmla="*/ 390525 w 2047957"/>
              <a:gd name="connsiteY7" fmla="*/ 0 h 1905000"/>
              <a:gd name="connsiteX8" fmla="*/ 171450 w 2047957"/>
              <a:gd name="connsiteY8" fmla="*/ 47625 h 1905000"/>
              <a:gd name="connsiteX9" fmla="*/ 85725 w 2047957"/>
              <a:gd name="connsiteY9" fmla="*/ 104775 h 1905000"/>
              <a:gd name="connsiteX10" fmla="*/ 38100 w 2047957"/>
              <a:gd name="connsiteY10" fmla="*/ 180975 h 1905000"/>
              <a:gd name="connsiteX11" fmla="*/ 19050 w 2047957"/>
              <a:gd name="connsiteY11" fmla="*/ 257175 h 1905000"/>
              <a:gd name="connsiteX12" fmla="*/ 0 w 2047957"/>
              <a:gd name="connsiteY12" fmla="*/ 285750 h 1905000"/>
              <a:gd name="connsiteX13" fmla="*/ 19050 w 2047957"/>
              <a:gd name="connsiteY13" fmla="*/ 533400 h 1905000"/>
              <a:gd name="connsiteX14" fmla="*/ 38100 w 2047957"/>
              <a:gd name="connsiteY14" fmla="*/ 628650 h 1905000"/>
              <a:gd name="connsiteX15" fmla="*/ 57150 w 2047957"/>
              <a:gd name="connsiteY15" fmla="*/ 781050 h 1905000"/>
              <a:gd name="connsiteX16" fmla="*/ 85725 w 2047957"/>
              <a:gd name="connsiteY16" fmla="*/ 876300 h 1905000"/>
              <a:gd name="connsiteX17" fmla="*/ 104775 w 2047957"/>
              <a:gd name="connsiteY17" fmla="*/ 933450 h 1905000"/>
              <a:gd name="connsiteX18" fmla="*/ 133350 w 2047957"/>
              <a:gd name="connsiteY18" fmla="*/ 1095375 h 1905000"/>
              <a:gd name="connsiteX19" fmla="*/ 142875 w 2047957"/>
              <a:gd name="connsiteY19" fmla="*/ 1133475 h 1905000"/>
              <a:gd name="connsiteX20" fmla="*/ 161925 w 2047957"/>
              <a:gd name="connsiteY20" fmla="*/ 1181100 h 1905000"/>
              <a:gd name="connsiteX21" fmla="*/ 171450 w 2047957"/>
              <a:gd name="connsiteY21" fmla="*/ 1209675 h 1905000"/>
              <a:gd name="connsiteX22" fmla="*/ 228600 w 2047957"/>
              <a:gd name="connsiteY22" fmla="*/ 1323975 h 1905000"/>
              <a:gd name="connsiteX23" fmla="*/ 266700 w 2047957"/>
              <a:gd name="connsiteY23" fmla="*/ 1362075 h 1905000"/>
              <a:gd name="connsiteX24" fmla="*/ 304800 w 2047957"/>
              <a:gd name="connsiteY24" fmla="*/ 1390650 h 1905000"/>
              <a:gd name="connsiteX25" fmla="*/ 333375 w 2047957"/>
              <a:gd name="connsiteY25" fmla="*/ 1409700 h 1905000"/>
              <a:gd name="connsiteX26" fmla="*/ 400050 w 2047957"/>
              <a:gd name="connsiteY26" fmla="*/ 1476375 h 1905000"/>
              <a:gd name="connsiteX27" fmla="*/ 466725 w 2047957"/>
              <a:gd name="connsiteY27" fmla="*/ 1581150 h 1905000"/>
              <a:gd name="connsiteX28" fmla="*/ 504825 w 2047957"/>
              <a:gd name="connsiteY28" fmla="*/ 1628775 h 1905000"/>
              <a:gd name="connsiteX29" fmla="*/ 533400 w 2047957"/>
              <a:gd name="connsiteY29" fmla="*/ 1676400 h 1905000"/>
              <a:gd name="connsiteX30" fmla="*/ 561975 w 2047957"/>
              <a:gd name="connsiteY30" fmla="*/ 1714500 h 1905000"/>
              <a:gd name="connsiteX31" fmla="*/ 600075 w 2047957"/>
              <a:gd name="connsiteY31" fmla="*/ 1771650 h 1905000"/>
              <a:gd name="connsiteX32" fmla="*/ 676275 w 2047957"/>
              <a:gd name="connsiteY32" fmla="*/ 1819275 h 1905000"/>
              <a:gd name="connsiteX33" fmla="*/ 714375 w 2047957"/>
              <a:gd name="connsiteY33" fmla="*/ 1847850 h 1905000"/>
              <a:gd name="connsiteX34" fmla="*/ 742950 w 2047957"/>
              <a:gd name="connsiteY34" fmla="*/ 1857375 h 1905000"/>
              <a:gd name="connsiteX35" fmla="*/ 781050 w 2047957"/>
              <a:gd name="connsiteY35" fmla="*/ 1876425 h 1905000"/>
              <a:gd name="connsiteX36" fmla="*/ 828675 w 2047957"/>
              <a:gd name="connsiteY36" fmla="*/ 1885950 h 1905000"/>
              <a:gd name="connsiteX37" fmla="*/ 876300 w 2047957"/>
              <a:gd name="connsiteY37" fmla="*/ 1905000 h 1905000"/>
              <a:gd name="connsiteX38" fmla="*/ 1057275 w 2047957"/>
              <a:gd name="connsiteY38" fmla="*/ 1895475 h 1905000"/>
              <a:gd name="connsiteX39" fmla="*/ 1676400 w 2047957"/>
              <a:gd name="connsiteY39" fmla="*/ 1866900 h 1905000"/>
              <a:gd name="connsiteX40" fmla="*/ 1743075 w 2047957"/>
              <a:gd name="connsiteY40" fmla="*/ 1847850 h 1905000"/>
              <a:gd name="connsiteX41" fmla="*/ 1866900 w 2047957"/>
              <a:gd name="connsiteY41" fmla="*/ 1828800 h 1905000"/>
              <a:gd name="connsiteX42" fmla="*/ 1914525 w 2047957"/>
              <a:gd name="connsiteY42" fmla="*/ 1809750 h 1905000"/>
              <a:gd name="connsiteX43" fmla="*/ 1952625 w 2047957"/>
              <a:gd name="connsiteY43" fmla="*/ 1781175 h 1905000"/>
              <a:gd name="connsiteX44" fmla="*/ 1981200 w 2047957"/>
              <a:gd name="connsiteY44" fmla="*/ 1762125 h 1905000"/>
              <a:gd name="connsiteX45" fmla="*/ 2019300 w 2047957"/>
              <a:gd name="connsiteY45" fmla="*/ 1628775 h 1905000"/>
              <a:gd name="connsiteX46" fmla="*/ 2038350 w 2047957"/>
              <a:gd name="connsiteY46" fmla="*/ 1514475 h 1905000"/>
              <a:gd name="connsiteX47" fmla="*/ 2047875 w 2047957"/>
              <a:gd name="connsiteY47" fmla="*/ 1295400 h 1905000"/>
              <a:gd name="connsiteX48" fmla="*/ 2028825 w 2047957"/>
              <a:gd name="connsiteY48" fmla="*/ 771525 h 1905000"/>
              <a:gd name="connsiteX49" fmla="*/ 2019300 w 2047957"/>
              <a:gd name="connsiteY49" fmla="*/ 676275 h 1905000"/>
              <a:gd name="connsiteX50" fmla="*/ 1981200 w 2047957"/>
              <a:gd name="connsiteY50" fmla="*/ 571500 h 1905000"/>
              <a:gd name="connsiteX51" fmla="*/ 1866900 w 2047957"/>
              <a:gd name="connsiteY51" fmla="*/ 400050 h 1905000"/>
              <a:gd name="connsiteX52" fmla="*/ 1809750 w 2047957"/>
              <a:gd name="connsiteY52" fmla="*/ 314325 h 1905000"/>
              <a:gd name="connsiteX53" fmla="*/ 1771650 w 2047957"/>
              <a:gd name="connsiteY53" fmla="*/ 266700 h 1905000"/>
              <a:gd name="connsiteX54" fmla="*/ 1733550 w 2047957"/>
              <a:gd name="connsiteY54" fmla="*/ 247650 h 1905000"/>
              <a:gd name="connsiteX55" fmla="*/ 1714500 w 2047957"/>
              <a:gd name="connsiteY55" fmla="*/ 219075 h 1905000"/>
              <a:gd name="connsiteX56" fmla="*/ 1685925 w 2047957"/>
              <a:gd name="connsiteY56" fmla="*/ 209550 h 1905000"/>
              <a:gd name="connsiteX57" fmla="*/ 1657350 w 2047957"/>
              <a:gd name="connsiteY57" fmla="*/ 190500 h 1905000"/>
              <a:gd name="connsiteX58" fmla="*/ 1619250 w 2047957"/>
              <a:gd name="connsiteY58" fmla="*/ 161925 h 1905000"/>
              <a:gd name="connsiteX59" fmla="*/ 1571625 w 2047957"/>
              <a:gd name="connsiteY59" fmla="*/ 142875 h 1905000"/>
              <a:gd name="connsiteX60" fmla="*/ 1343025 w 2047957"/>
              <a:gd name="connsiteY60" fmla="*/ 76200 h 1905000"/>
              <a:gd name="connsiteX61" fmla="*/ 1304925 w 2047957"/>
              <a:gd name="connsiteY61" fmla="*/ 57150 h 1905000"/>
              <a:gd name="connsiteX62" fmla="*/ 1104900 w 2047957"/>
              <a:gd name="connsiteY62" fmla="*/ 95250 h 1905000"/>
              <a:gd name="connsiteX63" fmla="*/ 1009650 w 2047957"/>
              <a:gd name="connsiteY63" fmla="*/ 123825 h 1905000"/>
              <a:gd name="connsiteX64" fmla="*/ 885825 w 2047957"/>
              <a:gd name="connsiteY64" fmla="*/ 161925 h 1905000"/>
              <a:gd name="connsiteX65" fmla="*/ 838200 w 2047957"/>
              <a:gd name="connsiteY65" fmla="*/ 171450 h 1905000"/>
              <a:gd name="connsiteX66" fmla="*/ 723900 w 2047957"/>
              <a:gd name="connsiteY66" fmla="*/ 17145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047957" h="1905000">
                <a:moveTo>
                  <a:pt x="800100" y="190500"/>
                </a:moveTo>
                <a:cubicBezTo>
                  <a:pt x="685714" y="144745"/>
                  <a:pt x="812262" y="196894"/>
                  <a:pt x="714375" y="152400"/>
                </a:cubicBezTo>
                <a:cubicBezTo>
                  <a:pt x="692362" y="142394"/>
                  <a:pt x="669327" y="134639"/>
                  <a:pt x="647700" y="123825"/>
                </a:cubicBezTo>
                <a:cubicBezTo>
                  <a:pt x="637461" y="118705"/>
                  <a:pt x="629364" y="109895"/>
                  <a:pt x="619125" y="104775"/>
                </a:cubicBezTo>
                <a:cubicBezTo>
                  <a:pt x="582340" y="86383"/>
                  <a:pt x="592091" y="105931"/>
                  <a:pt x="552450" y="76200"/>
                </a:cubicBezTo>
                <a:cubicBezTo>
                  <a:pt x="533161" y="61733"/>
                  <a:pt x="512145" y="27840"/>
                  <a:pt x="485775" y="19050"/>
                </a:cubicBezTo>
                <a:cubicBezTo>
                  <a:pt x="467453" y="12943"/>
                  <a:pt x="447563" y="13313"/>
                  <a:pt x="428625" y="9525"/>
                </a:cubicBezTo>
                <a:cubicBezTo>
                  <a:pt x="415788" y="6958"/>
                  <a:pt x="403225" y="3175"/>
                  <a:pt x="390525" y="0"/>
                </a:cubicBezTo>
                <a:cubicBezTo>
                  <a:pt x="274823" y="7713"/>
                  <a:pt x="257316" y="-9619"/>
                  <a:pt x="171450" y="47625"/>
                </a:cubicBezTo>
                <a:lnTo>
                  <a:pt x="85725" y="104775"/>
                </a:lnTo>
                <a:cubicBezTo>
                  <a:pt x="70613" y="127443"/>
                  <a:pt x="49588" y="157998"/>
                  <a:pt x="38100" y="180975"/>
                </a:cubicBezTo>
                <a:cubicBezTo>
                  <a:pt x="20473" y="216229"/>
                  <a:pt x="35353" y="213701"/>
                  <a:pt x="19050" y="257175"/>
                </a:cubicBezTo>
                <a:cubicBezTo>
                  <a:pt x="15030" y="267894"/>
                  <a:pt x="6350" y="276225"/>
                  <a:pt x="0" y="285750"/>
                </a:cubicBezTo>
                <a:cubicBezTo>
                  <a:pt x="6350" y="368300"/>
                  <a:pt x="9907" y="451113"/>
                  <a:pt x="19050" y="533400"/>
                </a:cubicBezTo>
                <a:cubicBezTo>
                  <a:pt x="22626" y="565581"/>
                  <a:pt x="34084" y="596521"/>
                  <a:pt x="38100" y="628650"/>
                </a:cubicBezTo>
                <a:cubicBezTo>
                  <a:pt x="44450" y="679450"/>
                  <a:pt x="40961" y="732482"/>
                  <a:pt x="57150" y="781050"/>
                </a:cubicBezTo>
                <a:cubicBezTo>
                  <a:pt x="124502" y="983107"/>
                  <a:pt x="42539" y="732348"/>
                  <a:pt x="85725" y="876300"/>
                </a:cubicBezTo>
                <a:cubicBezTo>
                  <a:pt x="91495" y="895534"/>
                  <a:pt x="98425" y="914400"/>
                  <a:pt x="104775" y="933450"/>
                </a:cubicBezTo>
                <a:cubicBezTo>
                  <a:pt x="116556" y="1015917"/>
                  <a:pt x="113247" y="1001563"/>
                  <a:pt x="133350" y="1095375"/>
                </a:cubicBezTo>
                <a:cubicBezTo>
                  <a:pt x="136093" y="1108175"/>
                  <a:pt x="138735" y="1121056"/>
                  <a:pt x="142875" y="1133475"/>
                </a:cubicBezTo>
                <a:cubicBezTo>
                  <a:pt x="148282" y="1149695"/>
                  <a:pt x="155922" y="1165091"/>
                  <a:pt x="161925" y="1181100"/>
                </a:cubicBezTo>
                <a:cubicBezTo>
                  <a:pt x="165450" y="1190501"/>
                  <a:pt x="167204" y="1200577"/>
                  <a:pt x="171450" y="1209675"/>
                </a:cubicBezTo>
                <a:cubicBezTo>
                  <a:pt x="189464" y="1248276"/>
                  <a:pt x="198479" y="1293854"/>
                  <a:pt x="228600" y="1323975"/>
                </a:cubicBezTo>
                <a:cubicBezTo>
                  <a:pt x="241300" y="1336675"/>
                  <a:pt x="253183" y="1350248"/>
                  <a:pt x="266700" y="1362075"/>
                </a:cubicBezTo>
                <a:cubicBezTo>
                  <a:pt x="278647" y="1372529"/>
                  <a:pt x="291882" y="1381423"/>
                  <a:pt x="304800" y="1390650"/>
                </a:cubicBezTo>
                <a:cubicBezTo>
                  <a:pt x="314115" y="1397304"/>
                  <a:pt x="324866" y="1402042"/>
                  <a:pt x="333375" y="1409700"/>
                </a:cubicBezTo>
                <a:cubicBezTo>
                  <a:pt x="356737" y="1430726"/>
                  <a:pt x="380415" y="1451832"/>
                  <a:pt x="400050" y="1476375"/>
                </a:cubicBezTo>
                <a:cubicBezTo>
                  <a:pt x="499393" y="1600554"/>
                  <a:pt x="378836" y="1443038"/>
                  <a:pt x="466725" y="1581150"/>
                </a:cubicBezTo>
                <a:cubicBezTo>
                  <a:pt x="477640" y="1598302"/>
                  <a:pt x="493167" y="1612120"/>
                  <a:pt x="504825" y="1628775"/>
                </a:cubicBezTo>
                <a:cubicBezTo>
                  <a:pt x="515442" y="1643942"/>
                  <a:pt x="523131" y="1660996"/>
                  <a:pt x="533400" y="1676400"/>
                </a:cubicBezTo>
                <a:cubicBezTo>
                  <a:pt x="542206" y="1689609"/>
                  <a:pt x="552871" y="1701495"/>
                  <a:pt x="561975" y="1714500"/>
                </a:cubicBezTo>
                <a:cubicBezTo>
                  <a:pt x="575105" y="1733257"/>
                  <a:pt x="584864" y="1754538"/>
                  <a:pt x="600075" y="1771650"/>
                </a:cubicBezTo>
                <a:cubicBezTo>
                  <a:pt x="627058" y="1802006"/>
                  <a:pt x="644079" y="1799153"/>
                  <a:pt x="676275" y="1819275"/>
                </a:cubicBezTo>
                <a:cubicBezTo>
                  <a:pt x="689737" y="1827689"/>
                  <a:pt x="700592" y="1839974"/>
                  <a:pt x="714375" y="1847850"/>
                </a:cubicBezTo>
                <a:cubicBezTo>
                  <a:pt x="723092" y="1852831"/>
                  <a:pt x="733722" y="1853420"/>
                  <a:pt x="742950" y="1857375"/>
                </a:cubicBezTo>
                <a:cubicBezTo>
                  <a:pt x="756001" y="1862968"/>
                  <a:pt x="767580" y="1871935"/>
                  <a:pt x="781050" y="1876425"/>
                </a:cubicBezTo>
                <a:cubicBezTo>
                  <a:pt x="796409" y="1881545"/>
                  <a:pt x="813168" y="1881298"/>
                  <a:pt x="828675" y="1885950"/>
                </a:cubicBezTo>
                <a:cubicBezTo>
                  <a:pt x="845052" y="1890863"/>
                  <a:pt x="860425" y="1898650"/>
                  <a:pt x="876300" y="1905000"/>
                </a:cubicBezTo>
                <a:lnTo>
                  <a:pt x="1057275" y="1895475"/>
                </a:lnTo>
                <a:cubicBezTo>
                  <a:pt x="1652639" y="1870319"/>
                  <a:pt x="1373133" y="1890228"/>
                  <a:pt x="1676400" y="1866900"/>
                </a:cubicBezTo>
                <a:cubicBezTo>
                  <a:pt x="1698625" y="1860550"/>
                  <a:pt x="1720357" y="1852110"/>
                  <a:pt x="1743075" y="1847850"/>
                </a:cubicBezTo>
                <a:cubicBezTo>
                  <a:pt x="1810709" y="1835169"/>
                  <a:pt x="1815069" y="1846077"/>
                  <a:pt x="1866900" y="1828800"/>
                </a:cubicBezTo>
                <a:cubicBezTo>
                  <a:pt x="1883120" y="1823393"/>
                  <a:pt x="1899579" y="1818053"/>
                  <a:pt x="1914525" y="1809750"/>
                </a:cubicBezTo>
                <a:cubicBezTo>
                  <a:pt x="1928402" y="1802040"/>
                  <a:pt x="1939707" y="1790402"/>
                  <a:pt x="1952625" y="1781175"/>
                </a:cubicBezTo>
                <a:cubicBezTo>
                  <a:pt x="1961940" y="1774521"/>
                  <a:pt x="1971675" y="1768475"/>
                  <a:pt x="1981200" y="1762125"/>
                </a:cubicBezTo>
                <a:cubicBezTo>
                  <a:pt x="2020942" y="1669393"/>
                  <a:pt x="2004198" y="1724421"/>
                  <a:pt x="2019300" y="1628775"/>
                </a:cubicBezTo>
                <a:cubicBezTo>
                  <a:pt x="2025324" y="1590622"/>
                  <a:pt x="2038350" y="1514475"/>
                  <a:pt x="2038350" y="1514475"/>
                </a:cubicBezTo>
                <a:cubicBezTo>
                  <a:pt x="2041525" y="1441450"/>
                  <a:pt x="2048812" y="1368488"/>
                  <a:pt x="2047875" y="1295400"/>
                </a:cubicBezTo>
                <a:cubicBezTo>
                  <a:pt x="2045635" y="1120674"/>
                  <a:pt x="2036881" y="946080"/>
                  <a:pt x="2028825" y="771525"/>
                </a:cubicBezTo>
                <a:cubicBezTo>
                  <a:pt x="2027354" y="739651"/>
                  <a:pt x="2025180" y="707637"/>
                  <a:pt x="2019300" y="676275"/>
                </a:cubicBezTo>
                <a:cubicBezTo>
                  <a:pt x="2016633" y="662049"/>
                  <a:pt x="1989155" y="587409"/>
                  <a:pt x="1981200" y="571500"/>
                </a:cubicBezTo>
                <a:cubicBezTo>
                  <a:pt x="1959386" y="527872"/>
                  <a:pt x="1874793" y="411531"/>
                  <a:pt x="1866900" y="400050"/>
                </a:cubicBezTo>
                <a:cubicBezTo>
                  <a:pt x="1855258" y="383117"/>
                  <a:pt x="1813983" y="319617"/>
                  <a:pt x="1809750" y="314325"/>
                </a:cubicBezTo>
                <a:cubicBezTo>
                  <a:pt x="1797050" y="298450"/>
                  <a:pt x="1786950" y="280087"/>
                  <a:pt x="1771650" y="266700"/>
                </a:cubicBezTo>
                <a:cubicBezTo>
                  <a:pt x="1760964" y="257350"/>
                  <a:pt x="1746250" y="254000"/>
                  <a:pt x="1733550" y="247650"/>
                </a:cubicBezTo>
                <a:cubicBezTo>
                  <a:pt x="1727200" y="238125"/>
                  <a:pt x="1723439" y="226226"/>
                  <a:pt x="1714500" y="219075"/>
                </a:cubicBezTo>
                <a:cubicBezTo>
                  <a:pt x="1706660" y="212803"/>
                  <a:pt x="1694905" y="214040"/>
                  <a:pt x="1685925" y="209550"/>
                </a:cubicBezTo>
                <a:cubicBezTo>
                  <a:pt x="1675686" y="204430"/>
                  <a:pt x="1666665" y="197154"/>
                  <a:pt x="1657350" y="190500"/>
                </a:cubicBezTo>
                <a:cubicBezTo>
                  <a:pt x="1644432" y="181273"/>
                  <a:pt x="1633127" y="169635"/>
                  <a:pt x="1619250" y="161925"/>
                </a:cubicBezTo>
                <a:cubicBezTo>
                  <a:pt x="1604304" y="153622"/>
                  <a:pt x="1587845" y="148282"/>
                  <a:pt x="1571625" y="142875"/>
                </a:cubicBezTo>
                <a:cubicBezTo>
                  <a:pt x="1401056" y="86019"/>
                  <a:pt x="1446069" y="96809"/>
                  <a:pt x="1343025" y="76200"/>
                </a:cubicBezTo>
                <a:cubicBezTo>
                  <a:pt x="1330325" y="69850"/>
                  <a:pt x="1319102" y="57938"/>
                  <a:pt x="1304925" y="57150"/>
                </a:cubicBezTo>
                <a:cubicBezTo>
                  <a:pt x="1178909" y="50149"/>
                  <a:pt x="1195469" y="59022"/>
                  <a:pt x="1104900" y="95250"/>
                </a:cubicBezTo>
                <a:cubicBezTo>
                  <a:pt x="1081218" y="104723"/>
                  <a:pt x="1024232" y="118964"/>
                  <a:pt x="1009650" y="123825"/>
                </a:cubicBezTo>
                <a:cubicBezTo>
                  <a:pt x="924472" y="152218"/>
                  <a:pt x="998893" y="139311"/>
                  <a:pt x="885825" y="161925"/>
                </a:cubicBezTo>
                <a:cubicBezTo>
                  <a:pt x="869950" y="165100"/>
                  <a:pt x="854361" y="170499"/>
                  <a:pt x="838200" y="171450"/>
                </a:cubicBezTo>
                <a:cubicBezTo>
                  <a:pt x="800166" y="173687"/>
                  <a:pt x="762000" y="171450"/>
                  <a:pt x="723900" y="17145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0855D26-3498-9F07-CAD7-914575F51FBD}"/>
              </a:ext>
            </a:extLst>
          </p:cNvPr>
          <p:cNvSpPr/>
          <p:nvPr/>
        </p:nvSpPr>
        <p:spPr>
          <a:xfrm>
            <a:off x="9587883" y="3830636"/>
            <a:ext cx="925601" cy="723609"/>
          </a:xfrm>
          <a:custGeom>
            <a:avLst/>
            <a:gdLst>
              <a:gd name="connsiteX0" fmla="*/ 532661 w 1012055"/>
              <a:gd name="connsiteY0" fmla="*/ 35510 h 834501"/>
              <a:gd name="connsiteX1" fmla="*/ 363985 w 1012055"/>
              <a:gd name="connsiteY1" fmla="*/ 17755 h 834501"/>
              <a:gd name="connsiteX2" fmla="*/ 275208 w 1012055"/>
              <a:gd name="connsiteY2" fmla="*/ 0 h 834501"/>
              <a:gd name="connsiteX3" fmla="*/ 159799 w 1012055"/>
              <a:gd name="connsiteY3" fmla="*/ 17755 h 834501"/>
              <a:gd name="connsiteX4" fmla="*/ 133166 w 1012055"/>
              <a:gd name="connsiteY4" fmla="*/ 26633 h 834501"/>
              <a:gd name="connsiteX5" fmla="*/ 97655 w 1012055"/>
              <a:gd name="connsiteY5" fmla="*/ 44388 h 834501"/>
              <a:gd name="connsiteX6" fmla="*/ 35511 w 1012055"/>
              <a:gd name="connsiteY6" fmla="*/ 97654 h 834501"/>
              <a:gd name="connsiteX7" fmla="*/ 26634 w 1012055"/>
              <a:gd name="connsiteY7" fmla="*/ 133165 h 834501"/>
              <a:gd name="connsiteX8" fmla="*/ 17756 w 1012055"/>
              <a:gd name="connsiteY8" fmla="*/ 159798 h 834501"/>
              <a:gd name="connsiteX9" fmla="*/ 0 w 1012055"/>
              <a:gd name="connsiteY9" fmla="*/ 275207 h 834501"/>
              <a:gd name="connsiteX10" fmla="*/ 8878 w 1012055"/>
              <a:gd name="connsiteY10" fmla="*/ 372862 h 834501"/>
              <a:gd name="connsiteX11" fmla="*/ 79900 w 1012055"/>
              <a:gd name="connsiteY11" fmla="*/ 479394 h 834501"/>
              <a:gd name="connsiteX12" fmla="*/ 124288 w 1012055"/>
              <a:gd name="connsiteY12" fmla="*/ 532660 h 834501"/>
              <a:gd name="connsiteX13" fmla="*/ 159799 w 1012055"/>
              <a:gd name="connsiteY13" fmla="*/ 603681 h 834501"/>
              <a:gd name="connsiteX14" fmla="*/ 177554 w 1012055"/>
              <a:gd name="connsiteY14" fmla="*/ 656947 h 834501"/>
              <a:gd name="connsiteX15" fmla="*/ 239698 w 1012055"/>
              <a:gd name="connsiteY15" fmla="*/ 727969 h 834501"/>
              <a:gd name="connsiteX16" fmla="*/ 337352 w 1012055"/>
              <a:gd name="connsiteY16" fmla="*/ 816745 h 834501"/>
              <a:gd name="connsiteX17" fmla="*/ 452762 w 1012055"/>
              <a:gd name="connsiteY17" fmla="*/ 834501 h 834501"/>
              <a:gd name="connsiteX18" fmla="*/ 683581 w 1012055"/>
              <a:gd name="connsiteY18" fmla="*/ 825623 h 834501"/>
              <a:gd name="connsiteX19" fmla="*/ 772358 w 1012055"/>
              <a:gd name="connsiteY19" fmla="*/ 781235 h 834501"/>
              <a:gd name="connsiteX20" fmla="*/ 887767 w 1012055"/>
              <a:gd name="connsiteY20" fmla="*/ 683580 h 834501"/>
              <a:gd name="connsiteX21" fmla="*/ 958789 w 1012055"/>
              <a:gd name="connsiteY21" fmla="*/ 577048 h 834501"/>
              <a:gd name="connsiteX22" fmla="*/ 1003177 w 1012055"/>
              <a:gd name="connsiteY22" fmla="*/ 470516 h 834501"/>
              <a:gd name="connsiteX23" fmla="*/ 1012055 w 1012055"/>
              <a:gd name="connsiteY23" fmla="*/ 426128 h 834501"/>
              <a:gd name="connsiteX24" fmla="*/ 949911 w 1012055"/>
              <a:gd name="connsiteY24" fmla="*/ 213064 h 834501"/>
              <a:gd name="connsiteX25" fmla="*/ 932156 w 1012055"/>
              <a:gd name="connsiteY25" fmla="*/ 195308 h 834501"/>
              <a:gd name="connsiteX26" fmla="*/ 843379 w 1012055"/>
              <a:gd name="connsiteY26" fmla="*/ 168675 h 834501"/>
              <a:gd name="connsiteX27" fmla="*/ 816746 w 1012055"/>
              <a:gd name="connsiteY27" fmla="*/ 150920 h 834501"/>
              <a:gd name="connsiteX28" fmla="*/ 763480 w 1012055"/>
              <a:gd name="connsiteY28" fmla="*/ 133165 h 834501"/>
              <a:gd name="connsiteX29" fmla="*/ 736847 w 1012055"/>
              <a:gd name="connsiteY29" fmla="*/ 115409 h 834501"/>
              <a:gd name="connsiteX30" fmla="*/ 683581 w 1012055"/>
              <a:gd name="connsiteY30" fmla="*/ 106532 h 834501"/>
              <a:gd name="connsiteX31" fmla="*/ 656948 w 1012055"/>
              <a:gd name="connsiteY31" fmla="*/ 97654 h 834501"/>
              <a:gd name="connsiteX32" fmla="*/ 577049 w 1012055"/>
              <a:gd name="connsiteY32" fmla="*/ 62143 h 834501"/>
              <a:gd name="connsiteX33" fmla="*/ 550416 w 1012055"/>
              <a:gd name="connsiteY33" fmla="*/ 44388 h 834501"/>
              <a:gd name="connsiteX34" fmla="*/ 532661 w 1012055"/>
              <a:gd name="connsiteY34" fmla="*/ 35510 h 834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12055" h="834501">
                <a:moveTo>
                  <a:pt x="532661" y="35510"/>
                </a:moveTo>
                <a:cubicBezTo>
                  <a:pt x="501589" y="31071"/>
                  <a:pt x="426253" y="28743"/>
                  <a:pt x="363985" y="17755"/>
                </a:cubicBezTo>
                <a:cubicBezTo>
                  <a:pt x="334266" y="12510"/>
                  <a:pt x="275208" y="0"/>
                  <a:pt x="275208" y="0"/>
                </a:cubicBezTo>
                <a:cubicBezTo>
                  <a:pt x="236738" y="5918"/>
                  <a:pt x="198055" y="10582"/>
                  <a:pt x="159799" y="17755"/>
                </a:cubicBezTo>
                <a:cubicBezTo>
                  <a:pt x="150601" y="19480"/>
                  <a:pt x="141767" y="22947"/>
                  <a:pt x="133166" y="26633"/>
                </a:cubicBezTo>
                <a:cubicBezTo>
                  <a:pt x="121002" y="31846"/>
                  <a:pt x="108666" y="37047"/>
                  <a:pt x="97655" y="44388"/>
                </a:cubicBezTo>
                <a:cubicBezTo>
                  <a:pt x="67106" y="64754"/>
                  <a:pt x="57666" y="75501"/>
                  <a:pt x="35511" y="97654"/>
                </a:cubicBezTo>
                <a:cubicBezTo>
                  <a:pt x="32552" y="109491"/>
                  <a:pt x="29986" y="121433"/>
                  <a:pt x="26634" y="133165"/>
                </a:cubicBezTo>
                <a:cubicBezTo>
                  <a:pt x="24063" y="142163"/>
                  <a:pt x="19179" y="150549"/>
                  <a:pt x="17756" y="159798"/>
                </a:cubicBezTo>
                <a:cubicBezTo>
                  <a:pt x="-1862" y="287312"/>
                  <a:pt x="21369" y="211101"/>
                  <a:pt x="0" y="275207"/>
                </a:cubicBezTo>
                <a:cubicBezTo>
                  <a:pt x="2959" y="307759"/>
                  <a:pt x="1787" y="340954"/>
                  <a:pt x="8878" y="372862"/>
                </a:cubicBezTo>
                <a:cubicBezTo>
                  <a:pt x="29396" y="465191"/>
                  <a:pt x="32906" y="408902"/>
                  <a:pt x="79900" y="479394"/>
                </a:cubicBezTo>
                <a:cubicBezTo>
                  <a:pt x="104619" y="516473"/>
                  <a:pt x="90110" y="498482"/>
                  <a:pt x="124288" y="532660"/>
                </a:cubicBezTo>
                <a:cubicBezTo>
                  <a:pt x="136125" y="556334"/>
                  <a:pt x="151429" y="578571"/>
                  <a:pt x="159799" y="603681"/>
                </a:cubicBezTo>
                <a:cubicBezTo>
                  <a:pt x="165717" y="621436"/>
                  <a:pt x="167433" y="641204"/>
                  <a:pt x="177554" y="656947"/>
                </a:cubicBezTo>
                <a:cubicBezTo>
                  <a:pt x="194565" y="683408"/>
                  <a:pt x="218234" y="704972"/>
                  <a:pt x="239698" y="727969"/>
                </a:cubicBezTo>
                <a:cubicBezTo>
                  <a:pt x="243745" y="732305"/>
                  <a:pt x="313033" y="807018"/>
                  <a:pt x="337352" y="816745"/>
                </a:cubicBezTo>
                <a:cubicBezTo>
                  <a:pt x="344196" y="819483"/>
                  <a:pt x="450758" y="834215"/>
                  <a:pt x="452762" y="834501"/>
                </a:cubicBezTo>
                <a:cubicBezTo>
                  <a:pt x="529702" y="831542"/>
                  <a:pt x="607632" y="838281"/>
                  <a:pt x="683581" y="825623"/>
                </a:cubicBezTo>
                <a:cubicBezTo>
                  <a:pt x="716216" y="820184"/>
                  <a:pt x="743841" y="798010"/>
                  <a:pt x="772358" y="781235"/>
                </a:cubicBezTo>
                <a:cubicBezTo>
                  <a:pt x="810413" y="758850"/>
                  <a:pt x="860416" y="718745"/>
                  <a:pt x="887767" y="683580"/>
                </a:cubicBezTo>
                <a:cubicBezTo>
                  <a:pt x="913969" y="649892"/>
                  <a:pt x="938462" y="614575"/>
                  <a:pt x="958789" y="577048"/>
                </a:cubicBezTo>
                <a:cubicBezTo>
                  <a:pt x="977112" y="543222"/>
                  <a:pt x="995632" y="508239"/>
                  <a:pt x="1003177" y="470516"/>
                </a:cubicBezTo>
                <a:lnTo>
                  <a:pt x="1012055" y="426128"/>
                </a:lnTo>
                <a:cubicBezTo>
                  <a:pt x="978413" y="190635"/>
                  <a:pt x="1036801" y="285473"/>
                  <a:pt x="949911" y="213064"/>
                </a:cubicBezTo>
                <a:cubicBezTo>
                  <a:pt x="943481" y="207706"/>
                  <a:pt x="939642" y="199051"/>
                  <a:pt x="932156" y="195308"/>
                </a:cubicBezTo>
                <a:cubicBezTo>
                  <a:pt x="882515" y="170488"/>
                  <a:pt x="902042" y="207783"/>
                  <a:pt x="843379" y="168675"/>
                </a:cubicBezTo>
                <a:cubicBezTo>
                  <a:pt x="834501" y="162757"/>
                  <a:pt x="826496" y="155253"/>
                  <a:pt x="816746" y="150920"/>
                </a:cubicBezTo>
                <a:cubicBezTo>
                  <a:pt x="799643" y="143319"/>
                  <a:pt x="763480" y="133165"/>
                  <a:pt x="763480" y="133165"/>
                </a:cubicBezTo>
                <a:cubicBezTo>
                  <a:pt x="754602" y="127246"/>
                  <a:pt x="746969" y="118783"/>
                  <a:pt x="736847" y="115409"/>
                </a:cubicBezTo>
                <a:cubicBezTo>
                  <a:pt x="719771" y="109717"/>
                  <a:pt x="701153" y="110437"/>
                  <a:pt x="683581" y="106532"/>
                </a:cubicBezTo>
                <a:cubicBezTo>
                  <a:pt x="674446" y="104502"/>
                  <a:pt x="665710" y="100940"/>
                  <a:pt x="656948" y="97654"/>
                </a:cubicBezTo>
                <a:cubicBezTo>
                  <a:pt x="629270" y="87275"/>
                  <a:pt x="602731" y="76819"/>
                  <a:pt x="577049" y="62143"/>
                </a:cubicBezTo>
                <a:cubicBezTo>
                  <a:pt x="567785" y="56849"/>
                  <a:pt x="560406" y="48134"/>
                  <a:pt x="550416" y="44388"/>
                </a:cubicBezTo>
                <a:cubicBezTo>
                  <a:pt x="536288" y="39090"/>
                  <a:pt x="563733" y="39949"/>
                  <a:pt x="532661" y="35510"/>
                </a:cubicBezTo>
                <a:close/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96ADC25-56B7-5E39-086B-EE28317E5AEE}"/>
              </a:ext>
            </a:extLst>
          </p:cNvPr>
          <p:cNvSpPr/>
          <p:nvPr/>
        </p:nvSpPr>
        <p:spPr>
          <a:xfrm>
            <a:off x="10244380" y="3409451"/>
            <a:ext cx="597777" cy="541638"/>
          </a:xfrm>
          <a:custGeom>
            <a:avLst/>
            <a:gdLst>
              <a:gd name="connsiteX0" fmla="*/ 550867 w 597777"/>
              <a:gd name="connsiteY0" fmla="*/ 425702 h 541638"/>
              <a:gd name="connsiteX1" fmla="*/ 568622 w 597777"/>
              <a:gd name="connsiteY1" fmla="*/ 381314 h 541638"/>
              <a:gd name="connsiteX2" fmla="*/ 595255 w 597777"/>
              <a:gd name="connsiteY2" fmla="*/ 328048 h 541638"/>
              <a:gd name="connsiteX3" fmla="*/ 568622 w 597777"/>
              <a:gd name="connsiteY3" fmla="*/ 186005 h 541638"/>
              <a:gd name="connsiteX4" fmla="*/ 541989 w 597777"/>
              <a:gd name="connsiteY4" fmla="*/ 123862 h 541638"/>
              <a:gd name="connsiteX5" fmla="*/ 524234 w 597777"/>
              <a:gd name="connsiteY5" fmla="*/ 106106 h 541638"/>
              <a:gd name="connsiteX6" fmla="*/ 453212 w 597777"/>
              <a:gd name="connsiteY6" fmla="*/ 70596 h 541638"/>
              <a:gd name="connsiteX7" fmla="*/ 399946 w 597777"/>
              <a:gd name="connsiteY7" fmla="*/ 43963 h 541638"/>
              <a:gd name="connsiteX8" fmla="*/ 151371 w 597777"/>
              <a:gd name="connsiteY8" fmla="*/ 17330 h 541638"/>
              <a:gd name="connsiteX9" fmla="*/ 80350 w 597777"/>
              <a:gd name="connsiteY9" fmla="*/ 70596 h 541638"/>
              <a:gd name="connsiteX10" fmla="*/ 53717 w 597777"/>
              <a:gd name="connsiteY10" fmla="*/ 114984 h 541638"/>
              <a:gd name="connsiteX11" fmla="*/ 44839 w 597777"/>
              <a:gd name="connsiteY11" fmla="*/ 141617 h 541638"/>
              <a:gd name="connsiteX12" fmla="*/ 9329 w 597777"/>
              <a:gd name="connsiteY12" fmla="*/ 186005 h 541638"/>
              <a:gd name="connsiteX13" fmla="*/ 451 w 597777"/>
              <a:gd name="connsiteY13" fmla="*/ 301415 h 541638"/>
              <a:gd name="connsiteX14" fmla="*/ 9329 w 597777"/>
              <a:gd name="connsiteY14" fmla="*/ 461213 h 541638"/>
              <a:gd name="connsiteX15" fmla="*/ 44839 w 597777"/>
              <a:gd name="connsiteY15" fmla="*/ 487846 h 541638"/>
              <a:gd name="connsiteX16" fmla="*/ 71472 w 597777"/>
              <a:gd name="connsiteY16" fmla="*/ 514479 h 541638"/>
              <a:gd name="connsiteX17" fmla="*/ 98105 w 597777"/>
              <a:gd name="connsiteY17" fmla="*/ 523357 h 541638"/>
              <a:gd name="connsiteX18" fmla="*/ 231270 w 597777"/>
              <a:gd name="connsiteY18" fmla="*/ 532234 h 541638"/>
              <a:gd name="connsiteX19" fmla="*/ 293414 w 597777"/>
              <a:gd name="connsiteY19" fmla="*/ 541112 h 541638"/>
              <a:gd name="connsiteX20" fmla="*/ 470968 w 597777"/>
              <a:gd name="connsiteY20" fmla="*/ 523357 h 541638"/>
              <a:gd name="connsiteX21" fmla="*/ 541989 w 597777"/>
              <a:gd name="connsiteY21" fmla="*/ 434580 h 541638"/>
              <a:gd name="connsiteX22" fmla="*/ 550867 w 597777"/>
              <a:gd name="connsiteY22" fmla="*/ 425702 h 54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97777" h="541638">
                <a:moveTo>
                  <a:pt x="550867" y="425702"/>
                </a:moveTo>
                <a:cubicBezTo>
                  <a:pt x="556785" y="410906"/>
                  <a:pt x="562028" y="395821"/>
                  <a:pt x="568622" y="381314"/>
                </a:cubicBezTo>
                <a:cubicBezTo>
                  <a:pt x="576836" y="363242"/>
                  <a:pt x="592936" y="347763"/>
                  <a:pt x="595255" y="328048"/>
                </a:cubicBezTo>
                <a:cubicBezTo>
                  <a:pt x="603871" y="254808"/>
                  <a:pt x="589283" y="241101"/>
                  <a:pt x="568622" y="186005"/>
                </a:cubicBezTo>
                <a:cubicBezTo>
                  <a:pt x="558477" y="158951"/>
                  <a:pt x="559803" y="150583"/>
                  <a:pt x="541989" y="123862"/>
                </a:cubicBezTo>
                <a:cubicBezTo>
                  <a:pt x="537346" y="116898"/>
                  <a:pt x="530770" y="111335"/>
                  <a:pt x="524234" y="106106"/>
                </a:cubicBezTo>
                <a:cubicBezTo>
                  <a:pt x="489956" y="78683"/>
                  <a:pt x="499122" y="93551"/>
                  <a:pt x="453212" y="70596"/>
                </a:cubicBezTo>
                <a:cubicBezTo>
                  <a:pt x="384374" y="36177"/>
                  <a:pt x="466888" y="66275"/>
                  <a:pt x="399946" y="43963"/>
                </a:cubicBezTo>
                <a:cubicBezTo>
                  <a:pt x="292455" y="-27698"/>
                  <a:pt x="367997" y="7483"/>
                  <a:pt x="151371" y="17330"/>
                </a:cubicBezTo>
                <a:cubicBezTo>
                  <a:pt x="113787" y="36122"/>
                  <a:pt x="108903" y="33885"/>
                  <a:pt x="80350" y="70596"/>
                </a:cubicBezTo>
                <a:cubicBezTo>
                  <a:pt x="69756" y="84216"/>
                  <a:pt x="61434" y="99551"/>
                  <a:pt x="53717" y="114984"/>
                </a:cubicBezTo>
                <a:cubicBezTo>
                  <a:pt x="49532" y="123354"/>
                  <a:pt x="49799" y="133681"/>
                  <a:pt x="44839" y="141617"/>
                </a:cubicBezTo>
                <a:cubicBezTo>
                  <a:pt x="34797" y="157685"/>
                  <a:pt x="21166" y="171209"/>
                  <a:pt x="9329" y="186005"/>
                </a:cubicBezTo>
                <a:cubicBezTo>
                  <a:pt x="6370" y="224475"/>
                  <a:pt x="451" y="262831"/>
                  <a:pt x="451" y="301415"/>
                </a:cubicBezTo>
                <a:cubicBezTo>
                  <a:pt x="451" y="354763"/>
                  <a:pt x="-3027" y="409316"/>
                  <a:pt x="9329" y="461213"/>
                </a:cubicBezTo>
                <a:cubicBezTo>
                  <a:pt x="12756" y="475607"/>
                  <a:pt x="33605" y="478217"/>
                  <a:pt x="44839" y="487846"/>
                </a:cubicBezTo>
                <a:cubicBezTo>
                  <a:pt x="54371" y="496017"/>
                  <a:pt x="61026" y="507515"/>
                  <a:pt x="71472" y="514479"/>
                </a:cubicBezTo>
                <a:cubicBezTo>
                  <a:pt x="79258" y="519670"/>
                  <a:pt x="88804" y="522324"/>
                  <a:pt x="98105" y="523357"/>
                </a:cubicBezTo>
                <a:cubicBezTo>
                  <a:pt x="142320" y="528270"/>
                  <a:pt x="186882" y="529275"/>
                  <a:pt x="231270" y="532234"/>
                </a:cubicBezTo>
                <a:cubicBezTo>
                  <a:pt x="251985" y="535193"/>
                  <a:pt x="272489" y="541112"/>
                  <a:pt x="293414" y="541112"/>
                </a:cubicBezTo>
                <a:cubicBezTo>
                  <a:pt x="425392" y="541112"/>
                  <a:pt x="401779" y="546418"/>
                  <a:pt x="470968" y="523357"/>
                </a:cubicBezTo>
                <a:cubicBezTo>
                  <a:pt x="511869" y="496090"/>
                  <a:pt x="541989" y="491755"/>
                  <a:pt x="541989" y="434580"/>
                </a:cubicBezTo>
                <a:lnTo>
                  <a:pt x="550867" y="425702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DDDB5C8-4B55-107F-B41F-1713236626AA}"/>
              </a:ext>
            </a:extLst>
          </p:cNvPr>
          <p:cNvSpPr/>
          <p:nvPr/>
        </p:nvSpPr>
        <p:spPr>
          <a:xfrm>
            <a:off x="7373265" y="3036163"/>
            <a:ext cx="1078277" cy="1447060"/>
          </a:xfrm>
          <a:custGeom>
            <a:avLst/>
            <a:gdLst>
              <a:gd name="connsiteX0" fmla="*/ 616638 w 1078277"/>
              <a:gd name="connsiteY0" fmla="*/ 301841 h 1447060"/>
              <a:gd name="connsiteX1" fmla="*/ 598883 w 1078277"/>
              <a:gd name="connsiteY1" fmla="*/ 257453 h 1447060"/>
              <a:gd name="connsiteX2" fmla="*/ 590005 w 1078277"/>
              <a:gd name="connsiteY2" fmla="*/ 230820 h 1447060"/>
              <a:gd name="connsiteX3" fmla="*/ 518984 w 1078277"/>
              <a:gd name="connsiteY3" fmla="*/ 159798 h 1447060"/>
              <a:gd name="connsiteX4" fmla="*/ 447962 w 1078277"/>
              <a:gd name="connsiteY4" fmla="*/ 79899 h 1447060"/>
              <a:gd name="connsiteX5" fmla="*/ 412452 w 1078277"/>
              <a:gd name="connsiteY5" fmla="*/ 35511 h 1447060"/>
              <a:gd name="connsiteX6" fmla="*/ 385818 w 1078277"/>
              <a:gd name="connsiteY6" fmla="*/ 26633 h 1447060"/>
              <a:gd name="connsiteX7" fmla="*/ 243776 w 1078277"/>
              <a:gd name="connsiteY7" fmla="*/ 0 h 1447060"/>
              <a:gd name="connsiteX8" fmla="*/ 172754 w 1078277"/>
              <a:gd name="connsiteY8" fmla="*/ 8878 h 1447060"/>
              <a:gd name="connsiteX9" fmla="*/ 83978 w 1078277"/>
              <a:gd name="connsiteY9" fmla="*/ 79899 h 1447060"/>
              <a:gd name="connsiteX10" fmla="*/ 66222 w 1078277"/>
              <a:gd name="connsiteY10" fmla="*/ 106532 h 1447060"/>
              <a:gd name="connsiteX11" fmla="*/ 12956 w 1078277"/>
              <a:gd name="connsiteY11" fmla="*/ 168676 h 1447060"/>
              <a:gd name="connsiteX12" fmla="*/ 12956 w 1078277"/>
              <a:gd name="connsiteY12" fmla="*/ 532660 h 1447060"/>
              <a:gd name="connsiteX13" fmla="*/ 39589 w 1078277"/>
              <a:gd name="connsiteY13" fmla="*/ 612559 h 1447060"/>
              <a:gd name="connsiteX14" fmla="*/ 66222 w 1078277"/>
              <a:gd name="connsiteY14" fmla="*/ 710214 h 1447060"/>
              <a:gd name="connsiteX15" fmla="*/ 75100 w 1078277"/>
              <a:gd name="connsiteY15" fmla="*/ 754602 h 1447060"/>
              <a:gd name="connsiteX16" fmla="*/ 110611 w 1078277"/>
              <a:gd name="connsiteY16" fmla="*/ 843379 h 1447060"/>
              <a:gd name="connsiteX17" fmla="*/ 154999 w 1078277"/>
              <a:gd name="connsiteY17" fmla="*/ 932155 h 1447060"/>
              <a:gd name="connsiteX18" fmla="*/ 163877 w 1078277"/>
              <a:gd name="connsiteY18" fmla="*/ 958788 h 1447060"/>
              <a:gd name="connsiteX19" fmla="*/ 199387 w 1078277"/>
              <a:gd name="connsiteY19" fmla="*/ 1003177 h 1447060"/>
              <a:gd name="connsiteX20" fmla="*/ 208265 w 1078277"/>
              <a:gd name="connsiteY20" fmla="*/ 1038687 h 1447060"/>
              <a:gd name="connsiteX21" fmla="*/ 243776 w 1078277"/>
              <a:gd name="connsiteY21" fmla="*/ 1118587 h 1447060"/>
              <a:gd name="connsiteX22" fmla="*/ 297042 w 1078277"/>
              <a:gd name="connsiteY22" fmla="*/ 1207363 h 1447060"/>
              <a:gd name="connsiteX23" fmla="*/ 314797 w 1078277"/>
              <a:gd name="connsiteY23" fmla="*/ 1225119 h 1447060"/>
              <a:gd name="connsiteX24" fmla="*/ 350308 w 1078277"/>
              <a:gd name="connsiteY24" fmla="*/ 1278385 h 1447060"/>
              <a:gd name="connsiteX25" fmla="*/ 447962 w 1078277"/>
              <a:gd name="connsiteY25" fmla="*/ 1367161 h 1447060"/>
              <a:gd name="connsiteX26" fmla="*/ 483473 w 1078277"/>
              <a:gd name="connsiteY26" fmla="*/ 1384917 h 1447060"/>
              <a:gd name="connsiteX27" fmla="*/ 510106 w 1078277"/>
              <a:gd name="connsiteY27" fmla="*/ 1411550 h 1447060"/>
              <a:gd name="connsiteX28" fmla="*/ 598883 w 1078277"/>
              <a:gd name="connsiteY28" fmla="*/ 1447060 h 1447060"/>
              <a:gd name="connsiteX29" fmla="*/ 811947 w 1078277"/>
              <a:gd name="connsiteY29" fmla="*/ 1438183 h 1447060"/>
              <a:gd name="connsiteX30" fmla="*/ 882968 w 1078277"/>
              <a:gd name="connsiteY30" fmla="*/ 1420427 h 1447060"/>
              <a:gd name="connsiteX31" fmla="*/ 927356 w 1078277"/>
              <a:gd name="connsiteY31" fmla="*/ 1411550 h 1447060"/>
              <a:gd name="connsiteX32" fmla="*/ 998378 w 1078277"/>
              <a:gd name="connsiteY32" fmla="*/ 1331651 h 1447060"/>
              <a:gd name="connsiteX33" fmla="*/ 1025011 w 1078277"/>
              <a:gd name="connsiteY33" fmla="*/ 1242874 h 1447060"/>
              <a:gd name="connsiteX34" fmla="*/ 1033888 w 1078277"/>
              <a:gd name="connsiteY34" fmla="*/ 1207363 h 1447060"/>
              <a:gd name="connsiteX35" fmla="*/ 1042766 w 1078277"/>
              <a:gd name="connsiteY35" fmla="*/ 1154097 h 1447060"/>
              <a:gd name="connsiteX36" fmla="*/ 1051644 w 1078277"/>
              <a:gd name="connsiteY36" fmla="*/ 1118587 h 1447060"/>
              <a:gd name="connsiteX37" fmla="*/ 1060521 w 1078277"/>
              <a:gd name="connsiteY37" fmla="*/ 1074198 h 1447060"/>
              <a:gd name="connsiteX38" fmla="*/ 1078277 w 1078277"/>
              <a:gd name="connsiteY38" fmla="*/ 1003177 h 1447060"/>
              <a:gd name="connsiteX39" fmla="*/ 1069399 w 1078277"/>
              <a:gd name="connsiteY39" fmla="*/ 958788 h 1447060"/>
              <a:gd name="connsiteX40" fmla="*/ 980622 w 1078277"/>
              <a:gd name="connsiteY40" fmla="*/ 843379 h 1447060"/>
              <a:gd name="connsiteX41" fmla="*/ 945112 w 1078277"/>
              <a:gd name="connsiteY41" fmla="*/ 763480 h 1447060"/>
              <a:gd name="connsiteX42" fmla="*/ 927356 w 1078277"/>
              <a:gd name="connsiteY42" fmla="*/ 692458 h 1447060"/>
              <a:gd name="connsiteX43" fmla="*/ 891846 w 1078277"/>
              <a:gd name="connsiteY43" fmla="*/ 630315 h 1447060"/>
              <a:gd name="connsiteX44" fmla="*/ 847457 w 1078277"/>
              <a:gd name="connsiteY44" fmla="*/ 550416 h 1447060"/>
              <a:gd name="connsiteX45" fmla="*/ 829702 w 1078277"/>
              <a:gd name="connsiteY45" fmla="*/ 532660 h 1447060"/>
              <a:gd name="connsiteX46" fmla="*/ 820824 w 1078277"/>
              <a:gd name="connsiteY46" fmla="*/ 497150 h 1447060"/>
              <a:gd name="connsiteX47" fmla="*/ 803069 w 1078277"/>
              <a:gd name="connsiteY47" fmla="*/ 479394 h 1447060"/>
              <a:gd name="connsiteX48" fmla="*/ 749803 w 1078277"/>
              <a:gd name="connsiteY48" fmla="*/ 399495 h 1447060"/>
              <a:gd name="connsiteX49" fmla="*/ 714292 w 1078277"/>
              <a:gd name="connsiteY49" fmla="*/ 337352 h 1447060"/>
              <a:gd name="connsiteX50" fmla="*/ 669904 w 1078277"/>
              <a:gd name="connsiteY50" fmla="*/ 301841 h 1447060"/>
              <a:gd name="connsiteX51" fmla="*/ 625516 w 1078277"/>
              <a:gd name="connsiteY51" fmla="*/ 284086 h 1447060"/>
              <a:gd name="connsiteX52" fmla="*/ 581127 w 1078277"/>
              <a:gd name="connsiteY52" fmla="*/ 266330 h 144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78277" h="1447060">
                <a:moveTo>
                  <a:pt x="616638" y="301841"/>
                </a:moveTo>
                <a:cubicBezTo>
                  <a:pt x="610720" y="287045"/>
                  <a:pt x="604478" y="272374"/>
                  <a:pt x="598883" y="257453"/>
                </a:cubicBezTo>
                <a:cubicBezTo>
                  <a:pt x="595597" y="248691"/>
                  <a:pt x="595931" y="238063"/>
                  <a:pt x="590005" y="230820"/>
                </a:cubicBezTo>
                <a:cubicBezTo>
                  <a:pt x="568804" y="204908"/>
                  <a:pt x="537555" y="187655"/>
                  <a:pt x="518984" y="159798"/>
                </a:cubicBezTo>
                <a:cubicBezTo>
                  <a:pt x="437346" y="37342"/>
                  <a:pt x="526837" y="158774"/>
                  <a:pt x="447962" y="79899"/>
                </a:cubicBezTo>
                <a:cubicBezTo>
                  <a:pt x="434564" y="66501"/>
                  <a:pt x="426838" y="47842"/>
                  <a:pt x="412452" y="35511"/>
                </a:cubicBezTo>
                <a:cubicBezTo>
                  <a:pt x="405347" y="29421"/>
                  <a:pt x="394782" y="29322"/>
                  <a:pt x="385818" y="26633"/>
                </a:cubicBezTo>
                <a:cubicBezTo>
                  <a:pt x="304558" y="2255"/>
                  <a:pt x="336816" y="10338"/>
                  <a:pt x="243776" y="0"/>
                </a:cubicBezTo>
                <a:cubicBezTo>
                  <a:pt x="220102" y="2959"/>
                  <a:pt x="195900" y="3092"/>
                  <a:pt x="172754" y="8878"/>
                </a:cubicBezTo>
                <a:cubicBezTo>
                  <a:pt x="136062" y="18051"/>
                  <a:pt x="106230" y="54866"/>
                  <a:pt x="83978" y="79899"/>
                </a:cubicBezTo>
                <a:cubicBezTo>
                  <a:pt x="76889" y="87874"/>
                  <a:pt x="73166" y="98431"/>
                  <a:pt x="66222" y="106532"/>
                </a:cubicBezTo>
                <a:cubicBezTo>
                  <a:pt x="1639" y="181879"/>
                  <a:pt x="53720" y="107533"/>
                  <a:pt x="12956" y="168676"/>
                </a:cubicBezTo>
                <a:cubicBezTo>
                  <a:pt x="-6823" y="326916"/>
                  <a:pt x="-1622" y="255678"/>
                  <a:pt x="12956" y="532660"/>
                </a:cubicBezTo>
                <a:cubicBezTo>
                  <a:pt x="14981" y="571128"/>
                  <a:pt x="23373" y="580126"/>
                  <a:pt x="39589" y="612559"/>
                </a:cubicBezTo>
                <a:cubicBezTo>
                  <a:pt x="59714" y="733303"/>
                  <a:pt x="34145" y="603289"/>
                  <a:pt x="66222" y="710214"/>
                </a:cubicBezTo>
                <a:cubicBezTo>
                  <a:pt x="70558" y="724667"/>
                  <a:pt x="70328" y="740287"/>
                  <a:pt x="75100" y="754602"/>
                </a:cubicBezTo>
                <a:cubicBezTo>
                  <a:pt x="85179" y="784838"/>
                  <a:pt x="96357" y="814872"/>
                  <a:pt x="110611" y="843379"/>
                </a:cubicBezTo>
                <a:cubicBezTo>
                  <a:pt x="125407" y="872971"/>
                  <a:pt x="144536" y="900768"/>
                  <a:pt x="154999" y="932155"/>
                </a:cubicBezTo>
                <a:cubicBezTo>
                  <a:pt x="157958" y="941033"/>
                  <a:pt x="158917" y="950852"/>
                  <a:pt x="163877" y="958788"/>
                </a:cubicBezTo>
                <a:cubicBezTo>
                  <a:pt x="173919" y="974856"/>
                  <a:pt x="187550" y="988381"/>
                  <a:pt x="199387" y="1003177"/>
                </a:cubicBezTo>
                <a:cubicBezTo>
                  <a:pt x="202346" y="1015014"/>
                  <a:pt x="204407" y="1027112"/>
                  <a:pt x="208265" y="1038687"/>
                </a:cubicBezTo>
                <a:cubicBezTo>
                  <a:pt x="215877" y="1061523"/>
                  <a:pt x="231398" y="1096926"/>
                  <a:pt x="243776" y="1118587"/>
                </a:cubicBezTo>
                <a:cubicBezTo>
                  <a:pt x="260898" y="1148550"/>
                  <a:pt x="272640" y="1182960"/>
                  <a:pt x="297042" y="1207363"/>
                </a:cubicBezTo>
                <a:cubicBezTo>
                  <a:pt x="302960" y="1213282"/>
                  <a:pt x="309775" y="1218423"/>
                  <a:pt x="314797" y="1225119"/>
                </a:cubicBezTo>
                <a:cubicBezTo>
                  <a:pt x="327601" y="1242191"/>
                  <a:pt x="336421" y="1262183"/>
                  <a:pt x="350308" y="1278385"/>
                </a:cubicBezTo>
                <a:cubicBezTo>
                  <a:pt x="379522" y="1312468"/>
                  <a:pt x="409200" y="1345011"/>
                  <a:pt x="447962" y="1367161"/>
                </a:cubicBezTo>
                <a:cubicBezTo>
                  <a:pt x="459453" y="1373727"/>
                  <a:pt x="472704" y="1377225"/>
                  <a:pt x="483473" y="1384917"/>
                </a:cubicBezTo>
                <a:cubicBezTo>
                  <a:pt x="493689" y="1392214"/>
                  <a:pt x="499890" y="1404253"/>
                  <a:pt x="510106" y="1411550"/>
                </a:cubicBezTo>
                <a:cubicBezTo>
                  <a:pt x="532965" y="1427878"/>
                  <a:pt x="574628" y="1438975"/>
                  <a:pt x="598883" y="1447060"/>
                </a:cubicBezTo>
                <a:cubicBezTo>
                  <a:pt x="669904" y="1444101"/>
                  <a:pt x="741174" y="1444818"/>
                  <a:pt x="811947" y="1438183"/>
                </a:cubicBezTo>
                <a:cubicBezTo>
                  <a:pt x="836243" y="1435905"/>
                  <a:pt x="859191" y="1425914"/>
                  <a:pt x="882968" y="1420427"/>
                </a:cubicBezTo>
                <a:cubicBezTo>
                  <a:pt x="897671" y="1417034"/>
                  <a:pt x="912560" y="1414509"/>
                  <a:pt x="927356" y="1411550"/>
                </a:cubicBezTo>
                <a:cubicBezTo>
                  <a:pt x="950879" y="1388027"/>
                  <a:pt x="982537" y="1363332"/>
                  <a:pt x="998378" y="1331651"/>
                </a:cubicBezTo>
                <a:cubicBezTo>
                  <a:pt x="1019598" y="1289211"/>
                  <a:pt x="1015032" y="1287778"/>
                  <a:pt x="1025011" y="1242874"/>
                </a:cubicBezTo>
                <a:cubicBezTo>
                  <a:pt x="1027658" y="1230963"/>
                  <a:pt x="1031495" y="1219327"/>
                  <a:pt x="1033888" y="1207363"/>
                </a:cubicBezTo>
                <a:cubicBezTo>
                  <a:pt x="1037418" y="1189712"/>
                  <a:pt x="1039236" y="1171748"/>
                  <a:pt x="1042766" y="1154097"/>
                </a:cubicBezTo>
                <a:cubicBezTo>
                  <a:pt x="1045159" y="1142133"/>
                  <a:pt x="1048997" y="1130497"/>
                  <a:pt x="1051644" y="1118587"/>
                </a:cubicBezTo>
                <a:cubicBezTo>
                  <a:pt x="1054917" y="1103857"/>
                  <a:pt x="1057128" y="1088901"/>
                  <a:pt x="1060521" y="1074198"/>
                </a:cubicBezTo>
                <a:cubicBezTo>
                  <a:pt x="1066008" y="1050421"/>
                  <a:pt x="1078277" y="1003177"/>
                  <a:pt x="1078277" y="1003177"/>
                </a:cubicBezTo>
                <a:cubicBezTo>
                  <a:pt x="1075318" y="988381"/>
                  <a:pt x="1077162" y="971727"/>
                  <a:pt x="1069399" y="958788"/>
                </a:cubicBezTo>
                <a:cubicBezTo>
                  <a:pt x="1058874" y="941246"/>
                  <a:pt x="1000490" y="879142"/>
                  <a:pt x="980622" y="843379"/>
                </a:cubicBezTo>
                <a:cubicBezTo>
                  <a:pt x="964584" y="814510"/>
                  <a:pt x="953299" y="793499"/>
                  <a:pt x="945112" y="763480"/>
                </a:cubicBezTo>
                <a:cubicBezTo>
                  <a:pt x="938691" y="739937"/>
                  <a:pt x="938269" y="714284"/>
                  <a:pt x="927356" y="692458"/>
                </a:cubicBezTo>
                <a:cubicBezTo>
                  <a:pt x="873708" y="585161"/>
                  <a:pt x="942033" y="718142"/>
                  <a:pt x="891846" y="630315"/>
                </a:cubicBezTo>
                <a:cubicBezTo>
                  <a:pt x="867722" y="588098"/>
                  <a:pt x="879140" y="594773"/>
                  <a:pt x="847457" y="550416"/>
                </a:cubicBezTo>
                <a:cubicBezTo>
                  <a:pt x="842592" y="543605"/>
                  <a:pt x="835620" y="538579"/>
                  <a:pt x="829702" y="532660"/>
                </a:cubicBezTo>
                <a:cubicBezTo>
                  <a:pt x="826743" y="520823"/>
                  <a:pt x="826280" y="508063"/>
                  <a:pt x="820824" y="497150"/>
                </a:cubicBezTo>
                <a:cubicBezTo>
                  <a:pt x="817081" y="489664"/>
                  <a:pt x="807992" y="486163"/>
                  <a:pt x="803069" y="479394"/>
                </a:cubicBezTo>
                <a:cubicBezTo>
                  <a:pt x="784242" y="453507"/>
                  <a:pt x="765684" y="427286"/>
                  <a:pt x="749803" y="399495"/>
                </a:cubicBezTo>
                <a:cubicBezTo>
                  <a:pt x="737966" y="378781"/>
                  <a:pt x="727526" y="357203"/>
                  <a:pt x="714292" y="337352"/>
                </a:cubicBezTo>
                <a:cubicBezTo>
                  <a:pt x="706033" y="324964"/>
                  <a:pt x="681779" y="307778"/>
                  <a:pt x="669904" y="301841"/>
                </a:cubicBezTo>
                <a:cubicBezTo>
                  <a:pt x="655651" y="294714"/>
                  <a:pt x="640078" y="290558"/>
                  <a:pt x="625516" y="284086"/>
                </a:cubicBezTo>
                <a:cubicBezTo>
                  <a:pt x="582588" y="265007"/>
                  <a:pt x="604306" y="266330"/>
                  <a:pt x="581127" y="26633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B5B24AA6-B44F-2C67-C860-9D0BBB2ECE14}"/>
              </a:ext>
            </a:extLst>
          </p:cNvPr>
          <p:cNvSpPr/>
          <p:nvPr/>
        </p:nvSpPr>
        <p:spPr>
          <a:xfrm>
            <a:off x="6664348" y="3915052"/>
            <a:ext cx="704118" cy="736847"/>
          </a:xfrm>
          <a:custGeom>
            <a:avLst/>
            <a:gdLst>
              <a:gd name="connsiteX0" fmla="*/ 641974 w 704118"/>
              <a:gd name="connsiteY0" fmla="*/ 257453 h 736847"/>
              <a:gd name="connsiteX1" fmla="*/ 570953 w 704118"/>
              <a:gd name="connsiteY1" fmla="*/ 142043 h 736847"/>
              <a:gd name="connsiteX2" fmla="*/ 517687 w 704118"/>
              <a:gd name="connsiteY2" fmla="*/ 71022 h 736847"/>
              <a:gd name="connsiteX3" fmla="*/ 491054 w 704118"/>
              <a:gd name="connsiteY3" fmla="*/ 53266 h 736847"/>
              <a:gd name="connsiteX4" fmla="*/ 446666 w 704118"/>
              <a:gd name="connsiteY4" fmla="*/ 26633 h 736847"/>
              <a:gd name="connsiteX5" fmla="*/ 375644 w 704118"/>
              <a:gd name="connsiteY5" fmla="*/ 8878 h 736847"/>
              <a:gd name="connsiteX6" fmla="*/ 340134 w 704118"/>
              <a:gd name="connsiteY6" fmla="*/ 0 h 736847"/>
              <a:gd name="connsiteX7" fmla="*/ 215846 w 704118"/>
              <a:gd name="connsiteY7" fmla="*/ 17756 h 736847"/>
              <a:gd name="connsiteX8" fmla="*/ 127069 w 704118"/>
              <a:gd name="connsiteY8" fmla="*/ 97655 h 736847"/>
              <a:gd name="connsiteX9" fmla="*/ 100436 w 704118"/>
              <a:gd name="connsiteY9" fmla="*/ 133165 h 736847"/>
              <a:gd name="connsiteX10" fmla="*/ 82681 w 704118"/>
              <a:gd name="connsiteY10" fmla="*/ 150921 h 736847"/>
              <a:gd name="connsiteX11" fmla="*/ 20537 w 704118"/>
              <a:gd name="connsiteY11" fmla="*/ 230820 h 736847"/>
              <a:gd name="connsiteX12" fmla="*/ 11660 w 704118"/>
              <a:gd name="connsiteY12" fmla="*/ 284086 h 736847"/>
              <a:gd name="connsiteX13" fmla="*/ 2782 w 704118"/>
              <a:gd name="connsiteY13" fmla="*/ 310719 h 736847"/>
              <a:gd name="connsiteX14" fmla="*/ 29415 w 704118"/>
              <a:gd name="connsiteY14" fmla="*/ 523783 h 736847"/>
              <a:gd name="connsiteX15" fmla="*/ 56048 w 704118"/>
              <a:gd name="connsiteY15" fmla="*/ 550416 h 736847"/>
              <a:gd name="connsiteX16" fmla="*/ 118192 w 704118"/>
              <a:gd name="connsiteY16" fmla="*/ 621437 h 736847"/>
              <a:gd name="connsiteX17" fmla="*/ 215846 w 704118"/>
              <a:gd name="connsiteY17" fmla="*/ 674703 h 736847"/>
              <a:gd name="connsiteX18" fmla="*/ 269112 w 704118"/>
              <a:gd name="connsiteY18" fmla="*/ 701336 h 736847"/>
              <a:gd name="connsiteX19" fmla="*/ 455543 w 704118"/>
              <a:gd name="connsiteY19" fmla="*/ 736847 h 736847"/>
              <a:gd name="connsiteX20" fmla="*/ 659730 w 704118"/>
              <a:gd name="connsiteY20" fmla="*/ 710214 h 736847"/>
              <a:gd name="connsiteX21" fmla="*/ 695240 w 704118"/>
              <a:gd name="connsiteY21" fmla="*/ 683581 h 736847"/>
              <a:gd name="connsiteX22" fmla="*/ 704118 w 704118"/>
              <a:gd name="connsiteY22" fmla="*/ 656948 h 736847"/>
              <a:gd name="connsiteX23" fmla="*/ 686363 w 704118"/>
              <a:gd name="connsiteY23" fmla="*/ 506028 h 736847"/>
              <a:gd name="connsiteX24" fmla="*/ 650852 w 704118"/>
              <a:gd name="connsiteY24" fmla="*/ 426129 h 736847"/>
              <a:gd name="connsiteX25" fmla="*/ 633097 w 704118"/>
              <a:gd name="connsiteY25" fmla="*/ 363985 h 736847"/>
              <a:gd name="connsiteX26" fmla="*/ 597586 w 704118"/>
              <a:gd name="connsiteY26" fmla="*/ 275208 h 736847"/>
              <a:gd name="connsiteX27" fmla="*/ 597586 w 704118"/>
              <a:gd name="connsiteY27" fmla="*/ 159798 h 73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118" h="736847">
                <a:moveTo>
                  <a:pt x="641974" y="257453"/>
                </a:moveTo>
                <a:cubicBezTo>
                  <a:pt x="607589" y="171491"/>
                  <a:pt x="644253" y="251994"/>
                  <a:pt x="570953" y="142043"/>
                </a:cubicBezTo>
                <a:cubicBezTo>
                  <a:pt x="554560" y="117454"/>
                  <a:pt x="538778" y="92113"/>
                  <a:pt x="517687" y="71022"/>
                </a:cubicBezTo>
                <a:cubicBezTo>
                  <a:pt x="510142" y="63477"/>
                  <a:pt x="500102" y="58921"/>
                  <a:pt x="491054" y="53266"/>
                </a:cubicBezTo>
                <a:cubicBezTo>
                  <a:pt x="476422" y="44121"/>
                  <a:pt x="462099" y="34350"/>
                  <a:pt x="446666" y="26633"/>
                </a:cubicBezTo>
                <a:cubicBezTo>
                  <a:pt x="427633" y="17116"/>
                  <a:pt x="393872" y="12929"/>
                  <a:pt x="375644" y="8878"/>
                </a:cubicBezTo>
                <a:cubicBezTo>
                  <a:pt x="363734" y="6231"/>
                  <a:pt x="351971" y="2959"/>
                  <a:pt x="340134" y="0"/>
                </a:cubicBezTo>
                <a:cubicBezTo>
                  <a:pt x="332915" y="656"/>
                  <a:pt x="244928" y="1138"/>
                  <a:pt x="215846" y="17756"/>
                </a:cubicBezTo>
                <a:cubicBezTo>
                  <a:pt x="186374" y="34597"/>
                  <a:pt x="146459" y="76111"/>
                  <a:pt x="127069" y="97655"/>
                </a:cubicBezTo>
                <a:cubicBezTo>
                  <a:pt x="117171" y="108653"/>
                  <a:pt x="109908" y="121798"/>
                  <a:pt x="100436" y="133165"/>
                </a:cubicBezTo>
                <a:cubicBezTo>
                  <a:pt x="95078" y="139595"/>
                  <a:pt x="88193" y="144622"/>
                  <a:pt x="82681" y="150921"/>
                </a:cubicBezTo>
                <a:cubicBezTo>
                  <a:pt x="39657" y="200092"/>
                  <a:pt x="47331" y="190631"/>
                  <a:pt x="20537" y="230820"/>
                </a:cubicBezTo>
                <a:cubicBezTo>
                  <a:pt x="17578" y="248575"/>
                  <a:pt x="15565" y="266514"/>
                  <a:pt x="11660" y="284086"/>
                </a:cubicBezTo>
                <a:cubicBezTo>
                  <a:pt x="9630" y="293221"/>
                  <a:pt x="2782" y="301361"/>
                  <a:pt x="2782" y="310719"/>
                </a:cubicBezTo>
                <a:cubicBezTo>
                  <a:pt x="2782" y="369230"/>
                  <a:pt x="-12710" y="464807"/>
                  <a:pt x="29415" y="523783"/>
                </a:cubicBezTo>
                <a:cubicBezTo>
                  <a:pt x="36712" y="533999"/>
                  <a:pt x="47170" y="541538"/>
                  <a:pt x="56048" y="550416"/>
                </a:cubicBezTo>
                <a:cubicBezTo>
                  <a:pt x="71328" y="596255"/>
                  <a:pt x="59976" y="577775"/>
                  <a:pt x="118192" y="621437"/>
                </a:cubicBezTo>
                <a:cubicBezTo>
                  <a:pt x="181827" y="669164"/>
                  <a:pt x="153803" y="646502"/>
                  <a:pt x="215846" y="674703"/>
                </a:cubicBezTo>
                <a:cubicBezTo>
                  <a:pt x="233918" y="682917"/>
                  <a:pt x="250417" y="694659"/>
                  <a:pt x="269112" y="701336"/>
                </a:cubicBezTo>
                <a:cubicBezTo>
                  <a:pt x="320566" y="719713"/>
                  <a:pt x="407453" y="729449"/>
                  <a:pt x="455543" y="736847"/>
                </a:cubicBezTo>
                <a:cubicBezTo>
                  <a:pt x="516896" y="733012"/>
                  <a:pt x="598378" y="738101"/>
                  <a:pt x="659730" y="710214"/>
                </a:cubicBezTo>
                <a:cubicBezTo>
                  <a:pt x="673200" y="704091"/>
                  <a:pt x="683403" y="692459"/>
                  <a:pt x="695240" y="683581"/>
                </a:cubicBezTo>
                <a:cubicBezTo>
                  <a:pt x="698199" y="674703"/>
                  <a:pt x="704118" y="666306"/>
                  <a:pt x="704118" y="656948"/>
                </a:cubicBezTo>
                <a:cubicBezTo>
                  <a:pt x="704118" y="616491"/>
                  <a:pt x="701494" y="551421"/>
                  <a:pt x="686363" y="506028"/>
                </a:cubicBezTo>
                <a:cubicBezTo>
                  <a:pt x="665717" y="444089"/>
                  <a:pt x="674052" y="480263"/>
                  <a:pt x="650852" y="426129"/>
                </a:cubicBezTo>
                <a:cubicBezTo>
                  <a:pt x="629383" y="376035"/>
                  <a:pt x="655630" y="424073"/>
                  <a:pt x="633097" y="363985"/>
                </a:cubicBezTo>
                <a:cubicBezTo>
                  <a:pt x="619179" y="326870"/>
                  <a:pt x="602261" y="319624"/>
                  <a:pt x="597586" y="275208"/>
                </a:cubicBezTo>
                <a:cubicBezTo>
                  <a:pt x="593559" y="236949"/>
                  <a:pt x="597586" y="198268"/>
                  <a:pt x="597586" y="159798"/>
                </a:cubicBez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782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FD17D-99DA-308F-001A-344EF323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Raumnummer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F116A7-4544-872F-05B0-3C64493CD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 algn="ctr">
              <a:buNone/>
            </a:pPr>
            <a:r>
              <a:rPr lang="de-DE" sz="7200" b="1">
                <a:latin typeface="Calibri" panose="020F0502020204030204" pitchFamily="34" charset="0"/>
                <a:cs typeface="Calibri" panose="020F0502020204030204" pitchFamily="34" charset="0"/>
              </a:rPr>
              <a:t>3043</a:t>
            </a:r>
            <a:endParaRPr lang="de-DE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1. Stelle		Kollegiengebäude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2. Stelle		Stockwerk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3. &amp; 4. Stelle	Raumnummer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578923-BA43-F105-C780-08BABA7E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28FCD9-B4FE-8AE2-7B52-E6209E85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615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0049B2A-F12B-D988-3802-1424AB938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300" y="1372955"/>
            <a:ext cx="9891184" cy="1368425"/>
          </a:xfrm>
        </p:spPr>
        <p:txBody>
          <a:bodyPr/>
          <a:lstStyle/>
          <a:p>
            <a:r>
              <a:rPr lang="de-DE" sz="5400" dirty="0">
                <a:latin typeface="Calibri" panose="020F0502020204030204" pitchFamily="34" charset="0"/>
                <a:cs typeface="Calibri" panose="020F0502020204030204" pitchFamily="34" charset="0"/>
              </a:rPr>
              <a:t>Neben dem Studium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D3BF5A-E7FD-CDF1-5E1E-F8FD396C1E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09" y="1808184"/>
            <a:ext cx="3708375" cy="278128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9602014-36D2-6AE0-FD52-0E55DE61E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100" y="2741380"/>
            <a:ext cx="4447998" cy="15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00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A5731-B1C1-C16B-660F-4670832E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Wirtschaftswissenschaften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E37D0ACE-DA1F-1589-D8B4-C83806998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8439" y="1417020"/>
            <a:ext cx="7596274" cy="4743099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E4D192-ADFF-A364-A0F9-A2E7C9F34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6B3EEC-544A-ADD1-9D6F-DDA69A70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21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AC328-7854-71F5-7320-6D9BB3A94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Wirtschaftswissenschaften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A01436-4105-5A67-99D2-C8B1C0683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alt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eure offizielle Studierendenvertretung</a:t>
            </a:r>
          </a:p>
          <a:p>
            <a:pPr>
              <a:lnSpc>
                <a:spcPct val="150000"/>
              </a:lnSpc>
            </a:pPr>
            <a:r>
              <a:rPr lang="de-DE" alt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Ansprechpartner bei allen Fragen &amp; Problemen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E9953B-8CBD-7AE6-735E-F9EEE637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EA6895-278E-0940-85BD-F2D8A2E1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34</a:t>
            </a:fld>
            <a:endParaRPr lang="de-DE"/>
          </a:p>
        </p:txBody>
      </p:sp>
      <p:pic>
        <p:nvPicPr>
          <p:cNvPr id="6" name="Google Shape;201;p2">
            <a:extLst>
              <a:ext uri="{FF2B5EF4-FFF2-40B4-BE49-F238E27FC236}">
                <a16:creationId xmlns:a16="http://schemas.microsoft.com/office/drawing/2014/main" id="{9A9A142D-AAB3-1206-015A-8BA5839CEAB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930" r="929"/>
          <a:stretch/>
        </p:blipFill>
        <p:spPr>
          <a:xfrm>
            <a:off x="761192" y="3053919"/>
            <a:ext cx="2513847" cy="34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0;p2">
            <a:extLst>
              <a:ext uri="{FF2B5EF4-FFF2-40B4-BE49-F238E27FC236}">
                <a16:creationId xmlns:a16="http://schemas.microsoft.com/office/drawing/2014/main" id="{A01F52EE-3851-29BD-3841-AE76FC7FE77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8936" r="8936"/>
          <a:stretch/>
        </p:blipFill>
        <p:spPr>
          <a:xfrm>
            <a:off x="3641374" y="3053919"/>
            <a:ext cx="3950403" cy="303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2;p2">
            <a:extLst>
              <a:ext uri="{FF2B5EF4-FFF2-40B4-BE49-F238E27FC236}">
                <a16:creationId xmlns:a16="http://schemas.microsoft.com/office/drawing/2014/main" id="{FE1F9DAE-E537-8305-094E-6120169CE1A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1634" r="1634"/>
          <a:stretch/>
        </p:blipFill>
        <p:spPr>
          <a:xfrm>
            <a:off x="7958112" y="2772872"/>
            <a:ext cx="3648075" cy="2413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2619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436EA-53D6-7B04-C270-DC073351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Wirtschaftswissenschaften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9D12BD-2AAB-7E54-DA6A-EB19EB2AC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Wir vertreten die Interessen der </a:t>
            </a: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Wiwis</a:t>
            </a: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 in allen Hochschulgremien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StuRa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(Studierendenrat)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Fakultätsrat</a:t>
            </a:r>
          </a:p>
          <a:p>
            <a:pPr>
              <a:lnSpc>
                <a:spcPct val="150000"/>
              </a:lnSpc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Prüfungsausschüsse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Berufungskomission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BuFaK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(Bundesfachschaften-Konferenz)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F3C492-37A9-D30F-E2BE-CE4C2D42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DA7063-502E-1C69-B553-56282EF8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35</a:t>
            </a:fld>
            <a:endParaRPr lang="de-DE"/>
          </a:p>
        </p:txBody>
      </p:sp>
      <p:pic>
        <p:nvPicPr>
          <p:cNvPr id="6" name="Google Shape;210;p3">
            <a:extLst>
              <a:ext uri="{FF2B5EF4-FFF2-40B4-BE49-F238E27FC236}">
                <a16:creationId xmlns:a16="http://schemas.microsoft.com/office/drawing/2014/main" id="{21811307-315E-A63E-3DB5-638FEC4C9C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5256" b="7624"/>
          <a:stretch/>
        </p:blipFill>
        <p:spPr>
          <a:xfrm>
            <a:off x="7226423" y="2041864"/>
            <a:ext cx="3849662" cy="3634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3275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930FC-40D8-EFAA-4348-0BD5AA42B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Wirtschaftswissenschaften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36EB62-3DE1-0421-8E10-BC94D3726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Engagement abseits der Hochschulpolitik</a:t>
            </a:r>
          </a:p>
          <a:p>
            <a:pPr>
              <a:lnSpc>
                <a:spcPct val="150000"/>
              </a:lnSpc>
            </a:pPr>
            <a:r>
              <a:rPr lang="de-DE" dirty="0"/>
              <a:t>Ersti-Woche</a:t>
            </a:r>
          </a:p>
          <a:p>
            <a:pPr>
              <a:lnSpc>
                <a:spcPct val="150000"/>
              </a:lnSpc>
            </a:pPr>
            <a:r>
              <a:rPr lang="de-DE" dirty="0" err="1"/>
              <a:t>Fachschaftspreis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Partys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dirty="0"/>
              <a:t>...und vieles mehr</a:t>
            </a:r>
            <a:r>
              <a:rPr lang="de-DE" sz="2800" b="0" i="0" u="none" strike="noStrike" cap="none" dirty="0">
                <a:solidFill>
                  <a:srgbClr val="51341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FBD957-7AE3-1577-7AD5-578022011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F066AA-8CE1-D4FD-0C5A-8EB3923BB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36</a:t>
            </a:fld>
            <a:endParaRPr lang="de-DE"/>
          </a:p>
        </p:txBody>
      </p:sp>
      <p:pic>
        <p:nvPicPr>
          <p:cNvPr id="6" name="Google Shape;219;p4">
            <a:extLst>
              <a:ext uri="{FF2B5EF4-FFF2-40B4-BE49-F238E27FC236}">
                <a16:creationId xmlns:a16="http://schemas.microsoft.com/office/drawing/2014/main" id="{705D0C6A-5148-2538-1809-CB8F56B1963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4046" t="14473" r="17112"/>
          <a:stretch/>
        </p:blipFill>
        <p:spPr>
          <a:xfrm>
            <a:off x="9540264" y="2199919"/>
            <a:ext cx="1947442" cy="31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0;p4">
            <a:extLst>
              <a:ext uri="{FF2B5EF4-FFF2-40B4-BE49-F238E27FC236}">
                <a16:creationId xmlns:a16="http://schemas.microsoft.com/office/drawing/2014/main" id="{8ED4EBF6-6F96-E8FE-E11E-1AD16AF339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023" r="1023"/>
          <a:stretch/>
        </p:blipFill>
        <p:spPr>
          <a:xfrm>
            <a:off x="7087681" y="3429000"/>
            <a:ext cx="2093202" cy="317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1;p4">
            <a:extLst>
              <a:ext uri="{FF2B5EF4-FFF2-40B4-BE49-F238E27FC236}">
                <a16:creationId xmlns:a16="http://schemas.microsoft.com/office/drawing/2014/main" id="{1CFB64BB-4391-D466-74ED-ED3BC1BF5AF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385" r="386"/>
          <a:stretch/>
        </p:blipFill>
        <p:spPr>
          <a:xfrm>
            <a:off x="4504850" y="2190570"/>
            <a:ext cx="2223452" cy="317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32120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817777-0ED0-8F95-0244-4DD33D69D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Wirtschaftswissenschaften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D4DB55-18C5-2E1D-3E4D-59C7273CE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Mitmachen:</a:t>
            </a:r>
          </a:p>
          <a:p>
            <a:pPr marL="0" indent="0">
              <a:buNone/>
            </a:pP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Du willst dich für deine Mitstudierenden engagieren?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Du willst eigene Projekte und Ideen verwirklichen?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Du willst dich vernetzen und Spaß haben?</a:t>
            </a:r>
          </a:p>
          <a:p>
            <a:pPr marL="0" indent="0">
              <a:buNone/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				…dann komm zur Fachschaft!</a:t>
            </a:r>
          </a:p>
          <a:p>
            <a:pPr marL="0" indent="0">
              <a:buNone/>
            </a:pPr>
            <a:endParaRPr lang="de-D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400" i="1" dirty="0">
                <a:latin typeface="Calibri" panose="020F0502020204030204" pitchFamily="34" charset="0"/>
                <a:cs typeface="Calibri" panose="020F0502020204030204" pitchFamily="34" charset="0"/>
              </a:rPr>
              <a:t>Sitzung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: Immer Donnerstag, 20:15 Uhr, HS 1108</a:t>
            </a:r>
          </a:p>
          <a:p>
            <a:pPr marL="457200" lvl="1" indent="0">
              <a:buNone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Die erste öffentliche Sitzung findet am </a:t>
            </a:r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09.11.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statt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6F30A6-63D3-5EE0-9CEA-0DB572C3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D0C2B5-1DC6-0363-4AB0-0CEFCF94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37</a:t>
            </a:fld>
            <a:endParaRPr lang="de-DE"/>
          </a:p>
        </p:txBody>
      </p:sp>
      <p:pic>
        <p:nvPicPr>
          <p:cNvPr id="6" name="Google Shape;233;p5">
            <a:extLst>
              <a:ext uri="{FF2B5EF4-FFF2-40B4-BE49-F238E27FC236}">
                <a16:creationId xmlns:a16="http://schemas.microsoft.com/office/drawing/2014/main" id="{81E46404-004C-EB03-A190-A76393F7C5F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3853" b="3853"/>
          <a:stretch/>
        </p:blipFill>
        <p:spPr>
          <a:xfrm>
            <a:off x="8496680" y="1341438"/>
            <a:ext cx="2112054" cy="3279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439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91CB1-3521-21D0-4AEF-CD42EC3C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Arbeiten neben dem Studium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134F57-BE09-C408-1F18-135BD366B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b="1" dirty="0"/>
              <a:t>Jobvermittlung des SWFR </a:t>
            </a:r>
          </a:p>
          <a:p>
            <a:pPr marL="457200" lvl="1" indent="0">
              <a:buNone/>
            </a:pPr>
            <a:r>
              <a:rPr lang="en-GB" sz="1600" dirty="0"/>
              <a:t>z. B. </a:t>
            </a:r>
            <a:r>
              <a:rPr lang="en-GB" sz="1600" dirty="0" err="1"/>
              <a:t>Babysitterbörse</a:t>
            </a:r>
            <a:r>
              <a:rPr lang="en-GB" sz="1600" dirty="0"/>
              <a:t>, </a:t>
            </a:r>
            <a:r>
              <a:rPr lang="en-GB" sz="1600" dirty="0" err="1"/>
              <a:t>Senioren</a:t>
            </a:r>
            <a:r>
              <a:rPr lang="en-GB" sz="1600" dirty="0"/>
              <a:t> Service, </a:t>
            </a:r>
            <a:r>
              <a:rPr lang="en-GB" sz="1600" dirty="0" err="1"/>
              <a:t>Jobbörse</a:t>
            </a:r>
            <a:r>
              <a:rPr lang="en-GB" sz="1600" dirty="0"/>
              <a:t>, etc.</a:t>
            </a:r>
          </a:p>
          <a:p>
            <a:pPr marL="457200" lvl="1" indent="0">
              <a:buNone/>
            </a:pPr>
            <a:r>
              <a:rPr lang="en-GB" sz="1600" dirty="0">
                <a:hlinkClick r:id="rId2"/>
              </a:rPr>
              <a:t>http://www.swfr.de/geld/studijob/</a:t>
            </a:r>
            <a:endParaRPr lang="en-GB" sz="1600" dirty="0"/>
          </a:p>
          <a:p>
            <a:endParaRPr lang="en-GB" sz="1100" dirty="0"/>
          </a:p>
          <a:p>
            <a:r>
              <a:rPr lang="en-GB" sz="2000" b="1" dirty="0" err="1"/>
              <a:t>Kleinanzeigen</a:t>
            </a:r>
            <a:r>
              <a:rPr lang="en-GB" sz="2000" dirty="0"/>
              <a:t>, </a:t>
            </a:r>
            <a:r>
              <a:rPr lang="en-GB" sz="1800" dirty="0" err="1"/>
              <a:t>wie</a:t>
            </a:r>
            <a:r>
              <a:rPr lang="en-GB" sz="1800" dirty="0"/>
              <a:t> </a:t>
            </a:r>
            <a:r>
              <a:rPr lang="en-GB" sz="1600" dirty="0">
                <a:hlinkClick r:id="rId3"/>
              </a:rPr>
              <a:t>zypresse.com</a:t>
            </a:r>
            <a:r>
              <a:rPr lang="en-GB" sz="1600" dirty="0"/>
              <a:t> </a:t>
            </a:r>
            <a:r>
              <a:rPr lang="en-GB" sz="1600" dirty="0" err="1"/>
              <a:t>oder</a:t>
            </a:r>
            <a:r>
              <a:rPr lang="en-GB" sz="1600" dirty="0"/>
              <a:t> </a:t>
            </a:r>
            <a:r>
              <a:rPr lang="en-GB" sz="1600" dirty="0">
                <a:hlinkClick r:id="rId4"/>
              </a:rPr>
              <a:t>schnapp.de</a:t>
            </a:r>
            <a:endParaRPr lang="en-GB" sz="1600" dirty="0"/>
          </a:p>
          <a:p>
            <a:endParaRPr lang="en-GB" sz="1100" dirty="0"/>
          </a:p>
          <a:p>
            <a:r>
              <a:rPr lang="en-GB" sz="2000" b="1" dirty="0" err="1"/>
              <a:t>Fachschaft</a:t>
            </a:r>
            <a:r>
              <a:rPr lang="en-GB" sz="2000" b="1" dirty="0"/>
              <a:t> </a:t>
            </a:r>
          </a:p>
          <a:p>
            <a:pPr marL="457200" lvl="1" indent="0">
              <a:buNone/>
            </a:pPr>
            <a:r>
              <a:rPr lang="en-GB" sz="1600" dirty="0" err="1"/>
              <a:t>Ihr</a:t>
            </a:r>
            <a:r>
              <a:rPr lang="en-GB" sz="1600" dirty="0"/>
              <a:t> </a:t>
            </a:r>
            <a:r>
              <a:rPr lang="en-GB" sz="1600" dirty="0" err="1"/>
              <a:t>findet</a:t>
            </a:r>
            <a:r>
              <a:rPr lang="en-GB" sz="1600" dirty="0"/>
              <a:t> </a:t>
            </a:r>
            <a:r>
              <a:rPr lang="en-GB" sz="1600" dirty="0" err="1"/>
              <a:t>Stellenanzeigen</a:t>
            </a:r>
            <a:r>
              <a:rPr lang="en-GB" sz="1600" dirty="0"/>
              <a:t> und </a:t>
            </a:r>
            <a:r>
              <a:rPr lang="en-GB" sz="1600" dirty="0" err="1"/>
              <a:t>Praktika</a:t>
            </a:r>
            <a:r>
              <a:rPr lang="en-GB" sz="1600" dirty="0"/>
              <a:t> </a:t>
            </a:r>
            <a:r>
              <a:rPr lang="en-GB" sz="1600" dirty="0" err="1"/>
              <a:t>auch</a:t>
            </a:r>
            <a:r>
              <a:rPr lang="en-GB" sz="1600" dirty="0"/>
              <a:t> auf </a:t>
            </a:r>
            <a:r>
              <a:rPr lang="en-GB" sz="1600" dirty="0" err="1"/>
              <a:t>unsere</a:t>
            </a:r>
            <a:r>
              <a:rPr lang="en-GB" sz="1600" dirty="0"/>
              <a:t> </a:t>
            </a:r>
            <a:r>
              <a:rPr lang="en-GB" sz="1600" dirty="0" err="1"/>
              <a:t>Webseite</a:t>
            </a:r>
            <a:r>
              <a:rPr lang="en-GB" sz="1600" dirty="0"/>
              <a:t> </a:t>
            </a:r>
            <a:r>
              <a:rPr lang="en-GB" sz="1600" dirty="0" err="1"/>
              <a:t>unter</a:t>
            </a:r>
            <a:r>
              <a:rPr lang="en-GB" sz="1600" dirty="0"/>
              <a:t> 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https://www.fachschaft-wiwi-freiburg.de/stellenausschreibungen/</a:t>
            </a:r>
            <a:endParaRPr lang="de-D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000" b="1" dirty="0" err="1"/>
              <a:t>Einfach</a:t>
            </a:r>
            <a:r>
              <a:rPr lang="en-GB" sz="2000" b="1" dirty="0"/>
              <a:t> </a:t>
            </a:r>
            <a:r>
              <a:rPr lang="en-GB" sz="2000" b="1" dirty="0" err="1"/>
              <a:t>fragen</a:t>
            </a:r>
            <a:r>
              <a:rPr lang="en-GB" sz="2000" b="1" dirty="0"/>
              <a:t>! </a:t>
            </a:r>
          </a:p>
          <a:p>
            <a:pPr marL="457200" lvl="1" indent="0">
              <a:buNone/>
            </a:pPr>
            <a:r>
              <a:rPr lang="de-DE" sz="1600" dirty="0"/>
              <a:t>Viele Bars und Cafés suchen ständig Service-Personal</a:t>
            </a:r>
          </a:p>
          <a:p>
            <a:endParaRPr lang="de-DE" sz="1100" dirty="0"/>
          </a:p>
          <a:p>
            <a:r>
              <a:rPr lang="de-DE" sz="2000" b="1" dirty="0"/>
              <a:t>Als </a:t>
            </a:r>
            <a:r>
              <a:rPr lang="de-DE" sz="2000" b="1" dirty="0" err="1"/>
              <a:t>HiWis</a:t>
            </a:r>
            <a:r>
              <a:rPr lang="de-DE" sz="2000" b="1" dirty="0"/>
              <a:t> </a:t>
            </a:r>
            <a:endParaRPr lang="de-DE" sz="2000" dirty="0"/>
          </a:p>
          <a:p>
            <a:pPr marL="457200" lvl="1" indent="0">
              <a:buNone/>
            </a:pPr>
            <a:r>
              <a:rPr lang="de-DE" sz="1600" dirty="0"/>
              <a:t>Ausschreibungen auf den Lehrstuhlhomepages und dem </a:t>
            </a:r>
            <a:r>
              <a:rPr lang="de-DE" sz="1600" dirty="0" err="1"/>
              <a:t>Wiwi</a:t>
            </a:r>
            <a:r>
              <a:rPr lang="de-DE" sz="1600" dirty="0"/>
              <a:t> – Portal: </a:t>
            </a:r>
            <a:r>
              <a:rPr lang="de-DE" sz="1600" dirty="0">
                <a:hlinkClick r:id="rId6"/>
              </a:rPr>
              <a:t>http://portal.uni-freiburg.de/vwl/aktuell</a:t>
            </a:r>
            <a:endParaRPr lang="de-DE" sz="16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F429F4-5D63-83D5-4F08-DF75E13E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D4582A-D17F-3643-7312-37353AD26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3213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07BAC-6451-08F9-2E0E-E914CAC8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Hochschulsport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C6857C-18D1-4F61-AD6C-EA98F8AE5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breitgefächertes Sportangebot</a:t>
            </a:r>
          </a:p>
          <a:p>
            <a:pPr lvl="1"/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Ballsportarten, Leichtathletik, Kampfsport, Tanz, etc. </a:t>
            </a:r>
          </a:p>
          <a:p>
            <a:pPr marL="57150" indent="0">
              <a:buNone/>
            </a:pPr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0050"/>
            <a:r>
              <a:rPr lang="de-DE" alt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Online-Anmeldung immer vor Semesterstart (immer ein paar Wochen, nachdem das Programm rausgekommen ist)</a:t>
            </a:r>
          </a:p>
          <a:p>
            <a:pPr marL="457200" lvl="1" indent="0">
              <a:buNone/>
            </a:pPr>
            <a:r>
              <a:rPr lang="de-DE" altLang="de-DE" sz="20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https://www.hochschulsport.uni-freiburg.de/aktuelles-1</a:t>
            </a:r>
            <a:endParaRPr lang="de-DE" altLang="de-DE" sz="2000" dirty="0"/>
          </a:p>
          <a:p>
            <a:endParaRPr lang="de-DE" altLang="de-D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altLang="de-DE" sz="2400" dirty="0"/>
              <a:t>Noch offene Kurse sind hier zu finden: </a:t>
            </a:r>
          </a:p>
          <a:p>
            <a:pPr marL="457200" lvl="1" indent="0">
              <a:buNone/>
            </a:pPr>
            <a:r>
              <a:rPr lang="de-DE" altLang="de-DE" sz="2000" dirty="0">
                <a:hlinkClick r:id="rId3"/>
              </a:rPr>
              <a:t>https://buchung.sport.uni-freiburg.de/angebote/aktueller_zeitraum/kurssuche.html#RP</a:t>
            </a:r>
            <a:endParaRPr lang="de-DE" altLang="de-DE" sz="20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4E0500-F8F1-6FE7-9D1B-5B335FB1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F63E75-D109-5EA7-16FF-63D49EF29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39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9AB55F-77C0-7B22-42D4-949FAE667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126" y="3339146"/>
            <a:ext cx="2712720" cy="20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1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843A1-53A4-7B1F-18CC-B1F1AF01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Studienverlaufsplan VWL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ADF459-A99E-2EB0-379A-7714E66A5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69255-F567-4659-9B37-B455F1CA0ED4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A1747F-03BD-11E6-90F5-74ED41B0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516F104-9FF6-3DE3-DEAB-0000103E9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68" y="1503662"/>
            <a:ext cx="10147663" cy="385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429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AB349-6CC5-1A81-1A99-6C5E7818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Wohnsitz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0DDBAE-8974-5A02-1E2A-0C9AD4C5B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Wohnung</a:t>
            </a:r>
            <a:r>
              <a:rPr lang="en-GB" dirty="0"/>
              <a:t> an- </a:t>
            </a:r>
            <a:r>
              <a:rPr lang="en-GB" dirty="0" err="1"/>
              <a:t>oder</a:t>
            </a:r>
            <a:r>
              <a:rPr lang="en-GB" dirty="0"/>
              <a:t> </a:t>
            </a:r>
            <a:r>
              <a:rPr lang="en-GB" dirty="0" err="1"/>
              <a:t>ummelden</a:t>
            </a:r>
            <a:endParaRPr lang="en-GB" dirty="0"/>
          </a:p>
          <a:p>
            <a:pPr lvl="1"/>
            <a:r>
              <a:rPr lang="en-GB" dirty="0">
                <a:hlinkClick r:id="rId2"/>
              </a:rPr>
              <a:t>https://www.freiburg.de/pb/-/205332/vbid3818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Fragen</a:t>
            </a:r>
            <a:r>
              <a:rPr lang="en-GB" dirty="0"/>
              <a:t>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Zweitwohnsteuer</a:t>
            </a:r>
            <a:endParaRPr lang="en-GB" dirty="0"/>
          </a:p>
          <a:p>
            <a:pPr lvl="1"/>
            <a:r>
              <a:rPr lang="en-GB" dirty="0">
                <a:hlinkClick r:id="rId3"/>
              </a:rPr>
              <a:t>https://www.freiburg.de/servicebw/ZWS_FAQ.pdf</a:t>
            </a:r>
            <a:r>
              <a:rPr lang="en-GB" dirty="0"/>
              <a:t> </a:t>
            </a:r>
            <a:endParaRPr lang="en-GB" dirty="0">
              <a:hlinkClick r:id="rId2"/>
            </a:endParaRP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1732CD-94A3-C625-61E4-67DB2EC34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4DD542-8D70-9B18-B2AA-F32A0E1C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64950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95242-8BB7-81CF-349D-90A0DA95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SWFR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11290A-E8C5-1C0E-9B89-182DE9184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Das SWFR ist das Studierendenwerk aller Unis/Hochschulen in Freiburg.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Es bietet verschiedene Dienste an, die Studierende unterstützen sollen.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Dazu gehören alltägliche Dinge wie die Mensen und Cafés, Studierendenwohnheime oder Kitas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Es werden aber auch finanzielle, Rechts- oder psychotherapeutische Beratungen, etc. angeboten.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6EEDBC-932F-0FD0-2131-9260619C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41D2D9-F808-EBCF-F15E-50B98451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201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4B513D-CC60-FDC9-BCA2-F6007B35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1"/>
            <a:ext cx="9984316" cy="720725"/>
          </a:xfrm>
        </p:spPr>
        <p:txBody>
          <a:bodyPr wrap="square" anchor="t">
            <a:normAutofit/>
          </a:bodyPr>
          <a:lstStyle/>
          <a:p>
            <a:r>
              <a:rPr lang="de-DE" dirty="0"/>
              <a:t>SWFR</a:t>
            </a:r>
          </a:p>
        </p:txBody>
      </p:sp>
      <p:pic>
        <p:nvPicPr>
          <p:cNvPr id="6" name="Inhaltsplatzhalter 11">
            <a:extLst>
              <a:ext uri="{FF2B5EF4-FFF2-40B4-BE49-F238E27FC236}">
                <a16:creationId xmlns:a16="http://schemas.microsoft.com/office/drawing/2014/main" id="{02319698-CF75-6CF0-E2C7-E45B9D1BD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13" r="-1" b="-1"/>
          <a:stretch/>
        </p:blipFill>
        <p:spPr>
          <a:xfrm>
            <a:off x="624418" y="1484314"/>
            <a:ext cx="9984316" cy="4751387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22E80D-2D12-F55B-742D-30284190B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8" y="6551613"/>
            <a:ext cx="1054100" cy="23495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F1D950AD-6D6C-42D0-93E5-1CA014316343}" type="datetime1">
              <a:rPr lang="de-DE" smtClean="0"/>
              <a:pPr>
                <a:spcAft>
                  <a:spcPts val="600"/>
                </a:spcAft>
              </a:pPr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0386CFA-BDEC-A404-C56A-AEC6C80F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2567" y="6551613"/>
            <a:ext cx="560917" cy="23495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4BAD78D3-2B82-4391-9900-3C6EF70E1B05}" type="slidenum">
              <a:rPr lang="de-DE" smtClean="0"/>
              <a:pPr>
                <a:spcAft>
                  <a:spcPts val="600"/>
                </a:spcAft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244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564E5-8E24-5BC6-A096-BF8F10463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18" y="304801"/>
            <a:ext cx="9984316" cy="720725"/>
          </a:xfrm>
        </p:spPr>
        <p:txBody>
          <a:bodyPr wrap="square" anchor="t">
            <a:normAutofit/>
          </a:bodyPr>
          <a:lstStyle/>
          <a:p>
            <a:r>
              <a:rPr lang="de-DE" dirty="0"/>
              <a:t>SWFR</a:t>
            </a:r>
          </a:p>
        </p:txBody>
      </p:sp>
      <p:pic>
        <p:nvPicPr>
          <p:cNvPr id="6" name="Inhaltsplatzhalter 13" descr="Ein Bild, das Text, Kleidung, Person, Screenshot enthält.&#10;&#10;Automatisch generierte Beschreibung">
            <a:extLst>
              <a:ext uri="{FF2B5EF4-FFF2-40B4-BE49-F238E27FC236}">
                <a16:creationId xmlns:a16="http://schemas.microsoft.com/office/drawing/2014/main" id="{4324F1CB-D012-8F95-ED4C-6386D02CD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418" y="1501212"/>
            <a:ext cx="9984316" cy="4717590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CF991D-D148-CB75-2A03-26078ACB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418" y="6551613"/>
            <a:ext cx="1054100" cy="23495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F1D950AD-6D6C-42D0-93E5-1CA014316343}" type="datetime1">
              <a:rPr lang="de-DE" smtClean="0"/>
              <a:pPr>
                <a:spcAft>
                  <a:spcPts val="600"/>
                </a:spcAft>
              </a:pPr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DFBD568-156D-9D10-8939-79C1702C0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2567" y="6551613"/>
            <a:ext cx="560917" cy="23495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4BAD78D3-2B82-4391-9900-3C6EF70E1B05}" type="slidenum">
              <a:rPr lang="de-DE" smtClean="0"/>
              <a:pPr>
                <a:spcAft>
                  <a:spcPts val="600"/>
                </a:spcAft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813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AFF7D-9DAD-4452-06B3-32D4E4EC3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Apps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036DBC-D798-82D8-3C48-C22487059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64E0CF-728F-F9DA-A66C-45502E41C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44</a:t>
            </a:fld>
            <a:endParaRPr lang="de-DE"/>
          </a:p>
        </p:txBody>
      </p:sp>
      <p:pic>
        <p:nvPicPr>
          <p:cNvPr id="6" name="Picture 10" descr="Studydrive - Free university study notes and summaries">
            <a:hlinkClick r:id="rId2"/>
            <a:extLst>
              <a:ext uri="{FF2B5EF4-FFF2-40B4-BE49-F238E27FC236}">
                <a16:creationId xmlns:a16="http://schemas.microsoft.com/office/drawing/2014/main" id="{532EA536-6436-C433-4220-9D6EFA01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74" y="4102140"/>
            <a:ext cx="4480905" cy="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10% Studierendenrabatt (UNiDAYS) - GOT BAG">
            <a:hlinkClick r:id="rId4"/>
            <a:extLst>
              <a:ext uri="{FF2B5EF4-FFF2-40B4-BE49-F238E27FC236}">
                <a16:creationId xmlns:a16="http://schemas.microsoft.com/office/drawing/2014/main" id="{DB5D998A-9C66-1DAE-7424-EA4384FC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42" y="5304992"/>
            <a:ext cx="3110576" cy="55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hlinkClick r:id="rId6"/>
            <a:extLst>
              <a:ext uri="{FF2B5EF4-FFF2-40B4-BE49-F238E27FC236}">
                <a16:creationId xmlns:a16="http://schemas.microsoft.com/office/drawing/2014/main" id="{A7DB8BE0-33A2-5E4F-CE4A-AFE4AC753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18" y="2712603"/>
            <a:ext cx="3810000" cy="11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>
            <a:hlinkClick r:id="rId8"/>
            <a:extLst>
              <a:ext uri="{FF2B5EF4-FFF2-40B4-BE49-F238E27FC236}">
                <a16:creationId xmlns:a16="http://schemas.microsoft.com/office/drawing/2014/main" id="{674396C6-FF83-79CF-DDD4-41DC47C88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62" y="1712478"/>
            <a:ext cx="3810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634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70DE7C-19BF-B5FD-AEE8-D10537084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VAG und ÖPNV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86BBBF-3D4E-C03B-B973-F764B16A0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19 Uhr Nachweis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Als Studierende können wir nach 19 Uhr und an Sonn-/Feiertagen kostenlos mit den Öffentlichen Verkehrsmitteln fahren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Entweder Immatrikulationsbescheinigung oder 19-Uhr-Nachweis (auf der VAG-Webseite)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Semesterticket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Das Semesterticket kostet 96€ im Semester</a:t>
            </a: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Es kann in Verkaufsstellen, oder online erworben werden (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https://www.vag-freiburg.de/tickets/semesterticket</a:t>
            </a:r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DFC6AB-7E39-99AA-4662-90C4F2201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8F16FFD-59A3-90A7-5628-99838C43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4921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08B97-153E-FDCB-2F77-239FFD80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RVF-Bereich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6A9851-B4FF-2947-9616-2F8E7AE97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B9EF6F-A66B-3C24-0A61-C704FBB2E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46</a:t>
            </a:fld>
            <a:endParaRPr lang="de-DE"/>
          </a:p>
        </p:txBody>
      </p:sp>
      <p:pic>
        <p:nvPicPr>
          <p:cNvPr id="6" name="Picture 2" descr="Netzpläne">
            <a:extLst>
              <a:ext uri="{FF2B5EF4-FFF2-40B4-BE49-F238E27FC236}">
                <a16:creationId xmlns:a16="http://schemas.microsoft.com/office/drawing/2014/main" id="{8FA06489-9572-EF22-8630-66EA9A9BE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6" t="11619" r="24492" b="11549"/>
          <a:stretch/>
        </p:blipFill>
        <p:spPr bwMode="auto">
          <a:xfrm>
            <a:off x="1256439" y="1098858"/>
            <a:ext cx="5053734" cy="531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3B3A5DC-33B3-9EDD-61CC-60F29CDC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173" y="1102804"/>
            <a:ext cx="5532023" cy="46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95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86362D-72C1-B3AC-7DF2-C3E88BB3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VAG und ÖPNV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BEBCCC-12DA-C3FC-4000-C18233A8F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err="1">
                <a:latin typeface="Calibri" panose="020F0502020204030204" pitchFamily="34" charset="0"/>
                <a:cs typeface="Calibri" panose="020F0502020204030204" pitchFamily="34" charset="0"/>
              </a:rPr>
              <a:t>Frelos</a:t>
            </a:r>
            <a:endParaRPr lang="de-DE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Frelos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können mit einem Uni-Account ebenfalls kostenlos benutzt werden (30min pro Fahrt)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Einfach mit Uni-Email registrieren und in Bestätigungsmail aktivieren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348CD9-032C-8AC9-EA92-DDB53960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F88EF9-F00E-7CEA-8964-D8DF949C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788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02142-7652-3C4D-8DC7-9BFA1C05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Aka Filmclub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52D014-BE0A-27D0-3366-004ADE5EA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Akademischer Filmclub an der Universität Freiburg e.V.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Vorstellungen Dienstag bis Donnerstag, 20.00 Uhr im Hörsaal der Biologie im Botanischen Garten</a:t>
            </a:r>
          </a:p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Eintritt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1,50€ pro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Vorstellung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, plus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einmalig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Mitgliedschaft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für 3,50€ für das Semester</a:t>
            </a:r>
          </a:p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Programm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hier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zu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finden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https://www.aka-filmclub.de/program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4956A6-D986-E284-53A1-2334DD4C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BF7208-D91A-06E4-D08C-7EA0DB61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6427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D8EEC-E131-AA85-E352-D50EFE97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O-Phase Programm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21296C-0077-7794-1D5F-BC84DA9A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95093F-50EA-8538-64D7-FD96A234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49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3EC5D1-B2B6-7F10-D709-68144BAE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32" y="0"/>
            <a:ext cx="6818936" cy="68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60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D31C1-93F9-D0AC-BF10-2C42C294A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Studienverlaufsplan BWL </a:t>
            </a:r>
            <a:r>
              <a:rPr lang="de-DE" sz="2400" dirty="0"/>
              <a:t>(Public and Non-Profit Management)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7F7790-4F00-9758-EEB5-965D22159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D5EEA-BF8E-4D08-B422-581E909B6F75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58E472D-46FC-84EE-CED8-B01D8E94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9B7F129-8E89-25A0-4605-971F164B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076" y="1212781"/>
            <a:ext cx="9073848" cy="53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E6DEE1A-33ED-FECA-54D8-9895B6399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3910" y="2544069"/>
            <a:ext cx="7244179" cy="1769861"/>
          </a:xfrm>
        </p:spPr>
        <p:txBody>
          <a:bodyPr/>
          <a:lstStyle/>
          <a:p>
            <a:r>
              <a:rPr lang="de-DE" sz="6000" dirty="0"/>
              <a:t>Vielen Dank &amp; </a:t>
            </a:r>
            <a:br>
              <a:rPr lang="de-DE" sz="6000" dirty="0"/>
            </a:br>
            <a:r>
              <a:rPr lang="de-DE" sz="6000" dirty="0"/>
              <a:t>Viel Spaß im Studium!</a:t>
            </a:r>
            <a:br>
              <a:rPr lang="de-DE" sz="6000" dirty="0"/>
            </a:br>
            <a:endParaRPr lang="de-DE" sz="6000" dirty="0"/>
          </a:p>
        </p:txBody>
      </p:sp>
      <p:pic>
        <p:nvPicPr>
          <p:cNvPr id="4" name="Grafik 3" descr="Ein Bild, das Text, Logo, Schrift, Kreis enthält.&#10;&#10;Automatisch generierte Beschreibung">
            <a:extLst>
              <a:ext uri="{FF2B5EF4-FFF2-40B4-BE49-F238E27FC236}">
                <a16:creationId xmlns:a16="http://schemas.microsoft.com/office/drawing/2014/main" id="{F6DCC9AC-0B7D-8D4E-75D6-9AD794708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6188" l="750" r="99250">
                        <a14:foregroundMark x1="7875" y1="34625" x2="22938" y2="16688"/>
                        <a14:foregroundMark x1="22938" y1="16688" x2="43500" y2="7688"/>
                        <a14:foregroundMark x1="43500" y1="7688" x2="58938" y2="11750"/>
                        <a14:foregroundMark x1="58938" y1="11750" x2="62250" y2="13938"/>
                        <a14:foregroundMark x1="8375" y1="24250" x2="20938" y2="12937"/>
                        <a14:foregroundMark x1="20938" y1="12937" x2="55188" y2="1625"/>
                        <a14:foregroundMark x1="55188" y1="1625" x2="70625" y2="5188"/>
                        <a14:foregroundMark x1="70625" y1="5188" x2="77750" y2="10563"/>
                        <a14:foregroundMark x1="27813" y1="6125" x2="56000" y2="1000"/>
                        <a14:foregroundMark x1="7375" y1="24250" x2="2125" y2="40875"/>
                        <a14:foregroundMark x1="2125" y1="40875" x2="5813" y2="71938"/>
                        <a14:foregroundMark x1="5813" y1="71938" x2="9938" y2="78875"/>
                        <a14:foregroundMark x1="3750" y1="36438" x2="750" y2="53563"/>
                        <a14:foregroundMark x1="750" y1="53563" x2="3188" y2="63375"/>
                        <a14:foregroundMark x1="78813" y1="10813" x2="93813" y2="30000"/>
                        <a14:foregroundMark x1="95125" y1="30000" x2="99250" y2="46938"/>
                        <a14:foregroundMark x1="99250" y1="46938" x2="93063" y2="70875"/>
                        <a14:foregroundMark x1="25188" y1="90313" x2="40250" y2="96000"/>
                        <a14:foregroundMark x1="40250" y1="96000" x2="56875" y2="96188"/>
                        <a14:foregroundMark x1="56875" y1="96188" x2="78000" y2="89750"/>
                        <a14:foregroundMark x1="48000" y1="54813" x2="43875" y2="29000"/>
                        <a14:foregroundMark x1="43875" y1="29000" x2="32750" y2="32563"/>
                        <a14:foregroundMark x1="57563" y1="22750" x2="75125" y2="25125"/>
                        <a14:foregroundMark x1="75125" y1="25125" x2="88000" y2="38625"/>
                        <a14:foregroundMark x1="88000" y1="38625" x2="88625" y2="42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33" y="641226"/>
            <a:ext cx="2473911" cy="247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4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D8E69-286F-78D5-2008-B27D6E1A0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Studienverlaufsplan </a:t>
            </a:r>
            <a:r>
              <a:rPr lang="de-DE" sz="3200" dirty="0" err="1"/>
              <a:t>Poly</a:t>
            </a:r>
            <a:r>
              <a:rPr lang="de-DE" sz="3200" dirty="0"/>
              <a:t> </a:t>
            </a:r>
            <a:r>
              <a:rPr lang="de-DE" sz="1800" dirty="0"/>
              <a:t>(polyvalenter 2-Fächer Bachelor mit Lehramtsoption)</a:t>
            </a:r>
            <a:endParaRPr lang="de-DE" sz="240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6A2D188-D5D4-70E4-1ED7-2B69D66FC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7230" y="1360026"/>
            <a:ext cx="8238692" cy="5822009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6DF574-44B4-5462-295D-AE8969AD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225F2A8-13F9-82EE-09BA-1A8790F6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1670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CA8A6-D6E2-4B7D-9821-0CA1685B3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Studienverlaufsplan Master VWL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384FA3-FEC0-D3A5-F3AB-4370083C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1294397-6084-3E7D-0436-E6446EF6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7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556406-8F0E-CFDF-7ED3-AD144E939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03" y="1575385"/>
            <a:ext cx="8417546" cy="48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0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DA6092-589C-5CEA-B449-3E32DF2E2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Studienverlaufsplan Master BWL </a:t>
            </a:r>
            <a:br>
              <a:rPr lang="de-DE" sz="3200" dirty="0"/>
            </a:b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(Public and Non-Profit Management)</a:t>
            </a:r>
            <a:br>
              <a:rPr kumimoji="0" lang="de-D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EE8595-C4C6-6D37-43C6-7A7A3606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9CE904-0E54-3348-0A92-8E07DF30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8</a:t>
            </a:fld>
            <a:endParaRPr lang="de-DE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D9C99F3-503F-14F5-A183-5A8855E8D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1877" y="1279031"/>
            <a:ext cx="7349398" cy="5174020"/>
          </a:xfrm>
        </p:spPr>
      </p:pic>
    </p:spTree>
    <p:extLst>
      <p:ext uri="{BB962C8B-B14F-4D97-AF65-F5344CB8AC3E}">
        <p14:creationId xmlns:p14="http://schemas.microsoft.com/office/powerpoint/2010/main" val="254972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01D16-0D3B-967C-FB9A-BEE8B7005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Studienverlaufspläne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F9BB32-DD46-5591-94C5-6ECEFA79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</a:rPr>
              <a:t>Die Verlaufspläne sind reine Empfehlungen!</a:t>
            </a:r>
            <a:endParaRPr lang="de-DE" sz="24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400050" lvl="1" indent="0">
              <a:buNone/>
            </a:pPr>
            <a:r>
              <a:rPr lang="de-DE" sz="2000" b="1" dirty="0">
                <a:solidFill>
                  <a:srgbClr val="164A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de-DE" sz="2000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Wenn ihr also Lust habt die Kurse in einer anderen Reihenfolge zu belegen, dann könnt ihr das tun.</a:t>
            </a:r>
            <a:b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endParaRPr lang="de-DE" sz="20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Aber immer bedenken: bei den Plänen haben sich die Leute auch was gedacht.</a:t>
            </a:r>
          </a:p>
          <a:p>
            <a:pPr marL="400050" lvl="1" indent="0">
              <a:buNone/>
            </a:pPr>
            <a:r>
              <a:rPr lang="de-DE" sz="2000" b="1" dirty="0">
                <a:solidFill>
                  <a:srgbClr val="164A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Es ist also nicht immer vorteilhaft Kurse vorzuziehen, da einem dann eventuell Inhalte aus früher angesetzten Veranstaltungen fehlen.</a:t>
            </a:r>
            <a:br>
              <a:rPr lang="de-DE" sz="20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endParaRPr lang="de-DE" sz="20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de-DE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Nur bei Wahlpflichtmodulen gibt es im 5. und 6. Semester zum Teil Anforderungen an die Kurse (also, dass man schon andere Kurse dafür belegt haben muss).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B22A3B-3521-829B-1ED8-32769FA42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950AD-6D6C-42D0-93E5-1CA014316343}" type="datetime1">
              <a:rPr lang="de-DE" smtClean="0"/>
              <a:t>15.10.2023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FEB6807-2C83-B9F0-BBA5-8E2567D6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D78D3-2B82-4391-9900-3C6EF70E1B0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18939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Uni FR">
  <a:themeElements>
    <a:clrScheme name="Benutzerdefiniertes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CC"/>
      </a:accent1>
      <a:accent2>
        <a:srgbClr val="004A99"/>
      </a:accent2>
      <a:accent3>
        <a:srgbClr val="FFFFFF"/>
      </a:accent3>
      <a:accent4>
        <a:srgbClr val="000000"/>
      </a:accent4>
      <a:accent5>
        <a:srgbClr val="E2E2E2"/>
      </a:accent5>
      <a:accent6>
        <a:srgbClr val="00428A"/>
      </a:accent6>
      <a:hlink>
        <a:srgbClr val="5781BD"/>
      </a:hlink>
      <a:folHlink>
        <a:srgbClr val="C1002A"/>
      </a:folHlink>
    </a:clrScheme>
    <a:fontScheme name="Benutzerdefiniertes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CC"/>
        </a:accent1>
        <a:accent2>
          <a:srgbClr val="004A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428A"/>
        </a:accent6>
        <a:hlink>
          <a:srgbClr val="5781BD"/>
        </a:hlink>
        <a:folHlink>
          <a:srgbClr val="C1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ni FR" id="{215E68BB-FD22-445C-985F-395C501184C3}" vid="{E23E7790-DD06-46D1-BDF3-31E33DE62627}"/>
    </a:ext>
  </a:extLst>
</a:theme>
</file>

<file path=ppt/theme/theme2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 FR</Template>
  <TotalTime>0</TotalTime>
  <Words>1747</Words>
  <Application>Microsoft Office PowerPoint</Application>
  <PresentationFormat>Breitbild</PresentationFormat>
  <Paragraphs>317</Paragraphs>
  <Slides>50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Calisto MT</vt:lpstr>
      <vt:lpstr>Times New Roman</vt:lpstr>
      <vt:lpstr>Wingdings</vt:lpstr>
      <vt:lpstr>Wingdings 2</vt:lpstr>
      <vt:lpstr>Uni FR</vt:lpstr>
      <vt:lpstr>Schiefer</vt:lpstr>
      <vt:lpstr>Tipps &amp; Tricks Veranstaltung WS 23/24</vt:lpstr>
      <vt:lpstr>Rund ums Studium</vt:lpstr>
      <vt:lpstr>Allgemeines zum Studium</vt:lpstr>
      <vt:lpstr>Studienverlaufsplan VWL</vt:lpstr>
      <vt:lpstr>Studienverlaufsplan BWL (Public and Non-Profit Management) </vt:lpstr>
      <vt:lpstr>Studienverlaufsplan Poly (polyvalenter 2-Fächer Bachelor mit Lehramtsoption)</vt:lpstr>
      <vt:lpstr>Studienverlaufsplan Master VWL</vt:lpstr>
      <vt:lpstr>Studienverlaufsplan Master BWL  (Public and Non-Profit Management) </vt:lpstr>
      <vt:lpstr>Studienverlaufspläne</vt:lpstr>
      <vt:lpstr>BOK-Bereich</vt:lpstr>
      <vt:lpstr>BOK-Bereich</vt:lpstr>
      <vt:lpstr>Überblick Vorlesungen – 1. Semester</vt:lpstr>
      <vt:lpstr>Vorlesungen</vt:lpstr>
      <vt:lpstr>Veranstaltungsbelegung (1)</vt:lpstr>
      <vt:lpstr>Veranstaltungsbelegung (2)</vt:lpstr>
      <vt:lpstr>Veranstaltungsbelegung (3)</vt:lpstr>
      <vt:lpstr>Veranstaltungsbelegung (4)</vt:lpstr>
      <vt:lpstr>Veranstaltungsbelegung (5)</vt:lpstr>
      <vt:lpstr>Veranstaltungsbelegung (6)</vt:lpstr>
      <vt:lpstr>Prüfungsanmeldung</vt:lpstr>
      <vt:lpstr>Prüfungsordnung</vt:lpstr>
      <vt:lpstr>Orientierungsprüfung</vt:lpstr>
      <vt:lpstr>Wichtige Anlaufstellen im Studium</vt:lpstr>
      <vt:lpstr>Lernorte an der Uni</vt:lpstr>
      <vt:lpstr>UB-Katalog</vt:lpstr>
      <vt:lpstr>Auslandsstudium</vt:lpstr>
      <vt:lpstr>Zentrale Plattformen</vt:lpstr>
      <vt:lpstr>HisInOne</vt:lpstr>
      <vt:lpstr>Ilias</vt:lpstr>
      <vt:lpstr>Lageplan</vt:lpstr>
      <vt:lpstr>Raumnummer</vt:lpstr>
      <vt:lpstr>Neben dem Studium</vt:lpstr>
      <vt:lpstr>Fachschaft Wirtschaftswissenschaften</vt:lpstr>
      <vt:lpstr>Fachschaft Wirtschaftswissenschaften</vt:lpstr>
      <vt:lpstr>Fachschaft Wirtschaftswissenschaften</vt:lpstr>
      <vt:lpstr>Fachschaft Wirtschaftswissenschaften</vt:lpstr>
      <vt:lpstr>Fachschaft Wirtschaftswissenschaften</vt:lpstr>
      <vt:lpstr>Arbeiten neben dem Studium</vt:lpstr>
      <vt:lpstr>Hochschulsport</vt:lpstr>
      <vt:lpstr>Wohnsitz</vt:lpstr>
      <vt:lpstr>SWFR</vt:lpstr>
      <vt:lpstr>SWFR</vt:lpstr>
      <vt:lpstr>SWFR</vt:lpstr>
      <vt:lpstr>Wichtige Apps</vt:lpstr>
      <vt:lpstr>VAG und ÖPNV</vt:lpstr>
      <vt:lpstr>RVF-Bereich</vt:lpstr>
      <vt:lpstr>VAG und ÖPNV</vt:lpstr>
      <vt:lpstr>Aka Filmclub</vt:lpstr>
      <vt:lpstr>O-Phase Programm</vt:lpstr>
      <vt:lpstr>Vielen Dank &amp;  Viel Spaß im Studium!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Tipps &amp; Tricks Veranstaltung WS 23/24</dc:title>
  <dc:creator>Sebastian Gäss</dc:creator>
  <cp:lastModifiedBy>Sebastian Gäss</cp:lastModifiedBy>
  <cp:revision>17</cp:revision>
  <dcterms:created xsi:type="dcterms:W3CDTF">2023-06-28T09:04:28Z</dcterms:created>
  <dcterms:modified xsi:type="dcterms:W3CDTF">2023-10-15T17:17:31Z</dcterms:modified>
</cp:coreProperties>
</file>