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6" r:id="rId2"/>
    <p:sldId id="293" r:id="rId3"/>
    <p:sldId id="318" r:id="rId4"/>
    <p:sldId id="320" r:id="rId5"/>
    <p:sldId id="319" r:id="rId6"/>
    <p:sldId id="303" r:id="rId7"/>
    <p:sldId id="322" r:id="rId8"/>
    <p:sldId id="271" r:id="rId9"/>
    <p:sldId id="272" r:id="rId10"/>
    <p:sldId id="278" r:id="rId11"/>
    <p:sldId id="277" r:id="rId12"/>
    <p:sldId id="283" r:id="rId13"/>
    <p:sldId id="275" r:id="rId14"/>
    <p:sldId id="304" r:id="rId15"/>
    <p:sldId id="287" r:id="rId16"/>
    <p:sldId id="261" r:id="rId17"/>
    <p:sldId id="267" r:id="rId18"/>
    <p:sldId id="279" r:id="rId19"/>
    <p:sldId id="290" r:id="rId20"/>
    <p:sldId id="306" r:id="rId21"/>
    <p:sldId id="324" r:id="rId22"/>
    <p:sldId id="323" r:id="rId23"/>
    <p:sldId id="325" r:id="rId24"/>
    <p:sldId id="294" r:id="rId25"/>
    <p:sldId id="286" r:id="rId26"/>
    <p:sldId id="302" r:id="rId27"/>
    <p:sldId id="292" r:id="rId2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106" d="100"/>
          <a:sy n="106" d="100"/>
        </p:scale>
        <p:origin x="-1680" y="-90"/>
      </p:cViewPr>
      <p:guideLst>
        <p:guide orient="horz" pos="2160"/>
        <p:guide pos="2880"/>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9BB7FF-6B8A-4E9B-814E-AE7E1272F97F}" type="datetimeFigureOut">
              <a:rPr kumimoji="1" lang="ja-JP" altLang="en-US" smtClean="0"/>
              <a:t>2016/2/10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9D1681-E683-49C7-9E2D-B28604AC38E7}" type="slidenum">
              <a:rPr kumimoji="1" lang="ja-JP" altLang="en-US" smtClean="0"/>
              <a:t>‹#›</a:t>
            </a:fld>
            <a:endParaRPr kumimoji="1" lang="ja-JP" altLang="en-US"/>
          </a:p>
        </p:txBody>
      </p:sp>
    </p:spTree>
    <p:extLst>
      <p:ext uri="{BB962C8B-B14F-4D97-AF65-F5344CB8AC3E}">
        <p14:creationId xmlns:p14="http://schemas.microsoft.com/office/powerpoint/2010/main" val="763006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59D1681-E683-49C7-9E2D-B28604AC38E7}" type="slidenum">
              <a:rPr kumimoji="1" lang="ja-JP" altLang="en-US" smtClean="0"/>
              <a:t>1</a:t>
            </a:fld>
            <a:endParaRPr kumimoji="1" lang="ja-JP" altLang="en-US"/>
          </a:p>
        </p:txBody>
      </p:sp>
    </p:spTree>
    <p:extLst>
      <p:ext uri="{BB962C8B-B14F-4D97-AF65-F5344CB8AC3E}">
        <p14:creationId xmlns:p14="http://schemas.microsoft.com/office/powerpoint/2010/main" val="174728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59D1681-E683-49C7-9E2D-B28604AC38E7}" type="slidenum">
              <a:rPr kumimoji="1" lang="ja-JP" altLang="en-US" smtClean="0"/>
              <a:t>19</a:t>
            </a:fld>
            <a:endParaRPr kumimoji="1" lang="ja-JP" altLang="en-US"/>
          </a:p>
        </p:txBody>
      </p:sp>
    </p:spTree>
    <p:extLst>
      <p:ext uri="{BB962C8B-B14F-4D97-AF65-F5344CB8AC3E}">
        <p14:creationId xmlns:p14="http://schemas.microsoft.com/office/powerpoint/2010/main" val="322500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231424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192796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311038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399430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339427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398740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272581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385020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292165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128799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34ABDD9-31DE-42AF-84BA-7A77959DB731}" type="datetimeFigureOut">
              <a:rPr kumimoji="1" lang="ja-JP" altLang="en-US" smtClean="0"/>
              <a:t>2016/2/10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732865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ABDD9-31DE-42AF-84BA-7A77959DB731}" type="datetimeFigureOut">
              <a:rPr kumimoji="1" lang="ja-JP" altLang="en-US" smtClean="0"/>
              <a:t>2016/2/10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834F6-0E78-414F-AE8C-E0392BA6D3C6}" type="slidenum">
              <a:rPr kumimoji="1" lang="ja-JP" altLang="en-US" smtClean="0"/>
              <a:t>‹#›</a:t>
            </a:fld>
            <a:endParaRPr kumimoji="1" lang="ja-JP" altLang="en-US"/>
          </a:p>
        </p:txBody>
      </p:sp>
    </p:spTree>
    <p:extLst>
      <p:ext uri="{BB962C8B-B14F-4D97-AF65-F5344CB8AC3E}">
        <p14:creationId xmlns:p14="http://schemas.microsoft.com/office/powerpoint/2010/main" val="153442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png"/><Relationship Id="rId2" Type="http://schemas.microsoft.com/office/2007/relationships/media" Target="../media/media17.wav"/><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2.png"/><Relationship Id="rId2" Type="http://schemas.microsoft.com/office/2007/relationships/media" Target="../media/media19.wav"/><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7.png"/><Relationship Id="rId5" Type="http://schemas.openxmlformats.org/officeDocument/2006/relationships/hyperlink" Target="http://www.kita-sanriku.org/" TargetMode="Externa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98" y="1485900"/>
            <a:ext cx="884872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5076056" y="1556792"/>
            <a:ext cx="38164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622048" y="4962464"/>
            <a:ext cx="38164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5898" y="3212976"/>
            <a:ext cx="2305862" cy="3600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35042"/>
      </p:ext>
    </p:extLst>
  </p:cSld>
  <p:clrMapOvr>
    <a:masterClrMapping/>
  </p:clrMapOvr>
  <mc:AlternateContent xmlns:mc="http://schemas.openxmlformats.org/markup-compatibility/2006">
    <mc:Choice xmlns:p14="http://schemas.microsoft.com/office/powerpoint/2010/main" Requires="p14">
      <p:transition spd="slow" p14:dur="2000" advTm="2655"/>
    </mc:Choice>
    <mc:Fallback>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0"/>
            <a:ext cx="9108504" cy="6858000"/>
          </a:xfrm>
        </p:spPr>
        <p:txBody>
          <a:bodyPr>
            <a:normAutofit/>
          </a:bodyPr>
          <a:lstStyle/>
          <a:p>
            <a:pPr marL="0" indent="0">
              <a:buNone/>
            </a:pPr>
            <a:r>
              <a:rPr lang="en-US" altLang="ja-JP" dirty="0"/>
              <a:t> </a:t>
            </a:r>
            <a:endParaRPr lang="ja-JP" altLang="ja-JP" dirty="0"/>
          </a:p>
          <a:p>
            <a:pPr marL="0" indent="0">
              <a:buNone/>
            </a:pPr>
            <a:r>
              <a:rPr lang="ja-JP" altLang="ja-JP" sz="4400" dirty="0" smtClean="0"/>
              <a:t>●それ</a:t>
            </a:r>
            <a:r>
              <a:rPr lang="ja-JP" altLang="ja-JP" sz="4400" dirty="0"/>
              <a:t>は</a:t>
            </a:r>
            <a:r>
              <a:rPr lang="ja-JP" altLang="ja-JP" sz="4400" dirty="0" smtClean="0"/>
              <a:t>、</a:t>
            </a:r>
            <a:endParaRPr lang="en-US" altLang="ja-JP" sz="4400" dirty="0" smtClean="0"/>
          </a:p>
          <a:p>
            <a:pPr marL="0" indent="0">
              <a:buNone/>
            </a:pPr>
            <a:r>
              <a:rPr lang="ja-JP" altLang="ja-JP" sz="4400" dirty="0" smtClean="0">
                <a:solidFill>
                  <a:srgbClr val="FF0000"/>
                </a:solidFill>
              </a:rPr>
              <a:t>医療</a:t>
            </a:r>
            <a:r>
              <a:rPr lang="ja-JP" altLang="ja-JP" sz="4400" dirty="0">
                <a:solidFill>
                  <a:srgbClr val="FF0000"/>
                </a:solidFill>
              </a:rPr>
              <a:t>機関にかかる</a:t>
            </a:r>
            <a:r>
              <a:rPr lang="ja-JP" altLang="ja-JP" sz="4400" dirty="0" smtClean="0">
                <a:solidFill>
                  <a:srgbClr val="FF0000"/>
                </a:solidFill>
              </a:rPr>
              <a:t>時</a:t>
            </a:r>
            <a:r>
              <a:rPr lang="ja-JP" altLang="en-US" sz="4400" dirty="0" smtClean="0"/>
              <a:t>や</a:t>
            </a:r>
            <a:r>
              <a:rPr lang="ja-JP" altLang="ja-JP" sz="4400" dirty="0" smtClean="0">
                <a:solidFill>
                  <a:srgbClr val="FF0000"/>
                </a:solidFill>
              </a:rPr>
              <a:t>介護</a:t>
            </a:r>
            <a:r>
              <a:rPr lang="ja-JP" altLang="ja-JP" sz="4400" dirty="0">
                <a:solidFill>
                  <a:srgbClr val="FF0000"/>
                </a:solidFill>
              </a:rPr>
              <a:t>施設</a:t>
            </a:r>
            <a:r>
              <a:rPr lang="ja-JP" altLang="ja-JP" sz="4400" dirty="0" smtClean="0">
                <a:solidFill>
                  <a:srgbClr val="FF0000"/>
                </a:solidFill>
              </a:rPr>
              <a:t>に</a:t>
            </a:r>
            <a:endParaRPr lang="en-US" altLang="ja-JP" sz="4400" dirty="0" smtClean="0">
              <a:solidFill>
                <a:srgbClr val="FF0000"/>
              </a:solidFill>
            </a:endParaRPr>
          </a:p>
          <a:p>
            <a:pPr marL="0" indent="0">
              <a:buNone/>
            </a:pPr>
            <a:r>
              <a:rPr lang="ja-JP" altLang="en-US" sz="4400" dirty="0" smtClean="0">
                <a:solidFill>
                  <a:srgbClr val="FF0000"/>
                </a:solidFill>
              </a:rPr>
              <a:t>入所</a:t>
            </a:r>
            <a:r>
              <a:rPr lang="ja-JP" altLang="ja-JP" sz="4400" dirty="0" smtClean="0"/>
              <a:t>に</a:t>
            </a:r>
            <a:r>
              <a:rPr lang="ja-JP" altLang="ja-JP" sz="4400" dirty="0"/>
              <a:t>なる</a:t>
            </a:r>
            <a:r>
              <a:rPr lang="ja-JP" altLang="ja-JP" sz="4400" dirty="0" smtClean="0"/>
              <a:t>時</a:t>
            </a:r>
            <a:r>
              <a:rPr lang="ja-JP" altLang="en-US" sz="4400" dirty="0" smtClean="0"/>
              <a:t>には</a:t>
            </a:r>
            <a:endParaRPr lang="en-US" altLang="ja-JP" sz="4400" dirty="0" smtClean="0"/>
          </a:p>
          <a:p>
            <a:pPr marL="0" indent="0">
              <a:buNone/>
            </a:pPr>
            <a:r>
              <a:rPr lang="ja-JP" altLang="ja-JP" sz="4400" dirty="0" smtClean="0"/>
              <a:t>提示</a:t>
            </a:r>
            <a:r>
              <a:rPr lang="ja-JP" altLang="ja-JP" sz="4400" dirty="0"/>
              <a:t>を</a:t>
            </a:r>
            <a:r>
              <a:rPr lang="ja-JP" altLang="ja-JP" sz="4400" dirty="0" smtClean="0"/>
              <a:t>求められ</a:t>
            </a:r>
            <a:r>
              <a:rPr lang="ja-JP" altLang="en-US" sz="4400" dirty="0"/>
              <a:t>ますので</a:t>
            </a:r>
            <a:endParaRPr lang="en-US" altLang="ja-JP" sz="4400" dirty="0" smtClean="0"/>
          </a:p>
          <a:p>
            <a:pPr marL="0" indent="0">
              <a:buNone/>
            </a:pPr>
            <a:r>
              <a:rPr lang="ja-JP" altLang="en-US" sz="4400" dirty="0" smtClean="0">
                <a:solidFill>
                  <a:srgbClr val="FF0000"/>
                </a:solidFill>
              </a:rPr>
              <a:t>必ず持ち歩いて下さい</a:t>
            </a:r>
            <a:r>
              <a:rPr lang="ja-JP" altLang="ja-JP" sz="4400" dirty="0" smtClean="0"/>
              <a:t>。</a:t>
            </a:r>
            <a:endParaRPr lang="ja-JP" altLang="ja-JP" sz="4400" dirty="0"/>
          </a:p>
          <a:p>
            <a:pPr marL="0" indent="0">
              <a:buNone/>
            </a:pPr>
            <a:endParaRPr kumimoji="1" lang="ja-JP" altLang="en-US" sz="4400" dirty="0"/>
          </a:p>
        </p:txBody>
      </p:sp>
      <p:pic>
        <p:nvPicPr>
          <p:cNvPr id="4" name="Picture 2" descr="http://santa001.com/wp-content/uploads/2015/08/20150813%E9%9B%BB%E5%AD%90%E3%81%8A%E8%96%AC%E6%89%8B%E5%B8%B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84117"/>
            <a:ext cx="1368152" cy="1282259"/>
          </a:xfrm>
          <a:prstGeom prst="rect">
            <a:avLst/>
          </a:prstGeom>
          <a:noFill/>
          <a:extLst>
            <a:ext uri="{909E8E84-426E-40DD-AFC4-6F175D3DCCD1}">
              <a14:hiddenFill xmlns:a14="http://schemas.microsoft.com/office/drawing/2010/main">
                <a:solidFill>
                  <a:srgbClr val="FFFFFF"/>
                </a:solidFill>
              </a14:hiddenFill>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6302743"/>
      </p:ext>
    </p:extLst>
  </p:cSld>
  <p:clrMapOvr>
    <a:masterClrMapping/>
  </p:clrMapOvr>
  <mc:AlternateContent xmlns:mc="http://schemas.openxmlformats.org/markup-compatibility/2006">
    <mc:Choice xmlns:p14="http://schemas.microsoft.com/office/powerpoint/2010/main" Requires="p14">
      <p:transition spd="slow" p14:dur="2000" advTm="15137"/>
    </mc:Choice>
    <mc:Fallback>
      <p:transition spd="slow" advTm="1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144000" cy="6858000"/>
          </a:xfrm>
        </p:spPr>
        <p:txBody>
          <a:bodyPr>
            <a:normAutofit/>
          </a:bodyPr>
          <a:lstStyle/>
          <a:p>
            <a:pPr marL="0" indent="0">
              <a:buNone/>
            </a:pPr>
            <a:r>
              <a:rPr lang="en-US" altLang="ja-JP" dirty="0"/>
              <a:t> </a:t>
            </a:r>
            <a:endParaRPr lang="ja-JP" altLang="ja-JP" dirty="0"/>
          </a:p>
          <a:p>
            <a:pPr marL="0" indent="0">
              <a:buNone/>
            </a:pPr>
            <a:r>
              <a:rPr lang="ja-JP" altLang="ja-JP" sz="4400" dirty="0" smtClean="0"/>
              <a:t>●</a:t>
            </a:r>
            <a:r>
              <a:rPr lang="ja-JP" altLang="en-US" sz="4400" dirty="0" smtClean="0"/>
              <a:t>お薬手帳の提示</a:t>
            </a:r>
            <a:r>
              <a:rPr lang="ja-JP" altLang="ja-JP" sz="4400" dirty="0" smtClean="0"/>
              <a:t>は、</a:t>
            </a:r>
            <a:endParaRPr lang="en-US" altLang="ja-JP" sz="4400" dirty="0" smtClean="0"/>
          </a:p>
          <a:p>
            <a:pPr marL="0" indent="0">
              <a:buNone/>
            </a:pPr>
            <a:r>
              <a:rPr lang="ja-JP" altLang="ja-JP" sz="4400" dirty="0" smtClean="0">
                <a:solidFill>
                  <a:srgbClr val="FF0000"/>
                </a:solidFill>
              </a:rPr>
              <a:t>薬剤</a:t>
            </a:r>
            <a:r>
              <a:rPr lang="ja-JP" altLang="ja-JP" sz="4400" dirty="0">
                <a:solidFill>
                  <a:srgbClr val="FF0000"/>
                </a:solidFill>
              </a:rPr>
              <a:t>の</a:t>
            </a:r>
            <a:r>
              <a:rPr lang="ja-JP" altLang="ja-JP" sz="4400" dirty="0" smtClean="0">
                <a:solidFill>
                  <a:srgbClr val="FF0000"/>
                </a:solidFill>
              </a:rPr>
              <a:t>重複</a:t>
            </a:r>
            <a:r>
              <a:rPr lang="ja-JP" altLang="en-US" sz="4400" dirty="0" smtClean="0">
                <a:solidFill>
                  <a:srgbClr val="FF0000"/>
                </a:solidFill>
              </a:rPr>
              <a:t>を避ける</a:t>
            </a:r>
            <a:r>
              <a:rPr lang="ja-JP" altLang="en-US" sz="4400" dirty="0" smtClean="0"/>
              <a:t>こと</a:t>
            </a:r>
            <a:r>
              <a:rPr lang="ja-JP" altLang="en-US" sz="4400" dirty="0" smtClean="0"/>
              <a:t>や</a:t>
            </a:r>
            <a:endParaRPr lang="en-US" altLang="ja-JP" sz="4400" dirty="0"/>
          </a:p>
          <a:p>
            <a:pPr marL="0" indent="0">
              <a:buNone/>
            </a:pPr>
            <a:r>
              <a:rPr lang="ja-JP" altLang="ja-JP" sz="4400" dirty="0" smtClean="0">
                <a:solidFill>
                  <a:srgbClr val="FF0000"/>
                </a:solidFill>
              </a:rPr>
              <a:t>薬剤</a:t>
            </a:r>
            <a:r>
              <a:rPr lang="ja-JP" altLang="ja-JP" sz="4400" dirty="0">
                <a:solidFill>
                  <a:srgbClr val="FF0000"/>
                </a:solidFill>
              </a:rPr>
              <a:t>によって</a:t>
            </a:r>
            <a:r>
              <a:rPr lang="ja-JP" altLang="ja-JP" sz="4400" dirty="0" smtClean="0"/>
              <a:t>は</a:t>
            </a:r>
            <a:endParaRPr lang="en-US" altLang="ja-JP" sz="4400" dirty="0" smtClean="0"/>
          </a:p>
          <a:p>
            <a:pPr marL="0" indent="0">
              <a:buNone/>
            </a:pPr>
            <a:r>
              <a:rPr lang="ja-JP" altLang="ja-JP" sz="4400" dirty="0" smtClean="0"/>
              <a:t>その</a:t>
            </a:r>
            <a:r>
              <a:rPr lang="ja-JP" altLang="ja-JP" sz="4400" dirty="0"/>
              <a:t>日の</a:t>
            </a:r>
            <a:r>
              <a:rPr lang="ja-JP" altLang="ja-JP" sz="4800" dirty="0">
                <a:solidFill>
                  <a:srgbClr val="FF0000"/>
                </a:solidFill>
              </a:rPr>
              <a:t>治療内容</a:t>
            </a:r>
            <a:r>
              <a:rPr lang="ja-JP" altLang="ja-JP" sz="4400" dirty="0" smtClean="0"/>
              <a:t>や</a:t>
            </a:r>
            <a:r>
              <a:rPr lang="ja-JP" altLang="ja-JP" sz="4800" dirty="0" smtClean="0">
                <a:solidFill>
                  <a:srgbClr val="FF0000"/>
                </a:solidFill>
              </a:rPr>
              <a:t>投薬</a:t>
            </a:r>
            <a:r>
              <a:rPr lang="ja-JP" altLang="ja-JP" sz="4800" dirty="0">
                <a:solidFill>
                  <a:srgbClr val="FF0000"/>
                </a:solidFill>
              </a:rPr>
              <a:t>内容</a:t>
            </a:r>
            <a:r>
              <a:rPr lang="ja-JP" altLang="ja-JP" sz="4400" dirty="0" smtClean="0"/>
              <a:t>が</a:t>
            </a:r>
            <a:r>
              <a:rPr lang="ja-JP" altLang="ja-JP" sz="4400" dirty="0" smtClean="0">
                <a:solidFill>
                  <a:srgbClr val="FF0000"/>
                </a:solidFill>
              </a:rPr>
              <a:t>変わる</a:t>
            </a:r>
            <a:r>
              <a:rPr lang="ja-JP" altLang="ja-JP" sz="4400" dirty="0" smtClean="0"/>
              <a:t>場合</a:t>
            </a:r>
            <a:r>
              <a:rPr lang="ja-JP" altLang="ja-JP" sz="4400" dirty="0" smtClean="0"/>
              <a:t>も</a:t>
            </a:r>
            <a:r>
              <a:rPr lang="ja-JP" altLang="en-US" sz="4400" dirty="0"/>
              <a:t>ある</a:t>
            </a:r>
            <a:r>
              <a:rPr lang="ja-JP" altLang="en-US" sz="4400" dirty="0" smtClean="0"/>
              <a:t>ので</a:t>
            </a:r>
            <a:endParaRPr lang="en-US" altLang="ja-JP" sz="4400" dirty="0" smtClean="0"/>
          </a:p>
          <a:p>
            <a:pPr marL="0" indent="0">
              <a:buNone/>
            </a:pPr>
            <a:r>
              <a:rPr lang="ja-JP" altLang="en-US" sz="4400" dirty="0" smtClean="0"/>
              <a:t>必要</a:t>
            </a:r>
            <a:r>
              <a:rPr lang="ja-JP" altLang="en-US" sz="4400" dirty="0" smtClean="0"/>
              <a:t>になります</a:t>
            </a:r>
            <a:r>
              <a:rPr lang="ja-JP" altLang="ja-JP" sz="4400" dirty="0" smtClean="0"/>
              <a:t>。</a:t>
            </a:r>
            <a:endParaRPr lang="ja-JP" altLang="ja-JP" sz="4400" dirty="0"/>
          </a:p>
          <a:p>
            <a:endParaRPr kumimoji="1" lang="ja-JP" altLang="en-US" sz="4400" dirty="0"/>
          </a:p>
        </p:txBody>
      </p:sp>
      <p:pic>
        <p:nvPicPr>
          <p:cNvPr id="4" name="Picture 2" descr="http://santa001.com/wp-content/uploads/2015/08/20150813%E9%9B%BB%E5%AD%90%E3%81%8A%E8%96%AC%E6%89%8B%E5%B8%B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60648"/>
            <a:ext cx="1246373" cy="1168125"/>
          </a:xfrm>
          <a:prstGeom prst="rect">
            <a:avLst/>
          </a:prstGeom>
          <a:noFill/>
          <a:extLst>
            <a:ext uri="{909E8E84-426E-40DD-AFC4-6F175D3DCCD1}">
              <a14:hiddenFill xmlns:a14="http://schemas.microsoft.com/office/drawing/2010/main">
                <a:solidFill>
                  <a:srgbClr val="FFFFFF"/>
                </a:solidFill>
              </a14:hiddenFill>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0056335"/>
      </p:ext>
    </p:extLst>
  </p:cSld>
  <p:clrMapOvr>
    <a:masterClrMapping/>
  </p:clrMapOvr>
  <mc:AlternateContent xmlns:mc="http://schemas.openxmlformats.org/markup-compatibility/2006">
    <mc:Choice xmlns:p14="http://schemas.microsoft.com/office/powerpoint/2010/main" Requires="p14">
      <p:transition spd="slow" p14:dur="2000" advTm="17420"/>
    </mc:Choice>
    <mc:Fallback>
      <p:transition spd="slow" advTm="1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0"/>
            <a:ext cx="9108504" cy="6858000"/>
          </a:xfrm>
        </p:spPr>
        <p:txBody>
          <a:bodyPr/>
          <a:lstStyle/>
          <a:p>
            <a:pPr marL="0" indent="0">
              <a:buNone/>
            </a:pPr>
            <a:r>
              <a:rPr lang="en-US" altLang="ja-JP" dirty="0"/>
              <a:t> </a:t>
            </a:r>
            <a:endParaRPr lang="ja-JP" altLang="ja-JP" dirty="0"/>
          </a:p>
          <a:p>
            <a:pPr marL="0" indent="0">
              <a:buNone/>
            </a:pPr>
            <a:r>
              <a:rPr lang="ja-JP" altLang="ja-JP" sz="4400" dirty="0" smtClean="0"/>
              <a:t>●</a:t>
            </a:r>
            <a:r>
              <a:rPr lang="ja-JP" altLang="en-US" sz="4400" dirty="0" smtClean="0"/>
              <a:t>現在</a:t>
            </a:r>
            <a:r>
              <a:rPr lang="ja-JP" altLang="en-US" sz="4400" dirty="0"/>
              <a:t>も</a:t>
            </a:r>
            <a:r>
              <a:rPr lang="ja-JP" altLang="en-US" sz="4400" dirty="0" smtClean="0"/>
              <a:t>他</a:t>
            </a:r>
            <a:r>
              <a:rPr lang="ja-JP" altLang="en-US" sz="4400" dirty="0" smtClean="0"/>
              <a:t>職種での</a:t>
            </a:r>
            <a:r>
              <a:rPr lang="ja-JP" altLang="en-US" sz="4400" dirty="0" smtClean="0"/>
              <a:t>連携は</a:t>
            </a:r>
            <a:endParaRPr lang="en-US" altLang="ja-JP" sz="4400" dirty="0" smtClean="0"/>
          </a:p>
          <a:p>
            <a:pPr marL="0" indent="0">
              <a:buNone/>
            </a:pPr>
            <a:r>
              <a:rPr lang="ja-JP" altLang="en-US" sz="4400" dirty="0" smtClean="0"/>
              <a:t>行われています</a:t>
            </a:r>
            <a:r>
              <a:rPr lang="ja-JP" altLang="ja-JP" sz="4400" dirty="0" smtClean="0"/>
              <a:t>。</a:t>
            </a:r>
            <a:endParaRPr lang="en-US" altLang="ja-JP" sz="4400" dirty="0" smtClean="0"/>
          </a:p>
          <a:p>
            <a:pPr marL="0" indent="0">
              <a:buNone/>
            </a:pPr>
            <a:endParaRPr lang="en-US" altLang="ja-JP" sz="4400" dirty="0" smtClean="0"/>
          </a:p>
          <a:p>
            <a:pPr marL="0" indent="0">
              <a:buNone/>
            </a:pPr>
            <a:r>
              <a:rPr lang="ja-JP" altLang="en-US" sz="4400" dirty="0" smtClean="0"/>
              <a:t>・</a:t>
            </a:r>
            <a:r>
              <a:rPr lang="ja-JP" altLang="en-US" sz="4400" dirty="0" smtClean="0"/>
              <a:t>・・・ですが</a:t>
            </a:r>
            <a:endParaRPr lang="en-US" altLang="ja-JP" sz="4400" dirty="0" smtClean="0"/>
          </a:p>
          <a:p>
            <a:pPr marL="0" indent="0">
              <a:buNone/>
            </a:pPr>
            <a:r>
              <a:rPr lang="ja-JP" altLang="en-US" sz="4400" dirty="0" smtClean="0"/>
              <a:t>まだまだ十分とはいえません。</a:t>
            </a:r>
            <a:endParaRPr lang="ja-JP" altLang="ja-JP" sz="4400" dirty="0"/>
          </a:p>
          <a:p>
            <a:pPr marL="0" indent="0">
              <a:buNone/>
            </a:pPr>
            <a:endParaRPr kumimoji="1" lang="ja-JP" altLang="en-US" sz="4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9695459"/>
      </p:ext>
    </p:extLst>
  </p:cSld>
  <p:clrMapOvr>
    <a:masterClrMapping/>
  </p:clrMapOvr>
  <mc:AlternateContent xmlns:mc="http://schemas.openxmlformats.org/markup-compatibility/2006">
    <mc:Choice xmlns:p14="http://schemas.microsoft.com/office/powerpoint/2010/main" Requires="p14">
      <p:transition spd="slow" p14:dur="2000" advTm="12761"/>
    </mc:Choice>
    <mc:Fallback>
      <p:transition spd="slow" advTm="1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789040"/>
            <a:ext cx="3816424" cy="2862318"/>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35496" y="0"/>
            <a:ext cx="9108504" cy="6858000"/>
          </a:xfrm>
        </p:spPr>
        <p:txBody>
          <a:bodyPr>
            <a:normAutofit/>
          </a:bodyPr>
          <a:lstStyle/>
          <a:p>
            <a:pPr marL="0" indent="0">
              <a:buNone/>
            </a:pPr>
            <a:r>
              <a:rPr lang="en-US" altLang="ja-JP" dirty="0"/>
              <a:t> </a:t>
            </a:r>
            <a:endParaRPr lang="ja-JP" altLang="ja-JP" dirty="0"/>
          </a:p>
          <a:p>
            <a:pPr marL="0" indent="0">
              <a:buNone/>
            </a:pPr>
            <a:r>
              <a:rPr lang="ja-JP" altLang="ja-JP" sz="4400" dirty="0" smtClean="0"/>
              <a:t>●</a:t>
            </a:r>
            <a:r>
              <a:rPr lang="ja-JP" altLang="ja-JP" sz="4400" dirty="0"/>
              <a:t>それを</a:t>
            </a:r>
            <a:r>
              <a:rPr lang="ja-JP" altLang="ja-JP" sz="4400" dirty="0" smtClean="0"/>
              <a:t>より</a:t>
            </a:r>
            <a:r>
              <a:rPr lang="ja-JP" altLang="en-US" sz="4400" dirty="0"/>
              <a:t>有効</a:t>
            </a:r>
            <a:r>
              <a:rPr lang="ja-JP" altLang="en-US" sz="4400" dirty="0" smtClean="0"/>
              <a:t>に</a:t>
            </a:r>
            <a:r>
              <a:rPr lang="ja-JP" altLang="ja-JP" sz="4400" dirty="0" smtClean="0"/>
              <a:t>する</a:t>
            </a:r>
            <a:r>
              <a:rPr lang="ja-JP" altLang="ja-JP" sz="4400" dirty="0"/>
              <a:t>ため</a:t>
            </a:r>
            <a:r>
              <a:rPr lang="ja-JP" altLang="ja-JP" sz="4400" dirty="0" smtClean="0"/>
              <a:t>に</a:t>
            </a:r>
            <a:endParaRPr lang="en-US" altLang="ja-JP" sz="4400" dirty="0" smtClean="0"/>
          </a:p>
          <a:p>
            <a:pPr marL="0" indent="0">
              <a:buNone/>
            </a:pPr>
            <a:r>
              <a:rPr lang="ja-JP" altLang="ja-JP" sz="4400" dirty="0" smtClean="0"/>
              <a:t>久慈医療圏</a:t>
            </a:r>
            <a:r>
              <a:rPr lang="ja-JP" altLang="en-US" sz="4400" dirty="0" smtClean="0"/>
              <a:t>で</a:t>
            </a:r>
            <a:endParaRPr lang="en-US" altLang="ja-JP" sz="4400" dirty="0" smtClean="0"/>
          </a:p>
          <a:p>
            <a:pPr marL="0" indent="0">
              <a:buNone/>
            </a:pPr>
            <a:r>
              <a:rPr lang="ja-JP" altLang="ja-JP" sz="4400" dirty="0" smtClean="0"/>
              <a:t>久慈</a:t>
            </a:r>
            <a:r>
              <a:rPr lang="ja-JP" altLang="ja-JP" sz="4400" dirty="0"/>
              <a:t>病院を中心に</a:t>
            </a:r>
            <a:r>
              <a:rPr lang="ja-JP" altLang="ja-JP" sz="4400" dirty="0" smtClean="0"/>
              <a:t>した</a:t>
            </a:r>
            <a:endParaRPr lang="en-US" altLang="ja-JP" sz="4400" dirty="0" smtClean="0"/>
          </a:p>
          <a:p>
            <a:pPr marL="0" indent="0">
              <a:buNone/>
            </a:pPr>
            <a:r>
              <a:rPr lang="ja-JP" altLang="ja-JP" sz="4400" dirty="0" smtClean="0">
                <a:solidFill>
                  <a:srgbClr val="FF0000"/>
                </a:solidFill>
              </a:rPr>
              <a:t>医療</a:t>
            </a:r>
            <a:r>
              <a:rPr lang="ja-JP" altLang="ja-JP" sz="4400" dirty="0" smtClean="0">
                <a:solidFill>
                  <a:srgbClr val="FF0000"/>
                </a:solidFill>
              </a:rPr>
              <a:t>ネットワーク</a:t>
            </a:r>
            <a:r>
              <a:rPr lang="ja-JP" altLang="en-US" sz="4400" b="1" dirty="0">
                <a:solidFill>
                  <a:srgbClr val="00B0F0"/>
                </a:solidFill>
              </a:rPr>
              <a:t>（北三陸ネット</a:t>
            </a:r>
            <a:r>
              <a:rPr lang="ja-JP" altLang="en-US" sz="4400" b="1" dirty="0" smtClean="0">
                <a:solidFill>
                  <a:srgbClr val="00B0F0"/>
                </a:solidFill>
              </a:rPr>
              <a:t>）</a:t>
            </a:r>
            <a:r>
              <a:rPr lang="ja-JP" altLang="en-US" sz="4400" dirty="0">
                <a:solidFill>
                  <a:srgbClr val="FF0000"/>
                </a:solidFill>
              </a:rPr>
              <a:t>が</a:t>
            </a:r>
            <a:endParaRPr lang="en-US" altLang="ja-JP" sz="4400" dirty="0">
              <a:solidFill>
                <a:srgbClr val="FF0000"/>
              </a:solidFill>
            </a:endParaRPr>
          </a:p>
          <a:p>
            <a:pPr marL="0" indent="0">
              <a:buNone/>
            </a:pPr>
            <a:r>
              <a:rPr lang="ja-JP" altLang="ja-JP" sz="4400" dirty="0" smtClean="0">
                <a:solidFill>
                  <a:srgbClr val="FF0000"/>
                </a:solidFill>
              </a:rPr>
              <a:t>構築</a:t>
            </a:r>
            <a:r>
              <a:rPr lang="ja-JP" altLang="en-US" sz="4400" dirty="0" smtClean="0"/>
              <a:t>され</a:t>
            </a:r>
            <a:r>
              <a:rPr lang="ja-JP" altLang="ja-JP" sz="4400" dirty="0" smtClean="0"/>
              <a:t>ました</a:t>
            </a:r>
            <a:r>
              <a:rPr lang="ja-JP" altLang="ja-JP" sz="4400" dirty="0"/>
              <a:t>。</a:t>
            </a:r>
          </a:p>
          <a:p>
            <a:pPr marL="0" indent="0">
              <a:buNone/>
            </a:pPr>
            <a:endParaRPr kumimoji="1" lang="en-US" altLang="ja-JP" sz="4400" dirty="0" smtClean="0"/>
          </a:p>
          <a:p>
            <a:pPr marL="0" indent="0">
              <a:buNone/>
            </a:pPr>
            <a:endParaRPr lang="en-US" altLang="ja-JP" sz="4400" dirty="0"/>
          </a:p>
          <a:p>
            <a:pPr marL="0" indent="0">
              <a:buNone/>
            </a:pPr>
            <a:endParaRPr kumimoji="1" lang="ja-JP" altLang="en-US" sz="4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8503473"/>
      </p:ext>
    </p:extLst>
  </p:cSld>
  <p:clrMapOvr>
    <a:masterClrMapping/>
  </p:clrMapOvr>
  <mc:AlternateContent xmlns:mc="http://schemas.openxmlformats.org/markup-compatibility/2006">
    <mc:Choice xmlns:p14="http://schemas.microsoft.com/office/powerpoint/2010/main" Requires="p14">
      <p:transition spd="slow" p14:dur="2000" advTm="13336"/>
    </mc:Choice>
    <mc:Fallback>
      <p:transition spd="slow" advTm="1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45645"/>
            <a:ext cx="4338498" cy="5966710"/>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5484" y="404664"/>
            <a:ext cx="4338496" cy="5966709"/>
          </a:xfrm>
          <a:prstGeom prst="rect">
            <a:avLst/>
          </a:prstGeom>
        </p:spPr>
      </p:pic>
      <p:sp>
        <p:nvSpPr>
          <p:cNvPr id="6" name="正方形/長方形 5"/>
          <p:cNvSpPr/>
          <p:nvPr/>
        </p:nvSpPr>
        <p:spPr>
          <a:xfrm>
            <a:off x="323528" y="445645"/>
            <a:ext cx="4248472" cy="5925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644008" y="455600"/>
            <a:ext cx="4248472" cy="5925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2339752" y="167568"/>
            <a:ext cx="4428492" cy="9571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後で詳細を書いたものをお渡ししますが・・</a:t>
            </a:r>
            <a:endParaRPr kumimoji="1" lang="en-US" altLang="ja-JP" dirty="0" smtClean="0">
              <a:solidFill>
                <a:schemeClr val="tx1"/>
              </a:solidFill>
            </a:endParaRPr>
          </a:p>
          <a:p>
            <a:pPr algn="ctr"/>
            <a:r>
              <a:rPr lang="ja-JP" altLang="en-US" dirty="0" smtClean="0">
                <a:solidFill>
                  <a:schemeClr val="tx1"/>
                </a:solidFill>
              </a:rPr>
              <a:t>細かい文書で</a:t>
            </a:r>
            <a:r>
              <a:rPr lang="ja-JP" altLang="en-US" dirty="0">
                <a:solidFill>
                  <a:schemeClr val="tx1"/>
                </a:solidFill>
              </a:rPr>
              <a:t>す</a:t>
            </a:r>
            <a:r>
              <a:rPr lang="ja-JP" altLang="en-US" dirty="0" smtClean="0">
                <a:solidFill>
                  <a:schemeClr val="tx1"/>
                </a:solidFill>
              </a:rPr>
              <a:t>ので</a:t>
            </a:r>
            <a:endParaRPr lang="en-US" altLang="ja-JP" dirty="0" smtClean="0">
              <a:solidFill>
                <a:schemeClr val="tx1"/>
              </a:solidFill>
            </a:endParaRPr>
          </a:p>
          <a:p>
            <a:pPr algn="ctr"/>
            <a:r>
              <a:rPr lang="ja-JP" altLang="en-US" dirty="0" smtClean="0">
                <a:solidFill>
                  <a:schemeClr val="tx1"/>
                </a:solidFill>
              </a:rPr>
              <a:t>ここでわかりやすくご説明します。</a:t>
            </a:r>
            <a:endParaRPr kumimoji="1" lang="ja-JP" altLang="en-US" dirty="0">
              <a:solidFill>
                <a:schemeClr val="tx1"/>
              </a:solidFill>
            </a:endParaRP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4769804"/>
      </p:ext>
    </p:extLst>
  </p:cSld>
  <p:clrMapOvr>
    <a:masterClrMapping/>
  </p:clrMapOvr>
  <mc:AlternateContent xmlns:mc="http://schemas.openxmlformats.org/markup-compatibility/2006">
    <mc:Choice xmlns:p14="http://schemas.microsoft.com/office/powerpoint/2010/main" Requires="p14">
      <p:transition spd="slow" p14:dur="2000" advTm="12691"/>
    </mc:Choice>
    <mc:Fallback>
      <p:transition spd="slow" advTm="1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195736" y="243390"/>
            <a:ext cx="4752528" cy="9361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2195736" y="260648"/>
            <a:ext cx="4752528" cy="1080120"/>
          </a:xfrm>
        </p:spPr>
        <p:txBody>
          <a:bodyPr>
            <a:normAutofit fontScale="90000"/>
          </a:bodyPr>
          <a:lstStyle/>
          <a:p>
            <a:r>
              <a:rPr lang="en-US" altLang="ja-JP" b="1" dirty="0" smtClean="0"/>
              <a:t/>
            </a:r>
            <a:br>
              <a:rPr lang="en-US" altLang="ja-JP" b="1" dirty="0" smtClean="0"/>
            </a:br>
            <a:r>
              <a:rPr lang="en-US" altLang="ja-JP" b="1" dirty="0" smtClean="0"/>
              <a:t/>
            </a:r>
            <a:br>
              <a:rPr lang="en-US" altLang="ja-JP" b="1" dirty="0" smtClean="0"/>
            </a:br>
            <a:r>
              <a:rPr lang="ja-JP" altLang="ja-JP" sz="5300" dirty="0" smtClean="0"/>
              <a:t>北三陸ネット</a:t>
            </a:r>
            <a:r>
              <a:rPr lang="ja-JP" altLang="en-US" sz="5300" dirty="0" smtClean="0"/>
              <a:t>と</a:t>
            </a:r>
            <a:r>
              <a:rPr lang="ja-JP" altLang="ja-JP" sz="5300" dirty="0" smtClean="0"/>
              <a:t>は</a:t>
            </a:r>
            <a:r>
              <a:rPr lang="en-US" altLang="ja-JP" sz="5300" dirty="0"/>
              <a:t/>
            </a:r>
            <a:br>
              <a:rPr lang="en-US" altLang="ja-JP" sz="5300" dirty="0"/>
            </a:br>
            <a:r>
              <a:rPr lang="en-US" altLang="ja-JP" sz="5300" dirty="0"/>
              <a:t/>
            </a:r>
            <a:br>
              <a:rPr lang="en-US" altLang="ja-JP" sz="5300" dirty="0"/>
            </a:br>
            <a:endParaRPr kumimoji="1" lang="ja-JP" altLang="en-US" dirty="0"/>
          </a:p>
        </p:txBody>
      </p:sp>
      <p:sp>
        <p:nvSpPr>
          <p:cNvPr id="3" name="サブタイトル 2"/>
          <p:cNvSpPr>
            <a:spLocks noGrp="1"/>
          </p:cNvSpPr>
          <p:nvPr>
            <p:ph type="subTitle" idx="1"/>
          </p:nvPr>
        </p:nvSpPr>
        <p:spPr>
          <a:xfrm>
            <a:off x="251520" y="1052736"/>
            <a:ext cx="8568952" cy="5544616"/>
          </a:xfrm>
        </p:spPr>
        <p:txBody>
          <a:bodyPr>
            <a:normAutofit fontScale="85000" lnSpcReduction="10000"/>
          </a:bodyPr>
          <a:lstStyle/>
          <a:p>
            <a:pPr algn="l"/>
            <a:endParaRPr lang="en-US" altLang="ja-JP" sz="6000" dirty="0" smtClean="0">
              <a:solidFill>
                <a:schemeClr val="tx1"/>
              </a:solidFill>
            </a:endParaRPr>
          </a:p>
          <a:p>
            <a:pPr algn="l"/>
            <a:r>
              <a:rPr lang="ja-JP" altLang="en-US" sz="5800" b="1" dirty="0" smtClean="0">
                <a:solidFill>
                  <a:srgbClr val="00B0F0"/>
                </a:solidFill>
              </a:rPr>
              <a:t>ごく</a:t>
            </a:r>
            <a:r>
              <a:rPr lang="ja-JP" altLang="en-US" sz="5800" b="1" dirty="0" smtClean="0">
                <a:solidFill>
                  <a:srgbClr val="00B0F0"/>
                </a:solidFill>
              </a:rPr>
              <a:t>簡単にいいます</a:t>
            </a:r>
            <a:r>
              <a:rPr lang="ja-JP" altLang="en-US" sz="5800" b="1" dirty="0" smtClean="0">
                <a:solidFill>
                  <a:srgbClr val="00B0F0"/>
                </a:solidFill>
              </a:rPr>
              <a:t>と</a:t>
            </a:r>
            <a:endParaRPr lang="en-US" altLang="ja-JP" sz="5800" b="1" dirty="0" smtClean="0">
              <a:solidFill>
                <a:srgbClr val="00B0F0"/>
              </a:solidFill>
            </a:endParaRPr>
          </a:p>
          <a:p>
            <a:pPr algn="l"/>
            <a:r>
              <a:rPr lang="ja-JP" altLang="ja-JP" sz="5800" dirty="0" smtClean="0">
                <a:solidFill>
                  <a:schemeClr val="tx1"/>
                </a:solidFill>
              </a:rPr>
              <a:t>久慈</a:t>
            </a:r>
            <a:r>
              <a:rPr lang="ja-JP" altLang="ja-JP" sz="5800" dirty="0">
                <a:solidFill>
                  <a:schemeClr val="tx1"/>
                </a:solidFill>
              </a:rPr>
              <a:t>医療圏</a:t>
            </a:r>
            <a:r>
              <a:rPr lang="ja-JP" altLang="ja-JP" sz="5800" dirty="0" smtClean="0">
                <a:solidFill>
                  <a:schemeClr val="tx1"/>
                </a:solidFill>
              </a:rPr>
              <a:t>で</a:t>
            </a:r>
            <a:r>
              <a:rPr lang="ja-JP" altLang="en-US" sz="5800" dirty="0" smtClean="0">
                <a:solidFill>
                  <a:schemeClr val="accent1"/>
                </a:solidFill>
              </a:rPr>
              <a:t>一部の医療</a:t>
            </a:r>
            <a:r>
              <a:rPr lang="ja-JP" altLang="ja-JP" sz="5800" dirty="0" smtClean="0">
                <a:solidFill>
                  <a:schemeClr val="accent1"/>
                </a:solidFill>
              </a:rPr>
              <a:t>情報</a:t>
            </a:r>
            <a:r>
              <a:rPr lang="ja-JP" altLang="ja-JP" sz="5800" dirty="0">
                <a:solidFill>
                  <a:schemeClr val="tx1"/>
                </a:solidFill>
              </a:rPr>
              <a:t>を共有して他職種の連携を図り</a:t>
            </a:r>
            <a:r>
              <a:rPr lang="ja-JP" altLang="ja-JP" sz="5800" dirty="0">
                <a:solidFill>
                  <a:srgbClr val="FF0000"/>
                </a:solidFill>
              </a:rPr>
              <a:t>安全で質の高い医療・介護を提供する</a:t>
            </a:r>
            <a:r>
              <a:rPr lang="ja-JP" altLang="ja-JP" sz="5800" dirty="0">
                <a:solidFill>
                  <a:schemeClr val="tx1"/>
                </a:solidFill>
              </a:rPr>
              <a:t>ためのものです。</a:t>
            </a:r>
          </a:p>
          <a:p>
            <a:pPr algn="l"/>
            <a:r>
              <a:rPr lang="en-US" altLang="ja-JP" sz="6000" dirty="0">
                <a:solidFill>
                  <a:schemeClr val="tx1"/>
                </a:solidFill>
              </a:rPr>
              <a:t> </a:t>
            </a:r>
            <a:endParaRPr lang="ja-JP" altLang="ja-JP" sz="6000" dirty="0">
              <a:solidFill>
                <a:schemeClr val="tx1"/>
              </a:solidFill>
            </a:endParaRPr>
          </a:p>
          <a:p>
            <a:endParaRPr kumimoji="1" lang="ja-JP" altLang="en-US" dirty="0"/>
          </a:p>
        </p:txBody>
      </p:sp>
      <p:pic>
        <p:nvPicPr>
          <p:cNvPr id="4" name="図 3" descr="特定非営利活動法人 北三陸塾"/>
          <p:cNvPicPr/>
          <p:nvPr/>
        </p:nvPicPr>
        <p:blipFill>
          <a:blip r:embed="rId4">
            <a:extLst>
              <a:ext uri="{28A0092B-C50C-407E-A947-70E740481C1C}">
                <a14:useLocalDpi xmlns:a14="http://schemas.microsoft.com/office/drawing/2010/main" val="0"/>
              </a:ext>
            </a:extLst>
          </a:blip>
          <a:srcRect/>
          <a:stretch>
            <a:fillRect/>
          </a:stretch>
        </p:blipFill>
        <p:spPr bwMode="auto">
          <a:xfrm>
            <a:off x="6660232" y="6021287"/>
            <a:ext cx="2304256" cy="628029"/>
          </a:xfrm>
          <a:prstGeom prst="rect">
            <a:avLst/>
          </a:prstGeom>
          <a:noFill/>
          <a:ln>
            <a:no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0292650"/>
      </p:ext>
    </p:extLst>
  </p:cSld>
  <p:clrMapOvr>
    <a:masterClrMapping/>
  </p:clrMapOvr>
  <mc:AlternateContent xmlns:mc="http://schemas.openxmlformats.org/markup-compatibility/2006">
    <mc:Choice xmlns:p14="http://schemas.microsoft.com/office/powerpoint/2010/main" Requires="p14">
      <p:transition spd="slow" p14:dur="2000" advTm="21195"/>
    </mc:Choice>
    <mc:Fallback>
      <p:transition spd="slow" advTm="2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4" y="332656"/>
            <a:ext cx="9118812" cy="5949280"/>
          </a:xfrm>
          <a:prstGeom prst="rect">
            <a:avLst/>
          </a:prstGeom>
          <a:noFill/>
          <a:ln>
            <a:noFill/>
          </a:ln>
        </p:spPr>
      </p:pic>
      <p:sp>
        <p:nvSpPr>
          <p:cNvPr id="5" name="正方形/長方形 4"/>
          <p:cNvSpPr/>
          <p:nvPr/>
        </p:nvSpPr>
        <p:spPr>
          <a:xfrm>
            <a:off x="3419872" y="2564904"/>
            <a:ext cx="2160240"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79512" y="116632"/>
            <a:ext cx="4824536"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この図のような感じで連携されます。</a:t>
            </a:r>
            <a:endParaRPr kumimoji="1" lang="ja-JP" altLang="en-US" sz="2400" dirty="0">
              <a:solidFill>
                <a:schemeClr val="tx1"/>
              </a:solidFill>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8823577"/>
      </p:ext>
    </p:extLst>
  </p:cSld>
  <p:clrMapOvr>
    <a:masterClrMapping/>
  </p:clrMapOvr>
  <mc:AlternateContent xmlns:mc="http://schemas.openxmlformats.org/markup-compatibility/2006">
    <mc:Choice xmlns:p14="http://schemas.microsoft.com/office/powerpoint/2010/main" Requires="p14">
      <p:transition spd="slow" p14:dur="2000" advTm="10810"/>
    </mc:Choice>
    <mc:Fallback>
      <p:transition spd="slow" advTm="1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4" y="25120"/>
            <a:ext cx="9118812" cy="5949280"/>
          </a:xfrm>
          <a:prstGeom prst="rect">
            <a:avLst/>
          </a:prstGeom>
          <a:noFill/>
          <a:ln>
            <a:noFill/>
          </a:ln>
        </p:spPr>
      </p:pic>
      <p:sp>
        <p:nvSpPr>
          <p:cNvPr id="6" name="雲形吹き出し 5"/>
          <p:cNvSpPr/>
          <p:nvPr/>
        </p:nvSpPr>
        <p:spPr>
          <a:xfrm>
            <a:off x="5436096" y="4653136"/>
            <a:ext cx="2520280" cy="1811154"/>
          </a:xfrm>
          <a:prstGeom prst="cloudCallout">
            <a:avLst>
              <a:gd name="adj1" fmla="val -72928"/>
              <a:gd name="adj2" fmla="val -2304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p:nvPr/>
        </p:nvPicPr>
        <p:blipFill>
          <a:blip r:embed="rId6">
            <a:extLst>
              <a:ext uri="{28A0092B-C50C-407E-A947-70E740481C1C}">
                <a14:useLocalDpi xmlns:a14="http://schemas.microsoft.com/office/drawing/2010/main" val="0"/>
              </a:ext>
            </a:extLst>
          </a:blip>
          <a:srcRect/>
          <a:stretch>
            <a:fillRect/>
          </a:stretch>
        </p:blipFill>
        <p:spPr bwMode="auto">
          <a:xfrm>
            <a:off x="5636361" y="4883622"/>
            <a:ext cx="2119749" cy="1350182"/>
          </a:xfrm>
          <a:prstGeom prst="rect">
            <a:avLst/>
          </a:prstGeom>
          <a:noFill/>
          <a:ln>
            <a:noFill/>
          </a:ln>
        </p:spPr>
      </p:pic>
      <p:sp>
        <p:nvSpPr>
          <p:cNvPr id="7" name="角丸四角形 6"/>
          <p:cNvSpPr/>
          <p:nvPr/>
        </p:nvSpPr>
        <p:spPr>
          <a:xfrm>
            <a:off x="827584" y="5661248"/>
            <a:ext cx="4176464" cy="7200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歯科</a:t>
            </a:r>
            <a:r>
              <a:rPr lang="ja-JP" altLang="en-US" sz="2000" b="1" dirty="0" smtClean="0">
                <a:solidFill>
                  <a:srgbClr val="FF0000"/>
                </a:solidFill>
              </a:rPr>
              <a:t>医院や一般の診療所を</a:t>
            </a:r>
            <a:endParaRPr lang="en-US" altLang="ja-JP" sz="2000" b="1" dirty="0" smtClean="0">
              <a:solidFill>
                <a:srgbClr val="FF0000"/>
              </a:solidFill>
            </a:endParaRPr>
          </a:p>
          <a:p>
            <a:pPr algn="ctr"/>
            <a:r>
              <a:rPr lang="ja-JP" altLang="en-US" sz="2000" b="1" dirty="0" smtClean="0">
                <a:solidFill>
                  <a:srgbClr val="FF0000"/>
                </a:solidFill>
              </a:rPr>
              <a:t>受診した場合</a:t>
            </a:r>
            <a:endParaRPr kumimoji="1" lang="ja-JP" altLang="en-US" sz="2000" b="1" dirty="0">
              <a:solidFill>
                <a:srgbClr val="FF0000"/>
              </a:solidFill>
            </a:endParaRPr>
          </a:p>
        </p:txBody>
      </p:sp>
      <p:sp>
        <p:nvSpPr>
          <p:cNvPr id="8" name="右矢印 7"/>
          <p:cNvSpPr/>
          <p:nvPr/>
        </p:nvSpPr>
        <p:spPr>
          <a:xfrm rot="20312616">
            <a:off x="4806069" y="5564997"/>
            <a:ext cx="783084" cy="4175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979712" y="5152452"/>
            <a:ext cx="1588616" cy="4303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0000"/>
                </a:solidFill>
              </a:rPr>
              <a:t>たとえば</a:t>
            </a:r>
            <a:endParaRPr kumimoji="1" lang="ja-JP" altLang="en-US" sz="2000" b="1" dirty="0">
              <a:solidFill>
                <a:srgbClr val="FF0000"/>
              </a:solidFill>
            </a:endParaRPr>
          </a:p>
        </p:txBody>
      </p:sp>
      <p:sp>
        <p:nvSpPr>
          <p:cNvPr id="10" name="正方形/長方形 9"/>
          <p:cNvSpPr/>
          <p:nvPr/>
        </p:nvSpPr>
        <p:spPr>
          <a:xfrm>
            <a:off x="3419872" y="2348880"/>
            <a:ext cx="2160240"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45854957"/>
      </p:ext>
    </p:extLst>
  </p:cSld>
  <p:clrMapOvr>
    <a:masterClrMapping/>
  </p:clrMapOvr>
  <mc:AlternateContent xmlns:mc="http://schemas.openxmlformats.org/markup-compatibility/2006">
    <mc:Choice xmlns:p14="http://schemas.microsoft.com/office/powerpoint/2010/main" Requires="p14">
      <p:transition spd="slow" p14:dur="2000" advTm="11347"/>
    </mc:Choice>
    <mc:Fallback>
      <p:transition spd="slow" advTm="1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2"/>
                </p:tgtEl>
              </p:cMediaNode>
            </p:audi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752" y="260648"/>
            <a:ext cx="9036496" cy="6336704"/>
          </a:xfrm>
        </p:spPr>
        <p:txBody>
          <a:bodyPr>
            <a:normAutofit fontScale="92500" lnSpcReduction="20000"/>
          </a:bodyPr>
          <a:lstStyle/>
          <a:p>
            <a:pPr marL="0" indent="0">
              <a:buNone/>
            </a:pPr>
            <a:r>
              <a:rPr kumimoji="1" lang="ja-JP" altLang="en-US" sz="4400" dirty="0" smtClean="0"/>
              <a:t>（例）</a:t>
            </a:r>
            <a:endParaRPr kumimoji="1" lang="en-US" altLang="ja-JP" sz="4400" dirty="0" smtClean="0"/>
          </a:p>
          <a:p>
            <a:r>
              <a:rPr lang="ja-JP" altLang="en-US" sz="4400" dirty="0" smtClean="0"/>
              <a:t>薬を服用している場合</a:t>
            </a:r>
            <a:endParaRPr lang="en-US" altLang="ja-JP" sz="4400" dirty="0" smtClean="0"/>
          </a:p>
          <a:p>
            <a:r>
              <a:rPr kumimoji="1" lang="ja-JP" altLang="en-US" sz="4400" dirty="0" smtClean="0">
                <a:solidFill>
                  <a:srgbClr val="FF0000"/>
                </a:solidFill>
              </a:rPr>
              <a:t>それ</a:t>
            </a:r>
            <a:r>
              <a:rPr kumimoji="1" lang="ja-JP" altLang="en-US" sz="4400" dirty="0" smtClean="0">
                <a:solidFill>
                  <a:srgbClr val="FF0000"/>
                </a:solidFill>
              </a:rPr>
              <a:t>がどんな薬なのか</a:t>
            </a:r>
            <a:endParaRPr kumimoji="1" lang="en-US" altLang="ja-JP" sz="4400" dirty="0" smtClean="0">
              <a:solidFill>
                <a:srgbClr val="FF0000"/>
              </a:solidFill>
            </a:endParaRPr>
          </a:p>
          <a:p>
            <a:pPr marL="0" indent="0">
              <a:buNone/>
            </a:pPr>
            <a:r>
              <a:rPr kumimoji="1" lang="ja-JP" altLang="en-US" sz="3800" dirty="0" smtClean="0">
                <a:solidFill>
                  <a:srgbClr val="00B0F0"/>
                </a:solidFill>
              </a:rPr>
              <a:t>（消炎剤？鎮痛剤</a:t>
            </a:r>
            <a:r>
              <a:rPr kumimoji="1" lang="ja-JP" altLang="en-US" sz="3800" dirty="0" smtClean="0">
                <a:solidFill>
                  <a:srgbClr val="00B0F0"/>
                </a:solidFill>
              </a:rPr>
              <a:t>？抗生剤</a:t>
            </a:r>
            <a:r>
              <a:rPr kumimoji="1" lang="ja-JP" altLang="en-US" sz="3800" dirty="0" smtClean="0">
                <a:solidFill>
                  <a:srgbClr val="00B0F0"/>
                </a:solidFill>
              </a:rPr>
              <a:t>？</a:t>
            </a:r>
            <a:r>
              <a:rPr lang="ja-JP" altLang="en-US" sz="3800" dirty="0" smtClean="0">
                <a:solidFill>
                  <a:srgbClr val="00B0F0"/>
                </a:solidFill>
              </a:rPr>
              <a:t>骨</a:t>
            </a:r>
            <a:r>
              <a:rPr lang="ja-JP" altLang="en-US" sz="3800" dirty="0">
                <a:solidFill>
                  <a:srgbClr val="00B0F0"/>
                </a:solidFill>
              </a:rPr>
              <a:t>粗しょう</a:t>
            </a:r>
            <a:r>
              <a:rPr lang="ja-JP" altLang="en-US" sz="3800" dirty="0" smtClean="0">
                <a:solidFill>
                  <a:srgbClr val="00B0F0"/>
                </a:solidFill>
              </a:rPr>
              <a:t>症剤？抗がん剤</a:t>
            </a:r>
            <a:r>
              <a:rPr lang="ja-JP" altLang="en-US" sz="3800" dirty="0" smtClean="0">
                <a:solidFill>
                  <a:srgbClr val="00B0F0"/>
                </a:solidFill>
              </a:rPr>
              <a:t>？）</a:t>
            </a:r>
            <a:endParaRPr lang="en-US" altLang="ja-JP" sz="3800" dirty="0" smtClean="0">
              <a:solidFill>
                <a:srgbClr val="00B0F0"/>
              </a:solidFill>
            </a:endParaRPr>
          </a:p>
          <a:p>
            <a:pPr marL="0" indent="0">
              <a:buNone/>
            </a:pPr>
            <a:r>
              <a:rPr lang="ja-JP" altLang="en-US" sz="4400" dirty="0" smtClean="0">
                <a:solidFill>
                  <a:srgbClr val="FF0000"/>
                </a:solidFill>
              </a:rPr>
              <a:t>・・・よく</a:t>
            </a:r>
            <a:r>
              <a:rPr lang="ja-JP" altLang="en-US" sz="4400" dirty="0" smtClean="0">
                <a:solidFill>
                  <a:srgbClr val="FF0000"/>
                </a:solidFill>
              </a:rPr>
              <a:t>わからないのが患者さんです。</a:t>
            </a:r>
            <a:endParaRPr lang="en-US" altLang="ja-JP" sz="4400" dirty="0" smtClean="0">
              <a:solidFill>
                <a:srgbClr val="FF0000"/>
              </a:solidFill>
            </a:endParaRPr>
          </a:p>
          <a:p>
            <a:pPr marL="0" indent="0">
              <a:buNone/>
            </a:pPr>
            <a:r>
              <a:rPr lang="ja-JP" altLang="en-US" sz="4400" dirty="0" smtClean="0"/>
              <a:t>・</a:t>
            </a:r>
            <a:r>
              <a:rPr lang="ja-JP" altLang="en-US" sz="3900" dirty="0" smtClean="0"/>
              <a:t>その</a:t>
            </a:r>
            <a:r>
              <a:rPr kumimoji="1" lang="ja-JP" altLang="en-US" sz="4000" dirty="0" smtClean="0"/>
              <a:t>薬の種類によっては、抜歯や手術等がすぐにできない場合もあります。</a:t>
            </a:r>
            <a:endParaRPr kumimoji="1" lang="en-US" altLang="ja-JP" sz="4000" dirty="0" smtClean="0"/>
          </a:p>
          <a:p>
            <a:pPr marL="0" indent="0">
              <a:buNone/>
            </a:pPr>
            <a:r>
              <a:rPr kumimoji="1" lang="ja-JP" altLang="en-US" sz="4000" dirty="0" smtClean="0"/>
              <a:t>・糖尿病等ある場合は化膿しないように抗生剤を投与しながら抜歯や手術をしなければならない</a:t>
            </a:r>
            <a:r>
              <a:rPr kumimoji="1" lang="ja-JP" altLang="en-US" sz="4000" dirty="0" smtClean="0"/>
              <a:t>場合も</a:t>
            </a:r>
            <a:r>
              <a:rPr kumimoji="1" lang="ja-JP" altLang="en-US" sz="4000" dirty="0" smtClean="0"/>
              <a:t>あります。</a:t>
            </a:r>
            <a:endParaRPr kumimoji="1" lang="en-US" altLang="ja-JP" sz="4000" dirty="0" smtClean="0"/>
          </a:p>
          <a:p>
            <a:endParaRPr kumimoji="1" lang="en-US" altLang="ja-JP" sz="4400" dirty="0" smtClean="0"/>
          </a:p>
          <a:p>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9215749"/>
      </p:ext>
    </p:extLst>
  </p:cSld>
  <p:clrMapOvr>
    <a:masterClrMapping/>
  </p:clrMapOvr>
  <mc:AlternateContent xmlns:mc="http://schemas.openxmlformats.org/markup-compatibility/2006">
    <mc:Choice xmlns:p14="http://schemas.microsoft.com/office/powerpoint/2010/main" Requires="p14">
      <p:transition spd="slow" p14:dur="900" advTm="33184">
        <p14:warp dir="in"/>
      </p:transition>
    </mc:Choice>
    <mc:Fallback>
      <p:transition spd="slow" advTm="331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88" y="671513"/>
            <a:ext cx="850582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179512" y="548680"/>
            <a:ext cx="1584176"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31912" y="332656"/>
            <a:ext cx="4744144"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804249" y="116632"/>
            <a:ext cx="2020664"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572000" y="137556"/>
            <a:ext cx="2448272" cy="70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カーブ矢印 9"/>
          <p:cNvSpPr/>
          <p:nvPr/>
        </p:nvSpPr>
        <p:spPr>
          <a:xfrm rot="14561540">
            <a:off x="4252562" y="2237148"/>
            <a:ext cx="1158987" cy="3228525"/>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右カーブ矢印 11"/>
          <p:cNvSpPr/>
          <p:nvPr/>
        </p:nvSpPr>
        <p:spPr>
          <a:xfrm rot="4369157">
            <a:off x="2831725" y="96085"/>
            <a:ext cx="1552519" cy="3833088"/>
          </a:xfrm>
          <a:prstGeom prst="curv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角丸四角形吹き出し 3"/>
          <p:cNvSpPr/>
          <p:nvPr/>
        </p:nvSpPr>
        <p:spPr>
          <a:xfrm>
            <a:off x="324242" y="335262"/>
            <a:ext cx="4247758" cy="1677367"/>
          </a:xfrm>
          <a:prstGeom prst="wedgeRoundRectCallout">
            <a:avLst>
              <a:gd name="adj1" fmla="val 23020"/>
              <a:gd name="adj2" fmla="val 794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solidFill>
                  <a:schemeClr val="tx1"/>
                </a:solidFill>
              </a:rPr>
              <a:t>このような情報を</a:t>
            </a:r>
            <a:endParaRPr kumimoji="1" lang="en-US" altLang="ja-JP" sz="2400" dirty="0" smtClean="0">
              <a:solidFill>
                <a:schemeClr val="tx1"/>
              </a:solidFill>
            </a:endParaRPr>
          </a:p>
          <a:p>
            <a:r>
              <a:rPr lang="ja-JP" altLang="en-US" sz="2400" dirty="0" smtClean="0">
                <a:solidFill>
                  <a:schemeClr val="tx1"/>
                </a:solidFill>
              </a:rPr>
              <a:t>北三陸ネットで連携することで</a:t>
            </a:r>
            <a:endParaRPr lang="en-US" altLang="ja-JP" sz="2400" dirty="0" smtClean="0">
              <a:solidFill>
                <a:schemeClr val="tx1"/>
              </a:solidFill>
            </a:endParaRPr>
          </a:p>
          <a:p>
            <a:r>
              <a:rPr kumimoji="1" lang="ja-JP" altLang="en-US" sz="2400" dirty="0" smtClean="0">
                <a:solidFill>
                  <a:schemeClr val="tx1"/>
                </a:solidFill>
              </a:rPr>
              <a:t>知ることが可能になります。</a:t>
            </a:r>
            <a:endParaRPr kumimoji="1" lang="ja-JP" altLang="en-US" sz="2400" dirty="0">
              <a:solidFill>
                <a:schemeClr val="tx1"/>
              </a:solidFill>
            </a:endParaRPr>
          </a:p>
        </p:txBody>
      </p:sp>
      <p:sp>
        <p:nvSpPr>
          <p:cNvPr id="5" name="正方形/長方形 4"/>
          <p:cNvSpPr/>
          <p:nvPr/>
        </p:nvSpPr>
        <p:spPr>
          <a:xfrm>
            <a:off x="179512" y="4725144"/>
            <a:ext cx="4176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132384" y="5966048"/>
            <a:ext cx="4176464" cy="7200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歯科</a:t>
            </a:r>
            <a:r>
              <a:rPr lang="ja-JP" altLang="en-US" sz="2000" b="1" dirty="0" smtClean="0">
                <a:solidFill>
                  <a:srgbClr val="FF0000"/>
                </a:solidFill>
              </a:rPr>
              <a:t>医院や一般の診療所を</a:t>
            </a:r>
            <a:endParaRPr lang="en-US" altLang="ja-JP" sz="2000" b="1" dirty="0" smtClean="0">
              <a:solidFill>
                <a:srgbClr val="FF0000"/>
              </a:solidFill>
            </a:endParaRPr>
          </a:p>
          <a:p>
            <a:pPr algn="ctr"/>
            <a:r>
              <a:rPr lang="ja-JP" altLang="en-US" sz="2000" b="1" dirty="0" smtClean="0">
                <a:solidFill>
                  <a:srgbClr val="FF0000"/>
                </a:solidFill>
              </a:rPr>
              <a:t>受診した場合</a:t>
            </a:r>
            <a:endParaRPr kumimoji="1" lang="ja-JP" altLang="en-US" sz="2000" b="1" dirty="0">
              <a:solidFill>
                <a:srgbClr val="FF0000"/>
              </a:solidFill>
            </a:endParaRPr>
          </a:p>
        </p:txBody>
      </p:sp>
      <p:pic>
        <p:nvPicPr>
          <p:cNvPr id="7" name="オーディオ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8314374"/>
      </p:ext>
    </p:extLst>
  </p:cSld>
  <p:clrMapOvr>
    <a:masterClrMapping/>
  </p:clrMapOvr>
  <mc:AlternateContent xmlns:mc="http://schemas.openxmlformats.org/markup-compatibility/2006">
    <mc:Choice xmlns:p14="http://schemas.microsoft.com/office/powerpoint/2010/main" Requires="p14">
      <p:transition spd="slow" p14:dur="2000" advTm="18936"/>
    </mc:Choice>
    <mc:Fallback>
      <p:transition spd="slow" advTm="1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1000"/>
                            </p:stCondLst>
                            <p:childTnLst>
                              <p:par>
                                <p:cTn id="16" presetID="31" presetClass="entr" presetSubtype="0" fill="hold" grpId="0" nodeType="afterEffect">
                                  <p:stCondLst>
                                    <p:cond delay="75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250" fill="hold"/>
                                        <p:tgtEl>
                                          <p:spTgt spid="12"/>
                                        </p:tgtEl>
                                        <p:attrNameLst>
                                          <p:attrName>ppt_w</p:attrName>
                                        </p:attrNameLst>
                                      </p:cBhvr>
                                      <p:tavLst>
                                        <p:tav tm="0">
                                          <p:val>
                                            <p:fltVal val="0"/>
                                          </p:val>
                                        </p:tav>
                                        <p:tav tm="100000">
                                          <p:val>
                                            <p:strVal val="#ppt_w"/>
                                          </p:val>
                                        </p:tav>
                                      </p:tavLst>
                                    </p:anim>
                                    <p:anim calcmode="lin" valueType="num">
                                      <p:cBhvr>
                                        <p:cTn id="19" dur="1250" fill="hold"/>
                                        <p:tgtEl>
                                          <p:spTgt spid="12"/>
                                        </p:tgtEl>
                                        <p:attrNameLst>
                                          <p:attrName>ppt_h</p:attrName>
                                        </p:attrNameLst>
                                      </p:cBhvr>
                                      <p:tavLst>
                                        <p:tav tm="0">
                                          <p:val>
                                            <p:fltVal val="0"/>
                                          </p:val>
                                        </p:tav>
                                        <p:tav tm="100000">
                                          <p:val>
                                            <p:strVal val="#ppt_h"/>
                                          </p:val>
                                        </p:tav>
                                      </p:tavLst>
                                    </p:anim>
                                    <p:anim calcmode="lin" valueType="num">
                                      <p:cBhvr>
                                        <p:cTn id="20" dur="1250" fill="hold"/>
                                        <p:tgtEl>
                                          <p:spTgt spid="12"/>
                                        </p:tgtEl>
                                        <p:attrNameLst>
                                          <p:attrName>style.rotation</p:attrName>
                                        </p:attrNameLst>
                                      </p:cBhvr>
                                      <p:tavLst>
                                        <p:tav tm="0">
                                          <p:val>
                                            <p:fltVal val="90"/>
                                          </p:val>
                                        </p:tav>
                                        <p:tav tm="100000">
                                          <p:val>
                                            <p:fltVal val="0"/>
                                          </p:val>
                                        </p:tav>
                                      </p:tavLst>
                                    </p:anim>
                                    <p:animEffect transition="in" filter="fade">
                                      <p:cBhvr>
                                        <p:cTn id="21" dur="1250"/>
                                        <p:tgtEl>
                                          <p:spTgt spid="12"/>
                                        </p:tgtEl>
                                      </p:cBhvr>
                                    </p:animEffect>
                                  </p:childTnLst>
                                </p:cTn>
                              </p:par>
                            </p:childTnLst>
                          </p:cTn>
                        </p:par>
                        <p:par>
                          <p:cTn id="22" fill="hold">
                            <p:stCondLst>
                              <p:cond delay="3000"/>
                            </p:stCondLst>
                            <p:childTnLst>
                              <p:par>
                                <p:cTn id="23" presetID="6" presetClass="entr" presetSubtype="16" fill="hold" grpId="0" nodeType="afterEffect">
                                  <p:stCondLst>
                                    <p:cond delay="150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bldLst>
      <p:bldP spid="10" grpId="0" animBg="1"/>
      <p:bldP spid="1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144000" cy="6858000"/>
          </a:xfrm>
          <a:ln>
            <a:noFill/>
          </a:ln>
        </p:spPr>
        <p:txBody>
          <a:bodyPr>
            <a:normAutofit/>
          </a:bodyPr>
          <a:lstStyle/>
          <a:p>
            <a:pPr marL="0" indent="0">
              <a:buNone/>
            </a:pPr>
            <a:r>
              <a:rPr lang="en-US" altLang="ja-JP" dirty="0"/>
              <a:t> </a:t>
            </a:r>
            <a:endParaRPr lang="ja-JP" altLang="ja-JP" dirty="0"/>
          </a:p>
          <a:p>
            <a:pPr marL="0" indent="0">
              <a:buNone/>
            </a:pPr>
            <a:r>
              <a:rPr lang="ja-JP" altLang="ja-JP" sz="4400" dirty="0" smtClean="0"/>
              <a:t>●</a:t>
            </a:r>
            <a:r>
              <a:rPr lang="ja-JP" altLang="en-US" sz="4400" b="1" dirty="0" smtClean="0"/>
              <a:t>久慈</a:t>
            </a:r>
            <a:r>
              <a:rPr lang="ja-JP" altLang="en-US" sz="4400" b="1" dirty="0" smtClean="0"/>
              <a:t>病院や他の医療機関</a:t>
            </a:r>
            <a:r>
              <a:rPr lang="ja-JP" altLang="en-US" sz="4400" b="1" dirty="0" smtClean="0"/>
              <a:t>で</a:t>
            </a:r>
            <a:endParaRPr lang="en-US" altLang="ja-JP" sz="4400" b="1" dirty="0" smtClean="0"/>
          </a:p>
          <a:p>
            <a:pPr marL="0" indent="0">
              <a:buNone/>
            </a:pPr>
            <a:r>
              <a:rPr lang="ja-JP" altLang="ja-JP" sz="4400" b="1" dirty="0" smtClean="0"/>
              <a:t>「</a:t>
            </a:r>
            <a:r>
              <a:rPr lang="ja-JP" altLang="ja-JP" sz="4400" b="1" dirty="0"/>
              <a:t>他職種連携</a:t>
            </a:r>
            <a:r>
              <a:rPr lang="ja-JP" altLang="ja-JP" sz="4400" b="1" dirty="0" smtClean="0"/>
              <a:t>」</a:t>
            </a:r>
            <a:r>
              <a:rPr lang="ja-JP" altLang="en-US" sz="4400" b="1" dirty="0" smtClean="0">
                <a:solidFill>
                  <a:srgbClr val="00B0F0"/>
                </a:solidFill>
              </a:rPr>
              <a:t>北三陸ネット</a:t>
            </a:r>
            <a:r>
              <a:rPr lang="ja-JP" altLang="en-US" sz="4400" b="1" dirty="0" smtClean="0"/>
              <a:t>について説明を受けたことがありますか？</a:t>
            </a:r>
            <a:endParaRPr lang="en-US" altLang="ja-JP" sz="4400" b="1" dirty="0" smtClean="0"/>
          </a:p>
        </p:txBody>
      </p:sp>
      <p:pic>
        <p:nvPicPr>
          <p:cNvPr id="2050" name="Picture 2"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212976"/>
            <a:ext cx="331236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1425791"/>
      </p:ext>
    </p:extLst>
  </p:cSld>
  <p:clrMapOvr>
    <a:masterClrMapping/>
  </p:clrMapOvr>
  <mc:AlternateContent xmlns:mc="http://schemas.openxmlformats.org/markup-compatibility/2006">
    <mc:Choice xmlns:p14="http://schemas.microsoft.com/office/powerpoint/2010/main" Requires="p14">
      <p:transition spd="slow" p14:dur="2000" advTm="12877"/>
    </mc:Choice>
    <mc:Fallback>
      <p:transition spd="slow" advTm="1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671513"/>
            <a:ext cx="850582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179512" y="548680"/>
            <a:ext cx="1584176"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804249" y="116632"/>
            <a:ext cx="2020664"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572000" y="137556"/>
            <a:ext cx="2448272" cy="70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カーブ矢印 11"/>
          <p:cNvSpPr/>
          <p:nvPr/>
        </p:nvSpPr>
        <p:spPr>
          <a:xfrm rot="14561540">
            <a:off x="4252562" y="2237148"/>
            <a:ext cx="1158987" cy="3228525"/>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2823" y="-3067"/>
            <a:ext cx="178117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907470" y="188640"/>
            <a:ext cx="4384610"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08"/>
            <a:ext cx="1701050" cy="221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右カーブ矢印 14"/>
          <p:cNvSpPr/>
          <p:nvPr/>
        </p:nvSpPr>
        <p:spPr>
          <a:xfrm rot="4369157">
            <a:off x="2831725" y="96085"/>
            <a:ext cx="1552519" cy="3833088"/>
          </a:xfrm>
          <a:prstGeom prst="curv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右カーブ矢印 15"/>
          <p:cNvSpPr/>
          <p:nvPr/>
        </p:nvSpPr>
        <p:spPr>
          <a:xfrm rot="4369157">
            <a:off x="4370063" y="-1379274"/>
            <a:ext cx="1631874" cy="5916806"/>
          </a:xfrm>
          <a:prstGeom prst="curvedRight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下カーブ矢印 4"/>
          <p:cNvSpPr/>
          <p:nvPr/>
        </p:nvSpPr>
        <p:spPr>
          <a:xfrm rot="13183075">
            <a:off x="352394" y="2636374"/>
            <a:ext cx="2390540"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角丸四角形 5"/>
          <p:cNvSpPr/>
          <p:nvPr/>
        </p:nvSpPr>
        <p:spPr>
          <a:xfrm>
            <a:off x="179512" y="3366630"/>
            <a:ext cx="1939078" cy="782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rPr>
              <a:t>速やか</a:t>
            </a:r>
            <a:r>
              <a:rPr lang="ja-JP" altLang="en-US" b="1" dirty="0" smtClean="0">
                <a:solidFill>
                  <a:srgbClr val="FF0000"/>
                </a:solidFill>
              </a:rPr>
              <a:t>な</a:t>
            </a:r>
            <a:endParaRPr lang="en-US" altLang="ja-JP" b="1" dirty="0" smtClean="0">
              <a:solidFill>
                <a:srgbClr val="FF0000"/>
              </a:solidFill>
            </a:endParaRPr>
          </a:p>
          <a:p>
            <a:pPr algn="ctr"/>
            <a:r>
              <a:rPr lang="ja-JP" altLang="en-US" b="1" dirty="0" smtClean="0">
                <a:solidFill>
                  <a:srgbClr val="FF0000"/>
                </a:solidFill>
              </a:rPr>
              <a:t>紹介状の送付等</a:t>
            </a:r>
            <a:endParaRPr kumimoji="1" lang="ja-JP" altLang="en-US" b="1" dirty="0">
              <a:solidFill>
                <a:srgbClr val="FF0000"/>
              </a:solidFill>
            </a:endParaRPr>
          </a:p>
        </p:txBody>
      </p:sp>
      <p:sp>
        <p:nvSpPr>
          <p:cNvPr id="17" name="正方形/長方形 16"/>
          <p:cNvSpPr/>
          <p:nvPr/>
        </p:nvSpPr>
        <p:spPr>
          <a:xfrm>
            <a:off x="179512" y="4725144"/>
            <a:ext cx="4176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979984" y="5813648"/>
            <a:ext cx="4176464" cy="7200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歯科</a:t>
            </a:r>
            <a:r>
              <a:rPr lang="ja-JP" altLang="en-US" sz="2000" b="1" dirty="0" smtClean="0">
                <a:solidFill>
                  <a:srgbClr val="FF0000"/>
                </a:solidFill>
              </a:rPr>
              <a:t>医院や一般の診療所を</a:t>
            </a:r>
            <a:endParaRPr lang="en-US" altLang="ja-JP" sz="2000" b="1" dirty="0" smtClean="0">
              <a:solidFill>
                <a:srgbClr val="FF0000"/>
              </a:solidFill>
            </a:endParaRPr>
          </a:p>
          <a:p>
            <a:pPr algn="ctr"/>
            <a:r>
              <a:rPr lang="ja-JP" altLang="en-US" sz="2000" b="1" dirty="0" smtClean="0">
                <a:solidFill>
                  <a:srgbClr val="FF0000"/>
                </a:solidFill>
              </a:rPr>
              <a:t>受診した場合</a:t>
            </a:r>
            <a:endParaRPr kumimoji="1" lang="ja-JP" altLang="en-US" sz="2000" b="1" dirty="0">
              <a:solidFill>
                <a:srgbClr val="FF0000"/>
              </a:solidFill>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3903672"/>
      </p:ext>
    </p:extLst>
  </p:cSld>
  <p:clrMapOvr>
    <a:masterClrMapping/>
  </p:clrMapOvr>
  <mc:AlternateContent xmlns:mc="http://schemas.openxmlformats.org/markup-compatibility/2006">
    <mc:Choice xmlns:p14="http://schemas.microsoft.com/office/powerpoint/2010/main" Requires="p14">
      <p:transition spd="slow" p14:dur="2000" advTm="12146"/>
    </mc:Choice>
    <mc:Fallback>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31" presetClass="entr" presetSubtype="0" fill="hold" grpId="0" nodeType="afterEffect">
                                  <p:stCondLst>
                                    <p:cond delay="750"/>
                                  </p:stCondLst>
                                  <p:childTnLst>
                                    <p:set>
                                      <p:cBhvr>
                                        <p:cTn id="9" dur="1" fill="hold">
                                          <p:stCondLst>
                                            <p:cond delay="0"/>
                                          </p:stCondLst>
                                        </p:cTn>
                                        <p:tgtEl>
                                          <p:spTgt spid="16"/>
                                        </p:tgtEl>
                                        <p:attrNameLst>
                                          <p:attrName>style.visibility</p:attrName>
                                        </p:attrNameLst>
                                      </p:cBhvr>
                                      <p:to>
                                        <p:strVal val="visible"/>
                                      </p:to>
                                    </p:set>
                                    <p:anim calcmode="lin" valueType="num">
                                      <p:cBhvr>
                                        <p:cTn id="10" dur="1250" fill="hold"/>
                                        <p:tgtEl>
                                          <p:spTgt spid="16"/>
                                        </p:tgtEl>
                                        <p:attrNameLst>
                                          <p:attrName>ppt_w</p:attrName>
                                        </p:attrNameLst>
                                      </p:cBhvr>
                                      <p:tavLst>
                                        <p:tav tm="0">
                                          <p:val>
                                            <p:fltVal val="0"/>
                                          </p:val>
                                        </p:tav>
                                        <p:tav tm="100000">
                                          <p:val>
                                            <p:strVal val="#ppt_w"/>
                                          </p:val>
                                        </p:tav>
                                      </p:tavLst>
                                    </p:anim>
                                    <p:anim calcmode="lin" valueType="num">
                                      <p:cBhvr>
                                        <p:cTn id="11" dur="1250" fill="hold"/>
                                        <p:tgtEl>
                                          <p:spTgt spid="16"/>
                                        </p:tgtEl>
                                        <p:attrNameLst>
                                          <p:attrName>ppt_h</p:attrName>
                                        </p:attrNameLst>
                                      </p:cBhvr>
                                      <p:tavLst>
                                        <p:tav tm="0">
                                          <p:val>
                                            <p:fltVal val="0"/>
                                          </p:val>
                                        </p:tav>
                                        <p:tav tm="100000">
                                          <p:val>
                                            <p:strVal val="#ppt_h"/>
                                          </p:val>
                                        </p:tav>
                                      </p:tavLst>
                                    </p:anim>
                                    <p:anim calcmode="lin" valueType="num">
                                      <p:cBhvr>
                                        <p:cTn id="12" dur="1250" fill="hold"/>
                                        <p:tgtEl>
                                          <p:spTgt spid="16"/>
                                        </p:tgtEl>
                                        <p:attrNameLst>
                                          <p:attrName>style.rotation</p:attrName>
                                        </p:attrNameLst>
                                      </p:cBhvr>
                                      <p:tavLst>
                                        <p:tav tm="0">
                                          <p:val>
                                            <p:fltVal val="90"/>
                                          </p:val>
                                        </p:tav>
                                        <p:tav tm="100000">
                                          <p:val>
                                            <p:fltVal val="0"/>
                                          </p:val>
                                        </p:tav>
                                      </p:tavLst>
                                    </p:anim>
                                    <p:animEffect transition="in" filter="fade">
                                      <p:cBhvr>
                                        <p:cTn id="13" dur="1250"/>
                                        <p:tgtEl>
                                          <p:spTgt spid="16"/>
                                        </p:tgtEl>
                                      </p:cBhvr>
                                    </p:animEffect>
                                  </p:childTnLst>
                                </p:cTn>
                              </p:par>
                            </p:childTnLst>
                          </p:cTn>
                        </p:par>
                        <p:par>
                          <p:cTn id="14" fill="hold">
                            <p:stCondLst>
                              <p:cond delay="2000"/>
                            </p:stCondLst>
                            <p:childTnLst>
                              <p:par>
                                <p:cTn id="15" presetID="31" presetClass="entr" presetSubtype="0"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250" fill="hold"/>
                                        <p:tgtEl>
                                          <p:spTgt spid="5"/>
                                        </p:tgtEl>
                                        <p:attrNameLst>
                                          <p:attrName>ppt_w</p:attrName>
                                        </p:attrNameLst>
                                      </p:cBhvr>
                                      <p:tavLst>
                                        <p:tav tm="0">
                                          <p:val>
                                            <p:fltVal val="0"/>
                                          </p:val>
                                        </p:tav>
                                        <p:tav tm="100000">
                                          <p:val>
                                            <p:strVal val="#ppt_w"/>
                                          </p:val>
                                        </p:tav>
                                      </p:tavLst>
                                    </p:anim>
                                    <p:anim calcmode="lin" valueType="num">
                                      <p:cBhvr>
                                        <p:cTn id="18" dur="1250" fill="hold"/>
                                        <p:tgtEl>
                                          <p:spTgt spid="5"/>
                                        </p:tgtEl>
                                        <p:attrNameLst>
                                          <p:attrName>ppt_h</p:attrName>
                                        </p:attrNameLst>
                                      </p:cBhvr>
                                      <p:tavLst>
                                        <p:tav tm="0">
                                          <p:val>
                                            <p:fltVal val="0"/>
                                          </p:val>
                                        </p:tav>
                                        <p:tav tm="100000">
                                          <p:val>
                                            <p:strVal val="#ppt_h"/>
                                          </p:val>
                                        </p:tav>
                                      </p:tavLst>
                                    </p:anim>
                                    <p:anim calcmode="lin" valueType="num">
                                      <p:cBhvr>
                                        <p:cTn id="19" dur="1250" fill="hold"/>
                                        <p:tgtEl>
                                          <p:spTgt spid="5"/>
                                        </p:tgtEl>
                                        <p:attrNameLst>
                                          <p:attrName>style.rotation</p:attrName>
                                        </p:attrNameLst>
                                      </p:cBhvr>
                                      <p:tavLst>
                                        <p:tav tm="0">
                                          <p:val>
                                            <p:fltVal val="90"/>
                                          </p:val>
                                        </p:tav>
                                        <p:tav tm="100000">
                                          <p:val>
                                            <p:fltVal val="0"/>
                                          </p:val>
                                        </p:tav>
                                      </p:tavLst>
                                    </p:anim>
                                    <p:animEffect transition="in" filter="fade">
                                      <p:cBhvr>
                                        <p:cTn id="20" dur="1250"/>
                                        <p:tgtEl>
                                          <p:spTgt spid="5"/>
                                        </p:tgtEl>
                                      </p:cBhvr>
                                    </p:animEffect>
                                  </p:childTnLst>
                                </p:cTn>
                              </p:par>
                            </p:childTnLst>
                          </p:cTn>
                        </p:par>
                        <p:par>
                          <p:cTn id="21" fill="hold">
                            <p:stCondLst>
                              <p:cond delay="3500"/>
                            </p:stCondLst>
                            <p:childTnLst>
                              <p:par>
                                <p:cTn id="22" presetID="53" presetClass="entr" presetSubtype="16" fill="hold" grpId="0" nodeType="afterEffect">
                                  <p:stCondLst>
                                    <p:cond delay="25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16"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1" y="0"/>
            <a:ext cx="454849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フリーフォーム 3"/>
          <p:cNvSpPr/>
          <p:nvPr/>
        </p:nvSpPr>
        <p:spPr>
          <a:xfrm>
            <a:off x="2051720" y="78538"/>
            <a:ext cx="3168352" cy="1982310"/>
          </a:xfrm>
          <a:custGeom>
            <a:avLst/>
            <a:gdLst>
              <a:gd name="connsiteX0" fmla="*/ 753036 w 2859741"/>
              <a:gd name="connsiteY0" fmla="*/ 322729 h 1712258"/>
              <a:gd name="connsiteX1" fmla="*/ 609600 w 2859741"/>
              <a:gd name="connsiteY1" fmla="*/ 349623 h 1712258"/>
              <a:gd name="connsiteX2" fmla="*/ 564777 w 2859741"/>
              <a:gd name="connsiteY2" fmla="*/ 376517 h 1712258"/>
              <a:gd name="connsiteX3" fmla="*/ 430306 w 2859741"/>
              <a:gd name="connsiteY3" fmla="*/ 484094 h 1712258"/>
              <a:gd name="connsiteX4" fmla="*/ 367553 w 2859741"/>
              <a:gd name="connsiteY4" fmla="*/ 555811 h 1712258"/>
              <a:gd name="connsiteX5" fmla="*/ 340659 w 2859741"/>
              <a:gd name="connsiteY5" fmla="*/ 573741 h 1712258"/>
              <a:gd name="connsiteX6" fmla="*/ 313765 w 2859741"/>
              <a:gd name="connsiteY6" fmla="*/ 609600 h 1712258"/>
              <a:gd name="connsiteX7" fmla="*/ 152400 w 2859741"/>
              <a:gd name="connsiteY7" fmla="*/ 788894 h 1712258"/>
              <a:gd name="connsiteX8" fmla="*/ 134471 w 2859741"/>
              <a:gd name="connsiteY8" fmla="*/ 824753 h 1712258"/>
              <a:gd name="connsiteX9" fmla="*/ 89647 w 2859741"/>
              <a:gd name="connsiteY9" fmla="*/ 905435 h 1712258"/>
              <a:gd name="connsiteX10" fmla="*/ 80683 w 2859741"/>
              <a:gd name="connsiteY10" fmla="*/ 932329 h 1712258"/>
              <a:gd name="connsiteX11" fmla="*/ 62753 w 2859741"/>
              <a:gd name="connsiteY11" fmla="*/ 1021976 h 1712258"/>
              <a:gd name="connsiteX12" fmla="*/ 35859 w 2859741"/>
              <a:gd name="connsiteY12" fmla="*/ 1066800 h 1712258"/>
              <a:gd name="connsiteX13" fmla="*/ 8965 w 2859741"/>
              <a:gd name="connsiteY13" fmla="*/ 1165411 h 1712258"/>
              <a:gd name="connsiteX14" fmla="*/ 0 w 2859741"/>
              <a:gd name="connsiteY14" fmla="*/ 1192305 h 1712258"/>
              <a:gd name="connsiteX15" fmla="*/ 8965 w 2859741"/>
              <a:gd name="connsiteY15" fmla="*/ 1272988 h 1712258"/>
              <a:gd name="connsiteX16" fmla="*/ 125506 w 2859741"/>
              <a:gd name="connsiteY16" fmla="*/ 1362635 h 1712258"/>
              <a:gd name="connsiteX17" fmla="*/ 224118 w 2859741"/>
              <a:gd name="connsiteY17" fmla="*/ 1434353 h 1712258"/>
              <a:gd name="connsiteX18" fmla="*/ 251012 w 2859741"/>
              <a:gd name="connsiteY18" fmla="*/ 1452282 h 1712258"/>
              <a:gd name="connsiteX19" fmla="*/ 322730 w 2859741"/>
              <a:gd name="connsiteY19" fmla="*/ 1488141 h 1712258"/>
              <a:gd name="connsiteX20" fmla="*/ 367553 w 2859741"/>
              <a:gd name="connsiteY20" fmla="*/ 1515035 h 1712258"/>
              <a:gd name="connsiteX21" fmla="*/ 528918 w 2859741"/>
              <a:gd name="connsiteY21" fmla="*/ 1550894 h 1712258"/>
              <a:gd name="connsiteX22" fmla="*/ 564777 w 2859741"/>
              <a:gd name="connsiteY22" fmla="*/ 1559858 h 1712258"/>
              <a:gd name="connsiteX23" fmla="*/ 824753 w 2859741"/>
              <a:gd name="connsiteY23" fmla="*/ 1577788 h 1712258"/>
              <a:gd name="connsiteX24" fmla="*/ 851647 w 2859741"/>
              <a:gd name="connsiteY24" fmla="*/ 1586753 h 1712258"/>
              <a:gd name="connsiteX25" fmla="*/ 1048871 w 2859741"/>
              <a:gd name="connsiteY25" fmla="*/ 1604682 h 1712258"/>
              <a:gd name="connsiteX26" fmla="*/ 1084730 w 2859741"/>
              <a:gd name="connsiteY26" fmla="*/ 1613647 h 1712258"/>
              <a:gd name="connsiteX27" fmla="*/ 1326777 w 2859741"/>
              <a:gd name="connsiteY27" fmla="*/ 1649505 h 1712258"/>
              <a:gd name="connsiteX28" fmla="*/ 1524000 w 2859741"/>
              <a:gd name="connsiteY28" fmla="*/ 1676400 h 1712258"/>
              <a:gd name="connsiteX29" fmla="*/ 1694330 w 2859741"/>
              <a:gd name="connsiteY29" fmla="*/ 1694329 h 1712258"/>
              <a:gd name="connsiteX30" fmla="*/ 1936377 w 2859741"/>
              <a:gd name="connsiteY30" fmla="*/ 1676400 h 1712258"/>
              <a:gd name="connsiteX31" fmla="*/ 1981200 w 2859741"/>
              <a:gd name="connsiteY31" fmla="*/ 1658470 h 1712258"/>
              <a:gd name="connsiteX32" fmla="*/ 2196353 w 2859741"/>
              <a:gd name="connsiteY32" fmla="*/ 1667435 h 1712258"/>
              <a:gd name="connsiteX33" fmla="*/ 2312894 w 2859741"/>
              <a:gd name="connsiteY33" fmla="*/ 1685364 h 1712258"/>
              <a:gd name="connsiteX34" fmla="*/ 2393577 w 2859741"/>
              <a:gd name="connsiteY34" fmla="*/ 1694329 h 1712258"/>
              <a:gd name="connsiteX35" fmla="*/ 2447365 w 2859741"/>
              <a:gd name="connsiteY35" fmla="*/ 1703294 h 1712258"/>
              <a:gd name="connsiteX36" fmla="*/ 2510118 w 2859741"/>
              <a:gd name="connsiteY36" fmla="*/ 1712258 h 1712258"/>
              <a:gd name="connsiteX37" fmla="*/ 2635624 w 2859741"/>
              <a:gd name="connsiteY37" fmla="*/ 1685364 h 1712258"/>
              <a:gd name="connsiteX38" fmla="*/ 2662518 w 2859741"/>
              <a:gd name="connsiteY38" fmla="*/ 1676400 h 1712258"/>
              <a:gd name="connsiteX39" fmla="*/ 2680447 w 2859741"/>
              <a:gd name="connsiteY39" fmla="*/ 1658470 h 1712258"/>
              <a:gd name="connsiteX40" fmla="*/ 2689412 w 2859741"/>
              <a:gd name="connsiteY40" fmla="*/ 1631576 h 1712258"/>
              <a:gd name="connsiteX41" fmla="*/ 2716306 w 2859741"/>
              <a:gd name="connsiteY41" fmla="*/ 1622611 h 1712258"/>
              <a:gd name="connsiteX42" fmla="*/ 2734236 w 2859741"/>
              <a:gd name="connsiteY42" fmla="*/ 1595717 h 1712258"/>
              <a:gd name="connsiteX43" fmla="*/ 2761130 w 2859741"/>
              <a:gd name="connsiteY43" fmla="*/ 1577788 h 1712258"/>
              <a:gd name="connsiteX44" fmla="*/ 2779059 w 2859741"/>
              <a:gd name="connsiteY44" fmla="*/ 1559858 h 1712258"/>
              <a:gd name="connsiteX45" fmla="*/ 2796989 w 2859741"/>
              <a:gd name="connsiteY45" fmla="*/ 1371600 h 1712258"/>
              <a:gd name="connsiteX46" fmla="*/ 2814918 w 2859741"/>
              <a:gd name="connsiteY46" fmla="*/ 1326776 h 1712258"/>
              <a:gd name="connsiteX47" fmla="*/ 2823883 w 2859741"/>
              <a:gd name="connsiteY47" fmla="*/ 1299882 h 1712258"/>
              <a:gd name="connsiteX48" fmla="*/ 2832847 w 2859741"/>
              <a:gd name="connsiteY48" fmla="*/ 1228164 h 1712258"/>
              <a:gd name="connsiteX49" fmla="*/ 2841812 w 2859741"/>
              <a:gd name="connsiteY49" fmla="*/ 1165411 h 1712258"/>
              <a:gd name="connsiteX50" fmla="*/ 2859741 w 2859741"/>
              <a:gd name="connsiteY50" fmla="*/ 1048870 h 1712258"/>
              <a:gd name="connsiteX51" fmla="*/ 2850777 w 2859741"/>
              <a:gd name="connsiteY51" fmla="*/ 331694 h 1712258"/>
              <a:gd name="connsiteX52" fmla="*/ 2841812 w 2859741"/>
              <a:gd name="connsiteY52" fmla="*/ 304800 h 1712258"/>
              <a:gd name="connsiteX53" fmla="*/ 2796989 w 2859741"/>
              <a:gd name="connsiteY53" fmla="*/ 215153 h 1712258"/>
              <a:gd name="connsiteX54" fmla="*/ 2788024 w 2859741"/>
              <a:gd name="connsiteY54" fmla="*/ 179294 h 1712258"/>
              <a:gd name="connsiteX55" fmla="*/ 2770094 w 2859741"/>
              <a:gd name="connsiteY55" fmla="*/ 161364 h 1712258"/>
              <a:gd name="connsiteX56" fmla="*/ 2752165 w 2859741"/>
              <a:gd name="connsiteY56" fmla="*/ 134470 h 1712258"/>
              <a:gd name="connsiteX57" fmla="*/ 2725271 w 2859741"/>
              <a:gd name="connsiteY57" fmla="*/ 116541 h 1712258"/>
              <a:gd name="connsiteX58" fmla="*/ 2635624 w 2859741"/>
              <a:gd name="connsiteY58" fmla="*/ 53788 h 1712258"/>
              <a:gd name="connsiteX59" fmla="*/ 2590800 w 2859741"/>
              <a:gd name="connsiteY59" fmla="*/ 17929 h 1712258"/>
              <a:gd name="connsiteX60" fmla="*/ 2528047 w 2859741"/>
              <a:gd name="connsiteY60" fmla="*/ 0 h 1712258"/>
              <a:gd name="connsiteX61" fmla="*/ 2097741 w 2859741"/>
              <a:gd name="connsiteY61" fmla="*/ 8964 h 1712258"/>
              <a:gd name="connsiteX62" fmla="*/ 1999130 w 2859741"/>
              <a:gd name="connsiteY62" fmla="*/ 17929 h 1712258"/>
              <a:gd name="connsiteX63" fmla="*/ 1344706 w 2859741"/>
              <a:gd name="connsiteY63" fmla="*/ 44823 h 1712258"/>
              <a:gd name="connsiteX64" fmla="*/ 1237130 w 2859741"/>
              <a:gd name="connsiteY64" fmla="*/ 62753 h 1712258"/>
              <a:gd name="connsiteX65" fmla="*/ 1129553 w 2859741"/>
              <a:gd name="connsiteY65" fmla="*/ 80682 h 1712258"/>
              <a:gd name="connsiteX66" fmla="*/ 1066800 w 2859741"/>
              <a:gd name="connsiteY66" fmla="*/ 89647 h 1712258"/>
              <a:gd name="connsiteX67" fmla="*/ 959224 w 2859741"/>
              <a:gd name="connsiteY67" fmla="*/ 116541 h 1712258"/>
              <a:gd name="connsiteX68" fmla="*/ 914400 w 2859741"/>
              <a:gd name="connsiteY68" fmla="*/ 152400 h 1712258"/>
              <a:gd name="connsiteX69" fmla="*/ 887506 w 2859741"/>
              <a:gd name="connsiteY69" fmla="*/ 170329 h 1712258"/>
              <a:gd name="connsiteX70" fmla="*/ 860612 w 2859741"/>
              <a:gd name="connsiteY70" fmla="*/ 206188 h 1712258"/>
              <a:gd name="connsiteX71" fmla="*/ 833718 w 2859741"/>
              <a:gd name="connsiteY71" fmla="*/ 215153 h 1712258"/>
              <a:gd name="connsiteX72" fmla="*/ 815789 w 2859741"/>
              <a:gd name="connsiteY72" fmla="*/ 242047 h 1712258"/>
              <a:gd name="connsiteX73" fmla="*/ 762000 w 2859741"/>
              <a:gd name="connsiteY73" fmla="*/ 295835 h 1712258"/>
              <a:gd name="connsiteX74" fmla="*/ 753036 w 2859741"/>
              <a:gd name="connsiteY74" fmla="*/ 322729 h 171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59741" h="1712258">
                <a:moveTo>
                  <a:pt x="753036" y="322729"/>
                </a:moveTo>
                <a:cubicBezTo>
                  <a:pt x="727636" y="331694"/>
                  <a:pt x="657593" y="325626"/>
                  <a:pt x="609600" y="349623"/>
                </a:cubicBezTo>
                <a:cubicBezTo>
                  <a:pt x="511160" y="398843"/>
                  <a:pt x="682231" y="337368"/>
                  <a:pt x="564777" y="376517"/>
                </a:cubicBezTo>
                <a:cubicBezTo>
                  <a:pt x="516428" y="408751"/>
                  <a:pt x="470851" y="437757"/>
                  <a:pt x="430306" y="484094"/>
                </a:cubicBezTo>
                <a:cubicBezTo>
                  <a:pt x="409388" y="508000"/>
                  <a:pt x="390014" y="533350"/>
                  <a:pt x="367553" y="555811"/>
                </a:cubicBezTo>
                <a:cubicBezTo>
                  <a:pt x="359934" y="563430"/>
                  <a:pt x="348278" y="566122"/>
                  <a:pt x="340659" y="573741"/>
                </a:cubicBezTo>
                <a:cubicBezTo>
                  <a:pt x="330094" y="584306"/>
                  <a:pt x="323389" y="598171"/>
                  <a:pt x="313765" y="609600"/>
                </a:cubicBezTo>
                <a:cubicBezTo>
                  <a:pt x="206789" y="736634"/>
                  <a:pt x="230828" y="710466"/>
                  <a:pt x="152400" y="788894"/>
                </a:cubicBezTo>
                <a:cubicBezTo>
                  <a:pt x="146424" y="800847"/>
                  <a:pt x="140807" y="812987"/>
                  <a:pt x="134471" y="824753"/>
                </a:cubicBezTo>
                <a:cubicBezTo>
                  <a:pt x="119885" y="851841"/>
                  <a:pt x="103406" y="877917"/>
                  <a:pt x="89647" y="905435"/>
                </a:cubicBezTo>
                <a:cubicBezTo>
                  <a:pt x="85421" y="913887"/>
                  <a:pt x="82808" y="923121"/>
                  <a:pt x="80683" y="932329"/>
                </a:cubicBezTo>
                <a:cubicBezTo>
                  <a:pt x="73831" y="962023"/>
                  <a:pt x="72390" y="993066"/>
                  <a:pt x="62753" y="1021976"/>
                </a:cubicBezTo>
                <a:cubicBezTo>
                  <a:pt x="57243" y="1038506"/>
                  <a:pt x="43069" y="1050937"/>
                  <a:pt x="35859" y="1066800"/>
                </a:cubicBezTo>
                <a:cubicBezTo>
                  <a:pt x="14491" y="1113811"/>
                  <a:pt x="20525" y="1119174"/>
                  <a:pt x="8965" y="1165411"/>
                </a:cubicBezTo>
                <a:cubicBezTo>
                  <a:pt x="6673" y="1174578"/>
                  <a:pt x="2988" y="1183340"/>
                  <a:pt x="0" y="1192305"/>
                </a:cubicBezTo>
                <a:cubicBezTo>
                  <a:pt x="2988" y="1219199"/>
                  <a:pt x="-3137" y="1248785"/>
                  <a:pt x="8965" y="1272988"/>
                </a:cubicBezTo>
                <a:cubicBezTo>
                  <a:pt x="41905" y="1338868"/>
                  <a:pt x="75066" y="1329997"/>
                  <a:pt x="125506" y="1362635"/>
                </a:cubicBezTo>
                <a:cubicBezTo>
                  <a:pt x="159630" y="1384715"/>
                  <a:pt x="190300" y="1411808"/>
                  <a:pt x="224118" y="1434353"/>
                </a:cubicBezTo>
                <a:cubicBezTo>
                  <a:pt x="233083" y="1440329"/>
                  <a:pt x="241553" y="1447123"/>
                  <a:pt x="251012" y="1452282"/>
                </a:cubicBezTo>
                <a:cubicBezTo>
                  <a:pt x="274476" y="1465081"/>
                  <a:pt x="299197" y="1475469"/>
                  <a:pt x="322730" y="1488141"/>
                </a:cubicBezTo>
                <a:cubicBezTo>
                  <a:pt x="338071" y="1496402"/>
                  <a:pt x="350884" y="1509962"/>
                  <a:pt x="367553" y="1515035"/>
                </a:cubicBezTo>
                <a:cubicBezTo>
                  <a:pt x="420266" y="1531078"/>
                  <a:pt x="475462" y="1537531"/>
                  <a:pt x="528918" y="1550894"/>
                </a:cubicBezTo>
                <a:cubicBezTo>
                  <a:pt x="540871" y="1553882"/>
                  <a:pt x="552551" y="1558330"/>
                  <a:pt x="564777" y="1559858"/>
                </a:cubicBezTo>
                <a:cubicBezTo>
                  <a:pt x="623409" y="1567187"/>
                  <a:pt x="777368" y="1575001"/>
                  <a:pt x="824753" y="1577788"/>
                </a:cubicBezTo>
                <a:cubicBezTo>
                  <a:pt x="833718" y="1580776"/>
                  <a:pt x="842265" y="1585627"/>
                  <a:pt x="851647" y="1586753"/>
                </a:cubicBezTo>
                <a:cubicBezTo>
                  <a:pt x="917189" y="1594618"/>
                  <a:pt x="1048871" y="1604682"/>
                  <a:pt x="1048871" y="1604682"/>
                </a:cubicBezTo>
                <a:cubicBezTo>
                  <a:pt x="1060824" y="1607670"/>
                  <a:pt x="1072591" y="1611536"/>
                  <a:pt x="1084730" y="1613647"/>
                </a:cubicBezTo>
                <a:cubicBezTo>
                  <a:pt x="1289078" y="1649186"/>
                  <a:pt x="1193739" y="1631364"/>
                  <a:pt x="1326777" y="1649505"/>
                </a:cubicBezTo>
                <a:cubicBezTo>
                  <a:pt x="1365730" y="1654817"/>
                  <a:pt x="1473288" y="1671329"/>
                  <a:pt x="1524000" y="1676400"/>
                </a:cubicBezTo>
                <a:cubicBezTo>
                  <a:pt x="1702665" y="1694266"/>
                  <a:pt x="1566576" y="1676078"/>
                  <a:pt x="1694330" y="1694329"/>
                </a:cubicBezTo>
                <a:cubicBezTo>
                  <a:pt x="1828671" y="1688731"/>
                  <a:pt x="1853268" y="1707566"/>
                  <a:pt x="1936377" y="1676400"/>
                </a:cubicBezTo>
                <a:cubicBezTo>
                  <a:pt x="1951444" y="1670750"/>
                  <a:pt x="1966259" y="1664447"/>
                  <a:pt x="1981200" y="1658470"/>
                </a:cubicBezTo>
                <a:cubicBezTo>
                  <a:pt x="2052918" y="1661458"/>
                  <a:pt x="2124722" y="1662813"/>
                  <a:pt x="2196353" y="1667435"/>
                </a:cubicBezTo>
                <a:cubicBezTo>
                  <a:pt x="2227183" y="1669424"/>
                  <a:pt x="2281203" y="1681139"/>
                  <a:pt x="2312894" y="1685364"/>
                </a:cubicBezTo>
                <a:cubicBezTo>
                  <a:pt x="2339716" y="1688940"/>
                  <a:pt x="2366755" y="1690753"/>
                  <a:pt x="2393577" y="1694329"/>
                </a:cubicBezTo>
                <a:cubicBezTo>
                  <a:pt x="2411594" y="1696731"/>
                  <a:pt x="2429400" y="1700530"/>
                  <a:pt x="2447365" y="1703294"/>
                </a:cubicBezTo>
                <a:cubicBezTo>
                  <a:pt x="2468249" y="1706507"/>
                  <a:pt x="2489200" y="1709270"/>
                  <a:pt x="2510118" y="1712258"/>
                </a:cubicBezTo>
                <a:cubicBezTo>
                  <a:pt x="2600595" y="1700949"/>
                  <a:pt x="2558976" y="1710913"/>
                  <a:pt x="2635624" y="1685364"/>
                </a:cubicBezTo>
                <a:lnTo>
                  <a:pt x="2662518" y="1676400"/>
                </a:lnTo>
                <a:cubicBezTo>
                  <a:pt x="2668494" y="1670423"/>
                  <a:pt x="2676099" y="1665718"/>
                  <a:pt x="2680447" y="1658470"/>
                </a:cubicBezTo>
                <a:cubicBezTo>
                  <a:pt x="2685309" y="1650367"/>
                  <a:pt x="2682730" y="1638258"/>
                  <a:pt x="2689412" y="1631576"/>
                </a:cubicBezTo>
                <a:cubicBezTo>
                  <a:pt x="2696094" y="1624894"/>
                  <a:pt x="2707341" y="1625599"/>
                  <a:pt x="2716306" y="1622611"/>
                </a:cubicBezTo>
                <a:cubicBezTo>
                  <a:pt x="2722283" y="1613646"/>
                  <a:pt x="2726617" y="1603336"/>
                  <a:pt x="2734236" y="1595717"/>
                </a:cubicBezTo>
                <a:cubicBezTo>
                  <a:pt x="2741855" y="1588099"/>
                  <a:pt x="2752717" y="1584519"/>
                  <a:pt x="2761130" y="1577788"/>
                </a:cubicBezTo>
                <a:cubicBezTo>
                  <a:pt x="2767730" y="1572508"/>
                  <a:pt x="2773083" y="1565835"/>
                  <a:pt x="2779059" y="1559858"/>
                </a:cubicBezTo>
                <a:cubicBezTo>
                  <a:pt x="2785036" y="1497105"/>
                  <a:pt x="2787404" y="1433904"/>
                  <a:pt x="2796989" y="1371600"/>
                </a:cubicBezTo>
                <a:cubicBezTo>
                  <a:pt x="2799436" y="1355695"/>
                  <a:pt x="2809268" y="1341844"/>
                  <a:pt x="2814918" y="1326776"/>
                </a:cubicBezTo>
                <a:cubicBezTo>
                  <a:pt x="2818236" y="1317928"/>
                  <a:pt x="2820895" y="1308847"/>
                  <a:pt x="2823883" y="1299882"/>
                </a:cubicBezTo>
                <a:cubicBezTo>
                  <a:pt x="2826871" y="1275976"/>
                  <a:pt x="2829663" y="1252045"/>
                  <a:pt x="2832847" y="1228164"/>
                </a:cubicBezTo>
                <a:cubicBezTo>
                  <a:pt x="2835640" y="1207219"/>
                  <a:pt x="2839191" y="1186378"/>
                  <a:pt x="2841812" y="1165411"/>
                </a:cubicBezTo>
                <a:cubicBezTo>
                  <a:pt x="2854719" y="1062156"/>
                  <a:pt x="2843039" y="1115683"/>
                  <a:pt x="2859741" y="1048870"/>
                </a:cubicBezTo>
                <a:cubicBezTo>
                  <a:pt x="2856753" y="809811"/>
                  <a:pt x="2856536" y="570702"/>
                  <a:pt x="2850777" y="331694"/>
                </a:cubicBezTo>
                <a:cubicBezTo>
                  <a:pt x="2850549" y="322247"/>
                  <a:pt x="2845772" y="313380"/>
                  <a:pt x="2841812" y="304800"/>
                </a:cubicBezTo>
                <a:cubicBezTo>
                  <a:pt x="2827812" y="274466"/>
                  <a:pt x="2810150" y="245861"/>
                  <a:pt x="2796989" y="215153"/>
                </a:cubicBezTo>
                <a:cubicBezTo>
                  <a:pt x="2792136" y="203828"/>
                  <a:pt x="2793534" y="190314"/>
                  <a:pt x="2788024" y="179294"/>
                </a:cubicBezTo>
                <a:cubicBezTo>
                  <a:pt x="2784244" y="171734"/>
                  <a:pt x="2775374" y="167964"/>
                  <a:pt x="2770094" y="161364"/>
                </a:cubicBezTo>
                <a:cubicBezTo>
                  <a:pt x="2763363" y="152951"/>
                  <a:pt x="2759783" y="142088"/>
                  <a:pt x="2752165" y="134470"/>
                </a:cubicBezTo>
                <a:cubicBezTo>
                  <a:pt x="2744547" y="126852"/>
                  <a:pt x="2733324" y="123699"/>
                  <a:pt x="2725271" y="116541"/>
                </a:cubicBezTo>
                <a:cubicBezTo>
                  <a:pt x="2651901" y="51323"/>
                  <a:pt x="2701364" y="70223"/>
                  <a:pt x="2635624" y="53788"/>
                </a:cubicBezTo>
                <a:cubicBezTo>
                  <a:pt x="2621904" y="40068"/>
                  <a:pt x="2609649" y="25468"/>
                  <a:pt x="2590800" y="17929"/>
                </a:cubicBezTo>
                <a:cubicBezTo>
                  <a:pt x="2570601" y="9850"/>
                  <a:pt x="2548965" y="5976"/>
                  <a:pt x="2528047" y="0"/>
                </a:cubicBezTo>
                <a:lnTo>
                  <a:pt x="2097741" y="8964"/>
                </a:lnTo>
                <a:cubicBezTo>
                  <a:pt x="2064754" y="10082"/>
                  <a:pt x="2032072" y="15870"/>
                  <a:pt x="1999130" y="17929"/>
                </a:cubicBezTo>
                <a:cubicBezTo>
                  <a:pt x="1868222" y="26111"/>
                  <a:pt x="1347224" y="44726"/>
                  <a:pt x="1344706" y="44823"/>
                </a:cubicBezTo>
                <a:cubicBezTo>
                  <a:pt x="1290045" y="63044"/>
                  <a:pt x="1333205" y="50744"/>
                  <a:pt x="1237130" y="62753"/>
                </a:cubicBezTo>
                <a:cubicBezTo>
                  <a:pt x="1119929" y="77403"/>
                  <a:pt x="1223483" y="65027"/>
                  <a:pt x="1129553" y="80682"/>
                </a:cubicBezTo>
                <a:cubicBezTo>
                  <a:pt x="1108710" y="84156"/>
                  <a:pt x="1087718" y="86659"/>
                  <a:pt x="1066800" y="89647"/>
                </a:cubicBezTo>
                <a:cubicBezTo>
                  <a:pt x="978752" y="133670"/>
                  <a:pt x="1099439" y="78300"/>
                  <a:pt x="959224" y="116541"/>
                </a:cubicBezTo>
                <a:cubicBezTo>
                  <a:pt x="938291" y="122250"/>
                  <a:pt x="929755" y="140116"/>
                  <a:pt x="914400" y="152400"/>
                </a:cubicBezTo>
                <a:cubicBezTo>
                  <a:pt x="905987" y="159131"/>
                  <a:pt x="896471" y="164353"/>
                  <a:pt x="887506" y="170329"/>
                </a:cubicBezTo>
                <a:cubicBezTo>
                  <a:pt x="878541" y="182282"/>
                  <a:pt x="872090" y="196623"/>
                  <a:pt x="860612" y="206188"/>
                </a:cubicBezTo>
                <a:cubicBezTo>
                  <a:pt x="853353" y="212238"/>
                  <a:pt x="841097" y="209250"/>
                  <a:pt x="833718" y="215153"/>
                </a:cubicBezTo>
                <a:cubicBezTo>
                  <a:pt x="825305" y="221884"/>
                  <a:pt x="822947" y="233994"/>
                  <a:pt x="815789" y="242047"/>
                </a:cubicBezTo>
                <a:cubicBezTo>
                  <a:pt x="798943" y="260998"/>
                  <a:pt x="762000" y="295835"/>
                  <a:pt x="762000" y="295835"/>
                </a:cubicBezTo>
                <a:cubicBezTo>
                  <a:pt x="741958" y="355962"/>
                  <a:pt x="778436" y="313764"/>
                  <a:pt x="753036" y="3227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カーブ矢印 4"/>
          <p:cNvSpPr/>
          <p:nvPr/>
        </p:nvSpPr>
        <p:spPr>
          <a:xfrm rot="16489282">
            <a:off x="3225864" y="3176118"/>
            <a:ext cx="2477292" cy="731520"/>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2987824" y="5301208"/>
            <a:ext cx="1800200" cy="720080"/>
          </a:xfrm>
          <a:prstGeom prst="rect">
            <a:avLst/>
          </a:prstGeom>
          <a:solidFill>
            <a:srgbClr val="CC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病院や嘱託医へ</a:t>
            </a:r>
            <a:endParaRPr lang="en-US" altLang="ja-JP" b="1" dirty="0" smtClean="0">
              <a:solidFill>
                <a:schemeClr val="tx1"/>
              </a:solidFill>
            </a:endParaRPr>
          </a:p>
          <a:p>
            <a:pPr algn="ctr"/>
            <a:r>
              <a:rPr kumimoji="1" lang="ja-JP" altLang="en-US" b="1" dirty="0" smtClean="0">
                <a:solidFill>
                  <a:schemeClr val="tx1"/>
                </a:solidFill>
              </a:rPr>
              <a:t>の相談</a:t>
            </a:r>
            <a:endParaRPr kumimoji="1" lang="ja-JP" altLang="en-US" b="1" dirty="0">
              <a:solidFill>
                <a:schemeClr val="tx1"/>
              </a:solidFill>
            </a:endParaRPr>
          </a:p>
        </p:txBody>
      </p:sp>
      <p:sp>
        <p:nvSpPr>
          <p:cNvPr id="6" name="正方形/長方形 5"/>
          <p:cNvSpPr/>
          <p:nvPr/>
        </p:nvSpPr>
        <p:spPr>
          <a:xfrm>
            <a:off x="5004048" y="3370684"/>
            <a:ext cx="1440160" cy="346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6872994"/>
      </p:ext>
    </p:extLst>
  </p:cSld>
  <p:clrMapOvr>
    <a:masterClrMapping/>
  </p:clrMapOvr>
  <mc:AlternateContent xmlns:mc="http://schemas.openxmlformats.org/markup-compatibility/2006">
    <mc:Choice xmlns:p14="http://schemas.microsoft.com/office/powerpoint/2010/main" Requires="p14">
      <p:transition spd="slow" p14:dur="2000" advTm="9331"/>
    </mc:Choice>
    <mc:Fallback>
      <p:transition spd="slow" advTm="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8636"/>
            <a:ext cx="4312303" cy="683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フリーフォーム 5"/>
          <p:cNvSpPr/>
          <p:nvPr/>
        </p:nvSpPr>
        <p:spPr>
          <a:xfrm>
            <a:off x="4716016" y="2267076"/>
            <a:ext cx="3168352" cy="1982310"/>
          </a:xfrm>
          <a:custGeom>
            <a:avLst/>
            <a:gdLst>
              <a:gd name="connsiteX0" fmla="*/ 753036 w 2859741"/>
              <a:gd name="connsiteY0" fmla="*/ 322729 h 1712258"/>
              <a:gd name="connsiteX1" fmla="*/ 609600 w 2859741"/>
              <a:gd name="connsiteY1" fmla="*/ 349623 h 1712258"/>
              <a:gd name="connsiteX2" fmla="*/ 564777 w 2859741"/>
              <a:gd name="connsiteY2" fmla="*/ 376517 h 1712258"/>
              <a:gd name="connsiteX3" fmla="*/ 430306 w 2859741"/>
              <a:gd name="connsiteY3" fmla="*/ 484094 h 1712258"/>
              <a:gd name="connsiteX4" fmla="*/ 367553 w 2859741"/>
              <a:gd name="connsiteY4" fmla="*/ 555811 h 1712258"/>
              <a:gd name="connsiteX5" fmla="*/ 340659 w 2859741"/>
              <a:gd name="connsiteY5" fmla="*/ 573741 h 1712258"/>
              <a:gd name="connsiteX6" fmla="*/ 313765 w 2859741"/>
              <a:gd name="connsiteY6" fmla="*/ 609600 h 1712258"/>
              <a:gd name="connsiteX7" fmla="*/ 152400 w 2859741"/>
              <a:gd name="connsiteY7" fmla="*/ 788894 h 1712258"/>
              <a:gd name="connsiteX8" fmla="*/ 134471 w 2859741"/>
              <a:gd name="connsiteY8" fmla="*/ 824753 h 1712258"/>
              <a:gd name="connsiteX9" fmla="*/ 89647 w 2859741"/>
              <a:gd name="connsiteY9" fmla="*/ 905435 h 1712258"/>
              <a:gd name="connsiteX10" fmla="*/ 80683 w 2859741"/>
              <a:gd name="connsiteY10" fmla="*/ 932329 h 1712258"/>
              <a:gd name="connsiteX11" fmla="*/ 62753 w 2859741"/>
              <a:gd name="connsiteY11" fmla="*/ 1021976 h 1712258"/>
              <a:gd name="connsiteX12" fmla="*/ 35859 w 2859741"/>
              <a:gd name="connsiteY12" fmla="*/ 1066800 h 1712258"/>
              <a:gd name="connsiteX13" fmla="*/ 8965 w 2859741"/>
              <a:gd name="connsiteY13" fmla="*/ 1165411 h 1712258"/>
              <a:gd name="connsiteX14" fmla="*/ 0 w 2859741"/>
              <a:gd name="connsiteY14" fmla="*/ 1192305 h 1712258"/>
              <a:gd name="connsiteX15" fmla="*/ 8965 w 2859741"/>
              <a:gd name="connsiteY15" fmla="*/ 1272988 h 1712258"/>
              <a:gd name="connsiteX16" fmla="*/ 125506 w 2859741"/>
              <a:gd name="connsiteY16" fmla="*/ 1362635 h 1712258"/>
              <a:gd name="connsiteX17" fmla="*/ 224118 w 2859741"/>
              <a:gd name="connsiteY17" fmla="*/ 1434353 h 1712258"/>
              <a:gd name="connsiteX18" fmla="*/ 251012 w 2859741"/>
              <a:gd name="connsiteY18" fmla="*/ 1452282 h 1712258"/>
              <a:gd name="connsiteX19" fmla="*/ 322730 w 2859741"/>
              <a:gd name="connsiteY19" fmla="*/ 1488141 h 1712258"/>
              <a:gd name="connsiteX20" fmla="*/ 367553 w 2859741"/>
              <a:gd name="connsiteY20" fmla="*/ 1515035 h 1712258"/>
              <a:gd name="connsiteX21" fmla="*/ 528918 w 2859741"/>
              <a:gd name="connsiteY21" fmla="*/ 1550894 h 1712258"/>
              <a:gd name="connsiteX22" fmla="*/ 564777 w 2859741"/>
              <a:gd name="connsiteY22" fmla="*/ 1559858 h 1712258"/>
              <a:gd name="connsiteX23" fmla="*/ 824753 w 2859741"/>
              <a:gd name="connsiteY23" fmla="*/ 1577788 h 1712258"/>
              <a:gd name="connsiteX24" fmla="*/ 851647 w 2859741"/>
              <a:gd name="connsiteY24" fmla="*/ 1586753 h 1712258"/>
              <a:gd name="connsiteX25" fmla="*/ 1048871 w 2859741"/>
              <a:gd name="connsiteY25" fmla="*/ 1604682 h 1712258"/>
              <a:gd name="connsiteX26" fmla="*/ 1084730 w 2859741"/>
              <a:gd name="connsiteY26" fmla="*/ 1613647 h 1712258"/>
              <a:gd name="connsiteX27" fmla="*/ 1326777 w 2859741"/>
              <a:gd name="connsiteY27" fmla="*/ 1649505 h 1712258"/>
              <a:gd name="connsiteX28" fmla="*/ 1524000 w 2859741"/>
              <a:gd name="connsiteY28" fmla="*/ 1676400 h 1712258"/>
              <a:gd name="connsiteX29" fmla="*/ 1694330 w 2859741"/>
              <a:gd name="connsiteY29" fmla="*/ 1694329 h 1712258"/>
              <a:gd name="connsiteX30" fmla="*/ 1936377 w 2859741"/>
              <a:gd name="connsiteY30" fmla="*/ 1676400 h 1712258"/>
              <a:gd name="connsiteX31" fmla="*/ 1981200 w 2859741"/>
              <a:gd name="connsiteY31" fmla="*/ 1658470 h 1712258"/>
              <a:gd name="connsiteX32" fmla="*/ 2196353 w 2859741"/>
              <a:gd name="connsiteY32" fmla="*/ 1667435 h 1712258"/>
              <a:gd name="connsiteX33" fmla="*/ 2312894 w 2859741"/>
              <a:gd name="connsiteY33" fmla="*/ 1685364 h 1712258"/>
              <a:gd name="connsiteX34" fmla="*/ 2393577 w 2859741"/>
              <a:gd name="connsiteY34" fmla="*/ 1694329 h 1712258"/>
              <a:gd name="connsiteX35" fmla="*/ 2447365 w 2859741"/>
              <a:gd name="connsiteY35" fmla="*/ 1703294 h 1712258"/>
              <a:gd name="connsiteX36" fmla="*/ 2510118 w 2859741"/>
              <a:gd name="connsiteY36" fmla="*/ 1712258 h 1712258"/>
              <a:gd name="connsiteX37" fmla="*/ 2635624 w 2859741"/>
              <a:gd name="connsiteY37" fmla="*/ 1685364 h 1712258"/>
              <a:gd name="connsiteX38" fmla="*/ 2662518 w 2859741"/>
              <a:gd name="connsiteY38" fmla="*/ 1676400 h 1712258"/>
              <a:gd name="connsiteX39" fmla="*/ 2680447 w 2859741"/>
              <a:gd name="connsiteY39" fmla="*/ 1658470 h 1712258"/>
              <a:gd name="connsiteX40" fmla="*/ 2689412 w 2859741"/>
              <a:gd name="connsiteY40" fmla="*/ 1631576 h 1712258"/>
              <a:gd name="connsiteX41" fmla="*/ 2716306 w 2859741"/>
              <a:gd name="connsiteY41" fmla="*/ 1622611 h 1712258"/>
              <a:gd name="connsiteX42" fmla="*/ 2734236 w 2859741"/>
              <a:gd name="connsiteY42" fmla="*/ 1595717 h 1712258"/>
              <a:gd name="connsiteX43" fmla="*/ 2761130 w 2859741"/>
              <a:gd name="connsiteY43" fmla="*/ 1577788 h 1712258"/>
              <a:gd name="connsiteX44" fmla="*/ 2779059 w 2859741"/>
              <a:gd name="connsiteY44" fmla="*/ 1559858 h 1712258"/>
              <a:gd name="connsiteX45" fmla="*/ 2796989 w 2859741"/>
              <a:gd name="connsiteY45" fmla="*/ 1371600 h 1712258"/>
              <a:gd name="connsiteX46" fmla="*/ 2814918 w 2859741"/>
              <a:gd name="connsiteY46" fmla="*/ 1326776 h 1712258"/>
              <a:gd name="connsiteX47" fmla="*/ 2823883 w 2859741"/>
              <a:gd name="connsiteY47" fmla="*/ 1299882 h 1712258"/>
              <a:gd name="connsiteX48" fmla="*/ 2832847 w 2859741"/>
              <a:gd name="connsiteY48" fmla="*/ 1228164 h 1712258"/>
              <a:gd name="connsiteX49" fmla="*/ 2841812 w 2859741"/>
              <a:gd name="connsiteY49" fmla="*/ 1165411 h 1712258"/>
              <a:gd name="connsiteX50" fmla="*/ 2859741 w 2859741"/>
              <a:gd name="connsiteY50" fmla="*/ 1048870 h 1712258"/>
              <a:gd name="connsiteX51" fmla="*/ 2850777 w 2859741"/>
              <a:gd name="connsiteY51" fmla="*/ 331694 h 1712258"/>
              <a:gd name="connsiteX52" fmla="*/ 2841812 w 2859741"/>
              <a:gd name="connsiteY52" fmla="*/ 304800 h 1712258"/>
              <a:gd name="connsiteX53" fmla="*/ 2796989 w 2859741"/>
              <a:gd name="connsiteY53" fmla="*/ 215153 h 1712258"/>
              <a:gd name="connsiteX54" fmla="*/ 2788024 w 2859741"/>
              <a:gd name="connsiteY54" fmla="*/ 179294 h 1712258"/>
              <a:gd name="connsiteX55" fmla="*/ 2770094 w 2859741"/>
              <a:gd name="connsiteY55" fmla="*/ 161364 h 1712258"/>
              <a:gd name="connsiteX56" fmla="*/ 2752165 w 2859741"/>
              <a:gd name="connsiteY56" fmla="*/ 134470 h 1712258"/>
              <a:gd name="connsiteX57" fmla="*/ 2725271 w 2859741"/>
              <a:gd name="connsiteY57" fmla="*/ 116541 h 1712258"/>
              <a:gd name="connsiteX58" fmla="*/ 2635624 w 2859741"/>
              <a:gd name="connsiteY58" fmla="*/ 53788 h 1712258"/>
              <a:gd name="connsiteX59" fmla="*/ 2590800 w 2859741"/>
              <a:gd name="connsiteY59" fmla="*/ 17929 h 1712258"/>
              <a:gd name="connsiteX60" fmla="*/ 2528047 w 2859741"/>
              <a:gd name="connsiteY60" fmla="*/ 0 h 1712258"/>
              <a:gd name="connsiteX61" fmla="*/ 2097741 w 2859741"/>
              <a:gd name="connsiteY61" fmla="*/ 8964 h 1712258"/>
              <a:gd name="connsiteX62" fmla="*/ 1999130 w 2859741"/>
              <a:gd name="connsiteY62" fmla="*/ 17929 h 1712258"/>
              <a:gd name="connsiteX63" fmla="*/ 1344706 w 2859741"/>
              <a:gd name="connsiteY63" fmla="*/ 44823 h 1712258"/>
              <a:gd name="connsiteX64" fmla="*/ 1237130 w 2859741"/>
              <a:gd name="connsiteY64" fmla="*/ 62753 h 1712258"/>
              <a:gd name="connsiteX65" fmla="*/ 1129553 w 2859741"/>
              <a:gd name="connsiteY65" fmla="*/ 80682 h 1712258"/>
              <a:gd name="connsiteX66" fmla="*/ 1066800 w 2859741"/>
              <a:gd name="connsiteY66" fmla="*/ 89647 h 1712258"/>
              <a:gd name="connsiteX67" fmla="*/ 959224 w 2859741"/>
              <a:gd name="connsiteY67" fmla="*/ 116541 h 1712258"/>
              <a:gd name="connsiteX68" fmla="*/ 914400 w 2859741"/>
              <a:gd name="connsiteY68" fmla="*/ 152400 h 1712258"/>
              <a:gd name="connsiteX69" fmla="*/ 887506 w 2859741"/>
              <a:gd name="connsiteY69" fmla="*/ 170329 h 1712258"/>
              <a:gd name="connsiteX70" fmla="*/ 860612 w 2859741"/>
              <a:gd name="connsiteY70" fmla="*/ 206188 h 1712258"/>
              <a:gd name="connsiteX71" fmla="*/ 833718 w 2859741"/>
              <a:gd name="connsiteY71" fmla="*/ 215153 h 1712258"/>
              <a:gd name="connsiteX72" fmla="*/ 815789 w 2859741"/>
              <a:gd name="connsiteY72" fmla="*/ 242047 h 1712258"/>
              <a:gd name="connsiteX73" fmla="*/ 762000 w 2859741"/>
              <a:gd name="connsiteY73" fmla="*/ 295835 h 1712258"/>
              <a:gd name="connsiteX74" fmla="*/ 753036 w 2859741"/>
              <a:gd name="connsiteY74" fmla="*/ 322729 h 171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59741" h="1712258">
                <a:moveTo>
                  <a:pt x="753036" y="322729"/>
                </a:moveTo>
                <a:cubicBezTo>
                  <a:pt x="727636" y="331694"/>
                  <a:pt x="657593" y="325626"/>
                  <a:pt x="609600" y="349623"/>
                </a:cubicBezTo>
                <a:cubicBezTo>
                  <a:pt x="511160" y="398843"/>
                  <a:pt x="682231" y="337368"/>
                  <a:pt x="564777" y="376517"/>
                </a:cubicBezTo>
                <a:cubicBezTo>
                  <a:pt x="516428" y="408751"/>
                  <a:pt x="470851" y="437757"/>
                  <a:pt x="430306" y="484094"/>
                </a:cubicBezTo>
                <a:cubicBezTo>
                  <a:pt x="409388" y="508000"/>
                  <a:pt x="390014" y="533350"/>
                  <a:pt x="367553" y="555811"/>
                </a:cubicBezTo>
                <a:cubicBezTo>
                  <a:pt x="359934" y="563430"/>
                  <a:pt x="348278" y="566122"/>
                  <a:pt x="340659" y="573741"/>
                </a:cubicBezTo>
                <a:cubicBezTo>
                  <a:pt x="330094" y="584306"/>
                  <a:pt x="323389" y="598171"/>
                  <a:pt x="313765" y="609600"/>
                </a:cubicBezTo>
                <a:cubicBezTo>
                  <a:pt x="206789" y="736634"/>
                  <a:pt x="230828" y="710466"/>
                  <a:pt x="152400" y="788894"/>
                </a:cubicBezTo>
                <a:cubicBezTo>
                  <a:pt x="146424" y="800847"/>
                  <a:pt x="140807" y="812987"/>
                  <a:pt x="134471" y="824753"/>
                </a:cubicBezTo>
                <a:cubicBezTo>
                  <a:pt x="119885" y="851841"/>
                  <a:pt x="103406" y="877917"/>
                  <a:pt x="89647" y="905435"/>
                </a:cubicBezTo>
                <a:cubicBezTo>
                  <a:pt x="85421" y="913887"/>
                  <a:pt x="82808" y="923121"/>
                  <a:pt x="80683" y="932329"/>
                </a:cubicBezTo>
                <a:cubicBezTo>
                  <a:pt x="73831" y="962023"/>
                  <a:pt x="72390" y="993066"/>
                  <a:pt x="62753" y="1021976"/>
                </a:cubicBezTo>
                <a:cubicBezTo>
                  <a:pt x="57243" y="1038506"/>
                  <a:pt x="43069" y="1050937"/>
                  <a:pt x="35859" y="1066800"/>
                </a:cubicBezTo>
                <a:cubicBezTo>
                  <a:pt x="14491" y="1113811"/>
                  <a:pt x="20525" y="1119174"/>
                  <a:pt x="8965" y="1165411"/>
                </a:cubicBezTo>
                <a:cubicBezTo>
                  <a:pt x="6673" y="1174578"/>
                  <a:pt x="2988" y="1183340"/>
                  <a:pt x="0" y="1192305"/>
                </a:cubicBezTo>
                <a:cubicBezTo>
                  <a:pt x="2988" y="1219199"/>
                  <a:pt x="-3137" y="1248785"/>
                  <a:pt x="8965" y="1272988"/>
                </a:cubicBezTo>
                <a:cubicBezTo>
                  <a:pt x="41905" y="1338868"/>
                  <a:pt x="75066" y="1329997"/>
                  <a:pt x="125506" y="1362635"/>
                </a:cubicBezTo>
                <a:cubicBezTo>
                  <a:pt x="159630" y="1384715"/>
                  <a:pt x="190300" y="1411808"/>
                  <a:pt x="224118" y="1434353"/>
                </a:cubicBezTo>
                <a:cubicBezTo>
                  <a:pt x="233083" y="1440329"/>
                  <a:pt x="241553" y="1447123"/>
                  <a:pt x="251012" y="1452282"/>
                </a:cubicBezTo>
                <a:cubicBezTo>
                  <a:pt x="274476" y="1465081"/>
                  <a:pt x="299197" y="1475469"/>
                  <a:pt x="322730" y="1488141"/>
                </a:cubicBezTo>
                <a:cubicBezTo>
                  <a:pt x="338071" y="1496402"/>
                  <a:pt x="350884" y="1509962"/>
                  <a:pt x="367553" y="1515035"/>
                </a:cubicBezTo>
                <a:cubicBezTo>
                  <a:pt x="420266" y="1531078"/>
                  <a:pt x="475462" y="1537531"/>
                  <a:pt x="528918" y="1550894"/>
                </a:cubicBezTo>
                <a:cubicBezTo>
                  <a:pt x="540871" y="1553882"/>
                  <a:pt x="552551" y="1558330"/>
                  <a:pt x="564777" y="1559858"/>
                </a:cubicBezTo>
                <a:cubicBezTo>
                  <a:pt x="623409" y="1567187"/>
                  <a:pt x="777368" y="1575001"/>
                  <a:pt x="824753" y="1577788"/>
                </a:cubicBezTo>
                <a:cubicBezTo>
                  <a:pt x="833718" y="1580776"/>
                  <a:pt x="842265" y="1585627"/>
                  <a:pt x="851647" y="1586753"/>
                </a:cubicBezTo>
                <a:cubicBezTo>
                  <a:pt x="917189" y="1594618"/>
                  <a:pt x="1048871" y="1604682"/>
                  <a:pt x="1048871" y="1604682"/>
                </a:cubicBezTo>
                <a:cubicBezTo>
                  <a:pt x="1060824" y="1607670"/>
                  <a:pt x="1072591" y="1611536"/>
                  <a:pt x="1084730" y="1613647"/>
                </a:cubicBezTo>
                <a:cubicBezTo>
                  <a:pt x="1289078" y="1649186"/>
                  <a:pt x="1193739" y="1631364"/>
                  <a:pt x="1326777" y="1649505"/>
                </a:cubicBezTo>
                <a:cubicBezTo>
                  <a:pt x="1365730" y="1654817"/>
                  <a:pt x="1473288" y="1671329"/>
                  <a:pt x="1524000" y="1676400"/>
                </a:cubicBezTo>
                <a:cubicBezTo>
                  <a:pt x="1702665" y="1694266"/>
                  <a:pt x="1566576" y="1676078"/>
                  <a:pt x="1694330" y="1694329"/>
                </a:cubicBezTo>
                <a:cubicBezTo>
                  <a:pt x="1828671" y="1688731"/>
                  <a:pt x="1853268" y="1707566"/>
                  <a:pt x="1936377" y="1676400"/>
                </a:cubicBezTo>
                <a:cubicBezTo>
                  <a:pt x="1951444" y="1670750"/>
                  <a:pt x="1966259" y="1664447"/>
                  <a:pt x="1981200" y="1658470"/>
                </a:cubicBezTo>
                <a:cubicBezTo>
                  <a:pt x="2052918" y="1661458"/>
                  <a:pt x="2124722" y="1662813"/>
                  <a:pt x="2196353" y="1667435"/>
                </a:cubicBezTo>
                <a:cubicBezTo>
                  <a:pt x="2227183" y="1669424"/>
                  <a:pt x="2281203" y="1681139"/>
                  <a:pt x="2312894" y="1685364"/>
                </a:cubicBezTo>
                <a:cubicBezTo>
                  <a:pt x="2339716" y="1688940"/>
                  <a:pt x="2366755" y="1690753"/>
                  <a:pt x="2393577" y="1694329"/>
                </a:cubicBezTo>
                <a:cubicBezTo>
                  <a:pt x="2411594" y="1696731"/>
                  <a:pt x="2429400" y="1700530"/>
                  <a:pt x="2447365" y="1703294"/>
                </a:cubicBezTo>
                <a:cubicBezTo>
                  <a:pt x="2468249" y="1706507"/>
                  <a:pt x="2489200" y="1709270"/>
                  <a:pt x="2510118" y="1712258"/>
                </a:cubicBezTo>
                <a:cubicBezTo>
                  <a:pt x="2600595" y="1700949"/>
                  <a:pt x="2558976" y="1710913"/>
                  <a:pt x="2635624" y="1685364"/>
                </a:cubicBezTo>
                <a:lnTo>
                  <a:pt x="2662518" y="1676400"/>
                </a:lnTo>
                <a:cubicBezTo>
                  <a:pt x="2668494" y="1670423"/>
                  <a:pt x="2676099" y="1665718"/>
                  <a:pt x="2680447" y="1658470"/>
                </a:cubicBezTo>
                <a:cubicBezTo>
                  <a:pt x="2685309" y="1650367"/>
                  <a:pt x="2682730" y="1638258"/>
                  <a:pt x="2689412" y="1631576"/>
                </a:cubicBezTo>
                <a:cubicBezTo>
                  <a:pt x="2696094" y="1624894"/>
                  <a:pt x="2707341" y="1625599"/>
                  <a:pt x="2716306" y="1622611"/>
                </a:cubicBezTo>
                <a:cubicBezTo>
                  <a:pt x="2722283" y="1613646"/>
                  <a:pt x="2726617" y="1603336"/>
                  <a:pt x="2734236" y="1595717"/>
                </a:cubicBezTo>
                <a:cubicBezTo>
                  <a:pt x="2741855" y="1588099"/>
                  <a:pt x="2752717" y="1584519"/>
                  <a:pt x="2761130" y="1577788"/>
                </a:cubicBezTo>
                <a:cubicBezTo>
                  <a:pt x="2767730" y="1572508"/>
                  <a:pt x="2773083" y="1565835"/>
                  <a:pt x="2779059" y="1559858"/>
                </a:cubicBezTo>
                <a:cubicBezTo>
                  <a:pt x="2785036" y="1497105"/>
                  <a:pt x="2787404" y="1433904"/>
                  <a:pt x="2796989" y="1371600"/>
                </a:cubicBezTo>
                <a:cubicBezTo>
                  <a:pt x="2799436" y="1355695"/>
                  <a:pt x="2809268" y="1341844"/>
                  <a:pt x="2814918" y="1326776"/>
                </a:cubicBezTo>
                <a:cubicBezTo>
                  <a:pt x="2818236" y="1317928"/>
                  <a:pt x="2820895" y="1308847"/>
                  <a:pt x="2823883" y="1299882"/>
                </a:cubicBezTo>
                <a:cubicBezTo>
                  <a:pt x="2826871" y="1275976"/>
                  <a:pt x="2829663" y="1252045"/>
                  <a:pt x="2832847" y="1228164"/>
                </a:cubicBezTo>
                <a:cubicBezTo>
                  <a:pt x="2835640" y="1207219"/>
                  <a:pt x="2839191" y="1186378"/>
                  <a:pt x="2841812" y="1165411"/>
                </a:cubicBezTo>
                <a:cubicBezTo>
                  <a:pt x="2854719" y="1062156"/>
                  <a:pt x="2843039" y="1115683"/>
                  <a:pt x="2859741" y="1048870"/>
                </a:cubicBezTo>
                <a:cubicBezTo>
                  <a:pt x="2856753" y="809811"/>
                  <a:pt x="2856536" y="570702"/>
                  <a:pt x="2850777" y="331694"/>
                </a:cubicBezTo>
                <a:cubicBezTo>
                  <a:pt x="2850549" y="322247"/>
                  <a:pt x="2845772" y="313380"/>
                  <a:pt x="2841812" y="304800"/>
                </a:cubicBezTo>
                <a:cubicBezTo>
                  <a:pt x="2827812" y="274466"/>
                  <a:pt x="2810150" y="245861"/>
                  <a:pt x="2796989" y="215153"/>
                </a:cubicBezTo>
                <a:cubicBezTo>
                  <a:pt x="2792136" y="203828"/>
                  <a:pt x="2793534" y="190314"/>
                  <a:pt x="2788024" y="179294"/>
                </a:cubicBezTo>
                <a:cubicBezTo>
                  <a:pt x="2784244" y="171734"/>
                  <a:pt x="2775374" y="167964"/>
                  <a:pt x="2770094" y="161364"/>
                </a:cubicBezTo>
                <a:cubicBezTo>
                  <a:pt x="2763363" y="152951"/>
                  <a:pt x="2759783" y="142088"/>
                  <a:pt x="2752165" y="134470"/>
                </a:cubicBezTo>
                <a:cubicBezTo>
                  <a:pt x="2744547" y="126852"/>
                  <a:pt x="2733324" y="123699"/>
                  <a:pt x="2725271" y="116541"/>
                </a:cubicBezTo>
                <a:cubicBezTo>
                  <a:pt x="2651901" y="51323"/>
                  <a:pt x="2701364" y="70223"/>
                  <a:pt x="2635624" y="53788"/>
                </a:cubicBezTo>
                <a:cubicBezTo>
                  <a:pt x="2621904" y="40068"/>
                  <a:pt x="2609649" y="25468"/>
                  <a:pt x="2590800" y="17929"/>
                </a:cubicBezTo>
                <a:cubicBezTo>
                  <a:pt x="2570601" y="9850"/>
                  <a:pt x="2548965" y="5976"/>
                  <a:pt x="2528047" y="0"/>
                </a:cubicBezTo>
                <a:lnTo>
                  <a:pt x="2097741" y="8964"/>
                </a:lnTo>
                <a:cubicBezTo>
                  <a:pt x="2064754" y="10082"/>
                  <a:pt x="2032072" y="15870"/>
                  <a:pt x="1999130" y="17929"/>
                </a:cubicBezTo>
                <a:cubicBezTo>
                  <a:pt x="1868222" y="26111"/>
                  <a:pt x="1347224" y="44726"/>
                  <a:pt x="1344706" y="44823"/>
                </a:cubicBezTo>
                <a:cubicBezTo>
                  <a:pt x="1290045" y="63044"/>
                  <a:pt x="1333205" y="50744"/>
                  <a:pt x="1237130" y="62753"/>
                </a:cubicBezTo>
                <a:cubicBezTo>
                  <a:pt x="1119929" y="77403"/>
                  <a:pt x="1223483" y="65027"/>
                  <a:pt x="1129553" y="80682"/>
                </a:cubicBezTo>
                <a:cubicBezTo>
                  <a:pt x="1108710" y="84156"/>
                  <a:pt x="1087718" y="86659"/>
                  <a:pt x="1066800" y="89647"/>
                </a:cubicBezTo>
                <a:cubicBezTo>
                  <a:pt x="978752" y="133670"/>
                  <a:pt x="1099439" y="78300"/>
                  <a:pt x="959224" y="116541"/>
                </a:cubicBezTo>
                <a:cubicBezTo>
                  <a:pt x="938291" y="122250"/>
                  <a:pt x="929755" y="140116"/>
                  <a:pt x="914400" y="152400"/>
                </a:cubicBezTo>
                <a:cubicBezTo>
                  <a:pt x="905987" y="159131"/>
                  <a:pt x="896471" y="164353"/>
                  <a:pt x="887506" y="170329"/>
                </a:cubicBezTo>
                <a:cubicBezTo>
                  <a:pt x="878541" y="182282"/>
                  <a:pt x="872090" y="196623"/>
                  <a:pt x="860612" y="206188"/>
                </a:cubicBezTo>
                <a:cubicBezTo>
                  <a:pt x="853353" y="212238"/>
                  <a:pt x="841097" y="209250"/>
                  <a:pt x="833718" y="215153"/>
                </a:cubicBezTo>
                <a:cubicBezTo>
                  <a:pt x="825305" y="221884"/>
                  <a:pt x="822947" y="233994"/>
                  <a:pt x="815789" y="242047"/>
                </a:cubicBezTo>
                <a:cubicBezTo>
                  <a:pt x="798943" y="260998"/>
                  <a:pt x="762000" y="295835"/>
                  <a:pt x="762000" y="295835"/>
                </a:cubicBezTo>
                <a:cubicBezTo>
                  <a:pt x="741958" y="355962"/>
                  <a:pt x="778436" y="313764"/>
                  <a:pt x="753036" y="3227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2940424" y="-44824"/>
            <a:ext cx="4374776" cy="1936377"/>
          </a:xfrm>
          <a:custGeom>
            <a:avLst/>
            <a:gdLst>
              <a:gd name="connsiteX0" fmla="*/ 35858 w 4374776"/>
              <a:gd name="connsiteY0" fmla="*/ 143436 h 1936377"/>
              <a:gd name="connsiteX1" fmla="*/ 17929 w 4374776"/>
              <a:gd name="connsiteY1" fmla="*/ 233083 h 1936377"/>
              <a:gd name="connsiteX2" fmla="*/ 8964 w 4374776"/>
              <a:gd name="connsiteY2" fmla="*/ 277906 h 1936377"/>
              <a:gd name="connsiteX3" fmla="*/ 0 w 4374776"/>
              <a:gd name="connsiteY3" fmla="*/ 457200 h 1936377"/>
              <a:gd name="connsiteX4" fmla="*/ 17929 w 4374776"/>
              <a:gd name="connsiteY4" fmla="*/ 699248 h 1936377"/>
              <a:gd name="connsiteX5" fmla="*/ 35858 w 4374776"/>
              <a:gd name="connsiteY5" fmla="*/ 788895 h 1936377"/>
              <a:gd name="connsiteX6" fmla="*/ 44823 w 4374776"/>
              <a:gd name="connsiteY6" fmla="*/ 869577 h 1936377"/>
              <a:gd name="connsiteX7" fmla="*/ 53788 w 4374776"/>
              <a:gd name="connsiteY7" fmla="*/ 905436 h 1936377"/>
              <a:gd name="connsiteX8" fmla="*/ 62752 w 4374776"/>
              <a:gd name="connsiteY8" fmla="*/ 950259 h 1936377"/>
              <a:gd name="connsiteX9" fmla="*/ 80682 w 4374776"/>
              <a:gd name="connsiteY9" fmla="*/ 1004048 h 1936377"/>
              <a:gd name="connsiteX10" fmla="*/ 107576 w 4374776"/>
              <a:gd name="connsiteY10" fmla="*/ 1030942 h 1936377"/>
              <a:gd name="connsiteX11" fmla="*/ 125505 w 4374776"/>
              <a:gd name="connsiteY11" fmla="*/ 1057836 h 1936377"/>
              <a:gd name="connsiteX12" fmla="*/ 179294 w 4374776"/>
              <a:gd name="connsiteY12" fmla="*/ 1111624 h 1936377"/>
              <a:gd name="connsiteX13" fmla="*/ 188258 w 4374776"/>
              <a:gd name="connsiteY13" fmla="*/ 1138518 h 1936377"/>
              <a:gd name="connsiteX14" fmla="*/ 206188 w 4374776"/>
              <a:gd name="connsiteY14" fmla="*/ 1156448 h 1936377"/>
              <a:gd name="connsiteX15" fmla="*/ 259976 w 4374776"/>
              <a:gd name="connsiteY15" fmla="*/ 1183342 h 1936377"/>
              <a:gd name="connsiteX16" fmla="*/ 349623 w 4374776"/>
              <a:gd name="connsiteY16" fmla="*/ 1174377 h 1936377"/>
              <a:gd name="connsiteX17" fmla="*/ 484094 w 4374776"/>
              <a:gd name="connsiteY17" fmla="*/ 1165412 h 1936377"/>
              <a:gd name="connsiteX18" fmla="*/ 600635 w 4374776"/>
              <a:gd name="connsiteY18" fmla="*/ 1156448 h 1936377"/>
              <a:gd name="connsiteX19" fmla="*/ 878541 w 4374776"/>
              <a:gd name="connsiteY19" fmla="*/ 1138518 h 1936377"/>
              <a:gd name="connsiteX20" fmla="*/ 914400 w 4374776"/>
              <a:gd name="connsiteY20" fmla="*/ 1129553 h 1936377"/>
              <a:gd name="connsiteX21" fmla="*/ 1004047 w 4374776"/>
              <a:gd name="connsiteY21" fmla="*/ 1120589 h 1936377"/>
              <a:gd name="connsiteX22" fmla="*/ 1039905 w 4374776"/>
              <a:gd name="connsiteY22" fmla="*/ 1102659 h 1936377"/>
              <a:gd name="connsiteX23" fmla="*/ 1057835 w 4374776"/>
              <a:gd name="connsiteY23" fmla="*/ 1084730 h 1936377"/>
              <a:gd name="connsiteX24" fmla="*/ 1111623 w 4374776"/>
              <a:gd name="connsiteY24" fmla="*/ 1066800 h 1936377"/>
              <a:gd name="connsiteX25" fmla="*/ 1138517 w 4374776"/>
              <a:gd name="connsiteY25" fmla="*/ 1057836 h 1936377"/>
              <a:gd name="connsiteX26" fmla="*/ 1353670 w 4374776"/>
              <a:gd name="connsiteY26" fmla="*/ 1066800 h 1936377"/>
              <a:gd name="connsiteX27" fmla="*/ 1389529 w 4374776"/>
              <a:gd name="connsiteY27" fmla="*/ 1075765 h 1936377"/>
              <a:gd name="connsiteX28" fmla="*/ 1443317 w 4374776"/>
              <a:gd name="connsiteY28" fmla="*/ 1093695 h 1936377"/>
              <a:gd name="connsiteX29" fmla="*/ 1506070 w 4374776"/>
              <a:gd name="connsiteY29" fmla="*/ 1129553 h 1936377"/>
              <a:gd name="connsiteX30" fmla="*/ 1550894 w 4374776"/>
              <a:gd name="connsiteY30" fmla="*/ 1156448 h 1936377"/>
              <a:gd name="connsiteX31" fmla="*/ 1622611 w 4374776"/>
              <a:gd name="connsiteY31" fmla="*/ 1210236 h 1936377"/>
              <a:gd name="connsiteX32" fmla="*/ 1640541 w 4374776"/>
              <a:gd name="connsiteY32" fmla="*/ 1228165 h 1936377"/>
              <a:gd name="connsiteX33" fmla="*/ 1667435 w 4374776"/>
              <a:gd name="connsiteY33" fmla="*/ 1237130 h 1936377"/>
              <a:gd name="connsiteX34" fmla="*/ 1721223 w 4374776"/>
              <a:gd name="connsiteY34" fmla="*/ 1299883 h 1936377"/>
              <a:gd name="connsiteX35" fmla="*/ 1748117 w 4374776"/>
              <a:gd name="connsiteY35" fmla="*/ 1326777 h 1936377"/>
              <a:gd name="connsiteX36" fmla="*/ 1757082 w 4374776"/>
              <a:gd name="connsiteY36" fmla="*/ 1676400 h 1936377"/>
              <a:gd name="connsiteX37" fmla="*/ 1739152 w 4374776"/>
              <a:gd name="connsiteY37" fmla="*/ 1703295 h 1936377"/>
              <a:gd name="connsiteX38" fmla="*/ 1730188 w 4374776"/>
              <a:gd name="connsiteY38" fmla="*/ 1730189 h 1936377"/>
              <a:gd name="connsiteX39" fmla="*/ 1703294 w 4374776"/>
              <a:gd name="connsiteY39" fmla="*/ 1739153 h 1936377"/>
              <a:gd name="connsiteX40" fmla="*/ 1748117 w 4374776"/>
              <a:gd name="connsiteY40" fmla="*/ 1855695 h 1936377"/>
              <a:gd name="connsiteX41" fmla="*/ 1801905 w 4374776"/>
              <a:gd name="connsiteY41" fmla="*/ 1900518 h 1936377"/>
              <a:gd name="connsiteX42" fmla="*/ 1828800 w 4374776"/>
              <a:gd name="connsiteY42" fmla="*/ 1909483 h 1936377"/>
              <a:gd name="connsiteX43" fmla="*/ 1882588 w 4374776"/>
              <a:gd name="connsiteY43" fmla="*/ 1936377 h 1936377"/>
              <a:gd name="connsiteX44" fmla="*/ 2716305 w 4374776"/>
              <a:gd name="connsiteY44" fmla="*/ 1927412 h 1936377"/>
              <a:gd name="connsiteX45" fmla="*/ 3092823 w 4374776"/>
              <a:gd name="connsiteY45" fmla="*/ 1918448 h 1936377"/>
              <a:gd name="connsiteX46" fmla="*/ 3146611 w 4374776"/>
              <a:gd name="connsiteY46" fmla="*/ 1900518 h 1936377"/>
              <a:gd name="connsiteX47" fmla="*/ 3541058 w 4374776"/>
              <a:gd name="connsiteY47" fmla="*/ 1891553 h 1936377"/>
              <a:gd name="connsiteX48" fmla="*/ 3630705 w 4374776"/>
              <a:gd name="connsiteY48" fmla="*/ 1864659 h 1936377"/>
              <a:gd name="connsiteX49" fmla="*/ 3675529 w 4374776"/>
              <a:gd name="connsiteY49" fmla="*/ 1855695 h 1936377"/>
              <a:gd name="connsiteX50" fmla="*/ 3818964 w 4374776"/>
              <a:gd name="connsiteY50" fmla="*/ 1837765 h 1936377"/>
              <a:gd name="connsiteX51" fmla="*/ 3845858 w 4374776"/>
              <a:gd name="connsiteY51" fmla="*/ 1828800 h 1936377"/>
              <a:gd name="connsiteX52" fmla="*/ 3926541 w 4374776"/>
              <a:gd name="connsiteY52" fmla="*/ 1810871 h 1936377"/>
              <a:gd name="connsiteX53" fmla="*/ 4007223 w 4374776"/>
              <a:gd name="connsiteY53" fmla="*/ 1757083 h 1936377"/>
              <a:gd name="connsiteX54" fmla="*/ 4052047 w 4374776"/>
              <a:gd name="connsiteY54" fmla="*/ 1730189 h 1936377"/>
              <a:gd name="connsiteX55" fmla="*/ 4078941 w 4374776"/>
              <a:gd name="connsiteY55" fmla="*/ 1712259 h 1936377"/>
              <a:gd name="connsiteX56" fmla="*/ 4168588 w 4374776"/>
              <a:gd name="connsiteY56" fmla="*/ 1658471 h 1936377"/>
              <a:gd name="connsiteX57" fmla="*/ 4195482 w 4374776"/>
              <a:gd name="connsiteY57" fmla="*/ 1622612 h 1936377"/>
              <a:gd name="connsiteX58" fmla="*/ 4258235 w 4374776"/>
              <a:gd name="connsiteY58" fmla="*/ 1559859 h 1936377"/>
              <a:gd name="connsiteX59" fmla="*/ 4303058 w 4374776"/>
              <a:gd name="connsiteY59" fmla="*/ 1461248 h 1936377"/>
              <a:gd name="connsiteX60" fmla="*/ 4320988 w 4374776"/>
              <a:gd name="connsiteY60" fmla="*/ 1425389 h 1936377"/>
              <a:gd name="connsiteX61" fmla="*/ 4338917 w 4374776"/>
              <a:gd name="connsiteY61" fmla="*/ 1362636 h 1936377"/>
              <a:gd name="connsiteX62" fmla="*/ 4347882 w 4374776"/>
              <a:gd name="connsiteY62" fmla="*/ 1335742 h 1936377"/>
              <a:gd name="connsiteX63" fmla="*/ 4374776 w 4374776"/>
              <a:gd name="connsiteY63" fmla="*/ 1219200 h 1936377"/>
              <a:gd name="connsiteX64" fmla="*/ 4365811 w 4374776"/>
              <a:gd name="connsiteY64" fmla="*/ 1039906 h 1936377"/>
              <a:gd name="connsiteX65" fmla="*/ 4320988 w 4374776"/>
              <a:gd name="connsiteY65" fmla="*/ 968189 h 1936377"/>
              <a:gd name="connsiteX66" fmla="*/ 4276164 w 4374776"/>
              <a:gd name="connsiteY66" fmla="*/ 905436 h 1936377"/>
              <a:gd name="connsiteX67" fmla="*/ 4249270 w 4374776"/>
              <a:gd name="connsiteY67" fmla="*/ 851648 h 1936377"/>
              <a:gd name="connsiteX68" fmla="*/ 4231341 w 4374776"/>
              <a:gd name="connsiteY68" fmla="*/ 833718 h 1936377"/>
              <a:gd name="connsiteX69" fmla="*/ 4150658 w 4374776"/>
              <a:gd name="connsiteY69" fmla="*/ 744071 h 1936377"/>
              <a:gd name="connsiteX70" fmla="*/ 4114800 w 4374776"/>
              <a:gd name="connsiteY70" fmla="*/ 708212 h 1936377"/>
              <a:gd name="connsiteX71" fmla="*/ 4052047 w 4374776"/>
              <a:gd name="connsiteY71" fmla="*/ 654424 h 1936377"/>
              <a:gd name="connsiteX72" fmla="*/ 4016188 w 4374776"/>
              <a:gd name="connsiteY72" fmla="*/ 645459 h 1936377"/>
              <a:gd name="connsiteX73" fmla="*/ 3998258 w 4374776"/>
              <a:gd name="connsiteY73" fmla="*/ 627530 h 1936377"/>
              <a:gd name="connsiteX74" fmla="*/ 3935505 w 4374776"/>
              <a:gd name="connsiteY74" fmla="*/ 591671 h 1936377"/>
              <a:gd name="connsiteX75" fmla="*/ 3908611 w 4374776"/>
              <a:gd name="connsiteY75" fmla="*/ 582706 h 1936377"/>
              <a:gd name="connsiteX76" fmla="*/ 3881717 w 4374776"/>
              <a:gd name="connsiteY76" fmla="*/ 564777 h 1936377"/>
              <a:gd name="connsiteX77" fmla="*/ 3765176 w 4374776"/>
              <a:gd name="connsiteY77" fmla="*/ 519953 h 1936377"/>
              <a:gd name="connsiteX78" fmla="*/ 3648635 w 4374776"/>
              <a:gd name="connsiteY78" fmla="*/ 484095 h 1936377"/>
              <a:gd name="connsiteX79" fmla="*/ 3576917 w 4374776"/>
              <a:gd name="connsiteY79" fmla="*/ 457200 h 1936377"/>
              <a:gd name="connsiteX80" fmla="*/ 3505200 w 4374776"/>
              <a:gd name="connsiteY80" fmla="*/ 439271 h 1936377"/>
              <a:gd name="connsiteX81" fmla="*/ 3469341 w 4374776"/>
              <a:gd name="connsiteY81" fmla="*/ 421342 h 1936377"/>
              <a:gd name="connsiteX82" fmla="*/ 3343835 w 4374776"/>
              <a:gd name="connsiteY82" fmla="*/ 385483 h 1936377"/>
              <a:gd name="connsiteX83" fmla="*/ 3290047 w 4374776"/>
              <a:gd name="connsiteY83" fmla="*/ 376518 h 1936377"/>
              <a:gd name="connsiteX84" fmla="*/ 2761129 w 4374776"/>
              <a:gd name="connsiteY84" fmla="*/ 349624 h 1936377"/>
              <a:gd name="connsiteX85" fmla="*/ 2734235 w 4374776"/>
              <a:gd name="connsiteY85" fmla="*/ 331695 h 1936377"/>
              <a:gd name="connsiteX86" fmla="*/ 2707341 w 4374776"/>
              <a:gd name="connsiteY86" fmla="*/ 322730 h 1936377"/>
              <a:gd name="connsiteX87" fmla="*/ 2689411 w 4374776"/>
              <a:gd name="connsiteY87" fmla="*/ 304800 h 1936377"/>
              <a:gd name="connsiteX88" fmla="*/ 2662517 w 4374776"/>
              <a:gd name="connsiteY88" fmla="*/ 286871 h 1936377"/>
              <a:gd name="connsiteX89" fmla="*/ 2599764 w 4374776"/>
              <a:gd name="connsiteY89" fmla="*/ 224118 h 1936377"/>
              <a:gd name="connsiteX90" fmla="*/ 2572870 w 4374776"/>
              <a:gd name="connsiteY90" fmla="*/ 197224 h 1936377"/>
              <a:gd name="connsiteX91" fmla="*/ 2545976 w 4374776"/>
              <a:gd name="connsiteY91" fmla="*/ 188259 h 1936377"/>
              <a:gd name="connsiteX92" fmla="*/ 2510117 w 4374776"/>
              <a:gd name="connsiteY92" fmla="*/ 161365 h 1936377"/>
              <a:gd name="connsiteX93" fmla="*/ 2483223 w 4374776"/>
              <a:gd name="connsiteY93" fmla="*/ 143436 h 1936377"/>
              <a:gd name="connsiteX94" fmla="*/ 2465294 w 4374776"/>
              <a:gd name="connsiteY94" fmla="*/ 125506 h 1936377"/>
              <a:gd name="connsiteX95" fmla="*/ 2438400 w 4374776"/>
              <a:gd name="connsiteY95" fmla="*/ 107577 h 1936377"/>
              <a:gd name="connsiteX96" fmla="*/ 2420470 w 4374776"/>
              <a:gd name="connsiteY96" fmla="*/ 89648 h 1936377"/>
              <a:gd name="connsiteX97" fmla="*/ 2393576 w 4374776"/>
              <a:gd name="connsiteY97" fmla="*/ 80683 h 1936377"/>
              <a:gd name="connsiteX98" fmla="*/ 2366682 w 4374776"/>
              <a:gd name="connsiteY98" fmla="*/ 62753 h 1936377"/>
              <a:gd name="connsiteX99" fmla="*/ 2330823 w 4374776"/>
              <a:gd name="connsiteY99" fmla="*/ 53789 h 1936377"/>
              <a:gd name="connsiteX100" fmla="*/ 2223247 w 4374776"/>
              <a:gd name="connsiteY100" fmla="*/ 35859 h 1936377"/>
              <a:gd name="connsiteX101" fmla="*/ 1532964 w 4374776"/>
              <a:gd name="connsiteY101" fmla="*/ 26895 h 1936377"/>
              <a:gd name="connsiteX102" fmla="*/ 654423 w 4374776"/>
              <a:gd name="connsiteY102" fmla="*/ 17930 h 1936377"/>
              <a:gd name="connsiteX103" fmla="*/ 358588 w 4374776"/>
              <a:gd name="connsiteY103" fmla="*/ 0 h 1936377"/>
              <a:gd name="connsiteX104" fmla="*/ 116541 w 4374776"/>
              <a:gd name="connsiteY104" fmla="*/ 8965 h 1936377"/>
              <a:gd name="connsiteX105" fmla="*/ 80682 w 4374776"/>
              <a:gd name="connsiteY105" fmla="*/ 17930 h 1936377"/>
              <a:gd name="connsiteX106" fmla="*/ 71717 w 4374776"/>
              <a:gd name="connsiteY106" fmla="*/ 44824 h 1936377"/>
              <a:gd name="connsiteX107" fmla="*/ 53788 w 4374776"/>
              <a:gd name="connsiteY107" fmla="*/ 71718 h 1936377"/>
              <a:gd name="connsiteX108" fmla="*/ 44823 w 4374776"/>
              <a:gd name="connsiteY108" fmla="*/ 107577 h 1936377"/>
              <a:gd name="connsiteX109" fmla="*/ 26894 w 4374776"/>
              <a:gd name="connsiteY109" fmla="*/ 134471 h 1936377"/>
              <a:gd name="connsiteX110" fmla="*/ 26894 w 4374776"/>
              <a:gd name="connsiteY110" fmla="*/ 242048 h 19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374776" h="1936377">
                <a:moveTo>
                  <a:pt x="35858" y="143436"/>
                </a:moveTo>
                <a:lnTo>
                  <a:pt x="17929" y="233083"/>
                </a:lnTo>
                <a:lnTo>
                  <a:pt x="8964" y="277906"/>
                </a:lnTo>
                <a:cubicBezTo>
                  <a:pt x="5976" y="337671"/>
                  <a:pt x="0" y="397361"/>
                  <a:pt x="0" y="457200"/>
                </a:cubicBezTo>
                <a:cubicBezTo>
                  <a:pt x="0" y="514619"/>
                  <a:pt x="6247" y="629154"/>
                  <a:pt x="17929" y="699248"/>
                </a:cubicBezTo>
                <a:cubicBezTo>
                  <a:pt x="22939" y="729307"/>
                  <a:pt x="32493" y="758607"/>
                  <a:pt x="35858" y="788895"/>
                </a:cubicBezTo>
                <a:cubicBezTo>
                  <a:pt x="38846" y="815789"/>
                  <a:pt x="40708" y="842832"/>
                  <a:pt x="44823" y="869577"/>
                </a:cubicBezTo>
                <a:cubicBezTo>
                  <a:pt x="46697" y="881755"/>
                  <a:pt x="51115" y="893408"/>
                  <a:pt x="53788" y="905436"/>
                </a:cubicBezTo>
                <a:cubicBezTo>
                  <a:pt x="57093" y="920310"/>
                  <a:pt x="58743" y="935559"/>
                  <a:pt x="62752" y="950259"/>
                </a:cubicBezTo>
                <a:cubicBezTo>
                  <a:pt x="67725" y="968493"/>
                  <a:pt x="67318" y="990684"/>
                  <a:pt x="80682" y="1004048"/>
                </a:cubicBezTo>
                <a:cubicBezTo>
                  <a:pt x="89647" y="1013013"/>
                  <a:pt x="99460" y="1021202"/>
                  <a:pt x="107576" y="1030942"/>
                </a:cubicBezTo>
                <a:cubicBezTo>
                  <a:pt x="114473" y="1039219"/>
                  <a:pt x="118347" y="1049783"/>
                  <a:pt x="125505" y="1057836"/>
                </a:cubicBezTo>
                <a:cubicBezTo>
                  <a:pt x="142351" y="1076787"/>
                  <a:pt x="179294" y="1111624"/>
                  <a:pt x="179294" y="1111624"/>
                </a:cubicBezTo>
                <a:cubicBezTo>
                  <a:pt x="182282" y="1120589"/>
                  <a:pt x="183396" y="1130415"/>
                  <a:pt x="188258" y="1138518"/>
                </a:cubicBezTo>
                <a:cubicBezTo>
                  <a:pt x="192607" y="1145766"/>
                  <a:pt x="199588" y="1151168"/>
                  <a:pt x="206188" y="1156448"/>
                </a:cubicBezTo>
                <a:cubicBezTo>
                  <a:pt x="231013" y="1176308"/>
                  <a:pt x="231571" y="1173873"/>
                  <a:pt x="259976" y="1183342"/>
                </a:cubicBezTo>
                <a:cubicBezTo>
                  <a:pt x="289858" y="1180354"/>
                  <a:pt x="319687" y="1176772"/>
                  <a:pt x="349623" y="1174377"/>
                </a:cubicBezTo>
                <a:cubicBezTo>
                  <a:pt x="394403" y="1170794"/>
                  <a:pt x="439285" y="1168613"/>
                  <a:pt x="484094" y="1165412"/>
                </a:cubicBezTo>
                <a:lnTo>
                  <a:pt x="600635" y="1156448"/>
                </a:lnTo>
                <a:cubicBezTo>
                  <a:pt x="709864" y="1120037"/>
                  <a:pt x="592326" y="1156407"/>
                  <a:pt x="878541" y="1138518"/>
                </a:cubicBezTo>
                <a:cubicBezTo>
                  <a:pt x="890838" y="1137749"/>
                  <a:pt x="902203" y="1131295"/>
                  <a:pt x="914400" y="1129553"/>
                </a:cubicBezTo>
                <a:cubicBezTo>
                  <a:pt x="944130" y="1125306"/>
                  <a:pt x="974165" y="1123577"/>
                  <a:pt x="1004047" y="1120589"/>
                </a:cubicBezTo>
                <a:cubicBezTo>
                  <a:pt x="1016000" y="1114612"/>
                  <a:pt x="1028786" y="1110072"/>
                  <a:pt x="1039905" y="1102659"/>
                </a:cubicBezTo>
                <a:cubicBezTo>
                  <a:pt x="1046938" y="1097971"/>
                  <a:pt x="1050275" y="1088510"/>
                  <a:pt x="1057835" y="1084730"/>
                </a:cubicBezTo>
                <a:cubicBezTo>
                  <a:pt x="1074739" y="1076278"/>
                  <a:pt x="1093694" y="1072776"/>
                  <a:pt x="1111623" y="1066800"/>
                </a:cubicBezTo>
                <a:lnTo>
                  <a:pt x="1138517" y="1057836"/>
                </a:lnTo>
                <a:cubicBezTo>
                  <a:pt x="1210235" y="1060824"/>
                  <a:pt x="1282073" y="1061686"/>
                  <a:pt x="1353670" y="1066800"/>
                </a:cubicBezTo>
                <a:cubicBezTo>
                  <a:pt x="1365960" y="1067678"/>
                  <a:pt x="1377728" y="1072225"/>
                  <a:pt x="1389529" y="1075765"/>
                </a:cubicBezTo>
                <a:cubicBezTo>
                  <a:pt x="1407631" y="1081196"/>
                  <a:pt x="1443317" y="1093695"/>
                  <a:pt x="1443317" y="1093695"/>
                </a:cubicBezTo>
                <a:cubicBezTo>
                  <a:pt x="1483694" y="1134069"/>
                  <a:pt x="1432328" y="1087414"/>
                  <a:pt x="1506070" y="1129553"/>
                </a:cubicBezTo>
                <a:cubicBezTo>
                  <a:pt x="1574985" y="1168933"/>
                  <a:pt x="1466451" y="1128299"/>
                  <a:pt x="1550894" y="1156448"/>
                </a:cubicBezTo>
                <a:cubicBezTo>
                  <a:pt x="1574800" y="1174377"/>
                  <a:pt x="1601481" y="1189107"/>
                  <a:pt x="1622611" y="1210236"/>
                </a:cubicBezTo>
                <a:cubicBezTo>
                  <a:pt x="1628588" y="1216212"/>
                  <a:pt x="1633293" y="1223817"/>
                  <a:pt x="1640541" y="1228165"/>
                </a:cubicBezTo>
                <a:cubicBezTo>
                  <a:pt x="1648644" y="1233027"/>
                  <a:pt x="1658470" y="1234142"/>
                  <a:pt x="1667435" y="1237130"/>
                </a:cubicBezTo>
                <a:cubicBezTo>
                  <a:pt x="1694741" y="1278089"/>
                  <a:pt x="1677746" y="1256406"/>
                  <a:pt x="1721223" y="1299883"/>
                </a:cubicBezTo>
                <a:lnTo>
                  <a:pt x="1748117" y="1326777"/>
                </a:lnTo>
                <a:cubicBezTo>
                  <a:pt x="1794688" y="1466486"/>
                  <a:pt x="1779972" y="1401730"/>
                  <a:pt x="1757082" y="1676400"/>
                </a:cubicBezTo>
                <a:cubicBezTo>
                  <a:pt x="1756187" y="1687137"/>
                  <a:pt x="1745129" y="1694330"/>
                  <a:pt x="1739152" y="1703295"/>
                </a:cubicBezTo>
                <a:cubicBezTo>
                  <a:pt x="1736164" y="1712260"/>
                  <a:pt x="1736870" y="1723507"/>
                  <a:pt x="1730188" y="1730189"/>
                </a:cubicBezTo>
                <a:cubicBezTo>
                  <a:pt x="1723506" y="1736871"/>
                  <a:pt x="1705147" y="1729887"/>
                  <a:pt x="1703294" y="1739153"/>
                </a:cubicBezTo>
                <a:cubicBezTo>
                  <a:pt x="1688851" y="1811364"/>
                  <a:pt x="1708912" y="1816490"/>
                  <a:pt x="1748117" y="1855695"/>
                </a:cubicBezTo>
                <a:cubicBezTo>
                  <a:pt x="1767944" y="1875522"/>
                  <a:pt x="1776943" y="1888037"/>
                  <a:pt x="1801905" y="1900518"/>
                </a:cubicBezTo>
                <a:cubicBezTo>
                  <a:pt x="1810357" y="1904744"/>
                  <a:pt x="1820348" y="1905257"/>
                  <a:pt x="1828800" y="1909483"/>
                </a:cubicBezTo>
                <a:cubicBezTo>
                  <a:pt x="1898317" y="1944241"/>
                  <a:pt x="1814986" y="1913842"/>
                  <a:pt x="1882588" y="1936377"/>
                </a:cubicBezTo>
                <a:lnTo>
                  <a:pt x="2716305" y="1927412"/>
                </a:lnTo>
                <a:cubicBezTo>
                  <a:pt x="2841833" y="1925552"/>
                  <a:pt x="2967526" y="1926279"/>
                  <a:pt x="3092823" y="1918448"/>
                </a:cubicBezTo>
                <a:cubicBezTo>
                  <a:pt x="3111685" y="1917269"/>
                  <a:pt x="3127717" y="1900947"/>
                  <a:pt x="3146611" y="1900518"/>
                </a:cubicBezTo>
                <a:lnTo>
                  <a:pt x="3541058" y="1891553"/>
                </a:lnTo>
                <a:cubicBezTo>
                  <a:pt x="3678921" y="1868578"/>
                  <a:pt x="3526470" y="1899404"/>
                  <a:pt x="3630705" y="1864659"/>
                </a:cubicBezTo>
                <a:cubicBezTo>
                  <a:pt x="3645160" y="1859841"/>
                  <a:pt x="3660538" y="1858421"/>
                  <a:pt x="3675529" y="1855695"/>
                </a:cubicBezTo>
                <a:cubicBezTo>
                  <a:pt x="3743503" y="1843336"/>
                  <a:pt x="3736735" y="1845988"/>
                  <a:pt x="3818964" y="1837765"/>
                </a:cubicBezTo>
                <a:cubicBezTo>
                  <a:pt x="3827929" y="1834777"/>
                  <a:pt x="3836691" y="1831092"/>
                  <a:pt x="3845858" y="1828800"/>
                </a:cubicBezTo>
                <a:cubicBezTo>
                  <a:pt x="3872586" y="1822118"/>
                  <a:pt x="3900961" y="1821103"/>
                  <a:pt x="3926541" y="1810871"/>
                </a:cubicBezTo>
                <a:cubicBezTo>
                  <a:pt x="3931516" y="1808881"/>
                  <a:pt x="3991288" y="1767042"/>
                  <a:pt x="4007223" y="1757083"/>
                </a:cubicBezTo>
                <a:cubicBezTo>
                  <a:pt x="4021999" y="1747848"/>
                  <a:pt x="4037549" y="1739855"/>
                  <a:pt x="4052047" y="1730189"/>
                </a:cubicBezTo>
                <a:cubicBezTo>
                  <a:pt x="4061012" y="1724212"/>
                  <a:pt x="4069586" y="1717605"/>
                  <a:pt x="4078941" y="1712259"/>
                </a:cubicBezTo>
                <a:cubicBezTo>
                  <a:pt x="4118304" y="1689766"/>
                  <a:pt x="4129109" y="1693564"/>
                  <a:pt x="4168588" y="1658471"/>
                </a:cubicBezTo>
                <a:cubicBezTo>
                  <a:pt x="4179755" y="1648545"/>
                  <a:pt x="4184917" y="1633177"/>
                  <a:pt x="4195482" y="1622612"/>
                </a:cubicBezTo>
                <a:cubicBezTo>
                  <a:pt x="4247278" y="1570816"/>
                  <a:pt x="4218392" y="1623608"/>
                  <a:pt x="4258235" y="1559859"/>
                </a:cubicBezTo>
                <a:cubicBezTo>
                  <a:pt x="4271798" y="1538158"/>
                  <a:pt x="4295666" y="1477510"/>
                  <a:pt x="4303058" y="1461248"/>
                </a:cubicBezTo>
                <a:cubicBezTo>
                  <a:pt x="4308588" y="1449082"/>
                  <a:pt x="4315724" y="1437672"/>
                  <a:pt x="4320988" y="1425389"/>
                </a:cubicBezTo>
                <a:cubicBezTo>
                  <a:pt x="4330197" y="1403902"/>
                  <a:pt x="4332421" y="1385372"/>
                  <a:pt x="4338917" y="1362636"/>
                </a:cubicBezTo>
                <a:cubicBezTo>
                  <a:pt x="4341513" y="1353550"/>
                  <a:pt x="4345757" y="1344950"/>
                  <a:pt x="4347882" y="1335742"/>
                </a:cubicBezTo>
                <a:cubicBezTo>
                  <a:pt x="4377557" y="1207151"/>
                  <a:pt x="4353107" y="1284208"/>
                  <a:pt x="4374776" y="1219200"/>
                </a:cubicBezTo>
                <a:cubicBezTo>
                  <a:pt x="4371788" y="1159435"/>
                  <a:pt x="4378349" y="1098417"/>
                  <a:pt x="4365811" y="1039906"/>
                </a:cubicBezTo>
                <a:cubicBezTo>
                  <a:pt x="4359904" y="1012341"/>
                  <a:pt x="4336123" y="991972"/>
                  <a:pt x="4320988" y="968189"/>
                </a:cubicBezTo>
                <a:cubicBezTo>
                  <a:pt x="4296345" y="929465"/>
                  <a:pt x="4307338" y="949080"/>
                  <a:pt x="4276164" y="905436"/>
                </a:cubicBezTo>
                <a:cubicBezTo>
                  <a:pt x="4191160" y="786429"/>
                  <a:pt x="4315874" y="962656"/>
                  <a:pt x="4249270" y="851648"/>
                </a:cubicBezTo>
                <a:cubicBezTo>
                  <a:pt x="4244922" y="844400"/>
                  <a:pt x="4236621" y="840318"/>
                  <a:pt x="4231341" y="833718"/>
                </a:cubicBezTo>
                <a:cubicBezTo>
                  <a:pt x="4162669" y="747877"/>
                  <a:pt x="4315293" y="908708"/>
                  <a:pt x="4150658" y="744071"/>
                </a:cubicBezTo>
                <a:lnTo>
                  <a:pt x="4114800" y="708212"/>
                </a:lnTo>
                <a:cubicBezTo>
                  <a:pt x="4098098" y="691510"/>
                  <a:pt x="4075940" y="664664"/>
                  <a:pt x="4052047" y="654424"/>
                </a:cubicBezTo>
                <a:cubicBezTo>
                  <a:pt x="4040722" y="649571"/>
                  <a:pt x="4028141" y="648447"/>
                  <a:pt x="4016188" y="645459"/>
                </a:cubicBezTo>
                <a:cubicBezTo>
                  <a:pt x="4010211" y="639483"/>
                  <a:pt x="4004858" y="632810"/>
                  <a:pt x="3998258" y="627530"/>
                </a:cubicBezTo>
                <a:cubicBezTo>
                  <a:pt x="3980940" y="613676"/>
                  <a:pt x="3955331" y="600168"/>
                  <a:pt x="3935505" y="591671"/>
                </a:cubicBezTo>
                <a:cubicBezTo>
                  <a:pt x="3926819" y="587949"/>
                  <a:pt x="3917063" y="586932"/>
                  <a:pt x="3908611" y="582706"/>
                </a:cubicBezTo>
                <a:cubicBezTo>
                  <a:pt x="3898974" y="577888"/>
                  <a:pt x="3891354" y="569595"/>
                  <a:pt x="3881717" y="564777"/>
                </a:cubicBezTo>
                <a:cubicBezTo>
                  <a:pt x="3817132" y="532485"/>
                  <a:pt x="3827649" y="543380"/>
                  <a:pt x="3765176" y="519953"/>
                </a:cubicBezTo>
                <a:cubicBezTo>
                  <a:pt x="3679191" y="487709"/>
                  <a:pt x="3718494" y="498066"/>
                  <a:pt x="3648635" y="484095"/>
                </a:cubicBezTo>
                <a:cubicBezTo>
                  <a:pt x="3629231" y="476333"/>
                  <a:pt x="3598999" y="463222"/>
                  <a:pt x="3576917" y="457200"/>
                </a:cubicBezTo>
                <a:cubicBezTo>
                  <a:pt x="3553144" y="450716"/>
                  <a:pt x="3528577" y="447063"/>
                  <a:pt x="3505200" y="439271"/>
                </a:cubicBezTo>
                <a:cubicBezTo>
                  <a:pt x="3492522" y="435045"/>
                  <a:pt x="3481749" y="426305"/>
                  <a:pt x="3469341" y="421342"/>
                </a:cubicBezTo>
                <a:cubicBezTo>
                  <a:pt x="3433154" y="406867"/>
                  <a:pt x="3380459" y="393331"/>
                  <a:pt x="3343835" y="385483"/>
                </a:cubicBezTo>
                <a:cubicBezTo>
                  <a:pt x="3326062" y="381674"/>
                  <a:pt x="3308083" y="378773"/>
                  <a:pt x="3290047" y="376518"/>
                </a:cubicBezTo>
                <a:cubicBezTo>
                  <a:pt x="3045975" y="346009"/>
                  <a:pt x="3094249" y="357749"/>
                  <a:pt x="2761129" y="349624"/>
                </a:cubicBezTo>
                <a:cubicBezTo>
                  <a:pt x="2752164" y="343648"/>
                  <a:pt x="2743872" y="336513"/>
                  <a:pt x="2734235" y="331695"/>
                </a:cubicBezTo>
                <a:cubicBezTo>
                  <a:pt x="2725783" y="327469"/>
                  <a:pt x="2715444" y="327592"/>
                  <a:pt x="2707341" y="322730"/>
                </a:cubicBezTo>
                <a:cubicBezTo>
                  <a:pt x="2700093" y="318381"/>
                  <a:pt x="2696011" y="310080"/>
                  <a:pt x="2689411" y="304800"/>
                </a:cubicBezTo>
                <a:cubicBezTo>
                  <a:pt x="2680998" y="298069"/>
                  <a:pt x="2670525" y="294078"/>
                  <a:pt x="2662517" y="286871"/>
                </a:cubicBezTo>
                <a:cubicBezTo>
                  <a:pt x="2640529" y="267082"/>
                  <a:pt x="2620682" y="245036"/>
                  <a:pt x="2599764" y="224118"/>
                </a:cubicBezTo>
                <a:cubicBezTo>
                  <a:pt x="2590799" y="215153"/>
                  <a:pt x="2584897" y="201233"/>
                  <a:pt x="2572870" y="197224"/>
                </a:cubicBezTo>
                <a:lnTo>
                  <a:pt x="2545976" y="188259"/>
                </a:lnTo>
                <a:cubicBezTo>
                  <a:pt x="2534023" y="179294"/>
                  <a:pt x="2522275" y="170049"/>
                  <a:pt x="2510117" y="161365"/>
                </a:cubicBezTo>
                <a:cubicBezTo>
                  <a:pt x="2501350" y="155103"/>
                  <a:pt x="2491636" y="150167"/>
                  <a:pt x="2483223" y="143436"/>
                </a:cubicBezTo>
                <a:cubicBezTo>
                  <a:pt x="2476623" y="138156"/>
                  <a:pt x="2471894" y="130786"/>
                  <a:pt x="2465294" y="125506"/>
                </a:cubicBezTo>
                <a:cubicBezTo>
                  <a:pt x="2456881" y="118775"/>
                  <a:pt x="2446813" y="114307"/>
                  <a:pt x="2438400" y="107577"/>
                </a:cubicBezTo>
                <a:cubicBezTo>
                  <a:pt x="2431800" y="102297"/>
                  <a:pt x="2427718" y="93996"/>
                  <a:pt x="2420470" y="89648"/>
                </a:cubicBezTo>
                <a:cubicBezTo>
                  <a:pt x="2412367" y="84786"/>
                  <a:pt x="2402028" y="84909"/>
                  <a:pt x="2393576" y="80683"/>
                </a:cubicBezTo>
                <a:cubicBezTo>
                  <a:pt x="2383939" y="75864"/>
                  <a:pt x="2376585" y="66997"/>
                  <a:pt x="2366682" y="62753"/>
                </a:cubicBezTo>
                <a:cubicBezTo>
                  <a:pt x="2355357" y="57900"/>
                  <a:pt x="2342850" y="56462"/>
                  <a:pt x="2330823" y="53789"/>
                </a:cubicBezTo>
                <a:cubicBezTo>
                  <a:pt x="2306296" y="48339"/>
                  <a:pt x="2244205" y="36358"/>
                  <a:pt x="2223247" y="35859"/>
                </a:cubicBezTo>
                <a:cubicBezTo>
                  <a:pt x="1993198" y="30382"/>
                  <a:pt x="1763063" y="29525"/>
                  <a:pt x="1532964" y="26895"/>
                </a:cubicBezTo>
                <a:lnTo>
                  <a:pt x="654423" y="17930"/>
                </a:lnTo>
                <a:cubicBezTo>
                  <a:pt x="536638" y="4842"/>
                  <a:pt x="509957" y="0"/>
                  <a:pt x="358588" y="0"/>
                </a:cubicBezTo>
                <a:cubicBezTo>
                  <a:pt x="277850" y="0"/>
                  <a:pt x="197223" y="5977"/>
                  <a:pt x="116541" y="8965"/>
                </a:cubicBezTo>
                <a:cubicBezTo>
                  <a:pt x="104588" y="11953"/>
                  <a:pt x="90303" y="10233"/>
                  <a:pt x="80682" y="17930"/>
                </a:cubicBezTo>
                <a:cubicBezTo>
                  <a:pt x="73303" y="23833"/>
                  <a:pt x="75943" y="36372"/>
                  <a:pt x="71717" y="44824"/>
                </a:cubicBezTo>
                <a:cubicBezTo>
                  <a:pt x="66899" y="54461"/>
                  <a:pt x="59764" y="62753"/>
                  <a:pt x="53788" y="71718"/>
                </a:cubicBezTo>
                <a:cubicBezTo>
                  <a:pt x="50800" y="83671"/>
                  <a:pt x="49676" y="96252"/>
                  <a:pt x="44823" y="107577"/>
                </a:cubicBezTo>
                <a:cubicBezTo>
                  <a:pt x="40579" y="117480"/>
                  <a:pt x="28318" y="123791"/>
                  <a:pt x="26894" y="134471"/>
                </a:cubicBezTo>
                <a:cubicBezTo>
                  <a:pt x="22155" y="170015"/>
                  <a:pt x="26894" y="206189"/>
                  <a:pt x="26894" y="242048"/>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4616824" y="2537012"/>
            <a:ext cx="885229" cy="1801906"/>
          </a:xfrm>
          <a:custGeom>
            <a:avLst/>
            <a:gdLst>
              <a:gd name="connsiteX0" fmla="*/ 385482 w 885229"/>
              <a:gd name="connsiteY0" fmla="*/ 0 h 1801906"/>
              <a:gd name="connsiteX1" fmla="*/ 340658 w 885229"/>
              <a:gd name="connsiteY1" fmla="*/ 35859 h 1801906"/>
              <a:gd name="connsiteX2" fmla="*/ 313764 w 885229"/>
              <a:gd name="connsiteY2" fmla="*/ 53788 h 1801906"/>
              <a:gd name="connsiteX3" fmla="*/ 277905 w 885229"/>
              <a:gd name="connsiteY3" fmla="*/ 89647 h 1801906"/>
              <a:gd name="connsiteX4" fmla="*/ 242047 w 885229"/>
              <a:gd name="connsiteY4" fmla="*/ 107576 h 1801906"/>
              <a:gd name="connsiteX5" fmla="*/ 224117 w 885229"/>
              <a:gd name="connsiteY5" fmla="*/ 125506 h 1801906"/>
              <a:gd name="connsiteX6" fmla="*/ 197223 w 885229"/>
              <a:gd name="connsiteY6" fmla="*/ 143435 h 1801906"/>
              <a:gd name="connsiteX7" fmla="*/ 179294 w 885229"/>
              <a:gd name="connsiteY7" fmla="*/ 170329 h 1801906"/>
              <a:gd name="connsiteX8" fmla="*/ 161364 w 885229"/>
              <a:gd name="connsiteY8" fmla="*/ 233082 h 1801906"/>
              <a:gd name="connsiteX9" fmla="*/ 143435 w 885229"/>
              <a:gd name="connsiteY9" fmla="*/ 259976 h 1801906"/>
              <a:gd name="connsiteX10" fmla="*/ 116541 w 885229"/>
              <a:gd name="connsiteY10" fmla="*/ 322729 h 1801906"/>
              <a:gd name="connsiteX11" fmla="*/ 98611 w 885229"/>
              <a:gd name="connsiteY11" fmla="*/ 340659 h 1801906"/>
              <a:gd name="connsiteX12" fmla="*/ 53788 w 885229"/>
              <a:gd name="connsiteY12" fmla="*/ 403412 h 1801906"/>
              <a:gd name="connsiteX13" fmla="*/ 26894 w 885229"/>
              <a:gd name="connsiteY13" fmla="*/ 493059 h 1801906"/>
              <a:gd name="connsiteX14" fmla="*/ 17929 w 885229"/>
              <a:gd name="connsiteY14" fmla="*/ 519953 h 1801906"/>
              <a:gd name="connsiteX15" fmla="*/ 0 w 885229"/>
              <a:gd name="connsiteY15" fmla="*/ 690282 h 1801906"/>
              <a:gd name="connsiteX16" fmla="*/ 8964 w 885229"/>
              <a:gd name="connsiteY16" fmla="*/ 779929 h 1801906"/>
              <a:gd name="connsiteX17" fmla="*/ 17929 w 885229"/>
              <a:gd name="connsiteY17" fmla="*/ 824753 h 1801906"/>
              <a:gd name="connsiteX18" fmla="*/ 53788 w 885229"/>
              <a:gd name="connsiteY18" fmla="*/ 887506 h 1801906"/>
              <a:gd name="connsiteX19" fmla="*/ 89647 w 885229"/>
              <a:gd name="connsiteY19" fmla="*/ 968188 h 1801906"/>
              <a:gd name="connsiteX20" fmla="*/ 134470 w 885229"/>
              <a:gd name="connsiteY20" fmla="*/ 1039906 h 1801906"/>
              <a:gd name="connsiteX21" fmla="*/ 161364 w 885229"/>
              <a:gd name="connsiteY21" fmla="*/ 1138517 h 1801906"/>
              <a:gd name="connsiteX22" fmla="*/ 188258 w 885229"/>
              <a:gd name="connsiteY22" fmla="*/ 1183341 h 1801906"/>
              <a:gd name="connsiteX23" fmla="*/ 170329 w 885229"/>
              <a:gd name="connsiteY23" fmla="*/ 1362635 h 1801906"/>
              <a:gd name="connsiteX24" fmla="*/ 161364 w 885229"/>
              <a:gd name="connsiteY24" fmla="*/ 1389529 h 1801906"/>
              <a:gd name="connsiteX25" fmla="*/ 107576 w 885229"/>
              <a:gd name="connsiteY25" fmla="*/ 1434353 h 1801906"/>
              <a:gd name="connsiteX26" fmla="*/ 89647 w 885229"/>
              <a:gd name="connsiteY26" fmla="*/ 1461247 h 1801906"/>
              <a:gd name="connsiteX27" fmla="*/ 53788 w 885229"/>
              <a:gd name="connsiteY27" fmla="*/ 1497106 h 1801906"/>
              <a:gd name="connsiteX28" fmla="*/ 35858 w 885229"/>
              <a:gd name="connsiteY28" fmla="*/ 1559859 h 1801906"/>
              <a:gd name="connsiteX29" fmla="*/ 44823 w 885229"/>
              <a:gd name="connsiteY29" fmla="*/ 1685364 h 1801906"/>
              <a:gd name="connsiteX30" fmla="*/ 62752 w 885229"/>
              <a:gd name="connsiteY30" fmla="*/ 1703294 h 1801906"/>
              <a:gd name="connsiteX31" fmla="*/ 80682 w 885229"/>
              <a:gd name="connsiteY31" fmla="*/ 1730188 h 1801906"/>
              <a:gd name="connsiteX32" fmla="*/ 197223 w 885229"/>
              <a:gd name="connsiteY32" fmla="*/ 1783976 h 1801906"/>
              <a:gd name="connsiteX33" fmla="*/ 242047 w 885229"/>
              <a:gd name="connsiteY33" fmla="*/ 1792941 h 1801906"/>
              <a:gd name="connsiteX34" fmla="*/ 277905 w 885229"/>
              <a:gd name="connsiteY34" fmla="*/ 1801906 h 1801906"/>
              <a:gd name="connsiteX35" fmla="*/ 385482 w 885229"/>
              <a:gd name="connsiteY35" fmla="*/ 1792941 h 1801906"/>
              <a:gd name="connsiteX36" fmla="*/ 412376 w 885229"/>
              <a:gd name="connsiteY36" fmla="*/ 1783976 h 1801906"/>
              <a:gd name="connsiteX37" fmla="*/ 502023 w 885229"/>
              <a:gd name="connsiteY37" fmla="*/ 1766047 h 1801906"/>
              <a:gd name="connsiteX38" fmla="*/ 537882 w 885229"/>
              <a:gd name="connsiteY38" fmla="*/ 1730188 h 1801906"/>
              <a:gd name="connsiteX39" fmla="*/ 564776 w 885229"/>
              <a:gd name="connsiteY39" fmla="*/ 1703294 h 1801906"/>
              <a:gd name="connsiteX40" fmla="*/ 591670 w 885229"/>
              <a:gd name="connsiteY40" fmla="*/ 1685364 h 1801906"/>
              <a:gd name="connsiteX41" fmla="*/ 618564 w 885229"/>
              <a:gd name="connsiteY41" fmla="*/ 1640541 h 1801906"/>
              <a:gd name="connsiteX42" fmla="*/ 636494 w 885229"/>
              <a:gd name="connsiteY42" fmla="*/ 1613647 h 1801906"/>
              <a:gd name="connsiteX43" fmla="*/ 663388 w 885229"/>
              <a:gd name="connsiteY43" fmla="*/ 1559859 h 1801906"/>
              <a:gd name="connsiteX44" fmla="*/ 672352 w 885229"/>
              <a:gd name="connsiteY44" fmla="*/ 1479176 h 1801906"/>
              <a:gd name="connsiteX45" fmla="*/ 681317 w 885229"/>
              <a:gd name="connsiteY45" fmla="*/ 1452282 h 1801906"/>
              <a:gd name="connsiteX46" fmla="*/ 690282 w 885229"/>
              <a:gd name="connsiteY46" fmla="*/ 1398494 h 1801906"/>
              <a:gd name="connsiteX47" fmla="*/ 708211 w 885229"/>
              <a:gd name="connsiteY47" fmla="*/ 1353670 h 1801906"/>
              <a:gd name="connsiteX48" fmla="*/ 726141 w 885229"/>
              <a:gd name="connsiteY48" fmla="*/ 1246094 h 1801906"/>
              <a:gd name="connsiteX49" fmla="*/ 753035 w 885229"/>
              <a:gd name="connsiteY49" fmla="*/ 1192306 h 1801906"/>
              <a:gd name="connsiteX50" fmla="*/ 762000 w 885229"/>
              <a:gd name="connsiteY50" fmla="*/ 1156447 h 1801906"/>
              <a:gd name="connsiteX51" fmla="*/ 779929 w 885229"/>
              <a:gd name="connsiteY51" fmla="*/ 1102659 h 1801906"/>
              <a:gd name="connsiteX52" fmla="*/ 788894 w 885229"/>
              <a:gd name="connsiteY52" fmla="*/ 1057835 h 1801906"/>
              <a:gd name="connsiteX53" fmla="*/ 824752 w 885229"/>
              <a:gd name="connsiteY53" fmla="*/ 923364 h 1801906"/>
              <a:gd name="connsiteX54" fmla="*/ 842682 w 885229"/>
              <a:gd name="connsiteY54" fmla="*/ 770964 h 1801906"/>
              <a:gd name="connsiteX55" fmla="*/ 860611 w 885229"/>
              <a:gd name="connsiteY55" fmla="*/ 627529 h 1801906"/>
              <a:gd name="connsiteX56" fmla="*/ 869576 w 885229"/>
              <a:gd name="connsiteY56" fmla="*/ 537882 h 1801906"/>
              <a:gd name="connsiteX57" fmla="*/ 878541 w 885229"/>
              <a:gd name="connsiteY57" fmla="*/ 510988 h 1801906"/>
              <a:gd name="connsiteX58" fmla="*/ 869576 w 885229"/>
              <a:gd name="connsiteY58" fmla="*/ 26894 h 1801906"/>
              <a:gd name="connsiteX59" fmla="*/ 788894 w 885229"/>
              <a:gd name="connsiteY59" fmla="*/ 17929 h 1801906"/>
              <a:gd name="connsiteX60" fmla="*/ 663388 w 885229"/>
              <a:gd name="connsiteY60" fmla="*/ 8964 h 1801906"/>
              <a:gd name="connsiteX61" fmla="*/ 439270 w 885229"/>
              <a:gd name="connsiteY61" fmla="*/ 17929 h 1801906"/>
              <a:gd name="connsiteX62" fmla="*/ 403411 w 885229"/>
              <a:gd name="connsiteY62" fmla="*/ 26894 h 1801906"/>
              <a:gd name="connsiteX63" fmla="*/ 349623 w 885229"/>
              <a:gd name="connsiteY63" fmla="*/ 35859 h 180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85229" h="1801906">
                <a:moveTo>
                  <a:pt x="385482" y="0"/>
                </a:moveTo>
                <a:cubicBezTo>
                  <a:pt x="370541" y="11953"/>
                  <a:pt x="355965" y="24379"/>
                  <a:pt x="340658" y="35859"/>
                </a:cubicBezTo>
                <a:cubicBezTo>
                  <a:pt x="332039" y="42323"/>
                  <a:pt x="321944" y="46776"/>
                  <a:pt x="313764" y="53788"/>
                </a:cubicBezTo>
                <a:cubicBezTo>
                  <a:pt x="300929" y="64789"/>
                  <a:pt x="291428" y="79505"/>
                  <a:pt x="277905" y="89647"/>
                </a:cubicBezTo>
                <a:cubicBezTo>
                  <a:pt x="267214" y="97665"/>
                  <a:pt x="253166" y="100163"/>
                  <a:pt x="242047" y="107576"/>
                </a:cubicBezTo>
                <a:cubicBezTo>
                  <a:pt x="235014" y="112265"/>
                  <a:pt x="230717" y="120226"/>
                  <a:pt x="224117" y="125506"/>
                </a:cubicBezTo>
                <a:cubicBezTo>
                  <a:pt x="215704" y="132237"/>
                  <a:pt x="206188" y="137459"/>
                  <a:pt x="197223" y="143435"/>
                </a:cubicBezTo>
                <a:cubicBezTo>
                  <a:pt x="191247" y="152400"/>
                  <a:pt x="183538" y="160426"/>
                  <a:pt x="179294" y="170329"/>
                </a:cubicBezTo>
                <a:cubicBezTo>
                  <a:pt x="162059" y="210544"/>
                  <a:pt x="178810" y="198189"/>
                  <a:pt x="161364" y="233082"/>
                </a:cubicBezTo>
                <a:cubicBezTo>
                  <a:pt x="156546" y="242719"/>
                  <a:pt x="148253" y="250339"/>
                  <a:pt x="143435" y="259976"/>
                </a:cubicBezTo>
                <a:cubicBezTo>
                  <a:pt x="119531" y="307783"/>
                  <a:pt x="153846" y="266772"/>
                  <a:pt x="116541" y="322729"/>
                </a:cubicBezTo>
                <a:cubicBezTo>
                  <a:pt x="111853" y="329762"/>
                  <a:pt x="103300" y="333626"/>
                  <a:pt x="98611" y="340659"/>
                </a:cubicBezTo>
                <a:cubicBezTo>
                  <a:pt x="51410" y="411460"/>
                  <a:pt x="112523" y="344675"/>
                  <a:pt x="53788" y="403412"/>
                </a:cubicBezTo>
                <a:cubicBezTo>
                  <a:pt x="40240" y="457601"/>
                  <a:pt x="48717" y="427588"/>
                  <a:pt x="26894" y="493059"/>
                </a:cubicBezTo>
                <a:lnTo>
                  <a:pt x="17929" y="519953"/>
                </a:lnTo>
                <a:cubicBezTo>
                  <a:pt x="10169" y="574269"/>
                  <a:pt x="0" y="636677"/>
                  <a:pt x="0" y="690282"/>
                </a:cubicBezTo>
                <a:cubicBezTo>
                  <a:pt x="0" y="720313"/>
                  <a:pt x="4995" y="750161"/>
                  <a:pt x="8964" y="779929"/>
                </a:cubicBezTo>
                <a:cubicBezTo>
                  <a:pt x="10978" y="795033"/>
                  <a:pt x="13111" y="810298"/>
                  <a:pt x="17929" y="824753"/>
                </a:cubicBezTo>
                <a:cubicBezTo>
                  <a:pt x="25513" y="847504"/>
                  <a:pt x="40670" y="867830"/>
                  <a:pt x="53788" y="887506"/>
                </a:cubicBezTo>
                <a:cubicBezTo>
                  <a:pt x="77618" y="958997"/>
                  <a:pt x="59812" y="921304"/>
                  <a:pt x="89647" y="968188"/>
                </a:cubicBezTo>
                <a:cubicBezTo>
                  <a:pt x="104782" y="991972"/>
                  <a:pt x="134470" y="1039906"/>
                  <a:pt x="134470" y="1039906"/>
                </a:cubicBezTo>
                <a:cubicBezTo>
                  <a:pt x="139805" y="1066580"/>
                  <a:pt x="147717" y="1115771"/>
                  <a:pt x="161364" y="1138517"/>
                </a:cubicBezTo>
                <a:lnTo>
                  <a:pt x="188258" y="1183341"/>
                </a:lnTo>
                <a:cubicBezTo>
                  <a:pt x="181726" y="1287854"/>
                  <a:pt x="190090" y="1293475"/>
                  <a:pt x="170329" y="1362635"/>
                </a:cubicBezTo>
                <a:cubicBezTo>
                  <a:pt x="167733" y="1371721"/>
                  <a:pt x="166606" y="1381666"/>
                  <a:pt x="161364" y="1389529"/>
                </a:cubicBezTo>
                <a:cubicBezTo>
                  <a:pt x="147559" y="1410236"/>
                  <a:pt x="127420" y="1421123"/>
                  <a:pt x="107576" y="1434353"/>
                </a:cubicBezTo>
                <a:cubicBezTo>
                  <a:pt x="101600" y="1443318"/>
                  <a:pt x="96659" y="1453067"/>
                  <a:pt x="89647" y="1461247"/>
                </a:cubicBezTo>
                <a:cubicBezTo>
                  <a:pt x="78646" y="1474082"/>
                  <a:pt x="53788" y="1497106"/>
                  <a:pt x="53788" y="1497106"/>
                </a:cubicBezTo>
                <a:cubicBezTo>
                  <a:pt x="49560" y="1509789"/>
                  <a:pt x="35858" y="1548602"/>
                  <a:pt x="35858" y="1559859"/>
                </a:cubicBezTo>
                <a:cubicBezTo>
                  <a:pt x="35858" y="1601801"/>
                  <a:pt x="37094" y="1644141"/>
                  <a:pt x="44823" y="1685364"/>
                </a:cubicBezTo>
                <a:cubicBezTo>
                  <a:pt x="46381" y="1693671"/>
                  <a:pt x="57472" y="1696694"/>
                  <a:pt x="62752" y="1703294"/>
                </a:cubicBezTo>
                <a:cubicBezTo>
                  <a:pt x="69483" y="1711707"/>
                  <a:pt x="71855" y="1724009"/>
                  <a:pt x="80682" y="1730188"/>
                </a:cubicBezTo>
                <a:cubicBezTo>
                  <a:pt x="94822" y="1740086"/>
                  <a:pt x="170915" y="1776084"/>
                  <a:pt x="197223" y="1783976"/>
                </a:cubicBezTo>
                <a:cubicBezTo>
                  <a:pt x="211818" y="1788354"/>
                  <a:pt x="227173" y="1789635"/>
                  <a:pt x="242047" y="1792941"/>
                </a:cubicBezTo>
                <a:cubicBezTo>
                  <a:pt x="254074" y="1795614"/>
                  <a:pt x="265952" y="1798918"/>
                  <a:pt x="277905" y="1801906"/>
                </a:cubicBezTo>
                <a:cubicBezTo>
                  <a:pt x="313764" y="1798918"/>
                  <a:pt x="349814" y="1797697"/>
                  <a:pt x="385482" y="1792941"/>
                </a:cubicBezTo>
                <a:cubicBezTo>
                  <a:pt x="394849" y="1791692"/>
                  <a:pt x="403290" y="1786572"/>
                  <a:pt x="412376" y="1783976"/>
                </a:cubicBezTo>
                <a:cubicBezTo>
                  <a:pt x="449813" y="1773280"/>
                  <a:pt x="459769" y="1773090"/>
                  <a:pt x="502023" y="1766047"/>
                </a:cubicBezTo>
                <a:lnTo>
                  <a:pt x="537882" y="1730188"/>
                </a:lnTo>
                <a:cubicBezTo>
                  <a:pt x="546847" y="1721223"/>
                  <a:pt x="554227" y="1710327"/>
                  <a:pt x="564776" y="1703294"/>
                </a:cubicBezTo>
                <a:lnTo>
                  <a:pt x="591670" y="1685364"/>
                </a:lnTo>
                <a:cubicBezTo>
                  <a:pt x="600635" y="1670423"/>
                  <a:pt x="609329" y="1655317"/>
                  <a:pt x="618564" y="1640541"/>
                </a:cubicBezTo>
                <a:cubicBezTo>
                  <a:pt x="624274" y="1631404"/>
                  <a:pt x="631676" y="1623284"/>
                  <a:pt x="636494" y="1613647"/>
                </a:cubicBezTo>
                <a:cubicBezTo>
                  <a:pt x="673609" y="1539416"/>
                  <a:pt x="612003" y="1636934"/>
                  <a:pt x="663388" y="1559859"/>
                </a:cubicBezTo>
                <a:cubicBezTo>
                  <a:pt x="666376" y="1532965"/>
                  <a:pt x="667904" y="1505868"/>
                  <a:pt x="672352" y="1479176"/>
                </a:cubicBezTo>
                <a:cubicBezTo>
                  <a:pt x="673905" y="1469855"/>
                  <a:pt x="679267" y="1461507"/>
                  <a:pt x="681317" y="1452282"/>
                </a:cubicBezTo>
                <a:cubicBezTo>
                  <a:pt x="685260" y="1434538"/>
                  <a:pt x="685499" y="1416030"/>
                  <a:pt x="690282" y="1398494"/>
                </a:cubicBezTo>
                <a:cubicBezTo>
                  <a:pt x="694516" y="1382969"/>
                  <a:pt x="702235" y="1368611"/>
                  <a:pt x="708211" y="1353670"/>
                </a:cubicBezTo>
                <a:cubicBezTo>
                  <a:pt x="709707" y="1343199"/>
                  <a:pt x="719972" y="1263059"/>
                  <a:pt x="726141" y="1246094"/>
                </a:cubicBezTo>
                <a:cubicBezTo>
                  <a:pt x="732992" y="1227255"/>
                  <a:pt x="745590" y="1210918"/>
                  <a:pt x="753035" y="1192306"/>
                </a:cubicBezTo>
                <a:cubicBezTo>
                  <a:pt x="757611" y="1180866"/>
                  <a:pt x="758460" y="1168248"/>
                  <a:pt x="762000" y="1156447"/>
                </a:cubicBezTo>
                <a:cubicBezTo>
                  <a:pt x="767431" y="1138345"/>
                  <a:pt x="774956" y="1120892"/>
                  <a:pt x="779929" y="1102659"/>
                </a:cubicBezTo>
                <a:cubicBezTo>
                  <a:pt x="783938" y="1087959"/>
                  <a:pt x="784885" y="1072535"/>
                  <a:pt x="788894" y="1057835"/>
                </a:cubicBezTo>
                <a:cubicBezTo>
                  <a:pt x="818636" y="948779"/>
                  <a:pt x="798202" y="1064963"/>
                  <a:pt x="824752" y="923364"/>
                </a:cubicBezTo>
                <a:cubicBezTo>
                  <a:pt x="832500" y="882042"/>
                  <a:pt x="839381" y="808924"/>
                  <a:pt x="842682" y="770964"/>
                </a:cubicBezTo>
                <a:cubicBezTo>
                  <a:pt x="854082" y="639871"/>
                  <a:pt x="838912" y="692630"/>
                  <a:pt x="860611" y="627529"/>
                </a:cubicBezTo>
                <a:cubicBezTo>
                  <a:pt x="863599" y="597647"/>
                  <a:pt x="865009" y="567564"/>
                  <a:pt x="869576" y="537882"/>
                </a:cubicBezTo>
                <a:cubicBezTo>
                  <a:pt x="871013" y="528542"/>
                  <a:pt x="878541" y="520438"/>
                  <a:pt x="878541" y="510988"/>
                </a:cubicBezTo>
                <a:cubicBezTo>
                  <a:pt x="878541" y="349596"/>
                  <a:pt x="898447" y="185683"/>
                  <a:pt x="869576" y="26894"/>
                </a:cubicBezTo>
                <a:cubicBezTo>
                  <a:pt x="864735" y="271"/>
                  <a:pt x="815852" y="20273"/>
                  <a:pt x="788894" y="17929"/>
                </a:cubicBezTo>
                <a:cubicBezTo>
                  <a:pt x="747110" y="14295"/>
                  <a:pt x="705223" y="11952"/>
                  <a:pt x="663388" y="8964"/>
                </a:cubicBezTo>
                <a:cubicBezTo>
                  <a:pt x="588682" y="11952"/>
                  <a:pt x="513859" y="12785"/>
                  <a:pt x="439270" y="17929"/>
                </a:cubicBezTo>
                <a:cubicBezTo>
                  <a:pt x="426978" y="18777"/>
                  <a:pt x="415493" y="24478"/>
                  <a:pt x="403411" y="26894"/>
                </a:cubicBezTo>
                <a:cubicBezTo>
                  <a:pt x="385587" y="30459"/>
                  <a:pt x="349623" y="35859"/>
                  <a:pt x="349623" y="35859"/>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407" y="4149080"/>
            <a:ext cx="18764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3403709" y="5647837"/>
            <a:ext cx="1724103" cy="648072"/>
          </a:xfrm>
          <a:prstGeom prst="rect">
            <a:avLst/>
          </a:prstGeom>
          <a:solidFill>
            <a:srgbClr val="CC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薬剤を整理して重複の</a:t>
            </a:r>
            <a:r>
              <a:rPr lang="ja-JP" altLang="en-US" b="1" dirty="0" smtClean="0">
                <a:solidFill>
                  <a:schemeClr val="tx1"/>
                </a:solidFill>
              </a:rPr>
              <a:t>確認</a:t>
            </a:r>
            <a:endParaRPr kumimoji="1" lang="ja-JP" altLang="en-US" b="1" dirty="0">
              <a:solidFill>
                <a:schemeClr val="tx1"/>
              </a:solidFill>
            </a:endParaRPr>
          </a:p>
        </p:txBody>
      </p:sp>
      <p:sp>
        <p:nvSpPr>
          <p:cNvPr id="9" name="右カーブ矢印 8"/>
          <p:cNvSpPr/>
          <p:nvPr/>
        </p:nvSpPr>
        <p:spPr>
          <a:xfrm rot="3421076">
            <a:off x="2208904" y="3258231"/>
            <a:ext cx="731520" cy="121615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上カーブ矢印 9"/>
          <p:cNvSpPr/>
          <p:nvPr/>
        </p:nvSpPr>
        <p:spPr>
          <a:xfrm rot="16402128">
            <a:off x="3843190" y="3130162"/>
            <a:ext cx="2630483" cy="731520"/>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a:xfrm>
            <a:off x="3283855" y="3529749"/>
            <a:ext cx="1440160" cy="346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6872994"/>
      </p:ext>
    </p:extLst>
  </p:cSld>
  <p:clrMapOvr>
    <a:masterClrMapping/>
  </p:clrMapOvr>
  <mc:AlternateContent xmlns:mc="http://schemas.openxmlformats.org/markup-compatibility/2006">
    <mc:Choice xmlns:p14="http://schemas.microsoft.com/office/powerpoint/2010/main" Requires="p14">
      <p:transition spd="slow" p14:dur="2000" advTm="9996"/>
    </mc:Choice>
    <mc:Fallback>
      <p:transition spd="slow" advTm="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4" name="図 3"/>
          <p:cNvPicPr/>
          <p:nvPr/>
        </p:nvPicPr>
        <p:blipFill>
          <a:blip r:embed="rId4">
            <a:extLst>
              <a:ext uri="{28A0092B-C50C-407E-A947-70E740481C1C}">
                <a14:useLocalDpi xmlns:a14="http://schemas.microsoft.com/office/drawing/2010/main" val="0"/>
              </a:ext>
            </a:extLst>
          </a:blip>
          <a:srcRect/>
          <a:stretch>
            <a:fillRect/>
          </a:stretch>
        </p:blipFill>
        <p:spPr bwMode="auto">
          <a:xfrm>
            <a:off x="179512" y="908720"/>
            <a:ext cx="8964488" cy="5688632"/>
          </a:xfrm>
          <a:prstGeom prst="rect">
            <a:avLst/>
          </a:prstGeom>
          <a:noFill/>
          <a:ln>
            <a:noFill/>
          </a:ln>
        </p:spPr>
      </p:pic>
      <p:sp>
        <p:nvSpPr>
          <p:cNvPr id="5" name="角丸四角形 4"/>
          <p:cNvSpPr/>
          <p:nvPr/>
        </p:nvSpPr>
        <p:spPr>
          <a:xfrm>
            <a:off x="1259632" y="98793"/>
            <a:ext cx="6696744"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rgbClr val="00B0F0"/>
                </a:solidFill>
              </a:rPr>
              <a:t>北三陸ネット</a:t>
            </a:r>
            <a:r>
              <a:rPr lang="ja-JP" altLang="en-US" sz="2400" dirty="0" smtClean="0">
                <a:solidFill>
                  <a:schemeClr val="tx1"/>
                </a:solidFill>
              </a:rPr>
              <a:t>は独自の</a:t>
            </a:r>
            <a:r>
              <a:rPr lang="ja-JP" altLang="en-US" sz="2400" dirty="0" smtClean="0">
                <a:solidFill>
                  <a:srgbClr val="00B0F0"/>
                </a:solidFill>
              </a:rPr>
              <a:t>回線で行われます。</a:t>
            </a:r>
            <a:endParaRPr kumimoji="1" lang="ja-JP" altLang="en-US" sz="2400" dirty="0">
              <a:solidFill>
                <a:schemeClr val="tx1"/>
              </a:solidFill>
            </a:endParaRPr>
          </a:p>
        </p:txBody>
      </p:sp>
      <p:sp>
        <p:nvSpPr>
          <p:cNvPr id="6" name="四角形吹き出し 5"/>
          <p:cNvSpPr/>
          <p:nvPr/>
        </p:nvSpPr>
        <p:spPr>
          <a:xfrm>
            <a:off x="1979712" y="875203"/>
            <a:ext cx="3312368" cy="360040"/>
          </a:xfrm>
          <a:prstGeom prst="wedgeRectCallout">
            <a:avLst>
              <a:gd name="adj1" fmla="val 5005"/>
              <a:gd name="adj2" fmla="val -14605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1"/>
                </a:solidFill>
              </a:rPr>
              <a:t>通常のインターネットと</a:t>
            </a:r>
            <a:r>
              <a:rPr kumimoji="1" lang="ja-JP" altLang="en-US" dirty="0" smtClean="0">
                <a:solidFill>
                  <a:schemeClr val="accent1"/>
                </a:solidFill>
              </a:rPr>
              <a:t>は別の</a:t>
            </a:r>
            <a:endParaRPr kumimoji="1" lang="ja-JP" altLang="en-US" dirty="0">
              <a:solidFill>
                <a:schemeClr val="accent1"/>
              </a:solidFill>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8211877"/>
      </p:ext>
    </p:extLst>
  </p:cSld>
  <p:clrMapOvr>
    <a:masterClrMapping/>
  </p:clrMapOvr>
  <mc:AlternateContent xmlns:mc="http://schemas.openxmlformats.org/markup-compatibility/2006">
    <mc:Choice xmlns:p14="http://schemas.microsoft.com/office/powerpoint/2010/main" Requires="p14">
      <p:transition spd="slow" p14:dur="2000" advTm="10689"/>
    </mc:Choice>
    <mc:Fallback>
      <p:transition spd="slow" advTm="1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476672"/>
            <a:ext cx="9001000" cy="5832648"/>
          </a:xfrm>
        </p:spPr>
        <p:txBody>
          <a:bodyPr>
            <a:normAutofit fontScale="85000" lnSpcReduction="20000"/>
          </a:bodyPr>
          <a:lstStyle/>
          <a:p>
            <a:pPr marL="0" indent="0">
              <a:buNone/>
            </a:pPr>
            <a:r>
              <a:rPr lang="en-US" altLang="ja-JP" dirty="0"/>
              <a:t> </a:t>
            </a:r>
            <a:endParaRPr lang="ja-JP" altLang="ja-JP" dirty="0"/>
          </a:p>
          <a:p>
            <a:pPr marL="0" indent="0">
              <a:buNone/>
            </a:pPr>
            <a:r>
              <a:rPr lang="ja-JP" altLang="ja-JP" sz="4400" dirty="0" smtClean="0"/>
              <a:t>●</a:t>
            </a:r>
            <a:r>
              <a:rPr lang="ja-JP" altLang="en-US" sz="4400" dirty="0" smtClean="0"/>
              <a:t>以上が北三陸ネットの説明ですが</a:t>
            </a:r>
            <a:endParaRPr lang="en-US" altLang="ja-JP" sz="4400" dirty="0" smtClean="0"/>
          </a:p>
          <a:p>
            <a:pPr marL="0" indent="0">
              <a:buNone/>
            </a:pPr>
            <a:r>
              <a:rPr lang="ja-JP" altLang="en-US" sz="4400" smtClean="0">
                <a:solidFill>
                  <a:schemeClr val="bg1">
                    <a:lumMod val="65000"/>
                  </a:schemeClr>
                </a:solidFill>
              </a:rPr>
              <a:t>これには各自のかかりつけ医の登録が必要になりますので</a:t>
            </a:r>
            <a:endParaRPr lang="en-US" altLang="ja-JP" sz="4400" smtClean="0">
              <a:solidFill>
                <a:schemeClr val="bg1">
                  <a:lumMod val="65000"/>
                </a:schemeClr>
              </a:solidFill>
            </a:endParaRPr>
          </a:p>
          <a:p>
            <a:pPr marL="0" indent="0">
              <a:buNone/>
            </a:pPr>
            <a:r>
              <a:rPr lang="ja-JP" altLang="en-US" sz="4400" smtClean="0">
                <a:solidFill>
                  <a:schemeClr val="bg1">
                    <a:lumMod val="65000"/>
                  </a:schemeClr>
                </a:solidFill>
              </a:rPr>
              <a:t>もし、ご理解頂ければここで登録します。</a:t>
            </a:r>
            <a:endParaRPr lang="en-US" altLang="ja-JP" sz="4400" smtClean="0">
              <a:solidFill>
                <a:schemeClr val="bg1">
                  <a:lumMod val="65000"/>
                </a:schemeClr>
              </a:solidFill>
            </a:endParaRPr>
          </a:p>
          <a:p>
            <a:pPr marL="0" indent="0">
              <a:buNone/>
            </a:pPr>
            <a:endParaRPr lang="en-US" altLang="ja-JP" sz="4400" smtClean="0">
              <a:solidFill>
                <a:schemeClr val="bg1">
                  <a:lumMod val="65000"/>
                </a:schemeClr>
              </a:solidFill>
            </a:endParaRPr>
          </a:p>
          <a:p>
            <a:pPr marL="0" indent="0">
              <a:buNone/>
            </a:pPr>
            <a:r>
              <a:rPr lang="ja-JP" altLang="en-US" sz="4400" smtClean="0">
                <a:solidFill>
                  <a:schemeClr val="bg1">
                    <a:lumMod val="65000"/>
                  </a:schemeClr>
                </a:solidFill>
              </a:rPr>
              <a:t>ここで登録しておくと</a:t>
            </a:r>
            <a:endParaRPr lang="en-US" altLang="ja-JP" sz="4400" smtClean="0">
              <a:solidFill>
                <a:schemeClr val="bg1">
                  <a:lumMod val="65000"/>
                </a:schemeClr>
              </a:solidFill>
            </a:endParaRPr>
          </a:p>
          <a:p>
            <a:pPr marL="0" indent="0">
              <a:buNone/>
            </a:pPr>
            <a:r>
              <a:rPr lang="ja-JP" altLang="en-US" sz="4400" smtClean="0">
                <a:solidFill>
                  <a:schemeClr val="bg1">
                    <a:lumMod val="65000"/>
                  </a:schemeClr>
                </a:solidFill>
              </a:rPr>
              <a:t>他の施設で説明されても</a:t>
            </a:r>
            <a:endParaRPr lang="en-US" altLang="ja-JP" sz="4400" smtClean="0">
              <a:solidFill>
                <a:schemeClr val="bg1">
                  <a:lumMod val="65000"/>
                </a:schemeClr>
              </a:solidFill>
            </a:endParaRPr>
          </a:p>
          <a:p>
            <a:pPr marL="0" indent="0">
              <a:buNone/>
            </a:pPr>
            <a:r>
              <a:rPr lang="ja-JP" altLang="en-US" sz="4400" smtClean="0">
                <a:solidFill>
                  <a:schemeClr val="bg1">
                    <a:lumMod val="65000"/>
                  </a:schemeClr>
                </a:solidFill>
              </a:rPr>
              <a:t>すでに登録してますといえば結構です。</a:t>
            </a:r>
            <a:endParaRPr lang="en-US" altLang="ja-JP" sz="4400" smtClean="0">
              <a:solidFill>
                <a:schemeClr val="bg1">
                  <a:lumMod val="65000"/>
                </a:schemeClr>
              </a:solidFill>
            </a:endParaRPr>
          </a:p>
          <a:p>
            <a:pPr marL="0" indent="0">
              <a:buNone/>
            </a:pPr>
            <a:r>
              <a:rPr lang="ja-JP" altLang="en-US" sz="4400" smtClean="0">
                <a:solidFill>
                  <a:schemeClr val="bg1">
                    <a:lumMod val="65000"/>
                  </a:schemeClr>
                </a:solidFill>
              </a:rPr>
              <a:t>（登録しても削除は簡単にできます。）</a:t>
            </a:r>
            <a:endParaRPr lang="en-US" altLang="ja-JP" sz="4400" smtClean="0">
              <a:solidFill>
                <a:schemeClr val="bg1">
                  <a:lumMod val="65000"/>
                </a:schemeClr>
              </a:solidFill>
            </a:endParaRPr>
          </a:p>
          <a:p>
            <a:pPr marL="0" indent="0">
              <a:buNone/>
            </a:pPr>
            <a:endParaRPr lang="ja-JP" altLang="ja-JP" sz="4400" smtClean="0">
              <a:solidFill>
                <a:schemeClr val="accent1"/>
              </a:solidFill>
            </a:endParaRPr>
          </a:p>
          <a:p>
            <a:pPr marL="0" indent="0">
              <a:buNone/>
            </a:pPr>
            <a:endParaRPr kumimoji="1" lang="ja-JP" altLang="en-US" sz="4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1167951"/>
      </p:ext>
    </p:extLst>
  </p:cSld>
  <p:clrMapOvr>
    <a:masterClrMapping/>
  </p:clrMapOvr>
  <mc:AlternateContent xmlns:mc="http://schemas.openxmlformats.org/markup-compatibility/2006">
    <mc:Choice xmlns:p14="http://schemas.microsoft.com/office/powerpoint/2010/main" Requires="p14">
      <p:transition spd="slow" p14:dur="2000" advTm="5799"/>
    </mc:Choice>
    <mc:Fallback>
      <p:transition spd="slow" advTm="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476672"/>
            <a:ext cx="9001000" cy="5832648"/>
          </a:xfrm>
        </p:spPr>
        <p:txBody>
          <a:bodyPr>
            <a:normAutofit fontScale="85000" lnSpcReduction="20000"/>
          </a:bodyPr>
          <a:lstStyle/>
          <a:p>
            <a:pPr marL="0" indent="0">
              <a:buNone/>
            </a:pPr>
            <a:r>
              <a:rPr lang="en-US" altLang="ja-JP" dirty="0"/>
              <a:t> </a:t>
            </a:r>
            <a:endParaRPr lang="ja-JP" altLang="ja-JP" dirty="0"/>
          </a:p>
          <a:p>
            <a:pPr marL="0" indent="0">
              <a:buNone/>
            </a:pPr>
            <a:r>
              <a:rPr lang="ja-JP" altLang="ja-JP" sz="4400" dirty="0" smtClean="0">
                <a:solidFill>
                  <a:schemeClr val="bg1">
                    <a:lumMod val="65000"/>
                  </a:schemeClr>
                </a:solidFill>
              </a:rPr>
              <a:t>●</a:t>
            </a:r>
            <a:r>
              <a:rPr lang="ja-JP" altLang="en-US" sz="4400" dirty="0" smtClean="0">
                <a:solidFill>
                  <a:schemeClr val="bg1">
                    <a:lumMod val="65000"/>
                  </a:schemeClr>
                </a:solidFill>
              </a:rPr>
              <a:t>以上が北三陸ネットの説明ですが</a:t>
            </a:r>
            <a:endParaRPr lang="en-US" altLang="ja-JP" sz="4400" dirty="0" smtClean="0">
              <a:solidFill>
                <a:schemeClr val="bg1">
                  <a:lumMod val="65000"/>
                </a:schemeClr>
              </a:solidFill>
            </a:endParaRPr>
          </a:p>
          <a:p>
            <a:pPr marL="0" indent="0">
              <a:buNone/>
            </a:pPr>
            <a:r>
              <a:rPr lang="ja-JP" altLang="en-US" sz="4400" dirty="0"/>
              <a:t>これに</a:t>
            </a:r>
            <a:r>
              <a:rPr lang="ja-JP" altLang="en-US" sz="4400" dirty="0" smtClean="0"/>
              <a:t>は各自の</a:t>
            </a:r>
            <a:r>
              <a:rPr lang="ja-JP" altLang="en-US" sz="4400" dirty="0" smtClean="0">
                <a:solidFill>
                  <a:srgbClr val="FF0000"/>
                </a:solidFill>
              </a:rPr>
              <a:t>かかりつけ医の登録</a:t>
            </a:r>
            <a:r>
              <a:rPr lang="ja-JP" altLang="en-US" sz="4400" dirty="0" smtClean="0"/>
              <a:t>が必要になりますので</a:t>
            </a:r>
            <a:endParaRPr lang="en-US" altLang="ja-JP" sz="4400" dirty="0" smtClean="0"/>
          </a:p>
          <a:p>
            <a:pPr marL="0" indent="0">
              <a:buNone/>
            </a:pPr>
            <a:r>
              <a:rPr lang="ja-JP" altLang="en-US" sz="4400" dirty="0" smtClean="0"/>
              <a:t>もし、ご理解頂ければ</a:t>
            </a:r>
            <a:r>
              <a:rPr lang="ja-JP" altLang="en-US" sz="4400" dirty="0" smtClean="0">
                <a:solidFill>
                  <a:srgbClr val="FF0000"/>
                </a:solidFill>
              </a:rPr>
              <a:t>ここで登録します</a:t>
            </a:r>
            <a:r>
              <a:rPr lang="ja-JP" altLang="en-US" sz="4400" dirty="0" smtClean="0"/>
              <a:t>。</a:t>
            </a:r>
            <a:endParaRPr lang="en-US" altLang="ja-JP" sz="4400" dirty="0" smtClean="0"/>
          </a:p>
          <a:p>
            <a:pPr marL="0" indent="0">
              <a:buNone/>
            </a:pPr>
            <a:endParaRPr lang="en-US" altLang="ja-JP" sz="4400" dirty="0"/>
          </a:p>
          <a:p>
            <a:pPr marL="0" indent="0">
              <a:buNone/>
            </a:pPr>
            <a:r>
              <a:rPr lang="ja-JP" altLang="en-US" sz="4400" dirty="0" smtClean="0"/>
              <a:t>ここで登録しておくと</a:t>
            </a:r>
            <a:endParaRPr lang="en-US" altLang="ja-JP" sz="4400" dirty="0" smtClean="0"/>
          </a:p>
          <a:p>
            <a:pPr marL="0" indent="0">
              <a:buNone/>
            </a:pPr>
            <a:r>
              <a:rPr lang="ja-JP" altLang="en-US" sz="4400" dirty="0" smtClean="0"/>
              <a:t>他</a:t>
            </a:r>
            <a:r>
              <a:rPr lang="ja-JP" altLang="en-US" sz="4400" dirty="0" smtClean="0"/>
              <a:t>の</a:t>
            </a:r>
            <a:r>
              <a:rPr lang="ja-JP" altLang="en-US" sz="4400" dirty="0" smtClean="0"/>
              <a:t>医療機関</a:t>
            </a:r>
            <a:r>
              <a:rPr lang="ja-JP" altLang="en-US" sz="4400" dirty="0" smtClean="0"/>
              <a:t>で</a:t>
            </a:r>
            <a:r>
              <a:rPr lang="ja-JP" altLang="en-US" sz="4400" dirty="0" smtClean="0"/>
              <a:t>説明されても</a:t>
            </a:r>
            <a:endParaRPr lang="en-US" altLang="ja-JP" sz="4400" dirty="0" smtClean="0"/>
          </a:p>
          <a:p>
            <a:pPr marL="0" indent="0">
              <a:buNone/>
            </a:pPr>
            <a:r>
              <a:rPr lang="ja-JP" altLang="en-US" sz="4400" dirty="0" smtClean="0"/>
              <a:t>すでに登録してますといえば結構です。</a:t>
            </a:r>
            <a:endParaRPr lang="en-US" altLang="ja-JP" sz="4400" dirty="0" smtClean="0"/>
          </a:p>
          <a:p>
            <a:pPr marL="0" indent="0">
              <a:buNone/>
            </a:pPr>
            <a:r>
              <a:rPr lang="ja-JP" altLang="en-US" sz="4400" dirty="0" smtClean="0">
                <a:solidFill>
                  <a:schemeClr val="accent1"/>
                </a:solidFill>
              </a:rPr>
              <a:t>（登録しても削除は簡単にできます。）</a:t>
            </a:r>
            <a:endParaRPr lang="en-US" altLang="ja-JP" sz="4400" dirty="0" smtClean="0">
              <a:solidFill>
                <a:schemeClr val="accent1"/>
              </a:solidFill>
            </a:endParaRPr>
          </a:p>
          <a:p>
            <a:pPr marL="0" indent="0">
              <a:buNone/>
            </a:pPr>
            <a:endParaRPr lang="ja-JP" altLang="ja-JP" sz="4400" dirty="0">
              <a:solidFill>
                <a:schemeClr val="accent1"/>
              </a:solidFill>
            </a:endParaRPr>
          </a:p>
          <a:p>
            <a:pPr marL="0" indent="0">
              <a:buNone/>
            </a:pPr>
            <a:endParaRPr kumimoji="1" lang="ja-JP" altLang="en-US" sz="4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5459925"/>
      </p:ext>
    </p:extLst>
  </p:cSld>
  <p:clrMapOvr>
    <a:masterClrMapping/>
  </p:clrMapOvr>
  <mc:AlternateContent xmlns:mc="http://schemas.openxmlformats.org/markup-compatibility/2006">
    <mc:Choice xmlns:p14="http://schemas.microsoft.com/office/powerpoint/2010/main" Requires="p14">
      <p:transition spd="slow" p14:dur="2000" advTm="22558"/>
    </mc:Choice>
    <mc:Fallback>
      <p:transition spd="slow" advTm="2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93223" y="-535776"/>
            <a:ext cx="3141494" cy="4320479"/>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879877" y="2566135"/>
            <a:ext cx="3510112" cy="4827436"/>
          </a:xfrm>
          <a:prstGeom prst="rect">
            <a:avLst/>
          </a:prstGeom>
        </p:spPr>
      </p:pic>
      <p:sp>
        <p:nvSpPr>
          <p:cNvPr id="6" name="正方形/長方形 5"/>
          <p:cNvSpPr/>
          <p:nvPr/>
        </p:nvSpPr>
        <p:spPr>
          <a:xfrm>
            <a:off x="103730" y="53716"/>
            <a:ext cx="4320480" cy="3141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716016" y="3284984"/>
            <a:ext cx="4320480" cy="3141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51520" y="188640"/>
            <a:ext cx="36004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196351" y="-386809"/>
            <a:ext cx="5759408" cy="7920881"/>
          </a:xfrm>
          <a:prstGeom prst="rect">
            <a:avLst/>
          </a:prstGeom>
        </p:spPr>
      </p:pic>
      <p:sp>
        <p:nvSpPr>
          <p:cNvPr id="7" name="正方形/長方形 6"/>
          <p:cNvSpPr/>
          <p:nvPr/>
        </p:nvSpPr>
        <p:spPr>
          <a:xfrm>
            <a:off x="1403648" y="980728"/>
            <a:ext cx="5760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115614" y="688738"/>
            <a:ext cx="7920882" cy="5737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吹き出し 11"/>
          <p:cNvSpPr/>
          <p:nvPr/>
        </p:nvSpPr>
        <p:spPr>
          <a:xfrm>
            <a:off x="3851920" y="148934"/>
            <a:ext cx="4104456" cy="1191834"/>
          </a:xfrm>
          <a:prstGeom prst="wedgeRoundRectCallout">
            <a:avLst>
              <a:gd name="adj1" fmla="val -69670"/>
              <a:gd name="adj2" fmla="val 12476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solidFill>
                  <a:srgbClr val="FF0000"/>
                </a:solidFill>
              </a:rPr>
              <a:t>●登録書の同意の記載と</a:t>
            </a:r>
            <a:endParaRPr kumimoji="1" lang="en-US" altLang="ja-JP" sz="2400" dirty="0" smtClean="0">
              <a:solidFill>
                <a:srgbClr val="FF0000"/>
              </a:solidFill>
            </a:endParaRPr>
          </a:p>
          <a:p>
            <a:r>
              <a:rPr lang="ja-JP" altLang="en-US" sz="2400" dirty="0" smtClean="0">
                <a:solidFill>
                  <a:srgbClr val="FF0000"/>
                </a:solidFill>
              </a:rPr>
              <a:t>●かかりつけ医院等の選択を</a:t>
            </a:r>
            <a:r>
              <a:rPr kumimoji="1" lang="ja-JP" altLang="en-US" sz="2400" dirty="0" smtClean="0">
                <a:solidFill>
                  <a:srgbClr val="FF0000"/>
                </a:solidFill>
              </a:rPr>
              <a:t>して頂きます。</a:t>
            </a:r>
            <a:endParaRPr kumimoji="1" lang="ja-JP" altLang="en-US" sz="2400" dirty="0">
              <a:solidFill>
                <a:srgbClr val="FF0000"/>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0113521"/>
      </p:ext>
    </p:extLst>
  </p:cSld>
  <p:clrMapOvr>
    <a:masterClrMapping/>
  </p:clrMapOvr>
  <mc:AlternateContent xmlns:mc="http://schemas.openxmlformats.org/markup-compatibility/2006">
    <mc:Choice xmlns:p14="http://schemas.microsoft.com/office/powerpoint/2010/main" Requires="p14">
      <p:transition spd="slow" p14:dur="2000" advTm="13198"/>
    </mc:Choice>
    <mc:Fallback>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7170" name="Picture 2"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特定非営利活動法人 北三陸塾">
            <a:hlinkClick r:id="rId5" tooltip="&quot;特定非営利活動法人 北三陸塾&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43328" y="44624"/>
            <a:ext cx="2304256" cy="628029"/>
          </a:xfrm>
          <a:prstGeom prst="rect">
            <a:avLst/>
          </a:prstGeom>
          <a:noFill/>
          <a:ln>
            <a:noFill/>
          </a:ln>
        </p:spPr>
      </p:pic>
      <p:sp>
        <p:nvSpPr>
          <p:cNvPr id="4" name="正方形/長方形 3"/>
          <p:cNvSpPr/>
          <p:nvPr/>
        </p:nvSpPr>
        <p:spPr>
          <a:xfrm>
            <a:off x="7295456" y="44624"/>
            <a:ext cx="80493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840760" y="44623"/>
            <a:ext cx="2123728" cy="62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5"/>
                </a:solidFill>
              </a:rPr>
              <a:t>北三陸ネット</a:t>
            </a:r>
            <a:endParaRPr kumimoji="1" lang="ja-JP" altLang="en-US" sz="2800" b="1" dirty="0">
              <a:solidFill>
                <a:schemeClr val="accent5"/>
              </a:solidFill>
            </a:endParaRPr>
          </a:p>
        </p:txBody>
      </p:sp>
      <p:sp>
        <p:nvSpPr>
          <p:cNvPr id="7" name="円形吹き出し 6"/>
          <p:cNvSpPr/>
          <p:nvPr/>
        </p:nvSpPr>
        <p:spPr>
          <a:xfrm>
            <a:off x="2771800" y="260648"/>
            <a:ext cx="2664296" cy="936104"/>
          </a:xfrm>
          <a:prstGeom prst="wedgeEllipseCallout">
            <a:avLst>
              <a:gd name="adj1" fmla="val 17341"/>
              <a:gd name="adj2" fmla="val 1466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ご不明な点は</a:t>
            </a:r>
            <a:endParaRPr kumimoji="1" lang="en-US" altLang="ja-JP" dirty="0" smtClean="0">
              <a:solidFill>
                <a:schemeClr val="tx1"/>
              </a:solidFill>
            </a:endParaRPr>
          </a:p>
          <a:p>
            <a:pPr algn="ctr"/>
            <a:r>
              <a:rPr kumimoji="1" lang="ja-JP" altLang="en-US" dirty="0" smtClean="0">
                <a:solidFill>
                  <a:schemeClr val="tx1"/>
                </a:solidFill>
              </a:rPr>
              <a:t>お気軽に</a:t>
            </a:r>
            <a:endParaRPr kumimoji="1" lang="en-US" altLang="ja-JP" dirty="0" smtClean="0">
              <a:solidFill>
                <a:schemeClr val="tx1"/>
              </a:solidFill>
            </a:endParaRPr>
          </a:p>
          <a:p>
            <a:pPr algn="ctr"/>
            <a:r>
              <a:rPr kumimoji="1" lang="ja-JP" altLang="en-US" dirty="0" smtClean="0">
                <a:solidFill>
                  <a:schemeClr val="tx1"/>
                </a:solidFill>
              </a:rPr>
              <a:t>ご質問下さい。</a:t>
            </a:r>
            <a:endParaRPr kumimoji="1" lang="ja-JP" altLang="en-US" dirty="0">
              <a:solidFill>
                <a:schemeClr val="tx1"/>
              </a:solidFill>
            </a:endParaRP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0636181"/>
      </p:ext>
    </p:extLst>
  </p:cSld>
  <p:clrMapOvr>
    <a:masterClrMapping/>
  </p:clrMapOvr>
  <mc:AlternateContent xmlns:mc="http://schemas.openxmlformats.org/markup-compatibility/2006">
    <mc:Choice xmlns:p14="http://schemas.microsoft.com/office/powerpoint/2010/main" Requires="p14">
      <p:transition spd="slow" p14:dur="2000" advTm="21201"/>
    </mc:Choice>
    <mc:Fallback>
      <p:transition spd="slow" advTm="2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43426"/>
            <a:ext cx="3042966" cy="42201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メモ 6"/>
          <p:cNvSpPr/>
          <p:nvPr/>
        </p:nvSpPr>
        <p:spPr>
          <a:xfrm>
            <a:off x="193985" y="1385210"/>
            <a:ext cx="5458136" cy="5212142"/>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539552" y="215149"/>
            <a:ext cx="4584784" cy="9571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rPr>
              <a:t>これは</a:t>
            </a:r>
            <a:endParaRPr lang="en-US" altLang="ja-JP" sz="2800" dirty="0" smtClean="0">
              <a:solidFill>
                <a:schemeClr val="tx1"/>
              </a:solidFill>
            </a:endParaRPr>
          </a:p>
          <a:p>
            <a:pPr algn="ctr"/>
            <a:r>
              <a:rPr lang="ja-JP" altLang="en-US" sz="2800" dirty="0" smtClean="0">
                <a:solidFill>
                  <a:schemeClr val="tx1"/>
                </a:solidFill>
              </a:rPr>
              <a:t>広報に</a:t>
            </a:r>
            <a:r>
              <a:rPr lang="ja-JP" altLang="en-US" sz="2800" dirty="0" smtClean="0">
                <a:solidFill>
                  <a:schemeClr val="tx1"/>
                </a:solidFill>
              </a:rPr>
              <a:t>も</a:t>
            </a:r>
            <a:r>
              <a:rPr lang="ja-JP" altLang="en-US" sz="2800" dirty="0" smtClean="0">
                <a:solidFill>
                  <a:schemeClr val="tx1"/>
                </a:solidFill>
              </a:rPr>
              <a:t>掲載され</a:t>
            </a:r>
            <a:r>
              <a:rPr lang="ja-JP" altLang="en-US" sz="2800" dirty="0" smtClean="0">
                <a:solidFill>
                  <a:schemeClr val="tx1"/>
                </a:solidFill>
              </a:rPr>
              <a:t>ました</a:t>
            </a:r>
            <a:r>
              <a:rPr lang="ja-JP" altLang="en-US" sz="2800" dirty="0" smtClean="0">
                <a:solidFill>
                  <a:schemeClr val="tx1"/>
                </a:solidFill>
              </a:rPr>
              <a:t>。</a:t>
            </a:r>
            <a:endParaRPr kumimoji="1" lang="en-US" altLang="ja-JP" sz="2800" dirty="0" smtClean="0">
              <a:solidFill>
                <a:schemeClr val="tx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64692" y="1263164"/>
            <a:ext cx="4318480" cy="48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6539023"/>
      </p:ext>
    </p:extLst>
  </p:cSld>
  <p:clrMapOvr>
    <a:masterClrMapping/>
  </p:clrMapOvr>
  <mc:AlternateContent xmlns:mc="http://schemas.openxmlformats.org/markup-compatibility/2006">
    <mc:Choice xmlns:p14="http://schemas.microsoft.com/office/powerpoint/2010/main" Requires="p14">
      <p:transition spd="slow" p14:dur="2000" advTm="5691"/>
    </mc:Choice>
    <mc:Fallback>
      <p:transition spd="slow" advTm="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43426"/>
            <a:ext cx="3042966" cy="42201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メモ 6"/>
          <p:cNvSpPr/>
          <p:nvPr/>
        </p:nvSpPr>
        <p:spPr>
          <a:xfrm>
            <a:off x="193985" y="1385210"/>
            <a:ext cx="5458136" cy="5212142"/>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64692" y="1263164"/>
            <a:ext cx="4318480" cy="48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3563888" y="4077072"/>
            <a:ext cx="1008112" cy="1745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539552" y="215149"/>
            <a:ext cx="4584784" cy="9571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rPr>
              <a:t>これは</a:t>
            </a:r>
            <a:endParaRPr lang="en-US" altLang="ja-JP" sz="2800" dirty="0" smtClean="0">
              <a:solidFill>
                <a:schemeClr val="tx1"/>
              </a:solidFill>
            </a:endParaRPr>
          </a:p>
          <a:p>
            <a:pPr algn="ctr"/>
            <a:r>
              <a:rPr lang="ja-JP" altLang="en-US" sz="2800" dirty="0" smtClean="0">
                <a:solidFill>
                  <a:schemeClr val="tx1"/>
                </a:solidFill>
              </a:rPr>
              <a:t>広報に</a:t>
            </a:r>
            <a:r>
              <a:rPr lang="ja-JP" altLang="en-US" sz="2800" dirty="0" smtClean="0">
                <a:solidFill>
                  <a:schemeClr val="tx1"/>
                </a:solidFill>
              </a:rPr>
              <a:t>も掲載</a:t>
            </a:r>
            <a:r>
              <a:rPr lang="ja-JP" altLang="en-US" sz="2800" dirty="0" smtClean="0">
                <a:solidFill>
                  <a:schemeClr val="tx1"/>
                </a:solidFill>
              </a:rPr>
              <a:t>されました。</a:t>
            </a:r>
            <a:endParaRPr kumimoji="1" lang="en-US" altLang="ja-JP" sz="2800" dirty="0" smtClean="0">
              <a:solidFill>
                <a:schemeClr val="tx1"/>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2040451"/>
      </p:ext>
    </p:extLst>
  </p:cSld>
  <p:clrMapOvr>
    <a:masterClrMapping/>
  </p:clrMapOvr>
  <mc:AlternateContent xmlns:mc="http://schemas.openxmlformats.org/markup-compatibility/2006">
    <mc:Choice xmlns:p14="http://schemas.microsoft.com/office/powerpoint/2010/main" Requires="p14">
      <p:transition spd="slow" p14:dur="2000" advTm="2496"/>
    </mc:Choice>
    <mc:Fallback>
      <p:transition spd="slow" advTm="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43426"/>
            <a:ext cx="3042966" cy="42201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メモ 6"/>
          <p:cNvSpPr/>
          <p:nvPr/>
        </p:nvSpPr>
        <p:spPr>
          <a:xfrm>
            <a:off x="193985" y="1385210"/>
            <a:ext cx="5458136" cy="5212142"/>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64692" y="1263164"/>
            <a:ext cx="4318480" cy="48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15170"/>
            <a:ext cx="2956330" cy="4822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3563888" y="4077072"/>
            <a:ext cx="1008112" cy="1745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67544" y="1556792"/>
            <a:ext cx="2956330" cy="4536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rot="13441533">
            <a:off x="3441421" y="3605638"/>
            <a:ext cx="652646" cy="2846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11560" y="3284984"/>
            <a:ext cx="504056"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539552" y="215149"/>
            <a:ext cx="4584784" cy="9571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rPr>
              <a:t>これは</a:t>
            </a:r>
            <a:endParaRPr lang="en-US" altLang="ja-JP" sz="2800" dirty="0" smtClean="0">
              <a:solidFill>
                <a:schemeClr val="tx1"/>
              </a:solidFill>
            </a:endParaRPr>
          </a:p>
          <a:p>
            <a:pPr algn="ctr"/>
            <a:r>
              <a:rPr lang="ja-JP" altLang="en-US" sz="2800" dirty="0" smtClean="0">
                <a:solidFill>
                  <a:schemeClr val="tx1"/>
                </a:solidFill>
              </a:rPr>
              <a:t>広報に</a:t>
            </a:r>
            <a:r>
              <a:rPr lang="ja-JP" altLang="en-US" sz="2800" dirty="0" smtClean="0">
                <a:solidFill>
                  <a:schemeClr val="tx1"/>
                </a:solidFill>
              </a:rPr>
              <a:t>も掲載</a:t>
            </a:r>
            <a:r>
              <a:rPr lang="ja-JP" altLang="en-US" sz="2800" dirty="0" smtClean="0">
                <a:solidFill>
                  <a:schemeClr val="tx1"/>
                </a:solidFill>
              </a:rPr>
              <a:t>されました。</a:t>
            </a:r>
            <a:endParaRPr kumimoji="1" lang="en-US" altLang="ja-JP" sz="2800" dirty="0" smtClean="0">
              <a:solidFill>
                <a:schemeClr val="tx1"/>
              </a:solidFill>
            </a:endParaRP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3525112"/>
      </p:ext>
    </p:extLst>
  </p:cSld>
  <p:clrMapOvr>
    <a:masterClrMapping/>
  </p:clrMapOvr>
  <mc:AlternateContent xmlns:mc="http://schemas.openxmlformats.org/markup-compatibility/2006">
    <mc:Choice xmlns:p14="http://schemas.microsoft.com/office/powerpoint/2010/main" Requires="p14">
      <p:transition spd="slow" p14:dur="2000" advTm="15145"/>
    </mc:Choice>
    <mc:Fallback>
      <p:transition spd="slow" advTm="1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0"/>
            <a:ext cx="9108504" cy="6858000"/>
          </a:xfrm>
          <a:ln>
            <a:noFill/>
          </a:ln>
        </p:spPr>
        <p:txBody>
          <a:bodyPr>
            <a:normAutofit fontScale="92500" lnSpcReduction="10000"/>
          </a:bodyPr>
          <a:lstStyle/>
          <a:p>
            <a:pPr marL="0" indent="0">
              <a:buNone/>
            </a:pPr>
            <a:r>
              <a:rPr lang="en-US" altLang="ja-JP" dirty="0"/>
              <a:t> </a:t>
            </a:r>
            <a:endParaRPr lang="ja-JP" altLang="ja-JP" dirty="0"/>
          </a:p>
          <a:p>
            <a:pPr marL="0" indent="0">
              <a:buNone/>
            </a:pPr>
            <a:r>
              <a:rPr lang="ja-JP" altLang="ja-JP" sz="4400" dirty="0" smtClean="0"/>
              <a:t>●</a:t>
            </a:r>
            <a:r>
              <a:rPr lang="ja-JP" altLang="en-US" sz="4400" b="1" dirty="0" smtClean="0"/>
              <a:t>ですが、まだ他職種連携を</a:t>
            </a:r>
            <a:endParaRPr lang="en-US" altLang="ja-JP" sz="4400" b="1" dirty="0" smtClean="0"/>
          </a:p>
          <a:p>
            <a:pPr marL="0" indent="0">
              <a:buNone/>
            </a:pPr>
            <a:r>
              <a:rPr lang="ja-JP" altLang="en-US" sz="4400" b="1" dirty="0" smtClean="0"/>
              <a:t>よく</a:t>
            </a:r>
            <a:r>
              <a:rPr lang="ja-JP" altLang="en-US" sz="4400" b="1" dirty="0" smtClean="0"/>
              <a:t>ご存じでない方が多いので</a:t>
            </a:r>
            <a:endParaRPr lang="en-US" altLang="ja-JP" sz="4400" b="1" dirty="0" smtClean="0"/>
          </a:p>
          <a:p>
            <a:pPr marL="0" indent="0">
              <a:buNone/>
            </a:pPr>
            <a:endParaRPr lang="en-US" altLang="ja-JP" sz="4400" b="1" dirty="0">
              <a:latin typeface="+mn-ea"/>
            </a:endParaRPr>
          </a:p>
          <a:p>
            <a:pPr marL="0" indent="0">
              <a:buNone/>
            </a:pPr>
            <a:r>
              <a:rPr lang="ja-JP" altLang="ja-JP" sz="4400" b="1" dirty="0" smtClean="0">
                <a:latin typeface="+mn-ea"/>
              </a:rPr>
              <a:t>少し</a:t>
            </a:r>
            <a:r>
              <a:rPr lang="ja-JP" altLang="en-US" sz="4400" b="1" dirty="0" smtClean="0">
                <a:latin typeface="+mn-ea"/>
              </a:rPr>
              <a:t>お時間</a:t>
            </a:r>
            <a:r>
              <a:rPr lang="ja-JP" altLang="en-US" sz="4400" b="1" dirty="0">
                <a:latin typeface="+mn-ea"/>
              </a:rPr>
              <a:t>を</a:t>
            </a:r>
            <a:r>
              <a:rPr lang="ja-JP" altLang="en-US" sz="4400" b="1" dirty="0" smtClean="0">
                <a:latin typeface="+mn-ea"/>
              </a:rPr>
              <a:t>とって</a:t>
            </a:r>
            <a:endParaRPr lang="en-US" altLang="ja-JP" sz="4400" b="1" dirty="0" smtClean="0">
              <a:latin typeface="+mn-ea"/>
            </a:endParaRPr>
          </a:p>
          <a:p>
            <a:pPr marL="0" indent="0">
              <a:buNone/>
            </a:pPr>
            <a:r>
              <a:rPr lang="ja-JP" altLang="en-US" sz="4400" b="1" dirty="0" smtClean="0">
                <a:latin typeface="+mn-ea"/>
              </a:rPr>
              <a:t>ここで</a:t>
            </a:r>
            <a:r>
              <a:rPr lang="ja-JP" altLang="ja-JP" sz="4400" b="1" dirty="0" smtClean="0">
                <a:latin typeface="+mn-ea"/>
              </a:rPr>
              <a:t>説明</a:t>
            </a:r>
            <a:r>
              <a:rPr lang="ja-JP" altLang="ja-JP" sz="4400" b="1" dirty="0">
                <a:latin typeface="+mn-ea"/>
              </a:rPr>
              <a:t>させて頂きます</a:t>
            </a:r>
            <a:r>
              <a:rPr lang="ja-JP" altLang="en-US" sz="4400" b="1" dirty="0">
                <a:latin typeface="+mn-ea"/>
              </a:rPr>
              <a:t>。</a:t>
            </a:r>
            <a:endParaRPr lang="en-US" altLang="ja-JP" sz="4400" b="1" dirty="0">
              <a:latin typeface="+mn-ea"/>
            </a:endParaRPr>
          </a:p>
          <a:p>
            <a:pPr marL="0" indent="0">
              <a:buNone/>
            </a:pPr>
            <a:endParaRPr lang="ja-JP" altLang="en-US" sz="4400" b="1" dirty="0"/>
          </a:p>
          <a:p>
            <a:pPr marL="0" indent="0">
              <a:buNone/>
            </a:pPr>
            <a:r>
              <a:rPr lang="ja-JP" altLang="en-US" sz="4400" b="1" dirty="0" smtClean="0"/>
              <a:t>また、</a:t>
            </a:r>
            <a:endParaRPr lang="en-US" altLang="ja-JP" sz="4400" b="1" dirty="0" smtClean="0"/>
          </a:p>
          <a:p>
            <a:pPr marL="0" indent="0">
              <a:buNone/>
            </a:pPr>
            <a:r>
              <a:rPr lang="ja-JP" altLang="ja-JP" sz="4400" b="1" dirty="0" smtClean="0"/>
              <a:t>「</a:t>
            </a:r>
            <a:r>
              <a:rPr lang="ja-JP" altLang="ja-JP" sz="4400" b="1" dirty="0">
                <a:solidFill>
                  <a:srgbClr val="00B0F0"/>
                </a:solidFill>
              </a:rPr>
              <a:t>かかりつけ</a:t>
            </a:r>
            <a:r>
              <a:rPr lang="ja-JP" altLang="ja-JP" sz="4400" b="1" dirty="0" smtClean="0">
                <a:solidFill>
                  <a:srgbClr val="00B0F0"/>
                </a:solidFill>
              </a:rPr>
              <a:t>医</a:t>
            </a:r>
            <a:r>
              <a:rPr lang="ja-JP" altLang="en-US" sz="4400" b="1" dirty="0" smtClean="0">
                <a:solidFill>
                  <a:srgbClr val="00B0F0"/>
                </a:solidFill>
              </a:rPr>
              <a:t>・薬局</a:t>
            </a:r>
            <a:r>
              <a:rPr lang="ja-JP" altLang="ja-JP" sz="4400" b="1" dirty="0" smtClean="0"/>
              <a:t>」ついて</a:t>
            </a:r>
            <a:endParaRPr lang="en-US" altLang="ja-JP" sz="4400" b="1" dirty="0" smtClean="0"/>
          </a:p>
          <a:p>
            <a:pPr marL="0" indent="0">
              <a:buNone/>
            </a:pPr>
            <a:r>
              <a:rPr lang="ja-JP" altLang="en-US" sz="4400" b="1" dirty="0" smtClean="0"/>
              <a:t>少しご質問させて頂きます。</a:t>
            </a:r>
            <a:endParaRPr lang="en-US" altLang="ja-JP" sz="4400" b="1" dirty="0" smtClean="0"/>
          </a:p>
          <a:p>
            <a:pPr marL="0" indent="0">
              <a:buNone/>
            </a:pPr>
            <a:endParaRPr lang="en-US" altLang="ja-JP" sz="4400" b="1" dirty="0"/>
          </a:p>
        </p:txBody>
      </p:sp>
      <p:pic>
        <p:nvPicPr>
          <p:cNvPr id="2050" name="Picture 2"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096852"/>
            <a:ext cx="266429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9578563"/>
      </p:ext>
    </p:extLst>
  </p:cSld>
  <p:clrMapOvr>
    <a:masterClrMapping/>
  </p:clrMapOvr>
  <mc:AlternateContent xmlns:mc="http://schemas.openxmlformats.org/markup-compatibility/2006">
    <mc:Choice xmlns:p14="http://schemas.microsoft.com/office/powerpoint/2010/main" Requires="p14">
      <p:transition spd="slow" p14:dur="2000" advTm="23357"/>
    </mc:Choice>
    <mc:Fallback>
      <p:transition spd="slow" advTm="2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0"/>
            <a:ext cx="9108504" cy="6858000"/>
          </a:xfrm>
          <a:ln>
            <a:noFill/>
          </a:ln>
        </p:spPr>
        <p:txBody>
          <a:bodyPr>
            <a:normAutofit/>
          </a:bodyPr>
          <a:lstStyle/>
          <a:p>
            <a:pPr marL="0" indent="0">
              <a:buNone/>
            </a:pPr>
            <a:r>
              <a:rPr lang="en-US" altLang="ja-JP" dirty="0"/>
              <a:t> </a:t>
            </a:r>
            <a:endParaRPr lang="ja-JP" altLang="ja-JP" dirty="0"/>
          </a:p>
          <a:p>
            <a:pPr marL="0" indent="0">
              <a:buNone/>
            </a:pPr>
            <a:r>
              <a:rPr lang="ja-JP" altLang="ja-JP" sz="4400" dirty="0" smtClean="0"/>
              <a:t>●</a:t>
            </a:r>
            <a:r>
              <a:rPr lang="ja-JP" altLang="en-US" sz="4400" b="1" dirty="0" smtClean="0">
                <a:solidFill>
                  <a:srgbClr val="00B0F0"/>
                </a:solidFill>
              </a:rPr>
              <a:t>すで</a:t>
            </a:r>
            <a:r>
              <a:rPr lang="ja-JP" altLang="en-US" sz="4400" b="1" dirty="0">
                <a:solidFill>
                  <a:srgbClr val="00B0F0"/>
                </a:solidFill>
              </a:rPr>
              <a:t>に他の医療機関で説明を</a:t>
            </a:r>
            <a:endParaRPr lang="en-US" altLang="ja-JP" sz="4400" b="1" dirty="0">
              <a:solidFill>
                <a:srgbClr val="00B0F0"/>
              </a:solidFill>
            </a:endParaRPr>
          </a:p>
          <a:p>
            <a:pPr marL="0" indent="0">
              <a:buNone/>
            </a:pPr>
            <a:r>
              <a:rPr lang="ja-JP" altLang="en-US" sz="4400" b="1" dirty="0">
                <a:solidFill>
                  <a:srgbClr val="00B0F0"/>
                </a:solidFill>
              </a:rPr>
              <a:t>受けた方はお申しつけ下さい。</a:t>
            </a:r>
            <a:endParaRPr lang="ja-JP" altLang="ja-JP" sz="4400" dirty="0">
              <a:solidFill>
                <a:srgbClr val="00B0F0"/>
              </a:solidFill>
            </a:endParaRPr>
          </a:p>
          <a:p>
            <a:pPr marL="0" indent="0">
              <a:buNone/>
            </a:pPr>
            <a:endParaRPr lang="en-US" altLang="ja-JP" sz="4400" b="1" dirty="0">
              <a:solidFill>
                <a:srgbClr val="00B0F0"/>
              </a:solidFill>
            </a:endParaRPr>
          </a:p>
        </p:txBody>
      </p:sp>
      <p:pic>
        <p:nvPicPr>
          <p:cNvPr id="2050" name="Picture 2"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501008"/>
            <a:ext cx="295232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1338534"/>
      </p:ext>
    </p:extLst>
  </p:cSld>
  <p:clrMapOvr>
    <a:masterClrMapping/>
  </p:clrMapOvr>
  <mc:AlternateContent xmlns:mc="http://schemas.openxmlformats.org/markup-compatibility/2006">
    <mc:Choice xmlns:p14="http://schemas.microsoft.com/office/powerpoint/2010/main" Requires="p14">
      <p:transition spd="slow" p14:dur="2000" advTm="9474"/>
    </mc:Choice>
    <mc:Fallback>
      <p:transition spd="slow" advTm="9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13701"/>
            <a:ext cx="9108504" cy="6844299"/>
          </a:xfrm>
        </p:spPr>
        <p:txBody>
          <a:bodyPr/>
          <a:lstStyle/>
          <a:p>
            <a:pPr marL="0" indent="0">
              <a:buNone/>
            </a:pPr>
            <a:r>
              <a:rPr lang="en-US" altLang="ja-JP" dirty="0"/>
              <a:t> </a:t>
            </a:r>
            <a:endParaRPr lang="ja-JP" altLang="ja-JP" dirty="0"/>
          </a:p>
          <a:p>
            <a:pPr marL="0" indent="0">
              <a:buNone/>
            </a:pPr>
            <a:r>
              <a:rPr lang="ja-JP" altLang="ja-JP" sz="4400" dirty="0" smtClean="0"/>
              <a:t>●現在</a:t>
            </a:r>
            <a:r>
              <a:rPr lang="ja-JP" altLang="ja-JP" sz="4400" dirty="0"/>
              <a:t>、久慈医療圏</a:t>
            </a:r>
            <a:r>
              <a:rPr lang="ja-JP" altLang="ja-JP" sz="4400" dirty="0" smtClean="0"/>
              <a:t>に</a:t>
            </a:r>
            <a:endParaRPr lang="en-US" altLang="ja-JP" sz="4400" dirty="0" smtClean="0"/>
          </a:p>
          <a:p>
            <a:pPr marL="0" indent="0">
              <a:buNone/>
            </a:pPr>
            <a:r>
              <a:rPr lang="ja-JP" altLang="en-US" sz="4400" b="1" dirty="0" smtClean="0"/>
              <a:t>「</a:t>
            </a:r>
            <a:r>
              <a:rPr lang="ja-JP" altLang="ja-JP" sz="4400" b="1" dirty="0" smtClean="0"/>
              <a:t>かかりつけ医院</a:t>
            </a:r>
            <a:r>
              <a:rPr lang="ja-JP" altLang="en-US" sz="4400" b="1" dirty="0" smtClean="0"/>
              <a:t>」　</a:t>
            </a:r>
            <a:r>
              <a:rPr lang="ja-JP" altLang="ja-JP" sz="4400" dirty="0" smtClean="0"/>
              <a:t>や</a:t>
            </a:r>
            <a:endParaRPr lang="en-US" altLang="ja-JP" sz="4400" dirty="0" smtClean="0"/>
          </a:p>
          <a:p>
            <a:pPr marL="0" indent="0">
              <a:buNone/>
            </a:pPr>
            <a:r>
              <a:rPr lang="ja-JP" altLang="en-US" sz="4400" b="1" dirty="0"/>
              <a:t>「かかりつけ</a:t>
            </a:r>
            <a:r>
              <a:rPr lang="ja-JP" altLang="ja-JP" sz="4400" b="1" dirty="0" smtClean="0"/>
              <a:t>薬局</a:t>
            </a:r>
            <a:r>
              <a:rPr lang="ja-JP" altLang="en-US" sz="4400" b="1" dirty="0"/>
              <a:t>」 </a:t>
            </a:r>
            <a:r>
              <a:rPr lang="ja-JP" altLang="en-US" sz="4400" b="1" dirty="0" smtClean="0"/>
              <a:t>　</a:t>
            </a:r>
            <a:r>
              <a:rPr lang="ja-JP" altLang="ja-JP" sz="4400" dirty="0" smtClean="0"/>
              <a:t>が</a:t>
            </a:r>
            <a:endParaRPr lang="en-US" altLang="ja-JP" sz="4400" dirty="0" smtClean="0"/>
          </a:p>
          <a:p>
            <a:pPr marL="0" indent="0">
              <a:buNone/>
            </a:pPr>
            <a:r>
              <a:rPr lang="ja-JP" altLang="ja-JP" sz="4400" dirty="0" smtClean="0"/>
              <a:t>あります</a:t>
            </a:r>
            <a:r>
              <a:rPr lang="ja-JP" altLang="ja-JP" sz="4400" dirty="0"/>
              <a:t>か。</a:t>
            </a:r>
          </a:p>
          <a:p>
            <a:pPr marL="0" indent="0">
              <a:buNone/>
            </a:pPr>
            <a:endParaRPr lang="en-US" altLang="ja-JP" sz="4400" b="1" dirty="0" smtClean="0"/>
          </a:p>
          <a:p>
            <a:endParaRPr kumimoji="1" lang="ja-JP" altLang="en-US" sz="4400" dirty="0"/>
          </a:p>
        </p:txBody>
      </p:sp>
      <p:pic>
        <p:nvPicPr>
          <p:cNvPr id="8194" name="Picture 2" descr="クリックすると新しいウィンドウで開きま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5" y="4444870"/>
            <a:ext cx="32385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クリックすると新しいウィンドウで開きま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3701"/>
            <a:ext cx="2758455" cy="27636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msp.c.yimg.jp/yjimage?q=II7wN1gXyLErQvvCvuqWU4PiOwS4bDjhU.mewxcBHyfXRuRzVfS1P2V2d4dO2zx1Ba7qPYhtA6HmXq5r87gqJ42siTjqrVhVK1SLwlnJAOc.DEjPLoe9M0O86_kHU1PpHG52ihVG7BT0_OMvNw--&amp;sig=1384a8ipe&amp;x=228&amp;y=2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3861048"/>
            <a:ext cx="2551317" cy="2682379"/>
          </a:xfrm>
          <a:prstGeom prst="rect">
            <a:avLst/>
          </a:prstGeom>
          <a:noFill/>
          <a:extLst>
            <a:ext uri="{909E8E84-426E-40DD-AFC4-6F175D3DCCD1}">
              <a14:hiddenFill xmlns:a14="http://schemas.microsoft.com/office/drawing/2010/main">
                <a:solidFill>
                  <a:srgbClr val="FFFFFF"/>
                </a:solidFill>
              </a14:hiddenFill>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9144291"/>
      </p:ext>
    </p:extLst>
  </p:cSld>
  <p:clrMapOvr>
    <a:masterClrMapping/>
  </p:clrMapOvr>
  <mc:AlternateContent xmlns:mc="http://schemas.openxmlformats.org/markup-compatibility/2006">
    <mc:Choice xmlns:p14="http://schemas.microsoft.com/office/powerpoint/2010/main" Requires="p14">
      <p:transition spd="slow" p14:dur="2000" advTm="13635"/>
    </mc:Choice>
    <mc:Fallback>
      <p:transition spd="slow" advTm="1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144000" cy="6858000"/>
          </a:xfrm>
        </p:spPr>
        <p:txBody>
          <a:bodyPr/>
          <a:lstStyle/>
          <a:p>
            <a:pPr marL="0" indent="0">
              <a:buNone/>
            </a:pPr>
            <a:r>
              <a:rPr lang="en-US" altLang="ja-JP" dirty="0"/>
              <a:t> </a:t>
            </a:r>
            <a:endParaRPr lang="ja-JP" altLang="ja-JP" dirty="0"/>
          </a:p>
          <a:p>
            <a:pPr marL="0" indent="0">
              <a:buNone/>
            </a:pPr>
            <a:r>
              <a:rPr lang="ja-JP" altLang="ja-JP" sz="4400" dirty="0" smtClean="0"/>
              <a:t>●お薬</a:t>
            </a:r>
            <a:r>
              <a:rPr lang="ja-JP" altLang="en-US" sz="4400" dirty="0" smtClean="0"/>
              <a:t>を</a:t>
            </a:r>
            <a:endParaRPr lang="en-US" altLang="ja-JP" sz="4400" dirty="0" smtClean="0"/>
          </a:p>
          <a:p>
            <a:pPr marL="0" indent="0">
              <a:buNone/>
            </a:pPr>
            <a:r>
              <a:rPr lang="ja-JP" altLang="ja-JP" sz="4400" dirty="0" smtClean="0"/>
              <a:t>病院</a:t>
            </a:r>
            <a:r>
              <a:rPr lang="ja-JP" altLang="ja-JP" sz="4400" dirty="0"/>
              <a:t>や薬局</a:t>
            </a:r>
            <a:r>
              <a:rPr lang="ja-JP" altLang="ja-JP" sz="4400" dirty="0" smtClean="0"/>
              <a:t>でもらって</a:t>
            </a:r>
            <a:r>
              <a:rPr lang="ja-JP" altLang="ja-JP" sz="4400" dirty="0"/>
              <a:t>いる人</a:t>
            </a:r>
            <a:r>
              <a:rPr lang="ja-JP" altLang="ja-JP" sz="4400" dirty="0" smtClean="0"/>
              <a:t>は</a:t>
            </a:r>
            <a:endParaRPr lang="en-US" altLang="ja-JP" sz="4400" dirty="0" smtClean="0"/>
          </a:p>
          <a:p>
            <a:pPr marL="0" indent="0">
              <a:buNone/>
            </a:pPr>
            <a:r>
              <a:rPr lang="ja-JP" altLang="en-US" sz="4400" b="1" dirty="0" smtClean="0">
                <a:solidFill>
                  <a:srgbClr val="00B0F0"/>
                </a:solidFill>
              </a:rPr>
              <a:t>「</a:t>
            </a:r>
            <a:r>
              <a:rPr lang="ja-JP" altLang="ja-JP" sz="4400" b="1" dirty="0" smtClean="0">
                <a:solidFill>
                  <a:srgbClr val="00B0F0"/>
                </a:solidFill>
              </a:rPr>
              <a:t>お薬手帳</a:t>
            </a:r>
            <a:r>
              <a:rPr lang="ja-JP" altLang="en-US" sz="4400" b="1" dirty="0">
                <a:solidFill>
                  <a:srgbClr val="00B0F0"/>
                </a:solidFill>
              </a:rPr>
              <a:t>」</a:t>
            </a:r>
            <a:r>
              <a:rPr lang="ja-JP" altLang="ja-JP" sz="4400" dirty="0" smtClean="0"/>
              <a:t>を</a:t>
            </a:r>
            <a:r>
              <a:rPr lang="ja-JP" altLang="ja-JP" sz="4400" dirty="0"/>
              <a:t>もっていますか。</a:t>
            </a:r>
          </a:p>
          <a:p>
            <a:pPr marL="0" indent="0">
              <a:buNone/>
            </a:pPr>
            <a:endParaRPr lang="en-US" altLang="ja-JP" sz="4400" b="1" dirty="0" smtClean="0"/>
          </a:p>
          <a:p>
            <a:endParaRPr kumimoji="1" lang="ja-JP" altLang="en-US" sz="4400" dirty="0"/>
          </a:p>
        </p:txBody>
      </p:sp>
      <p:pic>
        <p:nvPicPr>
          <p:cNvPr id="10242" name="Picture 2" descr="http://santa001.com/wp-content/uploads/2015/08/20150813%E9%9B%BB%E5%AD%90%E3%81%8A%E8%96%AC%E6%89%8B%E5%B8%B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739" y="4149080"/>
            <a:ext cx="2659884" cy="2492896"/>
          </a:xfrm>
          <a:prstGeom prst="rect">
            <a:avLst/>
          </a:prstGeom>
          <a:noFill/>
          <a:extLst>
            <a:ext uri="{909E8E84-426E-40DD-AFC4-6F175D3DCCD1}">
              <a14:hiddenFill xmlns:a14="http://schemas.microsoft.com/office/drawing/2010/main">
                <a:solidFill>
                  <a:srgbClr val="FFFFFF"/>
                </a:solidFill>
              </a14:hiddenFill>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8373703"/>
      </p:ext>
    </p:extLst>
  </p:cSld>
  <p:clrMapOvr>
    <a:masterClrMapping/>
  </p:clrMapOvr>
  <mc:AlternateContent xmlns:mc="http://schemas.openxmlformats.org/markup-compatibility/2006">
    <mc:Choice xmlns:p14="http://schemas.microsoft.com/office/powerpoint/2010/main" Requires="p14">
      <p:transition spd="slow" p14:dur="2000" advTm="9171"/>
    </mc:Choice>
    <mc:Fallback>
      <p:transition spd="slow" advTm="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TotalTime>
  <Words>297</Words>
  <Application>Microsoft Office PowerPoint</Application>
  <PresentationFormat>画面に合わせる (4:3)</PresentationFormat>
  <Paragraphs>115</Paragraphs>
  <Slides>27</Slides>
  <Notes>2</Notes>
  <HiddenSlides>0</HiddenSlides>
  <MMClips>27</MMClips>
  <ScaleCrop>false</ScaleCrop>
  <HeadingPairs>
    <vt:vector size="4" baseType="variant">
      <vt:variant>
        <vt:lpstr>テーマ</vt:lpstr>
      </vt:variant>
      <vt:variant>
        <vt:i4>1</vt:i4>
      </vt:variant>
      <vt:variant>
        <vt:lpstr>スライド タイトル</vt:lpstr>
      </vt:variant>
      <vt:variant>
        <vt:i4>27</vt:i4>
      </vt:variant>
    </vt:vector>
  </HeadingPairs>
  <TitlesOfParts>
    <vt:vector size="28"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北三陸ネットとは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北三陸ネット登録・情報共有説明書</dc:title>
  <dc:creator>murata</dc:creator>
  <cp:lastModifiedBy>murata</cp:lastModifiedBy>
  <cp:revision>100</cp:revision>
  <dcterms:created xsi:type="dcterms:W3CDTF">2016-01-20T06:46:08Z</dcterms:created>
  <dcterms:modified xsi:type="dcterms:W3CDTF">2016-02-10T07:26:19Z</dcterms:modified>
</cp:coreProperties>
</file>