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1" r:id="rId5"/>
    <p:sldId id="272" r:id="rId6"/>
    <p:sldId id="260" r:id="rId7"/>
    <p:sldId id="268" r:id="rId8"/>
    <p:sldId id="265" r:id="rId9"/>
    <p:sldId id="273" r:id="rId10"/>
    <p:sldId id="270" r:id="rId11"/>
    <p:sldId id="263" r:id="rId12"/>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241"/>
    <a:srgbClr val="E89E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21909-68AC-5EC1-42C5-5DF4E8D72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a16="http://schemas.microsoft.com/office/drawing/2014/main" id="{543010CA-885F-4A6A-540B-A27BE07C7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a16="http://schemas.microsoft.com/office/drawing/2014/main" id="{70F1731B-5D96-D082-BA58-897D0DB23923}"/>
              </a:ext>
            </a:extLst>
          </p:cNvPr>
          <p:cNvSpPr>
            <a:spLocks noGrp="1"/>
          </p:cNvSpPr>
          <p:nvPr>
            <p:ph type="dt" sz="half" idx="10"/>
          </p:nvPr>
        </p:nvSpPr>
        <p:spPr/>
        <p:txBody>
          <a:bodyPr/>
          <a:lstStyle/>
          <a:p>
            <a:fld id="{3FEF3DAD-A55F-48B8-A042-C536AE14A0C4}" type="datetimeFigureOut">
              <a:rPr lang="bg-BG" smtClean="0"/>
              <a:t>26.11.2024 г.</a:t>
            </a:fld>
            <a:endParaRPr lang="bg-BG"/>
          </a:p>
        </p:txBody>
      </p:sp>
      <p:sp>
        <p:nvSpPr>
          <p:cNvPr id="5" name="Footer Placeholder 4">
            <a:extLst>
              <a:ext uri="{FF2B5EF4-FFF2-40B4-BE49-F238E27FC236}">
                <a16:creationId xmlns:a16="http://schemas.microsoft.com/office/drawing/2014/main" id="{A60E1C1F-5A2D-56F5-9C16-8E60748F26BF}"/>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82CF5EE6-2964-F5FA-7B1E-F95CA4C78834}"/>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206875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0269-2E9B-8A34-E8BC-7E8CC62457AD}"/>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1AEEE72C-0CAC-A774-0C26-C462886B1D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E3FD4DAC-639F-1C8F-FA4F-A93B0EC6A1BF}"/>
              </a:ext>
            </a:extLst>
          </p:cNvPr>
          <p:cNvSpPr>
            <a:spLocks noGrp="1"/>
          </p:cNvSpPr>
          <p:nvPr>
            <p:ph type="dt" sz="half" idx="10"/>
          </p:nvPr>
        </p:nvSpPr>
        <p:spPr/>
        <p:txBody>
          <a:bodyPr/>
          <a:lstStyle/>
          <a:p>
            <a:fld id="{3FEF3DAD-A55F-48B8-A042-C536AE14A0C4}" type="datetimeFigureOut">
              <a:rPr lang="bg-BG" smtClean="0"/>
              <a:t>26.11.2024 г.</a:t>
            </a:fld>
            <a:endParaRPr lang="bg-BG"/>
          </a:p>
        </p:txBody>
      </p:sp>
      <p:sp>
        <p:nvSpPr>
          <p:cNvPr id="5" name="Footer Placeholder 4">
            <a:extLst>
              <a:ext uri="{FF2B5EF4-FFF2-40B4-BE49-F238E27FC236}">
                <a16:creationId xmlns:a16="http://schemas.microsoft.com/office/drawing/2014/main" id="{10B99144-F645-B5A9-760E-8B7BACB07198}"/>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D453D7AD-DBE2-07C3-85C4-59BD24E0D1F4}"/>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85691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60CBFE-8191-38C6-EEAD-877BDBD64F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EED97B84-EEED-B933-F07C-349DA60504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477AC087-D3A0-CC4C-62FB-CDFA42B7DB00}"/>
              </a:ext>
            </a:extLst>
          </p:cNvPr>
          <p:cNvSpPr>
            <a:spLocks noGrp="1"/>
          </p:cNvSpPr>
          <p:nvPr>
            <p:ph type="dt" sz="half" idx="10"/>
          </p:nvPr>
        </p:nvSpPr>
        <p:spPr/>
        <p:txBody>
          <a:bodyPr/>
          <a:lstStyle/>
          <a:p>
            <a:fld id="{3FEF3DAD-A55F-48B8-A042-C536AE14A0C4}" type="datetimeFigureOut">
              <a:rPr lang="bg-BG" smtClean="0"/>
              <a:t>26.11.2024 г.</a:t>
            </a:fld>
            <a:endParaRPr lang="bg-BG"/>
          </a:p>
        </p:txBody>
      </p:sp>
      <p:sp>
        <p:nvSpPr>
          <p:cNvPr id="5" name="Footer Placeholder 4">
            <a:extLst>
              <a:ext uri="{FF2B5EF4-FFF2-40B4-BE49-F238E27FC236}">
                <a16:creationId xmlns:a16="http://schemas.microsoft.com/office/drawing/2014/main" id="{EF00A5DA-0F17-E13D-4788-30B5C88C5735}"/>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536E67C9-2D1E-3CC5-DBB7-3F7A2C2D97AF}"/>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134398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4018-631C-4EB1-25B1-6F8AE3A4A563}"/>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D8B5CA7C-13EF-0974-3E68-635BC2855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295E0BE1-D946-893A-9067-611BB2055082}"/>
              </a:ext>
            </a:extLst>
          </p:cNvPr>
          <p:cNvSpPr>
            <a:spLocks noGrp="1"/>
          </p:cNvSpPr>
          <p:nvPr>
            <p:ph type="dt" sz="half" idx="10"/>
          </p:nvPr>
        </p:nvSpPr>
        <p:spPr/>
        <p:txBody>
          <a:bodyPr/>
          <a:lstStyle/>
          <a:p>
            <a:fld id="{3FEF3DAD-A55F-48B8-A042-C536AE14A0C4}" type="datetimeFigureOut">
              <a:rPr lang="bg-BG" smtClean="0"/>
              <a:t>26.11.2024 г.</a:t>
            </a:fld>
            <a:endParaRPr lang="bg-BG"/>
          </a:p>
        </p:txBody>
      </p:sp>
      <p:sp>
        <p:nvSpPr>
          <p:cNvPr id="5" name="Footer Placeholder 4">
            <a:extLst>
              <a:ext uri="{FF2B5EF4-FFF2-40B4-BE49-F238E27FC236}">
                <a16:creationId xmlns:a16="http://schemas.microsoft.com/office/drawing/2014/main" id="{CCBE01EA-3891-7173-C9A7-39C2C6BFD017}"/>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DFEA8B57-F900-E890-CBBB-5DBFDBBA332D}"/>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171321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726A-9887-7F9E-9042-6ED07EA01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a16="http://schemas.microsoft.com/office/drawing/2014/main" id="{4772F396-CBE4-43E9-3764-09D0CFEDF2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EFD414-0EE1-C6C0-652B-2C69E91B3F0F}"/>
              </a:ext>
            </a:extLst>
          </p:cNvPr>
          <p:cNvSpPr>
            <a:spLocks noGrp="1"/>
          </p:cNvSpPr>
          <p:nvPr>
            <p:ph type="dt" sz="half" idx="10"/>
          </p:nvPr>
        </p:nvSpPr>
        <p:spPr/>
        <p:txBody>
          <a:bodyPr/>
          <a:lstStyle/>
          <a:p>
            <a:fld id="{3FEF3DAD-A55F-48B8-A042-C536AE14A0C4}" type="datetimeFigureOut">
              <a:rPr lang="bg-BG" smtClean="0"/>
              <a:t>26.11.2024 г.</a:t>
            </a:fld>
            <a:endParaRPr lang="bg-BG"/>
          </a:p>
        </p:txBody>
      </p:sp>
      <p:sp>
        <p:nvSpPr>
          <p:cNvPr id="5" name="Footer Placeholder 4">
            <a:extLst>
              <a:ext uri="{FF2B5EF4-FFF2-40B4-BE49-F238E27FC236}">
                <a16:creationId xmlns:a16="http://schemas.microsoft.com/office/drawing/2014/main" id="{1B434031-19A7-9639-0728-607817199924}"/>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8856A444-CBCA-071B-66DB-BA0DE3C23B3B}"/>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86047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E618-C075-9846-69B9-AF7688ACA176}"/>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D65A3705-5081-3ADE-4FD6-3AE654146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a16="http://schemas.microsoft.com/office/drawing/2014/main" id="{7551BA19-9341-9802-BABE-D582CD3267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a16="http://schemas.microsoft.com/office/drawing/2014/main" id="{62AD09B8-7F82-010F-B200-6B634A22CC5F}"/>
              </a:ext>
            </a:extLst>
          </p:cNvPr>
          <p:cNvSpPr>
            <a:spLocks noGrp="1"/>
          </p:cNvSpPr>
          <p:nvPr>
            <p:ph type="dt" sz="half" idx="10"/>
          </p:nvPr>
        </p:nvSpPr>
        <p:spPr/>
        <p:txBody>
          <a:bodyPr/>
          <a:lstStyle/>
          <a:p>
            <a:fld id="{3FEF3DAD-A55F-48B8-A042-C536AE14A0C4}" type="datetimeFigureOut">
              <a:rPr lang="bg-BG" smtClean="0"/>
              <a:t>26.11.2024 г.</a:t>
            </a:fld>
            <a:endParaRPr lang="bg-BG"/>
          </a:p>
        </p:txBody>
      </p:sp>
      <p:sp>
        <p:nvSpPr>
          <p:cNvPr id="6" name="Footer Placeholder 5">
            <a:extLst>
              <a:ext uri="{FF2B5EF4-FFF2-40B4-BE49-F238E27FC236}">
                <a16:creationId xmlns:a16="http://schemas.microsoft.com/office/drawing/2014/main" id="{AD190AF4-3091-F2D2-813F-756D3697B582}"/>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1482BD66-6F10-635D-4D5F-69A66A24A5AB}"/>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242410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09EE-7184-2190-BD00-966F4AACEBD6}"/>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a16="http://schemas.microsoft.com/office/drawing/2014/main" id="{FD9C4B17-3F97-1C2A-FDC0-DB80031FA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3DA623-3826-F537-9546-8A1E9488AA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a16="http://schemas.microsoft.com/office/drawing/2014/main" id="{F97E6748-ECEB-7D25-51D8-5F52DC1D6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470F7A-A220-65DC-A41F-9226B4410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a16="http://schemas.microsoft.com/office/drawing/2014/main" id="{C6657A7D-F98C-F312-A1F0-4E9D6918F023}"/>
              </a:ext>
            </a:extLst>
          </p:cNvPr>
          <p:cNvSpPr>
            <a:spLocks noGrp="1"/>
          </p:cNvSpPr>
          <p:nvPr>
            <p:ph type="dt" sz="half" idx="10"/>
          </p:nvPr>
        </p:nvSpPr>
        <p:spPr/>
        <p:txBody>
          <a:bodyPr/>
          <a:lstStyle/>
          <a:p>
            <a:fld id="{3FEF3DAD-A55F-48B8-A042-C536AE14A0C4}" type="datetimeFigureOut">
              <a:rPr lang="bg-BG" smtClean="0"/>
              <a:t>26.11.2024 г.</a:t>
            </a:fld>
            <a:endParaRPr lang="bg-BG"/>
          </a:p>
        </p:txBody>
      </p:sp>
      <p:sp>
        <p:nvSpPr>
          <p:cNvPr id="8" name="Footer Placeholder 7">
            <a:extLst>
              <a:ext uri="{FF2B5EF4-FFF2-40B4-BE49-F238E27FC236}">
                <a16:creationId xmlns:a16="http://schemas.microsoft.com/office/drawing/2014/main" id="{DD104649-2356-B904-CB6B-68FFC0BC0D06}"/>
              </a:ext>
            </a:extLst>
          </p:cNvPr>
          <p:cNvSpPr>
            <a:spLocks noGrp="1"/>
          </p:cNvSpPr>
          <p:nvPr>
            <p:ph type="ftr" sz="quarter" idx="11"/>
          </p:nvPr>
        </p:nvSpPr>
        <p:spPr/>
        <p:txBody>
          <a:bodyPr/>
          <a:lstStyle/>
          <a:p>
            <a:endParaRPr lang="bg-BG"/>
          </a:p>
        </p:txBody>
      </p:sp>
      <p:sp>
        <p:nvSpPr>
          <p:cNvPr id="9" name="Slide Number Placeholder 8">
            <a:extLst>
              <a:ext uri="{FF2B5EF4-FFF2-40B4-BE49-F238E27FC236}">
                <a16:creationId xmlns:a16="http://schemas.microsoft.com/office/drawing/2014/main" id="{1451B2B5-146B-703F-E182-7E3F4551AA8C}"/>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59172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42EF-CAB0-D8EF-2BF4-DBF223D1DD78}"/>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a16="http://schemas.microsoft.com/office/drawing/2014/main" id="{99E33AFF-033A-3B08-C8DB-B3D14E624349}"/>
              </a:ext>
            </a:extLst>
          </p:cNvPr>
          <p:cNvSpPr>
            <a:spLocks noGrp="1"/>
          </p:cNvSpPr>
          <p:nvPr>
            <p:ph type="dt" sz="half" idx="10"/>
          </p:nvPr>
        </p:nvSpPr>
        <p:spPr/>
        <p:txBody>
          <a:bodyPr/>
          <a:lstStyle/>
          <a:p>
            <a:fld id="{3FEF3DAD-A55F-48B8-A042-C536AE14A0C4}" type="datetimeFigureOut">
              <a:rPr lang="bg-BG" smtClean="0"/>
              <a:t>26.11.2024 г.</a:t>
            </a:fld>
            <a:endParaRPr lang="bg-BG"/>
          </a:p>
        </p:txBody>
      </p:sp>
      <p:sp>
        <p:nvSpPr>
          <p:cNvPr id="4" name="Footer Placeholder 3">
            <a:extLst>
              <a:ext uri="{FF2B5EF4-FFF2-40B4-BE49-F238E27FC236}">
                <a16:creationId xmlns:a16="http://schemas.microsoft.com/office/drawing/2014/main" id="{C9B2AC35-E9F3-FB9D-6E63-0E6D6D8E7164}"/>
              </a:ext>
            </a:extLst>
          </p:cNvPr>
          <p:cNvSpPr>
            <a:spLocks noGrp="1"/>
          </p:cNvSpPr>
          <p:nvPr>
            <p:ph type="ftr" sz="quarter" idx="11"/>
          </p:nvPr>
        </p:nvSpPr>
        <p:spPr/>
        <p:txBody>
          <a:bodyPr/>
          <a:lstStyle/>
          <a:p>
            <a:endParaRPr lang="bg-BG"/>
          </a:p>
        </p:txBody>
      </p:sp>
      <p:sp>
        <p:nvSpPr>
          <p:cNvPr id="5" name="Slide Number Placeholder 4">
            <a:extLst>
              <a:ext uri="{FF2B5EF4-FFF2-40B4-BE49-F238E27FC236}">
                <a16:creationId xmlns:a16="http://schemas.microsoft.com/office/drawing/2014/main" id="{FC0C732D-1B12-178E-68B3-468820D41083}"/>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80958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CCD70-AB4C-26D8-1FBB-CE94D0F56DE2}"/>
              </a:ext>
            </a:extLst>
          </p:cNvPr>
          <p:cNvSpPr>
            <a:spLocks noGrp="1"/>
          </p:cNvSpPr>
          <p:nvPr>
            <p:ph type="dt" sz="half" idx="10"/>
          </p:nvPr>
        </p:nvSpPr>
        <p:spPr/>
        <p:txBody>
          <a:bodyPr/>
          <a:lstStyle/>
          <a:p>
            <a:fld id="{3FEF3DAD-A55F-48B8-A042-C536AE14A0C4}" type="datetimeFigureOut">
              <a:rPr lang="bg-BG" smtClean="0"/>
              <a:t>26.11.2024 г.</a:t>
            </a:fld>
            <a:endParaRPr lang="bg-BG"/>
          </a:p>
        </p:txBody>
      </p:sp>
      <p:sp>
        <p:nvSpPr>
          <p:cNvPr id="3" name="Footer Placeholder 2">
            <a:extLst>
              <a:ext uri="{FF2B5EF4-FFF2-40B4-BE49-F238E27FC236}">
                <a16:creationId xmlns:a16="http://schemas.microsoft.com/office/drawing/2014/main" id="{FBEF6352-1A00-615C-0B48-C9B6878D5BD7}"/>
              </a:ext>
            </a:extLst>
          </p:cNvPr>
          <p:cNvSpPr>
            <a:spLocks noGrp="1"/>
          </p:cNvSpPr>
          <p:nvPr>
            <p:ph type="ftr" sz="quarter" idx="11"/>
          </p:nvPr>
        </p:nvSpPr>
        <p:spPr/>
        <p:txBody>
          <a:bodyPr/>
          <a:lstStyle/>
          <a:p>
            <a:endParaRPr lang="bg-BG"/>
          </a:p>
        </p:txBody>
      </p:sp>
      <p:sp>
        <p:nvSpPr>
          <p:cNvPr id="4" name="Slide Number Placeholder 3">
            <a:extLst>
              <a:ext uri="{FF2B5EF4-FFF2-40B4-BE49-F238E27FC236}">
                <a16:creationId xmlns:a16="http://schemas.microsoft.com/office/drawing/2014/main" id="{6C9B73B0-D5CB-75B2-81E3-B70662E062BF}"/>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49706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4D9F-C0EA-B049-3EAD-EE9D2E9F4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a16="http://schemas.microsoft.com/office/drawing/2014/main" id="{15DB9FE3-31FB-34EB-FBCD-F9BA1EFFCD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a16="http://schemas.microsoft.com/office/drawing/2014/main" id="{C5233B16-8585-FA6B-3A2E-0AB81198C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212E2-E164-6B01-7D2E-87D7B10F3753}"/>
              </a:ext>
            </a:extLst>
          </p:cNvPr>
          <p:cNvSpPr>
            <a:spLocks noGrp="1"/>
          </p:cNvSpPr>
          <p:nvPr>
            <p:ph type="dt" sz="half" idx="10"/>
          </p:nvPr>
        </p:nvSpPr>
        <p:spPr/>
        <p:txBody>
          <a:bodyPr/>
          <a:lstStyle/>
          <a:p>
            <a:fld id="{3FEF3DAD-A55F-48B8-A042-C536AE14A0C4}" type="datetimeFigureOut">
              <a:rPr lang="bg-BG" smtClean="0"/>
              <a:t>26.11.2024 г.</a:t>
            </a:fld>
            <a:endParaRPr lang="bg-BG"/>
          </a:p>
        </p:txBody>
      </p:sp>
      <p:sp>
        <p:nvSpPr>
          <p:cNvPr id="6" name="Footer Placeholder 5">
            <a:extLst>
              <a:ext uri="{FF2B5EF4-FFF2-40B4-BE49-F238E27FC236}">
                <a16:creationId xmlns:a16="http://schemas.microsoft.com/office/drawing/2014/main" id="{D7164641-BE7F-26B8-28AD-0E19615BF8E5}"/>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48534A30-0806-3534-4695-ED3BDCBCCF04}"/>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239494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D2A6-98D2-F45A-F261-588F03630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a16="http://schemas.microsoft.com/office/drawing/2014/main" id="{D81BE11A-538D-AACB-CE84-DC2D3BFB5D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a:extLst>
              <a:ext uri="{FF2B5EF4-FFF2-40B4-BE49-F238E27FC236}">
                <a16:creationId xmlns:a16="http://schemas.microsoft.com/office/drawing/2014/main" id="{0A03DE01-964E-023B-FFE1-374D43803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CF72D4-86BD-7A42-B4A3-786137D70B55}"/>
              </a:ext>
            </a:extLst>
          </p:cNvPr>
          <p:cNvSpPr>
            <a:spLocks noGrp="1"/>
          </p:cNvSpPr>
          <p:nvPr>
            <p:ph type="dt" sz="half" idx="10"/>
          </p:nvPr>
        </p:nvSpPr>
        <p:spPr/>
        <p:txBody>
          <a:bodyPr/>
          <a:lstStyle/>
          <a:p>
            <a:fld id="{3FEF3DAD-A55F-48B8-A042-C536AE14A0C4}" type="datetimeFigureOut">
              <a:rPr lang="bg-BG" smtClean="0"/>
              <a:t>26.11.2024 г.</a:t>
            </a:fld>
            <a:endParaRPr lang="bg-BG"/>
          </a:p>
        </p:txBody>
      </p:sp>
      <p:sp>
        <p:nvSpPr>
          <p:cNvPr id="6" name="Footer Placeholder 5">
            <a:extLst>
              <a:ext uri="{FF2B5EF4-FFF2-40B4-BE49-F238E27FC236}">
                <a16:creationId xmlns:a16="http://schemas.microsoft.com/office/drawing/2014/main" id="{454E18A8-0F07-AB5B-015E-3B9B2C8A3705}"/>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DA09EBD6-2D18-8CE9-0F17-E4BD65841B38}"/>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28060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FD5EAD-45B4-0382-203F-265739BBE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a:extLst>
              <a:ext uri="{FF2B5EF4-FFF2-40B4-BE49-F238E27FC236}">
                <a16:creationId xmlns:a16="http://schemas.microsoft.com/office/drawing/2014/main" id="{CD695B23-0098-2873-229E-BCA7DDE8B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8AD469E4-2644-53BD-4730-2331FB458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EF3DAD-A55F-48B8-A042-C536AE14A0C4}" type="datetimeFigureOut">
              <a:rPr lang="bg-BG" smtClean="0"/>
              <a:t>26.11.2024 г.</a:t>
            </a:fld>
            <a:endParaRPr lang="bg-BG"/>
          </a:p>
        </p:txBody>
      </p:sp>
      <p:sp>
        <p:nvSpPr>
          <p:cNvPr id="5" name="Footer Placeholder 4">
            <a:extLst>
              <a:ext uri="{FF2B5EF4-FFF2-40B4-BE49-F238E27FC236}">
                <a16:creationId xmlns:a16="http://schemas.microsoft.com/office/drawing/2014/main" id="{4335A749-BF9A-3041-280B-CACA38764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bg-BG"/>
          </a:p>
        </p:txBody>
      </p:sp>
      <p:sp>
        <p:nvSpPr>
          <p:cNvPr id="6" name="Slide Number Placeholder 5">
            <a:extLst>
              <a:ext uri="{FF2B5EF4-FFF2-40B4-BE49-F238E27FC236}">
                <a16:creationId xmlns:a16="http://schemas.microsoft.com/office/drawing/2014/main" id="{BF2427A6-B875-3BAE-F5DF-EB0792FC6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4DC4A4-6360-4566-89B2-59750B0DF059}" type="slidenum">
              <a:rPr lang="bg-BG" smtClean="0"/>
              <a:t>‹#›</a:t>
            </a:fld>
            <a:endParaRPr lang="bg-BG"/>
          </a:p>
        </p:txBody>
      </p:sp>
    </p:spTree>
    <p:extLst>
      <p:ext uri="{BB962C8B-B14F-4D97-AF65-F5344CB8AC3E}">
        <p14:creationId xmlns:p14="http://schemas.microsoft.com/office/powerpoint/2010/main" val="4283981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W7wkIByRqGA&amp;t=4969s" TargetMode="External"/><Relationship Id="rId2" Type="http://schemas.openxmlformats.org/officeDocument/2006/relationships/hyperlink" Target="https://www.youtube.com/watch?v=HmfYwCxoI5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400F3-1507-BEA3-C63C-AB39A68F7FB6}"/>
              </a:ext>
            </a:extLst>
          </p:cNvPr>
          <p:cNvSpPr>
            <a:spLocks noGrp="1"/>
          </p:cNvSpPr>
          <p:nvPr>
            <p:ph type="ctrTitle"/>
          </p:nvPr>
        </p:nvSpPr>
        <p:spPr>
          <a:xfrm>
            <a:off x="908454" y="1360481"/>
            <a:ext cx="4605340" cy="2387600"/>
          </a:xfrm>
        </p:spPr>
        <p:txBody>
          <a:bodyPr>
            <a:normAutofit/>
          </a:bodyPr>
          <a:lstStyle/>
          <a:p>
            <a:pPr algn="l"/>
            <a:r>
              <a:rPr lang="en-US" sz="5000" b="1" i="1" u="sng" dirty="0">
                <a:solidFill>
                  <a:srgbClr val="BF9241"/>
                </a:solidFill>
                <a:latin typeface="Agency FB" panose="020B0503020202020204" pitchFamily="34" charset="0"/>
              </a:rPr>
              <a:t>Emil </a:t>
            </a:r>
            <a:r>
              <a:rPr lang="en-US" sz="5000" b="1" i="1" u="sng" dirty="0" err="1">
                <a:solidFill>
                  <a:srgbClr val="BF9241"/>
                </a:solidFill>
                <a:latin typeface="Agency FB" panose="020B0503020202020204" pitchFamily="34" charset="0"/>
              </a:rPr>
              <a:t>Kirchev</a:t>
            </a:r>
            <a:endParaRPr lang="bg-BG" sz="5000" b="1" i="1" u="sng" dirty="0">
              <a:solidFill>
                <a:srgbClr val="BF9241"/>
              </a:solidFill>
            </a:endParaRPr>
          </a:p>
        </p:txBody>
      </p:sp>
      <p:sp>
        <p:nvSpPr>
          <p:cNvPr id="3" name="Subtitle 2">
            <a:extLst>
              <a:ext uri="{FF2B5EF4-FFF2-40B4-BE49-F238E27FC236}">
                <a16:creationId xmlns:a16="http://schemas.microsoft.com/office/drawing/2014/main" id="{0D1668AA-2205-3262-56C4-616023830F63}"/>
              </a:ext>
            </a:extLst>
          </p:cNvPr>
          <p:cNvSpPr>
            <a:spLocks noGrp="1"/>
          </p:cNvSpPr>
          <p:nvPr>
            <p:ph type="subTitle" idx="1"/>
          </p:nvPr>
        </p:nvSpPr>
        <p:spPr>
          <a:xfrm>
            <a:off x="908454" y="3840156"/>
            <a:ext cx="4605340" cy="1655762"/>
          </a:xfrm>
        </p:spPr>
        <p:txBody>
          <a:bodyPr>
            <a:normAutofit/>
          </a:bodyPr>
          <a:lstStyle/>
          <a:p>
            <a:pPr algn="l"/>
            <a:r>
              <a:rPr lang="en-US" sz="3200" dirty="0">
                <a:solidFill>
                  <a:srgbClr val="BF9241"/>
                </a:solidFill>
                <a:latin typeface="Algerian" panose="04020705040A02060702" pitchFamily="82" charset="0"/>
              </a:rPr>
              <a:t>Middle blocker</a:t>
            </a:r>
            <a:endParaRPr lang="bg-BG" sz="3200" dirty="0">
              <a:solidFill>
                <a:srgbClr val="BF9241"/>
              </a:solidFill>
            </a:endParaRPr>
          </a:p>
        </p:txBody>
      </p:sp>
      <p:pic>
        <p:nvPicPr>
          <p:cNvPr id="4" name="Picture 3" descr="A map of the united states&#10;&#10;Description automatically generated">
            <a:extLst>
              <a:ext uri="{FF2B5EF4-FFF2-40B4-BE49-F238E27FC236}">
                <a16:creationId xmlns:a16="http://schemas.microsoft.com/office/drawing/2014/main" id="{E240E6A0-EB77-2D87-7B18-9DEDBBB9F116}"/>
              </a:ext>
            </a:extLst>
          </p:cNvPr>
          <p:cNvPicPr>
            <a:picLocks noChangeAspect="1"/>
          </p:cNvPicPr>
          <p:nvPr/>
        </p:nvPicPr>
        <p:blipFill>
          <a:blip r:embed="rId2">
            <a:alphaModFix/>
          </a:blip>
          <a:srcRect r="3" b="114"/>
          <a:stretch/>
        </p:blipFill>
        <p:spPr>
          <a:xfrm>
            <a:off x="5819787" y="1057275"/>
            <a:ext cx="5917401" cy="4743450"/>
          </a:xfrm>
          <a:prstGeom prst="rect">
            <a:avLst/>
          </a:prstGeom>
        </p:spPr>
      </p:pic>
      <p:sp>
        <p:nvSpPr>
          <p:cNvPr id="16" name="Rectangle 15">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1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398306F-FDBA-2568-1DD5-E60A0DA6800F}"/>
              </a:ext>
            </a:extLst>
          </p:cNvPr>
          <p:cNvSpPr>
            <a:spLocks noGrp="1"/>
          </p:cNvSpPr>
          <p:nvPr>
            <p:ph type="title"/>
          </p:nvPr>
        </p:nvSpPr>
        <p:spPr>
          <a:xfrm>
            <a:off x="922635" y="1250575"/>
            <a:ext cx="4604274" cy="4163210"/>
          </a:xfrm>
        </p:spPr>
        <p:txBody>
          <a:bodyPr anchor="ctr">
            <a:normAutofit/>
          </a:bodyPr>
          <a:lstStyle/>
          <a:p>
            <a:r>
              <a:rPr lang="en-US" sz="5400" dirty="0">
                <a:solidFill>
                  <a:srgbClr val="BF9241"/>
                </a:solidFill>
                <a:latin typeface="Algerian" panose="04020705040A02060702" pitchFamily="82" charset="0"/>
                <a:cs typeface="Aldhabi" panose="020F0502020204030204" pitchFamily="2" charset="-78"/>
              </a:rPr>
              <a:t>Video Analysis</a:t>
            </a:r>
            <a:endParaRPr lang="bg-BG" sz="5400" dirty="0">
              <a:solidFill>
                <a:srgbClr val="BF9241"/>
              </a:solidFill>
              <a:cs typeface="Aldhabi" panose="020F0502020204030204" pitchFamily="2" charset="-78"/>
            </a:endParaRPr>
          </a:p>
        </p:txBody>
      </p:sp>
      <p:sp>
        <p:nvSpPr>
          <p:cNvPr id="19" name="Rectangle 18">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4642C7A8-D524-4DD0-2CA2-692FDD1DDB73}"/>
              </a:ext>
            </a:extLst>
          </p:cNvPr>
          <p:cNvSpPr>
            <a:spLocks noGrp="1"/>
          </p:cNvSpPr>
          <p:nvPr>
            <p:ph idx="1"/>
          </p:nvPr>
        </p:nvSpPr>
        <p:spPr>
          <a:xfrm>
            <a:off x="6293224" y="860612"/>
            <a:ext cx="4797909" cy="5023821"/>
          </a:xfrm>
        </p:spPr>
        <p:txBody>
          <a:bodyPr anchor="ctr">
            <a:normAutofit/>
          </a:bodyPr>
          <a:lstStyle/>
          <a:p>
            <a:pPr marL="0" indent="0">
              <a:buNone/>
            </a:pPr>
            <a:r>
              <a:rPr lang="en-US" sz="2400" dirty="0">
                <a:solidFill>
                  <a:srgbClr val="BF9241"/>
                </a:solidFill>
                <a:latin typeface="Agency FB" panose="020B0503020202020204" pitchFamily="34" charset="0"/>
              </a:rPr>
              <a:t>Highlight Videos:</a:t>
            </a:r>
          </a:p>
          <a:p>
            <a:pPr marL="0" indent="0">
              <a:buNone/>
            </a:pPr>
            <a:endParaRPr lang="en-US" sz="2400" dirty="0">
              <a:solidFill>
                <a:srgbClr val="BF9241"/>
              </a:solidFill>
              <a:latin typeface="Agency FB" panose="020B0503020202020204" pitchFamily="34" charset="0"/>
            </a:endParaRPr>
          </a:p>
          <a:p>
            <a:pPr marL="0" indent="0">
              <a:buNone/>
            </a:pPr>
            <a:r>
              <a:rPr lang="en-US" sz="2400" dirty="0">
                <a:solidFill>
                  <a:srgbClr val="BF9241"/>
                </a:solidFill>
                <a:latin typeface="Agency FB" panose="020B0503020202020204" pitchFamily="34" charset="0"/>
                <a:hlinkClick r:id="rId2"/>
              </a:rPr>
              <a:t>https://www.youtube.com/watch?v=HmfYwCxoI5g</a:t>
            </a:r>
            <a:endParaRPr lang="en-US" sz="2400" dirty="0">
              <a:solidFill>
                <a:srgbClr val="BF9241"/>
              </a:solidFill>
              <a:latin typeface="Agency FB" panose="020B0503020202020204" pitchFamily="34" charset="0"/>
            </a:endParaRPr>
          </a:p>
          <a:p>
            <a:pPr marL="0" indent="0">
              <a:buNone/>
            </a:pPr>
            <a:endParaRPr lang="en-US" sz="2400" dirty="0">
              <a:solidFill>
                <a:srgbClr val="BF9241"/>
              </a:solidFill>
              <a:latin typeface="Agency FB" panose="020B0503020202020204" pitchFamily="34" charset="0"/>
            </a:endParaRPr>
          </a:p>
          <a:p>
            <a:pPr marL="0" indent="0">
              <a:buNone/>
            </a:pPr>
            <a:r>
              <a:rPr lang="en-US" sz="2400" dirty="0">
                <a:solidFill>
                  <a:srgbClr val="BF9241"/>
                </a:solidFill>
                <a:latin typeface="Agency FB" panose="020B0503020202020204" pitchFamily="34" charset="0"/>
              </a:rPr>
              <a:t>Full match:</a:t>
            </a:r>
          </a:p>
          <a:p>
            <a:pPr marL="0" indent="0">
              <a:buNone/>
            </a:pPr>
            <a:r>
              <a:rPr lang="en-US" sz="2400" dirty="0">
                <a:solidFill>
                  <a:srgbClr val="BF9241"/>
                </a:solidFill>
                <a:latin typeface="Agency FB" panose="020B0503020202020204" pitchFamily="34" charset="0"/>
                <a:hlinkClick r:id="rId3"/>
              </a:rPr>
              <a:t>https://www.youtube.com/watch?v=W7wkIByRqGA&amp;t=4969s</a:t>
            </a:r>
            <a:endParaRPr lang="en-US" sz="2400" dirty="0">
              <a:solidFill>
                <a:srgbClr val="BF9241"/>
              </a:solidFill>
              <a:latin typeface="Agency FB" panose="020B0503020202020204" pitchFamily="34" charset="0"/>
            </a:endParaRPr>
          </a:p>
          <a:p>
            <a:pPr marL="0" indent="0">
              <a:buNone/>
            </a:pPr>
            <a:endParaRPr lang="en-US" sz="2400" dirty="0">
              <a:solidFill>
                <a:srgbClr val="BF9241"/>
              </a:solidFill>
              <a:latin typeface="Agency FB" panose="020B0503020202020204" pitchFamily="34" charset="0"/>
            </a:endParaRPr>
          </a:p>
          <a:p>
            <a:pPr marL="0" indent="0">
              <a:buNone/>
            </a:pPr>
            <a:endParaRPr lang="en-US" sz="2400" dirty="0">
              <a:solidFill>
                <a:srgbClr val="BF9241"/>
              </a:solidFill>
              <a:latin typeface="Agency FB" panose="020B0503020202020204" pitchFamily="34" charset="0"/>
            </a:endParaRPr>
          </a:p>
        </p:txBody>
      </p:sp>
    </p:spTree>
    <p:extLst>
      <p:ext uri="{BB962C8B-B14F-4D97-AF65-F5344CB8AC3E}">
        <p14:creationId xmlns:p14="http://schemas.microsoft.com/office/powerpoint/2010/main" val="229975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1052-46C3-567E-92C2-3A21B4D5DBA9}"/>
              </a:ext>
            </a:extLst>
          </p:cNvPr>
          <p:cNvSpPr>
            <a:spLocks noGrp="1"/>
          </p:cNvSpPr>
          <p:nvPr>
            <p:ph type="title"/>
          </p:nvPr>
        </p:nvSpPr>
        <p:spPr/>
        <p:txBody>
          <a:bodyPr/>
          <a:lstStyle/>
          <a:p>
            <a:endParaRPr lang="bg-BG"/>
          </a:p>
        </p:txBody>
      </p:sp>
      <p:pic>
        <p:nvPicPr>
          <p:cNvPr id="4" name="Content Placeholder 3">
            <a:extLst>
              <a:ext uri="{FF2B5EF4-FFF2-40B4-BE49-F238E27FC236}">
                <a16:creationId xmlns:a16="http://schemas.microsoft.com/office/drawing/2014/main" id="{A60B2EEC-BD5E-2FA7-D77E-C54BD683EB4A}"/>
              </a:ext>
            </a:extLst>
          </p:cNvPr>
          <p:cNvPicPr>
            <a:picLocks noGrp="1" noChangeAspect="1"/>
          </p:cNvPicPr>
          <p:nvPr>
            <p:ph idx="1"/>
          </p:nvPr>
        </p:nvPicPr>
        <p:blipFill>
          <a:blip r:embed="rId2"/>
          <a:stretch>
            <a:fillRect/>
          </a:stretch>
        </p:blipFill>
        <p:spPr>
          <a:xfrm>
            <a:off x="1532178" y="0"/>
            <a:ext cx="9127643" cy="6858000"/>
          </a:xfrm>
          <a:prstGeom prst="rect">
            <a:avLst/>
          </a:prstGeom>
        </p:spPr>
      </p:pic>
    </p:spTree>
    <p:extLst>
      <p:ext uri="{BB962C8B-B14F-4D97-AF65-F5344CB8AC3E}">
        <p14:creationId xmlns:p14="http://schemas.microsoft.com/office/powerpoint/2010/main" val="323164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C00A6F8-C434-AFAE-2824-BB72A508C33A}"/>
              </a:ext>
            </a:extLst>
          </p:cNvPr>
          <p:cNvSpPr>
            <a:spLocks noGrp="1"/>
          </p:cNvSpPr>
          <p:nvPr>
            <p:ph type="title"/>
          </p:nvPr>
        </p:nvSpPr>
        <p:spPr>
          <a:xfrm>
            <a:off x="1014141" y="1449428"/>
            <a:ext cx="3932030" cy="3957913"/>
          </a:xfrm>
        </p:spPr>
        <p:txBody>
          <a:bodyPr anchor="ctr">
            <a:normAutofit fontScale="90000"/>
          </a:bodyPr>
          <a:lstStyle/>
          <a:p>
            <a:pPr algn="ctr"/>
            <a:r>
              <a:rPr lang="en-US" sz="2400" b="1" dirty="0">
                <a:solidFill>
                  <a:srgbClr val="BF9241"/>
                </a:solidFill>
              </a:rPr>
              <a:t>Status: </a:t>
            </a:r>
            <a:r>
              <a:rPr lang="en-US" sz="2400" i="1" dirty="0">
                <a:solidFill>
                  <a:srgbClr val="BF9241"/>
                </a:solidFill>
                <a:latin typeface="Agency FB" panose="020B0503020202020204" pitchFamily="34" charset="0"/>
              </a:rPr>
              <a:t>Available</a:t>
            </a:r>
            <a:br>
              <a:rPr lang="en-US" sz="2400" dirty="0">
                <a:solidFill>
                  <a:srgbClr val="BF9241"/>
                </a:solidFill>
              </a:rPr>
            </a:br>
            <a:br>
              <a:rPr lang="en-US" sz="2400" dirty="0">
                <a:solidFill>
                  <a:srgbClr val="BF9241"/>
                </a:solidFill>
              </a:rPr>
            </a:br>
            <a:r>
              <a:rPr lang="en-US" sz="2400" b="1" dirty="0">
                <a:solidFill>
                  <a:srgbClr val="BF9241"/>
                </a:solidFill>
              </a:rPr>
              <a:t>Gender: </a:t>
            </a:r>
            <a:r>
              <a:rPr lang="en-US" sz="2400" i="1" dirty="0">
                <a:solidFill>
                  <a:srgbClr val="BF9241"/>
                </a:solidFill>
                <a:latin typeface="Agency FB" panose="020B0503020202020204" pitchFamily="34" charset="0"/>
              </a:rPr>
              <a:t>Male</a:t>
            </a:r>
            <a:br>
              <a:rPr lang="en-US" sz="2400" dirty="0">
                <a:solidFill>
                  <a:srgbClr val="BF9241"/>
                </a:solidFill>
              </a:rPr>
            </a:br>
            <a:br>
              <a:rPr lang="en-US" sz="2400" dirty="0">
                <a:solidFill>
                  <a:srgbClr val="BF9241"/>
                </a:solidFill>
              </a:rPr>
            </a:br>
            <a:r>
              <a:rPr lang="en-US" sz="2400" b="1" dirty="0">
                <a:solidFill>
                  <a:srgbClr val="BF9241"/>
                </a:solidFill>
              </a:rPr>
              <a:t>Position: </a:t>
            </a:r>
            <a:r>
              <a:rPr lang="en-US" sz="2400" i="1" dirty="0">
                <a:solidFill>
                  <a:srgbClr val="BF9241"/>
                </a:solidFill>
                <a:latin typeface="Agency FB" panose="020B0503020202020204" pitchFamily="34" charset="0"/>
              </a:rPr>
              <a:t>Middle Blocker</a:t>
            </a:r>
            <a:br>
              <a:rPr lang="en-US" sz="2400" dirty="0">
                <a:solidFill>
                  <a:srgbClr val="BF9241"/>
                </a:solidFill>
              </a:rPr>
            </a:br>
            <a:br>
              <a:rPr lang="en-US" sz="2400" dirty="0">
                <a:solidFill>
                  <a:srgbClr val="BF9241"/>
                </a:solidFill>
              </a:rPr>
            </a:br>
            <a:r>
              <a:rPr lang="en-US" sz="2400" b="1" dirty="0">
                <a:solidFill>
                  <a:srgbClr val="BF9241"/>
                </a:solidFill>
              </a:rPr>
              <a:t>Date of Birth: </a:t>
            </a:r>
            <a:r>
              <a:rPr lang="en-US" sz="2400" i="1" dirty="0">
                <a:solidFill>
                  <a:srgbClr val="BF9241"/>
                </a:solidFill>
                <a:latin typeface="Agency FB" panose="020B0503020202020204" pitchFamily="34" charset="0"/>
              </a:rPr>
              <a:t>04. 10. 2006</a:t>
            </a:r>
            <a:br>
              <a:rPr lang="en-US" sz="2400" dirty="0">
                <a:solidFill>
                  <a:srgbClr val="BF9241"/>
                </a:solidFill>
              </a:rPr>
            </a:br>
            <a:br>
              <a:rPr lang="en-US" sz="2400" dirty="0">
                <a:solidFill>
                  <a:srgbClr val="BF9241"/>
                </a:solidFill>
              </a:rPr>
            </a:br>
            <a:r>
              <a:rPr lang="en-US" sz="2400" b="1" dirty="0">
                <a:solidFill>
                  <a:srgbClr val="BF9241"/>
                </a:solidFill>
              </a:rPr>
              <a:t>Graduation Date: </a:t>
            </a:r>
            <a:r>
              <a:rPr lang="en-US" sz="2400" i="1" dirty="0">
                <a:solidFill>
                  <a:srgbClr val="BF9241"/>
                </a:solidFill>
                <a:latin typeface="Agency FB" panose="020B0503020202020204" pitchFamily="34" charset="0"/>
              </a:rPr>
              <a:t>June 2026</a:t>
            </a:r>
            <a:br>
              <a:rPr lang="en-US" sz="2400" dirty="0">
                <a:solidFill>
                  <a:srgbClr val="BF9241"/>
                </a:solidFill>
              </a:rPr>
            </a:br>
            <a:br>
              <a:rPr lang="en-US" sz="2400" dirty="0">
                <a:solidFill>
                  <a:srgbClr val="BF9241"/>
                </a:solidFill>
              </a:rPr>
            </a:br>
            <a:r>
              <a:rPr lang="en-US" sz="2400" b="1" dirty="0">
                <a:solidFill>
                  <a:srgbClr val="BF9241"/>
                </a:solidFill>
              </a:rPr>
              <a:t>Club Team: </a:t>
            </a:r>
            <a:r>
              <a:rPr lang="en-US" sz="2400" i="1" dirty="0">
                <a:solidFill>
                  <a:srgbClr val="BF9241"/>
                </a:solidFill>
                <a:latin typeface="Agency FB" panose="020B0503020202020204" pitchFamily="34" charset="0"/>
              </a:rPr>
              <a:t>Volleyball Club </a:t>
            </a:r>
            <a:r>
              <a:rPr lang="en-US" sz="2400" i="1" dirty="0" err="1">
                <a:solidFill>
                  <a:srgbClr val="BF9241"/>
                </a:solidFill>
                <a:latin typeface="Agency FB" panose="020B0503020202020204" pitchFamily="34" charset="0"/>
              </a:rPr>
              <a:t>Hebar</a:t>
            </a:r>
            <a:r>
              <a:rPr lang="en-US" sz="2400" i="1" dirty="0">
                <a:solidFill>
                  <a:srgbClr val="BF9241"/>
                </a:solidFill>
                <a:latin typeface="Agency FB" panose="020B0503020202020204" pitchFamily="34" charset="0"/>
              </a:rPr>
              <a:t> </a:t>
            </a:r>
            <a:r>
              <a:rPr lang="en-US" sz="2400" i="1" dirty="0" err="1">
                <a:solidFill>
                  <a:srgbClr val="BF9241"/>
                </a:solidFill>
                <a:latin typeface="Agency FB" panose="020B0503020202020204" pitchFamily="34" charset="0"/>
              </a:rPr>
              <a:t>Pazardzhik</a:t>
            </a:r>
            <a:endParaRPr lang="bg-BG" sz="2400" i="1" dirty="0">
              <a:solidFill>
                <a:srgbClr val="BF9241"/>
              </a:solidFill>
            </a:endParaRP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descr="A person in a yellow shirt&#10;&#10;Description automatically generated">
            <a:extLst>
              <a:ext uri="{FF2B5EF4-FFF2-40B4-BE49-F238E27FC236}">
                <a16:creationId xmlns:a16="http://schemas.microsoft.com/office/drawing/2014/main" id="{C0485EDC-915E-D707-ACB4-4742CCABD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682" y="390287"/>
            <a:ext cx="5608318" cy="5017054"/>
          </a:xfrm>
          <a:prstGeom prst="rect">
            <a:avLst/>
          </a:prstGeom>
        </p:spPr>
      </p:pic>
    </p:spTree>
    <p:extLst>
      <p:ext uri="{BB962C8B-B14F-4D97-AF65-F5344CB8AC3E}">
        <p14:creationId xmlns:p14="http://schemas.microsoft.com/office/powerpoint/2010/main" val="1845251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C00A6F8-C434-AFAE-2824-BB72A508C33A}"/>
              </a:ext>
            </a:extLst>
          </p:cNvPr>
          <p:cNvSpPr>
            <a:spLocks noGrp="1"/>
          </p:cNvSpPr>
          <p:nvPr>
            <p:ph type="title"/>
          </p:nvPr>
        </p:nvSpPr>
        <p:spPr>
          <a:xfrm>
            <a:off x="1014141" y="1449428"/>
            <a:ext cx="3932030" cy="3957917"/>
          </a:xfrm>
        </p:spPr>
        <p:txBody>
          <a:bodyPr anchor="ctr">
            <a:noAutofit/>
          </a:bodyPr>
          <a:lstStyle/>
          <a:p>
            <a:pPr algn="ctr"/>
            <a:r>
              <a:rPr lang="en-US" sz="1800" b="1" dirty="0">
                <a:solidFill>
                  <a:srgbClr val="BF9241"/>
                </a:solidFill>
              </a:rPr>
              <a:t>Height: </a:t>
            </a:r>
            <a:r>
              <a:rPr lang="en-US" sz="1800" i="1" dirty="0">
                <a:solidFill>
                  <a:srgbClr val="BF9241"/>
                </a:solidFill>
                <a:latin typeface="Agency FB" panose="020B0503020202020204" pitchFamily="34" charset="0"/>
              </a:rPr>
              <a:t>197cm.</a:t>
            </a:r>
            <a:br>
              <a:rPr lang="en-US" sz="1800" i="1" dirty="0">
                <a:solidFill>
                  <a:srgbClr val="BF9241"/>
                </a:solidFill>
              </a:rPr>
            </a:br>
            <a:br>
              <a:rPr lang="en-US" sz="1800" i="1" dirty="0">
                <a:solidFill>
                  <a:srgbClr val="BF9241"/>
                </a:solidFill>
              </a:rPr>
            </a:br>
            <a:r>
              <a:rPr lang="en-US" sz="1800" b="1" dirty="0">
                <a:solidFill>
                  <a:srgbClr val="BF9241"/>
                </a:solidFill>
              </a:rPr>
              <a:t>Weight: </a:t>
            </a:r>
            <a:r>
              <a:rPr lang="en-US" sz="1800" i="1" dirty="0">
                <a:solidFill>
                  <a:srgbClr val="BF9241"/>
                </a:solidFill>
                <a:latin typeface="Agency FB" panose="020B0503020202020204" pitchFamily="34" charset="0"/>
              </a:rPr>
              <a:t>81 kg.</a:t>
            </a:r>
            <a:br>
              <a:rPr lang="en-US" sz="1800" i="1" dirty="0">
                <a:solidFill>
                  <a:srgbClr val="BF9241"/>
                </a:solidFill>
              </a:rPr>
            </a:br>
            <a:br>
              <a:rPr lang="en-US" sz="1800" i="1" dirty="0">
                <a:solidFill>
                  <a:srgbClr val="BF9241"/>
                </a:solidFill>
              </a:rPr>
            </a:br>
            <a:r>
              <a:rPr lang="en-US" sz="1800" b="1" dirty="0">
                <a:solidFill>
                  <a:srgbClr val="BF9241"/>
                </a:solidFill>
              </a:rPr>
              <a:t>Reach: </a:t>
            </a:r>
            <a:r>
              <a:rPr lang="en-US" sz="1800" i="1" dirty="0">
                <a:solidFill>
                  <a:srgbClr val="BF9241"/>
                </a:solidFill>
                <a:latin typeface="Agency FB" panose="020B0503020202020204" pitchFamily="34" charset="0"/>
              </a:rPr>
              <a:t>255 cm.</a:t>
            </a:r>
            <a:br>
              <a:rPr lang="en-US" sz="1800" i="1" dirty="0">
                <a:solidFill>
                  <a:srgbClr val="BF9241"/>
                </a:solidFill>
                <a:latin typeface="Agency FB" panose="020B0503020202020204" pitchFamily="34" charset="0"/>
              </a:rPr>
            </a:br>
            <a:br>
              <a:rPr lang="en-US" sz="1800" i="1" dirty="0">
                <a:solidFill>
                  <a:srgbClr val="BF9241"/>
                </a:solidFill>
                <a:latin typeface="Agency FB" panose="020B0503020202020204" pitchFamily="34" charset="0"/>
              </a:rPr>
            </a:br>
            <a:r>
              <a:rPr lang="en-US" sz="1800" b="1" dirty="0">
                <a:solidFill>
                  <a:srgbClr val="BF9241"/>
                </a:solidFill>
              </a:rPr>
              <a:t>Approach High Jump: </a:t>
            </a:r>
            <a:r>
              <a:rPr lang="en-US" sz="1800" i="1" dirty="0">
                <a:solidFill>
                  <a:srgbClr val="BF9241"/>
                </a:solidFill>
              </a:rPr>
              <a:t>345 cm.</a:t>
            </a:r>
            <a:br>
              <a:rPr lang="en-US" sz="1800" i="1" dirty="0">
                <a:solidFill>
                  <a:srgbClr val="BF9241"/>
                </a:solidFill>
              </a:rPr>
            </a:br>
            <a:br>
              <a:rPr lang="en-US" sz="1800" i="1" dirty="0">
                <a:solidFill>
                  <a:srgbClr val="BF9241"/>
                </a:solidFill>
              </a:rPr>
            </a:br>
            <a:r>
              <a:rPr lang="en-US" sz="1800" b="1" dirty="0">
                <a:solidFill>
                  <a:srgbClr val="BF9241"/>
                </a:solidFill>
              </a:rPr>
              <a:t>Standing Block Jump: </a:t>
            </a:r>
            <a:r>
              <a:rPr lang="en-US" sz="1800" i="1" dirty="0">
                <a:solidFill>
                  <a:srgbClr val="BF9241"/>
                </a:solidFill>
              </a:rPr>
              <a:t>317 cm.</a:t>
            </a:r>
            <a:br>
              <a:rPr lang="en-US" sz="1800" i="1" dirty="0">
                <a:solidFill>
                  <a:srgbClr val="BF9241"/>
                </a:solidFill>
              </a:rPr>
            </a:br>
            <a:br>
              <a:rPr lang="en-US" sz="1800" i="1" dirty="0">
                <a:solidFill>
                  <a:srgbClr val="BF9241"/>
                </a:solidFill>
              </a:rPr>
            </a:br>
            <a:r>
              <a:rPr lang="en-US" sz="1800" b="1" dirty="0">
                <a:solidFill>
                  <a:srgbClr val="BF9241"/>
                </a:solidFill>
              </a:rPr>
              <a:t>Languages: </a:t>
            </a:r>
            <a:r>
              <a:rPr lang="en-US" sz="1800" i="1" dirty="0">
                <a:solidFill>
                  <a:srgbClr val="BF9241"/>
                </a:solidFill>
                <a:latin typeface="Agency FB" panose="020B0503020202020204" pitchFamily="34" charset="0"/>
              </a:rPr>
              <a:t>Bulgarian, English</a:t>
            </a:r>
            <a:br>
              <a:rPr lang="en-US" sz="1800" i="1" dirty="0">
                <a:solidFill>
                  <a:srgbClr val="BF9241"/>
                </a:solidFill>
              </a:rPr>
            </a:br>
            <a:br>
              <a:rPr lang="en-US" sz="1800" i="1" dirty="0">
                <a:solidFill>
                  <a:srgbClr val="BF9241"/>
                </a:solidFill>
              </a:rPr>
            </a:br>
            <a:r>
              <a:rPr lang="en-US" sz="1800" b="1" dirty="0">
                <a:solidFill>
                  <a:srgbClr val="BF9241"/>
                </a:solidFill>
              </a:rPr>
              <a:t>Desired Degree: </a:t>
            </a:r>
            <a:r>
              <a:rPr lang="en-US" sz="1800" i="1" dirty="0">
                <a:solidFill>
                  <a:srgbClr val="BF9241"/>
                </a:solidFill>
              </a:rPr>
              <a:t>Business Administration</a:t>
            </a:r>
            <a:br>
              <a:rPr lang="en-US" sz="1800" i="1" dirty="0">
                <a:solidFill>
                  <a:srgbClr val="BF9241"/>
                </a:solidFill>
              </a:rPr>
            </a:br>
            <a:br>
              <a:rPr lang="en-US" sz="1800" b="1" dirty="0">
                <a:solidFill>
                  <a:srgbClr val="BF9241"/>
                </a:solidFill>
              </a:rPr>
            </a:br>
            <a:r>
              <a:rPr lang="en-US" sz="1800" b="1" dirty="0">
                <a:solidFill>
                  <a:srgbClr val="BF9241"/>
                </a:solidFill>
              </a:rPr>
              <a:t>TOEFL:  </a:t>
            </a:r>
            <a:r>
              <a:rPr lang="en-US" sz="1800" i="1" dirty="0">
                <a:solidFill>
                  <a:srgbClr val="BF9241"/>
                </a:solidFill>
              </a:rPr>
              <a:t>99/120</a:t>
            </a:r>
            <a:endParaRPr lang="bg-BG" sz="1800" i="1" dirty="0">
              <a:solidFill>
                <a:srgbClr val="BF9241"/>
              </a:solidFill>
            </a:endParaRP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D28D80-A673-2EB1-0571-2ACE92D03B32}"/>
              </a:ext>
            </a:extLst>
          </p:cNvPr>
          <p:cNvSpPr txBox="1"/>
          <p:nvPr/>
        </p:nvSpPr>
        <p:spPr>
          <a:xfrm>
            <a:off x="-45" y="248484"/>
            <a:ext cx="5960401" cy="1200329"/>
          </a:xfrm>
          <a:prstGeom prst="rect">
            <a:avLst/>
          </a:prstGeom>
          <a:noFill/>
        </p:spPr>
        <p:txBody>
          <a:bodyPr wrap="square" rtlCol="0">
            <a:spAutoFit/>
          </a:bodyPr>
          <a:lstStyle/>
          <a:p>
            <a:pPr algn="ctr"/>
            <a:r>
              <a:rPr lang="en-US" sz="3600" b="1" dirty="0">
                <a:solidFill>
                  <a:srgbClr val="BF9241"/>
                </a:solidFill>
                <a:latin typeface="Batang" panose="02030600000101010101" pitchFamily="18" charset="-127"/>
                <a:ea typeface="Batang" panose="02030600000101010101" pitchFamily="18" charset="-127"/>
              </a:rPr>
              <a:t>ADDITIONAL INFORMATION</a:t>
            </a:r>
            <a:endParaRPr lang="bg-BG" sz="3600" b="1" dirty="0">
              <a:solidFill>
                <a:srgbClr val="BF9241"/>
              </a:solidFill>
              <a:latin typeface="Batang" panose="02030600000101010101" pitchFamily="18" charset="-127"/>
              <a:ea typeface="Batang" panose="02030600000101010101" pitchFamily="18" charset="-127"/>
            </a:endParaRPr>
          </a:p>
        </p:txBody>
      </p:sp>
      <p:pic>
        <p:nvPicPr>
          <p:cNvPr id="8" name="Picture 7" descr="A person in a yellow shirt&#10;&#10;Description automatically generated">
            <a:extLst>
              <a:ext uri="{FF2B5EF4-FFF2-40B4-BE49-F238E27FC236}">
                <a16:creationId xmlns:a16="http://schemas.microsoft.com/office/drawing/2014/main" id="{7EDC6B19-8AD3-C73C-3914-662693F79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153" y="0"/>
            <a:ext cx="5583847" cy="5607528"/>
          </a:xfrm>
          <a:prstGeom prst="rect">
            <a:avLst/>
          </a:prstGeom>
        </p:spPr>
      </p:pic>
    </p:spTree>
    <p:extLst>
      <p:ext uri="{BB962C8B-B14F-4D97-AF65-F5344CB8AC3E}">
        <p14:creationId xmlns:p14="http://schemas.microsoft.com/office/powerpoint/2010/main" val="98660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CC8342-B238-E04A-EE21-FB27B2D022C9}"/>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2A089AA3-45F8-5CD6-6BAA-50EF49742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9" name="Straight Connector 18">
            <a:extLst>
              <a:ext uri="{FF2B5EF4-FFF2-40B4-BE49-F238E27FC236}">
                <a16:creationId xmlns:a16="http://schemas.microsoft.com/office/drawing/2014/main" id="{AC3D2012-F547-B775-176C-9DACCB25AF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D993318-B475-F9FB-BF5A-78D6BC29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A group of men playing volleyball&#10;&#10;Description automatically generated">
            <a:extLst>
              <a:ext uri="{FF2B5EF4-FFF2-40B4-BE49-F238E27FC236}">
                <a16:creationId xmlns:a16="http://schemas.microsoft.com/office/drawing/2014/main" id="{CA5D9DF3-A31A-5D68-835A-29160C986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81" y="0"/>
            <a:ext cx="10379438" cy="6858000"/>
          </a:xfrm>
          <a:prstGeom prst="rect">
            <a:avLst/>
          </a:prstGeom>
        </p:spPr>
      </p:pic>
    </p:spTree>
    <p:extLst>
      <p:ext uri="{BB962C8B-B14F-4D97-AF65-F5344CB8AC3E}">
        <p14:creationId xmlns:p14="http://schemas.microsoft.com/office/powerpoint/2010/main" val="285113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E15C2B-E2A6-32DD-8677-EC7AA80023C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ADE8EEDA-02A1-E29D-CC06-A5C9F89B9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9" name="Straight Connector 18">
            <a:extLst>
              <a:ext uri="{FF2B5EF4-FFF2-40B4-BE49-F238E27FC236}">
                <a16:creationId xmlns:a16="http://schemas.microsoft.com/office/drawing/2014/main" id="{6F3A6011-D6B2-7A52-AFA3-B9D05BCC21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5F7324-CF0A-284F-4C5E-2B2D8D912E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person holding a ball&#10;&#10;Description automatically generated">
            <a:extLst>
              <a:ext uri="{FF2B5EF4-FFF2-40B4-BE49-F238E27FC236}">
                <a16:creationId xmlns:a16="http://schemas.microsoft.com/office/drawing/2014/main" id="{A71FC2FA-E7B1-C64F-BFAD-63E621C0C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224" y="0"/>
            <a:ext cx="10473552" cy="6858000"/>
          </a:xfrm>
          <a:prstGeom prst="rect">
            <a:avLst/>
          </a:prstGeom>
        </p:spPr>
      </p:pic>
    </p:spTree>
    <p:extLst>
      <p:ext uri="{BB962C8B-B14F-4D97-AF65-F5344CB8AC3E}">
        <p14:creationId xmlns:p14="http://schemas.microsoft.com/office/powerpoint/2010/main" val="198396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 name="Rectangle 201">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BB850C55-73AE-2059-A317-D4CBEDDA827F}"/>
              </a:ext>
            </a:extLst>
          </p:cNvPr>
          <p:cNvSpPr>
            <a:spLocks noGrp="1"/>
          </p:cNvSpPr>
          <p:nvPr>
            <p:ph type="title"/>
          </p:nvPr>
        </p:nvSpPr>
        <p:spPr>
          <a:xfrm>
            <a:off x="2060147" y="-888439"/>
            <a:ext cx="8071706" cy="2387600"/>
          </a:xfrm>
        </p:spPr>
        <p:txBody>
          <a:bodyPr vert="horz" lIns="91440" tIns="45720" rIns="91440" bIns="45720" rtlCol="0" anchor="b">
            <a:normAutofit/>
          </a:bodyPr>
          <a:lstStyle/>
          <a:p>
            <a:r>
              <a:rPr lang="en-US" sz="6600" b="1" kern="1200" dirty="0">
                <a:solidFill>
                  <a:srgbClr val="BF9241"/>
                </a:solidFill>
                <a:latin typeface="Baskerville Old Face" panose="02020602080505020303" pitchFamily="18" charset="0"/>
              </a:rPr>
              <a:t>Athletic Achievements:</a:t>
            </a:r>
          </a:p>
        </p:txBody>
      </p:sp>
      <p:cxnSp>
        <p:nvCxnSpPr>
          <p:cNvPr id="204" name="Straight Connector 203">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681175C-D502-B39B-E811-163E6B89B374}"/>
              </a:ext>
            </a:extLst>
          </p:cNvPr>
          <p:cNvSpPr txBox="1"/>
          <p:nvPr/>
        </p:nvSpPr>
        <p:spPr>
          <a:xfrm>
            <a:off x="2150662" y="1874728"/>
            <a:ext cx="7890675" cy="3970318"/>
          </a:xfrm>
          <a:prstGeom prst="rect">
            <a:avLst/>
          </a:prstGeom>
          <a:noFill/>
        </p:spPr>
        <p:txBody>
          <a:bodyPr wrap="square" rtlCol="0">
            <a:spAutoFit/>
          </a:bodyPr>
          <a:lstStyle/>
          <a:p>
            <a:pPr algn="ctr"/>
            <a:r>
              <a:rPr lang="en-US" sz="2800" dirty="0">
                <a:solidFill>
                  <a:srgbClr val="BF9241"/>
                </a:solidFill>
                <a:latin typeface="Algerian" panose="04020705040A02060702" pitchFamily="82" charset="0"/>
              </a:rPr>
              <a:t>Club Team:</a:t>
            </a:r>
          </a:p>
          <a:p>
            <a:pPr algn="ctr"/>
            <a:endParaRPr lang="en-US" sz="2800" dirty="0">
              <a:solidFill>
                <a:srgbClr val="BF9241"/>
              </a:solidFill>
              <a:latin typeface="Algerian" panose="04020705040A02060702" pitchFamily="82" charset="0"/>
            </a:endParaRPr>
          </a:p>
          <a:p>
            <a:pPr algn="ctr"/>
            <a:r>
              <a:rPr lang="en-US" sz="2800" dirty="0">
                <a:solidFill>
                  <a:srgbClr val="BF9241"/>
                </a:solidFill>
                <a:latin typeface="Agency FB" panose="020B0503020202020204" pitchFamily="34" charset="0"/>
              </a:rPr>
              <a:t>2018/2019 U13 Champions of Bulgaria,</a:t>
            </a:r>
          </a:p>
          <a:p>
            <a:pPr algn="ctr"/>
            <a:r>
              <a:rPr lang="en-US" sz="2800" dirty="0">
                <a:solidFill>
                  <a:srgbClr val="BF9241"/>
                </a:solidFill>
                <a:latin typeface="Agency FB" panose="020B0503020202020204" pitchFamily="34" charset="0"/>
              </a:rPr>
              <a:t> 2019/2020 U14 Champion of Bulgaria; </a:t>
            </a:r>
          </a:p>
          <a:p>
            <a:pPr algn="ctr"/>
            <a:r>
              <a:rPr lang="en-US" sz="2800" dirty="0">
                <a:solidFill>
                  <a:srgbClr val="BF9241"/>
                </a:solidFill>
                <a:latin typeface="Agency FB" panose="020B0503020202020204" pitchFamily="34" charset="0"/>
              </a:rPr>
              <a:t>2020/2021 U18 and U16 Champion of Bulgaria;</a:t>
            </a:r>
          </a:p>
          <a:p>
            <a:pPr algn="ctr"/>
            <a:r>
              <a:rPr lang="en-US" sz="2800" dirty="0">
                <a:solidFill>
                  <a:srgbClr val="BF9241"/>
                </a:solidFill>
                <a:latin typeface="Agency FB" panose="020B0503020202020204" pitchFamily="34" charset="0"/>
              </a:rPr>
              <a:t> 2021/2022 U18 Champion of Bulgaria;</a:t>
            </a:r>
          </a:p>
          <a:p>
            <a:pPr algn="ctr"/>
            <a:r>
              <a:rPr lang="en-US" sz="2800" dirty="0">
                <a:solidFill>
                  <a:srgbClr val="BF9241"/>
                </a:solidFill>
                <a:latin typeface="Agency FB" panose="020B0503020202020204" pitchFamily="34" charset="0"/>
              </a:rPr>
              <a:t>2022/2023 U20 and U18 Champion of Bulgaria and U18 Cup of Bulgaria winner; </a:t>
            </a:r>
          </a:p>
          <a:p>
            <a:pPr algn="ctr"/>
            <a:r>
              <a:rPr lang="en-US" sz="2800" dirty="0">
                <a:solidFill>
                  <a:srgbClr val="BF9241"/>
                </a:solidFill>
                <a:latin typeface="Agency FB" panose="020B0503020202020204" pitchFamily="34" charset="0"/>
              </a:rPr>
              <a:t>2023/2024 U20 Champion of Bulgaria</a:t>
            </a:r>
            <a:endParaRPr lang="bg-BG" sz="2800" dirty="0">
              <a:solidFill>
                <a:srgbClr val="BF9241"/>
              </a:solidFill>
            </a:endParaRPr>
          </a:p>
        </p:txBody>
      </p:sp>
    </p:spTree>
    <p:extLst>
      <p:ext uri="{BB962C8B-B14F-4D97-AF65-F5344CB8AC3E}">
        <p14:creationId xmlns:p14="http://schemas.microsoft.com/office/powerpoint/2010/main" val="80500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36" name="Freeform: Shape 35">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9" name="Group 38">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40" name="Freeform: Shape 39">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3" name="Group 42">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44" name="Freeform: Shape 43">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7" name="Group 46">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48" name="Freeform: Shape 47">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Picture 2" descr="Two men in yellow shirts screaming&#10;&#10;Description automatically generated">
            <a:extLst>
              <a:ext uri="{FF2B5EF4-FFF2-40B4-BE49-F238E27FC236}">
                <a16:creationId xmlns:a16="http://schemas.microsoft.com/office/drawing/2014/main" id="{B2FA1C8C-FE69-0558-D545-CED40E442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035" y="0"/>
            <a:ext cx="10273929" cy="6858000"/>
          </a:xfrm>
          <a:prstGeom prst="rect">
            <a:avLst/>
          </a:prstGeom>
        </p:spPr>
      </p:pic>
    </p:spTree>
    <p:extLst>
      <p:ext uri="{BB962C8B-B14F-4D97-AF65-F5344CB8AC3E}">
        <p14:creationId xmlns:p14="http://schemas.microsoft.com/office/powerpoint/2010/main" val="318432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8293D81-677D-607F-18B1-81D507EEAE83}"/>
              </a:ext>
            </a:extLst>
          </p:cNvPr>
          <p:cNvSpPr>
            <a:spLocks noGrp="1"/>
          </p:cNvSpPr>
          <p:nvPr>
            <p:ph type="title"/>
          </p:nvPr>
        </p:nvSpPr>
        <p:spPr>
          <a:xfrm>
            <a:off x="838199" y="669925"/>
            <a:ext cx="5220935" cy="1325563"/>
          </a:xfrm>
        </p:spPr>
        <p:txBody>
          <a:bodyPr anchor="b">
            <a:normAutofit/>
          </a:bodyPr>
          <a:lstStyle/>
          <a:p>
            <a:r>
              <a:rPr lang="en-US" sz="4000" dirty="0">
                <a:solidFill>
                  <a:srgbClr val="BF9241"/>
                </a:solidFill>
                <a:latin typeface="Algerian" panose="04020705040A02060702" pitchFamily="82" charset="0"/>
              </a:rPr>
              <a:t>Interview 	Questions:</a:t>
            </a:r>
            <a:endParaRPr lang="bg-BG" sz="4000" dirty="0">
              <a:solidFill>
                <a:srgbClr val="BF9241"/>
              </a:solidFill>
            </a:endParaRPr>
          </a:p>
        </p:txBody>
      </p:sp>
      <p:cxnSp>
        <p:nvCxnSpPr>
          <p:cNvPr id="15" name="Straight Connector 1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2ABF68-CEFF-0FA9-D313-ADD11A4D97A4}"/>
              </a:ext>
            </a:extLst>
          </p:cNvPr>
          <p:cNvSpPr>
            <a:spLocks noGrp="1"/>
          </p:cNvSpPr>
          <p:nvPr>
            <p:ph idx="1"/>
          </p:nvPr>
        </p:nvSpPr>
        <p:spPr>
          <a:xfrm>
            <a:off x="777386" y="2428574"/>
            <a:ext cx="11050819" cy="3961956"/>
          </a:xfrm>
        </p:spPr>
        <p:txBody>
          <a:bodyPr>
            <a:normAutofit fontScale="32500" lnSpcReduction="20000"/>
          </a:bodyPr>
          <a:lstStyle/>
          <a:p>
            <a:pPr marL="0" indent="0">
              <a:buNone/>
            </a:pPr>
            <a:r>
              <a:rPr lang="en-US" sz="8000" b="1" dirty="0">
                <a:solidFill>
                  <a:srgbClr val="BF9241"/>
                </a:solidFill>
                <a:latin typeface="Times New Roman" panose="02020603050405020304" pitchFamily="18" charset="0"/>
                <a:cs typeface="Times New Roman" panose="02020603050405020304" pitchFamily="18" charset="0"/>
              </a:rPr>
              <a:t>Describe yourself with a few sentences.</a:t>
            </a:r>
          </a:p>
          <a:p>
            <a:r>
              <a:rPr lang="en-US" sz="7200" b="1" dirty="0">
                <a:solidFill>
                  <a:srgbClr val="BF9241"/>
                </a:solidFill>
                <a:latin typeface="Agency FB" panose="020B0503020202020204" pitchFamily="34" charset="0"/>
                <a:cs typeface="Times New Roman" panose="02020603050405020304" pitchFamily="18" charset="0"/>
              </a:rPr>
              <a:t>I am a determined person who does whatever it takes to accomplish his goals. I am also a very positive person that always tries to see the good even in bad situations in life. I am an open-minded person that is always ready to learn new things when I lack knowledge in that area. I am a person who is not afraid of challenges and always looking for ways to improve and help others to do the same.</a:t>
            </a:r>
            <a:endParaRPr lang="en-US" sz="6400" dirty="0">
              <a:solidFill>
                <a:schemeClr val="bg1"/>
              </a:solidFill>
            </a:endParaRPr>
          </a:p>
          <a:p>
            <a:pPr marL="0" indent="0">
              <a:buNone/>
            </a:pPr>
            <a:r>
              <a:rPr lang="en-US" sz="8000" b="1" dirty="0">
                <a:solidFill>
                  <a:srgbClr val="BF9241"/>
                </a:solidFill>
                <a:latin typeface="Times New Roman" panose="02020603050405020304" pitchFamily="18" charset="0"/>
                <a:cs typeface="Times New Roman" panose="02020603050405020304" pitchFamily="18" charset="0"/>
              </a:rPr>
              <a:t>What does volleyball mean to you? </a:t>
            </a:r>
          </a:p>
          <a:p>
            <a:r>
              <a:rPr lang="en-US" sz="7200" b="1" dirty="0">
                <a:solidFill>
                  <a:srgbClr val="BF9241"/>
                </a:solidFill>
                <a:latin typeface="Agency FB" panose="020B0503020202020204" pitchFamily="34" charset="0"/>
                <a:cs typeface="Times New Roman" panose="02020603050405020304" pitchFamily="18" charset="0"/>
              </a:rPr>
              <a:t>The sport of volleyball has given me so many opportunities to grow and have the chance to meet incredible people such as coaches, volleyball legends and teammates. I am forever grateful to meet those people because they are the reason I have grown not only as a player but also as a person. Through volleyball, I have learned valuable lessons about teamwork, discipline and perseverance. Every match and practice have taught me the importance of dedication, cooperation and mutual respect</a:t>
            </a:r>
            <a:endParaRPr lang="en-US" sz="64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
        <p:nvSpPr>
          <p:cNvPr id="16" name="Rectangle 1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782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5FF40D-6F6D-2224-F48C-4F9362C8ACB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C559ED53-0735-CABC-80CE-12696273E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32169D1-24D8-50E3-1A86-11A5E9B8B4E7}"/>
              </a:ext>
            </a:extLst>
          </p:cNvPr>
          <p:cNvSpPr>
            <a:spLocks noGrp="1"/>
          </p:cNvSpPr>
          <p:nvPr>
            <p:ph type="title"/>
          </p:nvPr>
        </p:nvSpPr>
        <p:spPr>
          <a:xfrm>
            <a:off x="838199" y="669925"/>
            <a:ext cx="5220935" cy="1325563"/>
          </a:xfrm>
        </p:spPr>
        <p:txBody>
          <a:bodyPr anchor="b">
            <a:normAutofit/>
          </a:bodyPr>
          <a:lstStyle/>
          <a:p>
            <a:r>
              <a:rPr lang="en-US" sz="4000" dirty="0">
                <a:solidFill>
                  <a:srgbClr val="BF9241"/>
                </a:solidFill>
                <a:latin typeface="Algerian" panose="04020705040A02060702" pitchFamily="82" charset="0"/>
              </a:rPr>
              <a:t>Interview 	Questions:</a:t>
            </a:r>
            <a:endParaRPr lang="bg-BG" sz="4000" dirty="0">
              <a:solidFill>
                <a:srgbClr val="BF9241"/>
              </a:solidFill>
            </a:endParaRPr>
          </a:p>
        </p:txBody>
      </p:sp>
      <p:cxnSp>
        <p:nvCxnSpPr>
          <p:cNvPr id="15" name="Straight Connector 14">
            <a:extLst>
              <a:ext uri="{FF2B5EF4-FFF2-40B4-BE49-F238E27FC236}">
                <a16:creationId xmlns:a16="http://schemas.microsoft.com/office/drawing/2014/main" id="{6D03DE3D-AE97-0BD2-7434-446B4B5470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60E473-FCBB-AA4B-3987-EED9D74E91E2}"/>
              </a:ext>
            </a:extLst>
          </p:cNvPr>
          <p:cNvSpPr>
            <a:spLocks noGrp="1"/>
          </p:cNvSpPr>
          <p:nvPr>
            <p:ph idx="1"/>
          </p:nvPr>
        </p:nvSpPr>
        <p:spPr>
          <a:xfrm>
            <a:off x="777386" y="2428574"/>
            <a:ext cx="11050819" cy="3961956"/>
          </a:xfrm>
        </p:spPr>
        <p:txBody>
          <a:bodyPr>
            <a:normAutofit fontScale="25000" lnSpcReduction="20000"/>
          </a:bodyPr>
          <a:lstStyle/>
          <a:p>
            <a:pPr marL="0" indent="0">
              <a:buNone/>
            </a:pPr>
            <a:r>
              <a:rPr lang="en-US" sz="8800" b="1" dirty="0">
                <a:solidFill>
                  <a:srgbClr val="BF9241"/>
                </a:solidFill>
                <a:latin typeface="Times New Roman" panose="02020603050405020304" pitchFamily="18" charset="0"/>
                <a:cs typeface="Times New Roman" panose="02020603050405020304" pitchFamily="18" charset="0"/>
              </a:rPr>
              <a:t>What does your education mean to you?</a:t>
            </a:r>
          </a:p>
          <a:p>
            <a:r>
              <a:rPr lang="en-US" sz="8000" b="1" dirty="0">
                <a:solidFill>
                  <a:srgbClr val="BF9241"/>
                </a:solidFill>
                <a:latin typeface="Agency FB" panose="020B0503020202020204" pitchFamily="34" charset="0"/>
                <a:cs typeface="Times New Roman" panose="02020603050405020304" pitchFamily="18" charset="0"/>
              </a:rPr>
              <a:t>For me personally it’s important to have a good education because with such I would be able to accomplish my dreams. Many athletes overlook their education and after they retire, they don’t know what is next in their lives and regret not being serious about it. A good education will give confidence and assurance that I can handle any challenge that life throws at me. It gives me the opportunity to develop and achieve success not only in sports, but also in other areas of life. After all, education is an investment in my future that helps me be more prepared and confident in myself.</a:t>
            </a:r>
            <a:endParaRPr lang="en-US" sz="7200" b="1" dirty="0">
              <a:solidFill>
                <a:srgbClr val="BF9241"/>
              </a:solidFill>
              <a:latin typeface="Times New Roman" panose="02020603050405020304" pitchFamily="18" charset="0"/>
              <a:cs typeface="Times New Roman" panose="02020603050405020304" pitchFamily="18" charset="0"/>
            </a:endParaRPr>
          </a:p>
          <a:p>
            <a:pPr marL="0" indent="0">
              <a:buNone/>
            </a:pPr>
            <a:r>
              <a:rPr lang="en-US" sz="8800" b="1" dirty="0">
                <a:solidFill>
                  <a:srgbClr val="BF9241"/>
                </a:solidFill>
                <a:latin typeface="Times New Roman" panose="02020603050405020304" pitchFamily="18" charset="0"/>
                <a:cs typeface="Times New Roman" panose="02020603050405020304" pitchFamily="18" charset="0"/>
              </a:rPr>
              <a:t>What are your main goals as a student-athlete in the USA?</a:t>
            </a:r>
          </a:p>
          <a:p>
            <a:r>
              <a:rPr lang="en-US" sz="8000" b="1" dirty="0">
                <a:solidFill>
                  <a:srgbClr val="BF9241"/>
                </a:solidFill>
                <a:latin typeface="Agency FB" panose="020B0503020202020204" pitchFamily="34" charset="0"/>
                <a:cs typeface="Times New Roman" panose="02020603050405020304" pitchFamily="18" charset="0"/>
              </a:rPr>
              <a:t>My main goal as a student-athlete in the USA is to learn as much as possible from everybody I meet along the way and to improve as a player and gain as much knowledge as possible that would help me in a career aspect. I have always dreamed of being a student-athlete and I would want to accomplish one of my childhood dreams. I want to take advantage of the opportunities presented to me by studying in the US to expand my horizons and develop both academically and athletically. I believe that the combination of quality education and intensive sports training will help me achieve success in both areas. Also, I want to build a network of contacts and friendships that will be useful both during my studies and in my future career. I believe that the experience and knowledge I will gain as a student-athlete in the USA will help me become a better and more successful person in all aspects of life.</a:t>
            </a: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
        <p:nvSpPr>
          <p:cNvPr id="16" name="Rectangle 15">
            <a:extLst>
              <a:ext uri="{FF2B5EF4-FFF2-40B4-BE49-F238E27FC236}">
                <a16:creationId xmlns:a16="http://schemas.microsoft.com/office/drawing/2014/main" id="{C6A36612-2FC9-FE8D-273F-EEAF846B3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897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357</TotalTime>
  <Words>688</Words>
  <Application>Microsoft Office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Batang</vt:lpstr>
      <vt:lpstr>Agency FB</vt:lpstr>
      <vt:lpstr>Aldhabi</vt:lpstr>
      <vt:lpstr>Algerian</vt:lpstr>
      <vt:lpstr>Aptos</vt:lpstr>
      <vt:lpstr>Aptos Display</vt:lpstr>
      <vt:lpstr>Arial</vt:lpstr>
      <vt:lpstr>Baskerville Old Face</vt:lpstr>
      <vt:lpstr>Times New Roman</vt:lpstr>
      <vt:lpstr>Office Theme</vt:lpstr>
      <vt:lpstr>Emil Kirchev</vt:lpstr>
      <vt:lpstr>Status: Available  Gender: Male  Position: Middle Blocker  Date of Birth: 04. 10. 2006  Graduation Date: June 2026  Club Team: Volleyball Club Hebar Pazardzhik</vt:lpstr>
      <vt:lpstr>Height: 197cm.  Weight: 81 kg.  Reach: 255 cm.  Approach High Jump: 345 cm.  Standing Block Jump: 317 cm.  Languages: Bulgarian, English  Desired Degree: Business Administration  TOEFL:  99/120</vt:lpstr>
      <vt:lpstr>PowerPoint Presentation</vt:lpstr>
      <vt:lpstr>PowerPoint Presentation</vt:lpstr>
      <vt:lpstr>Athletic Achievements:</vt:lpstr>
      <vt:lpstr>PowerPoint Presentation</vt:lpstr>
      <vt:lpstr>Interview  Questions:</vt:lpstr>
      <vt:lpstr>Interview  Questions:</vt:lpstr>
      <vt:lpstr>Video Analysis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Пресиан Г. Кръстанов</dc:creator>
  <cp:lastModifiedBy>Radoslav Popov</cp:lastModifiedBy>
  <cp:revision>27</cp:revision>
  <dcterms:created xsi:type="dcterms:W3CDTF">2024-08-04T14:18:10Z</dcterms:created>
  <dcterms:modified xsi:type="dcterms:W3CDTF">2024-11-26T11:40:14Z</dcterms:modified>
</cp:coreProperties>
</file>