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256" r:id="rId5"/>
    <p:sldId id="385" r:id="rId6"/>
    <p:sldId id="377" r:id="rId7"/>
    <p:sldId id="388" r:id="rId8"/>
    <p:sldId id="361" r:id="rId9"/>
    <p:sldId id="387" r:id="rId10"/>
    <p:sldId id="376" r:id="rId11"/>
    <p:sldId id="389" r:id="rId12"/>
    <p:sldId id="257" r:id="rId13"/>
    <p:sldId id="351" r:id="rId14"/>
    <p:sldId id="390" r:id="rId1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FFROY Francois" initials="JF" lastIdx="4" clrIdx="0">
    <p:extLst>
      <p:ext uri="{19B8F6BF-5375-455C-9EA6-DF929625EA0E}">
        <p15:presenceInfo xmlns:p15="http://schemas.microsoft.com/office/powerpoint/2012/main" userId="S::francois.jeffroy@irsn.fr::20f46717-1c46-43de-9842-022da9e89d5b" providerId="AD"/>
      </p:ext>
    </p:extLst>
  </p:cmAuthor>
  <p:cmAuthor id="2" name="LATIL QUERREC Nevena" initials="LQN" lastIdx="1" clrIdx="1">
    <p:extLst>
      <p:ext uri="{19B8F6BF-5375-455C-9EA6-DF929625EA0E}">
        <p15:presenceInfo xmlns:p15="http://schemas.microsoft.com/office/powerpoint/2012/main" userId="S::nevena.latil-querrec@irsn.fr::d05cec6a-846a-4dcd-a8f4-cb41a49f6c67" providerId="AD"/>
      </p:ext>
    </p:extLst>
  </p:cmAuthor>
  <p:cmAuthor id="3" name="TAURINES Tatiana" initials="TT" lastIdx="4" clrIdx="2">
    <p:extLst>
      <p:ext uri="{19B8F6BF-5375-455C-9EA6-DF929625EA0E}">
        <p15:presenceInfo xmlns:p15="http://schemas.microsoft.com/office/powerpoint/2012/main" userId="S::tatiana.taurines@irsn.fr::bdb3b8fd-737f-4eea-9a14-fafa27e14dc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0012"/>
    <a:srgbClr val="EE4757"/>
    <a:srgbClr val="7FA8D9"/>
    <a:srgbClr val="FFFFFF"/>
    <a:srgbClr val="F7E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7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63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39BBCA-D3D4-4A29-8F3C-7397D9459B16}" type="datetimeFigureOut">
              <a:rPr lang="fr-FR" smtClean="0"/>
              <a:t>16/01/2024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8E1688-9C9A-42CE-8DEA-4338DEE1CB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0251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84EA83-ECFA-4CE9-8341-0864116DE1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82FDF4F-A9FB-4616-BBE3-3C548D0FF8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227FF95-E335-4966-9F83-36B2E257A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B7B8B-C37B-4C8A-BD26-B22DBB613E53}" type="datetime1">
              <a:rPr lang="fr-FR" smtClean="0"/>
              <a:t>16/01/2024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CFE4653-5FE9-4D19-A54F-456926027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06326F0-9CD3-4256-8FC2-A75DB4062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35EF6-8718-4233-AC5A-D78F068ACF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5600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D54F26-B578-4A5C-983E-0C68FD212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33B0503-D31C-4404-98A2-C1F225F632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98F926E-87B6-4C74-9483-F18C41CD5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0D057-42EA-4E74-863C-B33F0A396765}" type="datetime1">
              <a:rPr lang="fr-FR" smtClean="0"/>
              <a:t>16/01/2024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12D1145-FCDB-4328-8E36-5793F832A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4A7974F-4470-4504-93BC-8D9BDED63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35EF6-8718-4233-AC5A-D78F068ACF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7214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B70CE69-2BF2-4D67-990B-5142EA1D07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B06FE01-62C2-4B05-A0F1-739D2BBD6F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A9E36D9-E75F-4611-97AF-F5A85E030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A1493-1703-414F-A24D-4CFE9792B3CF}" type="datetime1">
              <a:rPr lang="fr-FR" smtClean="0"/>
              <a:t>16/01/2024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8B01F4E-48A9-449D-B50D-50FC2A0EF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0A95EE0-DF6F-44F6-BC30-CA2AB931A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35EF6-8718-4233-AC5A-D78F068ACF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4472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014655-29B0-4DE2-97D6-7B63C4FB0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4DE27BE-3B28-48F1-89DE-B2B3F9C38B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AA9FE49-5C68-4768-AE1D-441845CF4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D8ADA-ABFD-4C02-981E-2841DD7FFF5A}" type="datetime1">
              <a:rPr lang="fr-FR" smtClean="0"/>
              <a:t>16/01/2024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96DE922-D689-44A1-AFAB-DBD5810A5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2561DA0-62B2-4679-AB88-EFDDF12DA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35EF6-8718-4233-AC5A-D78F068ACFE5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EA9969E-E00D-4453-B275-0E548DE1EB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503" t="13805" r="1731" b="15392"/>
          <a:stretch/>
        </p:blipFill>
        <p:spPr>
          <a:xfrm>
            <a:off x="65682" y="40668"/>
            <a:ext cx="1389045" cy="102117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1BBF3514-1FCE-4B9D-8385-93A3B2D55E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503" t="13805" r="1731" b="15392"/>
          <a:stretch/>
        </p:blipFill>
        <p:spPr>
          <a:xfrm>
            <a:off x="10737273" y="34940"/>
            <a:ext cx="1389045" cy="1021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182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88EAC8C-D1AA-4829-8538-40BF1EC16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662F7E9-3B01-4C36-81F5-6023D3CB9B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66271F0-33DF-4F8A-A319-2B1B567D6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6910D-B5EB-49A7-B05C-DE44D2781BBB}" type="datetime1">
              <a:rPr lang="fr-FR" smtClean="0"/>
              <a:t>16/01/2024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DF4A2BD-AE4B-4DE0-8163-B08A6E11D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2EC30C7-943E-4B54-9EA0-0B28D4308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35EF6-8718-4233-AC5A-D78F068ACF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9999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9AC6B9-8404-48AB-8F35-DE93CBB3F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3FA0A59-DA02-4BD5-A1D8-DCD53EF71F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F61C145-C1AA-4106-A321-DCF7C2233F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88869D4-8CFB-468B-A747-C25803D7A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B34DE-70F5-46FC-AA4D-7B40B1213725}" type="datetime1">
              <a:rPr lang="fr-FR" smtClean="0"/>
              <a:t>16/01/2024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57C5698-7071-4FA0-B7EF-DE63FA236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EB52B3D-5433-4308-862A-D1BC90424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35EF6-8718-4233-AC5A-D78F068ACF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8724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11D769-1E1E-4694-B36E-1C22C89C3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AEB18BF-CC13-47EB-BD61-CAA295736F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E3E306A-EE74-43EC-B912-F11BBD8FFE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BBCF12A-C712-413D-9F5F-A14BF197A2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C4E2E29-1DC2-4110-A264-1DE677883E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3A5DAD1-2BE7-4A70-A712-134545C5D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B07FD-1B26-4724-9759-3B4EC1B06ED1}" type="datetime1">
              <a:rPr lang="fr-FR" smtClean="0"/>
              <a:t>16/01/2024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DF4ADB2-F095-4B45-A089-B8DD337A4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2C1960E-A7CD-4250-AB95-1E56690AF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35EF6-8718-4233-AC5A-D78F068ACF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9168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D92E319-1937-4244-BC39-C629AB436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79EBFBF-FCC0-4E13-A08E-4C9658F82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22F1-DFF4-4B43-957B-8FC95D8F59E7}" type="datetime1">
              <a:rPr lang="fr-FR" smtClean="0"/>
              <a:t>16/01/2024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0E8522A-AED6-41F0-A7CA-C3AF31D20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4547181-CFF3-4621-B8E6-62D6ECD5D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35EF6-8718-4233-AC5A-D78F068ACF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1827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4FC2057-CFB5-4D26-94A9-EE514485C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1F385-28C0-4E03-8DB0-A6E6BB513D00}" type="datetime1">
              <a:rPr lang="fr-FR" smtClean="0"/>
              <a:t>16/01/2024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6DD8D69-8FFD-4146-87FB-D0D26D351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EE705C2-5617-4017-B6F4-9679FEDB4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35EF6-8718-4233-AC5A-D78F068ACF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7523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39FE77-1DF1-4728-84E9-18FAB47F0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80380B3-C442-44F9-B896-81973BDB16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E09F268-A89E-4DAA-8BC5-CF782EA24A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4EADDEC-4BDF-4BBD-BD6E-55C521206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3F15B-3AF7-44DF-8C22-5134F5A5D86D}" type="datetime1">
              <a:rPr lang="fr-FR" smtClean="0"/>
              <a:t>16/01/2024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8847EAB-ABC1-4ECB-854A-FDD93CFE6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3836E86-243F-4710-B15B-70755772E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35EF6-8718-4233-AC5A-D78F068ACF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0804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00C424-1B55-4A1A-9444-726289331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C03316CE-5684-4A70-B788-288E0CA704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324A5B2-39D7-4069-8DC9-AC3CCF2203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E3802A5-D1D8-4AEA-9692-D8049E79F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0E984-B658-4C11-8236-AE677761772E}" type="datetime1">
              <a:rPr lang="fr-FR" smtClean="0"/>
              <a:t>16/01/2024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1E5C3CE-5CD9-4B59-8936-B44AA98B1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2B56A32-F496-4E0C-AF3C-8490EB9A7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35EF6-8718-4233-AC5A-D78F068ACF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9243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5BA9321-8AA2-404A-9803-D5A89C762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331" y="1152627"/>
            <a:ext cx="11218631" cy="12337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4B6A35E-4852-4D67-A4B4-E52A3E58D9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3332" y="2477193"/>
            <a:ext cx="11218632" cy="37298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72A9546-54FA-4BB2-84EF-72B6EC7C28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6D4805-9914-4C5E-ADA7-4B1F0AA936DE}" type="datetime1">
              <a:rPr lang="fr-FR" smtClean="0"/>
              <a:t>16/01/2024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703E5C9-C433-42EB-897A-7520AA0589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FD22958-19E8-4F01-BD11-D9E4260E6F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B35EF6-8718-4233-AC5A-D78F068ACFE5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 descr="logohorizontalcouleur">
            <a:extLst>
              <a:ext uri="{FF2B5EF4-FFF2-40B4-BE49-F238E27FC236}">
                <a16:creationId xmlns:a16="http://schemas.microsoft.com/office/drawing/2014/main" id="{823B4ECE-F3DE-4CD5-A43F-E5B83A5F388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409" y="247759"/>
            <a:ext cx="1695450" cy="73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98281EB-29BA-4D87-B096-6556F4C8FB65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294" y="103933"/>
            <a:ext cx="1035050" cy="100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DCC5BFE6-C293-4948-8EF9-925E087447A4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322" y="0"/>
            <a:ext cx="1076325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966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e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DAA7A9-7F49-4A5E-BA5F-EFF5BADF53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373187"/>
          </a:xfrm>
        </p:spPr>
        <p:txBody>
          <a:bodyPr/>
          <a:lstStyle/>
          <a:p>
            <a:r>
              <a:rPr lang="fr-FR" dirty="0"/>
              <a:t>Avenir de l’IRSN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6E37D3E-BA29-4229-BFD2-8347302C2D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90691"/>
            <a:ext cx="9144000" cy="1655762"/>
          </a:xfrm>
        </p:spPr>
        <p:txBody>
          <a:bodyPr/>
          <a:lstStyle/>
          <a:p>
            <a:r>
              <a:rPr lang="fr-FR" dirty="0"/>
              <a:t>AG du personnel, Auditorium + Teams</a:t>
            </a:r>
          </a:p>
          <a:p>
            <a:r>
              <a:rPr lang="fr-FR" dirty="0"/>
              <a:t>01-12-2023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8FDE5DC-668E-4979-8E0B-CE6D622E7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35EF6-8718-4233-AC5A-D78F068ACFE5}" type="slidenum">
              <a:rPr lang="fr-FR" smtClean="0"/>
              <a:t>1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9A09F8E-02CF-41B5-BD41-F0150B71F26C}"/>
              </a:ext>
            </a:extLst>
          </p:cNvPr>
          <p:cNvSpPr txBox="1"/>
          <p:nvPr/>
        </p:nvSpPr>
        <p:spPr>
          <a:xfrm rot="20555189">
            <a:off x="2620633" y="4447708"/>
            <a:ext cx="7184285" cy="861774"/>
          </a:xfrm>
          <a:prstGeom prst="rect">
            <a:avLst/>
          </a:prstGeom>
          <a:noFill/>
          <a:ln w="127000">
            <a:solidFill>
              <a:srgbClr val="EE4757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5000" b="1" dirty="0">
                <a:solidFill>
                  <a:srgbClr val="EE4757"/>
                </a:solidFill>
                <a:latin typeface="Bernard MT Condensed" panose="02050806060905020404" pitchFamily="18" charset="0"/>
                <a:cs typeface="72 Condensed" panose="020B0506030000000003" pitchFamily="34" charset="0"/>
              </a:rPr>
              <a:t>Démantèlement de l’IRSN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63C0B62-4016-40C2-963A-D34CE49EF181}"/>
              </a:ext>
            </a:extLst>
          </p:cNvPr>
          <p:cNvSpPr txBox="1"/>
          <p:nvPr/>
        </p:nvSpPr>
        <p:spPr>
          <a:xfrm>
            <a:off x="5007715" y="5742800"/>
            <a:ext cx="7184285" cy="861774"/>
          </a:xfrm>
          <a:prstGeom prst="rect">
            <a:avLst/>
          </a:prstGeom>
          <a:noFill/>
          <a:ln w="1270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5000" b="1" dirty="0">
                <a:solidFill>
                  <a:srgbClr val="EE4757"/>
                </a:solidFill>
                <a:latin typeface="Bernard MT Condensed" panose="02050806060905020404" pitchFamily="18" charset="0"/>
                <a:cs typeface="72 Condensed" panose="020B0506030000000003" pitchFamily="34" charset="0"/>
              </a:rPr>
              <a:t>Saison 2</a:t>
            </a:r>
          </a:p>
        </p:txBody>
      </p:sp>
    </p:spTree>
    <p:extLst>
      <p:ext uri="{BB962C8B-B14F-4D97-AF65-F5344CB8AC3E}">
        <p14:creationId xmlns:p14="http://schemas.microsoft.com/office/powerpoint/2010/main" val="38768470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plein air, bâtiment, arbre, personne&#10;&#10;Description générée automatiquement">
            <a:extLst>
              <a:ext uri="{FF2B5EF4-FFF2-40B4-BE49-F238E27FC236}">
                <a16:creationId xmlns:a16="http://schemas.microsoft.com/office/drawing/2014/main" id="{30BE2B52-6157-4108-BA31-AC91F176FC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94"/>
          <a:stretch/>
        </p:blipFill>
        <p:spPr>
          <a:xfrm>
            <a:off x="0" y="1126278"/>
            <a:ext cx="12192000" cy="5731722"/>
          </a:xfrm>
          <a:prstGeom prst="rect">
            <a:avLst/>
          </a:prstGeom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D7DD1CB2-66DE-49E6-BCB8-3AB790546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35EF6-8718-4233-AC5A-D78F068ACFE5}" type="slidenum">
              <a:rPr lang="fr-FR" smtClean="0"/>
              <a:t>10</a:t>
            </a:fld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E456AAB-4665-45DC-906D-B7F98D4FE062}"/>
              </a:ext>
            </a:extLst>
          </p:cNvPr>
          <p:cNvSpPr txBox="1"/>
          <p:nvPr/>
        </p:nvSpPr>
        <p:spPr>
          <a:xfrm rot="20889276">
            <a:off x="3613626" y="3152359"/>
            <a:ext cx="3631532" cy="707886"/>
          </a:xfrm>
          <a:prstGeom prst="rect">
            <a:avLst/>
          </a:prstGeom>
          <a:noFill/>
          <a:ln w="127000">
            <a:solidFill>
              <a:srgbClr val="EE4757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EE4757"/>
                </a:solidFill>
                <a:latin typeface="Bernard MT Condensed" panose="02050806060905020404" pitchFamily="18" charset="0"/>
                <a:cs typeface="72 Condensed" panose="020B0506030000000003" pitchFamily="34" charset="0"/>
              </a:rPr>
              <a:t>Merci à tous</a:t>
            </a:r>
          </a:p>
        </p:txBody>
      </p:sp>
    </p:spTree>
    <p:extLst>
      <p:ext uri="{BB962C8B-B14F-4D97-AF65-F5344CB8AC3E}">
        <p14:creationId xmlns:p14="http://schemas.microsoft.com/office/powerpoint/2010/main" val="24858260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D7DD1CB2-66DE-49E6-BCB8-3AB790546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35EF6-8718-4233-AC5A-D78F068ACFE5}" type="slidenum">
              <a:rPr lang="fr-FR" smtClean="0"/>
              <a:t>11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4C9A611-0D27-BADA-8882-D074A6607066}"/>
              </a:ext>
            </a:extLst>
          </p:cNvPr>
          <p:cNvSpPr txBox="1"/>
          <p:nvPr/>
        </p:nvSpPr>
        <p:spPr>
          <a:xfrm>
            <a:off x="3047301" y="2415435"/>
            <a:ext cx="609460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fr-FR" dirty="0"/>
              <a:t>Echange avec la Ministre le 4/12/23 : FJE (5min)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A vous la parole (15 min)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Consultations sur le </a:t>
            </a:r>
            <a:r>
              <a:rPr lang="fr-FR" dirty="0" err="1"/>
              <a:t>pjl</a:t>
            </a:r>
            <a:r>
              <a:rPr lang="fr-FR" dirty="0"/>
              <a:t> (NLQ) (3min)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Retour CSE extra du 28/11 (PBO) (3min)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Ne mettons pas la charrue avant les bœufs (PBO) (5min) 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A vous la parole (10min)</a:t>
            </a:r>
          </a:p>
        </p:txBody>
      </p:sp>
    </p:spTree>
    <p:extLst>
      <p:ext uri="{BB962C8B-B14F-4D97-AF65-F5344CB8AC3E}">
        <p14:creationId xmlns:p14="http://schemas.microsoft.com/office/powerpoint/2010/main" val="2278507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99459E9-A27D-4840-BACD-5F6858CC3A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883" y="1970843"/>
            <a:ext cx="11448081" cy="423618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fr-FR" dirty="0"/>
              <a:t>Echange avec la Ministre le 4/12/23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A vous la parole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Consultations sur le </a:t>
            </a:r>
            <a:r>
              <a:rPr lang="fr-FR" dirty="0" err="1"/>
              <a:t>pjl</a:t>
            </a:r>
            <a:r>
              <a:rPr lang="fr-FR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Retour CSE extra du 28/11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Ne mettons pas la charrue avant les bœufs 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Calendrier à venir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806EDB0-FF98-4ED5-9ECC-FCBEFCCCD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35EF6-8718-4233-AC5A-D78F068ACFE5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2620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27">
            <a:extLst>
              <a:ext uri="{FF2B5EF4-FFF2-40B4-BE49-F238E27FC236}">
                <a16:creationId xmlns:a16="http://schemas.microsoft.com/office/drawing/2014/main" id="{33E44607-F67C-4D01-B0D2-725F90AA2259}"/>
              </a:ext>
            </a:extLst>
          </p:cNvPr>
          <p:cNvSpPr txBox="1">
            <a:spLocks/>
          </p:cNvSpPr>
          <p:nvPr/>
        </p:nvSpPr>
        <p:spPr>
          <a:xfrm>
            <a:off x="486568" y="1151680"/>
            <a:ext cx="11218863" cy="9525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4300"/>
              </a:lnSpc>
              <a:buNone/>
            </a:pPr>
            <a:r>
              <a:rPr lang="fr-FR" sz="3200" b="1" spc="25" dirty="0">
                <a:latin typeface="Trebuchet MS" panose="22635452340000000000" pitchFamily="2"/>
              </a:rPr>
              <a:t>Rdv avec la Ministre : 4/12</a:t>
            </a: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79D7C15D-5DF8-8C1D-B051-6F8D65ED1E8E}"/>
              </a:ext>
            </a:extLst>
          </p:cNvPr>
          <p:cNvSpPr/>
          <p:nvPr/>
        </p:nvSpPr>
        <p:spPr>
          <a:xfrm>
            <a:off x="4758133" y="6252205"/>
            <a:ext cx="1124124" cy="442111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contenu 4">
            <a:extLst>
              <a:ext uri="{FF2B5EF4-FFF2-40B4-BE49-F238E27FC236}">
                <a16:creationId xmlns:a16="http://schemas.microsoft.com/office/drawing/2014/main" id="{9CD9A5B7-6703-1D78-BF9F-355A69C32A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910" y="3936633"/>
            <a:ext cx="11218632" cy="1721828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r>
              <a:rPr lang="fr-FR" dirty="0"/>
              <a:t>Qu’est-ce qu’on attend de l’échange lundi ?</a:t>
            </a:r>
          </a:p>
          <a:p>
            <a:pPr lvl="1"/>
            <a:r>
              <a:rPr lang="fr-FR" dirty="0"/>
              <a:t>Challengeons la Ministre sur les motivations du gouvernement</a:t>
            </a:r>
          </a:p>
          <a:p>
            <a:pPr lvl="1"/>
            <a:r>
              <a:rPr lang="fr-FR" dirty="0"/>
              <a:t>Exigeons des éclaircissements sur le texte de loi</a:t>
            </a:r>
          </a:p>
          <a:p>
            <a:r>
              <a:rPr lang="fr-FR" dirty="0"/>
              <a:t>Accueil avec nos Tee-shirt dans le hall de l’école Polytechnique</a:t>
            </a:r>
          </a:p>
          <a:p>
            <a:pPr lvl="1"/>
            <a:r>
              <a:rPr lang="fr-FR" dirty="0"/>
              <a:t>Rdv 13h30 dans le grand hall</a:t>
            </a:r>
          </a:p>
          <a:p>
            <a:pPr marL="457200" lvl="1" indent="0">
              <a:buNone/>
            </a:pPr>
            <a:endParaRPr lang="fr-FR" dirty="0"/>
          </a:p>
        </p:txBody>
      </p:sp>
      <p:sp>
        <p:nvSpPr>
          <p:cNvPr id="3" name="Espace réservé du contenu 4">
            <a:extLst>
              <a:ext uri="{FF2B5EF4-FFF2-40B4-BE49-F238E27FC236}">
                <a16:creationId xmlns:a16="http://schemas.microsoft.com/office/drawing/2014/main" id="{16AF088E-126D-87A2-7F80-BBDC6E227836}"/>
              </a:ext>
            </a:extLst>
          </p:cNvPr>
          <p:cNvSpPr txBox="1">
            <a:spLocks/>
          </p:cNvSpPr>
          <p:nvPr/>
        </p:nvSpPr>
        <p:spPr>
          <a:xfrm>
            <a:off x="402910" y="1947635"/>
            <a:ext cx="11218632" cy="1721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fr-FR" sz="2600" dirty="0"/>
              <a:t>Le vent du 27/11 : Annulation en plein week-end moins de 48h avant</a:t>
            </a:r>
          </a:p>
          <a:p>
            <a:pPr lvl="1"/>
            <a:r>
              <a:rPr lang="fr-FR" sz="2200" dirty="0"/>
              <a:t>mépris des personnels</a:t>
            </a:r>
          </a:p>
          <a:p>
            <a:pPr lvl="1"/>
            <a:r>
              <a:rPr lang="fr-FR" sz="2200" dirty="0"/>
              <a:t>96 k€ par la fenêtre </a:t>
            </a:r>
          </a:p>
          <a:p>
            <a:pPr lvl="1"/>
            <a:r>
              <a:rPr lang="fr-FR" sz="2200" dirty="0"/>
              <a:t>Pas d’excuse, ni de raison réelle </a:t>
            </a:r>
          </a:p>
          <a:p>
            <a:pPr lvl="2"/>
            <a:endParaRPr lang="fr-FR" dirty="0"/>
          </a:p>
        </p:txBody>
      </p:sp>
      <p:pic>
        <p:nvPicPr>
          <p:cNvPr id="1026" name="Picture 2" descr="Accès et orientation | FX-Conseil">
            <a:extLst>
              <a:ext uri="{FF2B5EF4-FFF2-40B4-BE49-F238E27FC236}">
                <a16:creationId xmlns:a16="http://schemas.microsoft.com/office/drawing/2014/main" id="{8F7224B6-2D43-E7C1-8A08-C7FDED4D35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53" t="20428" r="45864" b="37615"/>
          <a:stretch/>
        </p:blipFill>
        <p:spPr bwMode="auto">
          <a:xfrm>
            <a:off x="9624730" y="4547120"/>
            <a:ext cx="2164360" cy="2222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29AD87C-1452-B897-9ED5-52D0DD008FC2}"/>
              </a:ext>
            </a:extLst>
          </p:cNvPr>
          <p:cNvSpPr/>
          <p:nvPr/>
        </p:nvSpPr>
        <p:spPr>
          <a:xfrm>
            <a:off x="9789952" y="4753821"/>
            <a:ext cx="1831590" cy="740968"/>
          </a:xfrm>
          <a:prstGeom prst="rect">
            <a:avLst/>
          </a:prstGeom>
          <a:noFill/>
          <a:ln w="38100">
            <a:solidFill>
              <a:srgbClr val="D2001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C767161E-393F-4BD8-FB9E-EB9F7FF36B69}"/>
              </a:ext>
            </a:extLst>
          </p:cNvPr>
          <p:cNvCxnSpPr>
            <a:cxnSpLocks/>
          </p:cNvCxnSpPr>
          <p:nvPr/>
        </p:nvCxnSpPr>
        <p:spPr>
          <a:xfrm flipV="1">
            <a:off x="4588778" y="5159229"/>
            <a:ext cx="5201174" cy="243281"/>
          </a:xfrm>
          <a:prstGeom prst="straightConnector1">
            <a:avLst/>
          </a:prstGeom>
          <a:ln>
            <a:solidFill>
              <a:srgbClr val="D20012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00100F72-AA5D-62DD-7993-93040D97CCB7}"/>
              </a:ext>
            </a:extLst>
          </p:cNvPr>
          <p:cNvCxnSpPr>
            <a:cxnSpLocks/>
          </p:cNvCxnSpPr>
          <p:nvPr/>
        </p:nvCxnSpPr>
        <p:spPr>
          <a:xfrm flipV="1">
            <a:off x="9152389" y="6112403"/>
            <a:ext cx="1174459" cy="423715"/>
          </a:xfrm>
          <a:prstGeom prst="straightConnector1">
            <a:avLst/>
          </a:prstGeom>
          <a:ln>
            <a:solidFill>
              <a:srgbClr val="D20012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DD13AB77-9DF5-53F4-0BE1-8194295D40FC}"/>
              </a:ext>
            </a:extLst>
          </p:cNvPr>
          <p:cNvSpPr txBox="1"/>
          <p:nvPr/>
        </p:nvSpPr>
        <p:spPr>
          <a:xfrm>
            <a:off x="8353772" y="6351452"/>
            <a:ext cx="798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Amphi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8448606-4176-3F5A-5585-83BEB33371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68730">
            <a:off x="7249693" y="2752832"/>
            <a:ext cx="4368017" cy="1332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084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D7DD1CB2-66DE-49E6-BCB8-3AB790546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35EF6-8718-4233-AC5A-D78F068ACFE5}" type="slidenum">
              <a:rPr lang="fr-FR" smtClean="0"/>
              <a:t>4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F7FEBFA-2176-4B2E-BAF9-EEA4DFDD4AC7}"/>
              </a:ext>
            </a:extLst>
          </p:cNvPr>
          <p:cNvSpPr txBox="1"/>
          <p:nvPr/>
        </p:nvSpPr>
        <p:spPr>
          <a:xfrm rot="20481325">
            <a:off x="2315609" y="3381328"/>
            <a:ext cx="6590899" cy="1015663"/>
          </a:xfrm>
          <a:prstGeom prst="rect">
            <a:avLst/>
          </a:prstGeom>
          <a:noFill/>
          <a:ln w="28575">
            <a:solidFill>
              <a:srgbClr val="EE4757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fr-FR" sz="6000" b="1" dirty="0">
                <a:solidFill>
                  <a:srgbClr val="EE4757"/>
                </a:solidFill>
                <a:latin typeface="Bernard MT Condensed" panose="02050806060905020404" pitchFamily="18" charset="0"/>
                <a:cs typeface="72 Condensed" panose="020B0506030000000003" pitchFamily="34" charset="0"/>
              </a:rPr>
              <a:t>Vous avez la parole !</a:t>
            </a:r>
          </a:p>
        </p:txBody>
      </p:sp>
    </p:spTree>
    <p:extLst>
      <p:ext uri="{BB962C8B-B14F-4D97-AF65-F5344CB8AC3E}">
        <p14:creationId xmlns:p14="http://schemas.microsoft.com/office/powerpoint/2010/main" val="1736147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27">
            <a:extLst>
              <a:ext uri="{FF2B5EF4-FFF2-40B4-BE49-F238E27FC236}">
                <a16:creationId xmlns:a16="http://schemas.microsoft.com/office/drawing/2014/main" id="{33E44607-F67C-4D01-B0D2-725F90AA2259}"/>
              </a:ext>
            </a:extLst>
          </p:cNvPr>
          <p:cNvSpPr txBox="1">
            <a:spLocks/>
          </p:cNvSpPr>
          <p:nvPr/>
        </p:nvSpPr>
        <p:spPr>
          <a:xfrm>
            <a:off x="272825" y="1143291"/>
            <a:ext cx="11218863" cy="9525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4300"/>
              </a:lnSpc>
              <a:buNone/>
            </a:pPr>
            <a:r>
              <a:rPr lang="fr-FR" sz="3200" b="1" spc="25" dirty="0">
                <a:latin typeface="Trebuchet MS" panose="22635452340000000000" pitchFamily="2"/>
              </a:rPr>
              <a:t>Consultations</a:t>
            </a:r>
          </a:p>
        </p:txBody>
      </p:sp>
      <p:sp>
        <p:nvSpPr>
          <p:cNvPr id="2" name="Flèche : droite 1">
            <a:extLst>
              <a:ext uri="{FF2B5EF4-FFF2-40B4-BE49-F238E27FC236}">
                <a16:creationId xmlns:a16="http://schemas.microsoft.com/office/drawing/2014/main" id="{FB2CB478-00A6-FE53-EBC4-D19BFED55165}"/>
              </a:ext>
            </a:extLst>
          </p:cNvPr>
          <p:cNvSpPr/>
          <p:nvPr/>
        </p:nvSpPr>
        <p:spPr>
          <a:xfrm>
            <a:off x="1060586" y="3451543"/>
            <a:ext cx="10213840" cy="1392573"/>
          </a:xfrm>
          <a:prstGeom prst="rightArrow">
            <a:avLst/>
          </a:prstGeom>
          <a:solidFill>
            <a:srgbClr val="7FA8D9"/>
          </a:solidFill>
          <a:ln>
            <a:solidFill>
              <a:srgbClr val="EE4757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153178C-513F-BE3E-B4EB-C3905BB83DB0}"/>
              </a:ext>
            </a:extLst>
          </p:cNvPr>
          <p:cNvSpPr txBox="1"/>
          <p:nvPr/>
        </p:nvSpPr>
        <p:spPr>
          <a:xfrm rot="16200000">
            <a:off x="2827955" y="3919624"/>
            <a:ext cx="752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EE4757"/>
                </a:solidFill>
              </a:rPr>
              <a:t>16/11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A5E0B760-EE08-ABC5-1885-A9D468AD3B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6270"/>
          <a:stretch/>
        </p:blipFill>
        <p:spPr>
          <a:xfrm>
            <a:off x="0" y="3211594"/>
            <a:ext cx="412270" cy="1883827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B1B430E3-3A08-8267-50DC-019AC68225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34" r="94158"/>
          <a:stretch/>
        </p:blipFill>
        <p:spPr>
          <a:xfrm>
            <a:off x="455951" y="3211548"/>
            <a:ext cx="166765" cy="1877731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C59F6A58-BB0E-C9DB-5970-EA289291ED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34" r="94158"/>
          <a:stretch/>
        </p:blipFill>
        <p:spPr>
          <a:xfrm>
            <a:off x="675096" y="3211548"/>
            <a:ext cx="166765" cy="1877731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C8F17FC7-7CEF-90E2-320E-02773D4DFE50}"/>
              </a:ext>
            </a:extLst>
          </p:cNvPr>
          <p:cNvSpPr txBox="1"/>
          <p:nvPr/>
        </p:nvSpPr>
        <p:spPr>
          <a:xfrm rot="16200000">
            <a:off x="-56877" y="3954729"/>
            <a:ext cx="752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EE4757"/>
                </a:solidFill>
              </a:rPr>
              <a:t>08/02</a:t>
            </a:r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7E9B09FD-09E7-2629-6F67-FC1B429AFC80}"/>
              </a:ext>
            </a:extLst>
          </p:cNvPr>
          <p:cNvCxnSpPr/>
          <p:nvPr/>
        </p:nvCxnSpPr>
        <p:spPr>
          <a:xfrm>
            <a:off x="9691999" y="6493835"/>
            <a:ext cx="157501" cy="51436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>
            <a:extLst>
              <a:ext uri="{FF2B5EF4-FFF2-40B4-BE49-F238E27FC236}">
                <a16:creationId xmlns:a16="http://schemas.microsoft.com/office/drawing/2014/main" id="{FAA8B41D-5E52-2413-EE35-09F623A5910A}"/>
              </a:ext>
            </a:extLst>
          </p:cNvPr>
          <p:cNvSpPr txBox="1"/>
          <p:nvPr/>
        </p:nvSpPr>
        <p:spPr>
          <a:xfrm rot="16200000">
            <a:off x="1608690" y="3919705"/>
            <a:ext cx="752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b="1">
                <a:solidFill>
                  <a:srgbClr val="EE4757"/>
                </a:solidFill>
              </a:defRPr>
            </a:lvl1pPr>
          </a:lstStyle>
          <a:p>
            <a:r>
              <a:rPr lang="fr-FR" dirty="0"/>
              <a:t>14/11</a:t>
            </a:r>
          </a:p>
        </p:txBody>
      </p:sp>
      <p:sp>
        <p:nvSpPr>
          <p:cNvPr id="24" name="Bulle narrative : rectangle à coins arrondis 23">
            <a:extLst>
              <a:ext uri="{FF2B5EF4-FFF2-40B4-BE49-F238E27FC236}">
                <a16:creationId xmlns:a16="http://schemas.microsoft.com/office/drawing/2014/main" id="{3DC70332-42CE-29FB-796E-F0C49865B65A}"/>
              </a:ext>
            </a:extLst>
          </p:cNvPr>
          <p:cNvSpPr/>
          <p:nvPr/>
        </p:nvSpPr>
        <p:spPr>
          <a:xfrm>
            <a:off x="1396141" y="2110828"/>
            <a:ext cx="3387418" cy="710750"/>
          </a:xfrm>
          <a:prstGeom prst="wedgeRoundRectCallout">
            <a:avLst>
              <a:gd name="adj1" fmla="val -43834"/>
              <a:gd name="adj2" fmla="val 103370"/>
              <a:gd name="adj3" fmla="val 16667"/>
            </a:avLst>
          </a:prstGeom>
          <a:solidFill>
            <a:srgbClr val="7FA8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Enchaînez-moi les consultations, vous avez jusqu’au 30/11!!!</a:t>
            </a:r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3C7FAB61-494E-ACEB-B122-7AFEFD118CF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236" r="30598"/>
          <a:stretch/>
        </p:blipFill>
        <p:spPr>
          <a:xfrm>
            <a:off x="941831" y="2631212"/>
            <a:ext cx="750752" cy="1101550"/>
          </a:xfrm>
          <a:prstGeom prst="rect">
            <a:avLst/>
          </a:prstGeom>
        </p:spPr>
      </p:pic>
      <p:sp>
        <p:nvSpPr>
          <p:cNvPr id="31" name="ZoneTexte 30">
            <a:extLst>
              <a:ext uri="{FF2B5EF4-FFF2-40B4-BE49-F238E27FC236}">
                <a16:creationId xmlns:a16="http://schemas.microsoft.com/office/drawing/2014/main" id="{2EDF0E57-1634-13D0-5AA0-27EFFE13DB9D}"/>
              </a:ext>
            </a:extLst>
          </p:cNvPr>
          <p:cNvSpPr txBox="1"/>
          <p:nvPr/>
        </p:nvSpPr>
        <p:spPr>
          <a:xfrm rot="17400000">
            <a:off x="1249532" y="4936002"/>
            <a:ext cx="1047098" cy="338554"/>
          </a:xfrm>
          <a:prstGeom prst="rect">
            <a:avLst/>
          </a:prstGeom>
          <a:noFill/>
          <a:ln w="28575">
            <a:solidFill>
              <a:srgbClr val="EE4757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1">
                    <a:lumMod val="75000"/>
                  </a:schemeClr>
                </a:solidFill>
                <a:latin typeface="Eras Bold ITC" panose="020B0907030504020204" pitchFamily="34" charset="0"/>
                <a:cs typeface="72 Condensed" panose="020B0506030000000003" pitchFamily="34" charset="0"/>
              </a:rPr>
              <a:t>CSE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0AA7E3BA-1536-510B-D63F-8194DA62ADBB}"/>
              </a:ext>
            </a:extLst>
          </p:cNvPr>
          <p:cNvSpPr txBox="1"/>
          <p:nvPr/>
        </p:nvSpPr>
        <p:spPr>
          <a:xfrm rot="17400000">
            <a:off x="2513227" y="5062803"/>
            <a:ext cx="1257068" cy="338554"/>
          </a:xfrm>
          <a:prstGeom prst="rect">
            <a:avLst/>
          </a:prstGeom>
          <a:noFill/>
          <a:ln w="28575">
            <a:solidFill>
              <a:srgbClr val="EE4757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1">
                    <a:lumMod val="75000"/>
                  </a:schemeClr>
                </a:solidFill>
                <a:latin typeface="Eras Bold ITC" panose="020B0907030504020204" pitchFamily="34" charset="0"/>
                <a:cs typeface="72 Condensed" panose="020B0506030000000003" pitchFamily="34" charset="0"/>
              </a:rPr>
              <a:t>CSFPE #1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1449C882-17CA-F41B-CFF2-9FFAAEB16C2A}"/>
              </a:ext>
            </a:extLst>
          </p:cNvPr>
          <p:cNvSpPr txBox="1"/>
          <p:nvPr/>
        </p:nvSpPr>
        <p:spPr>
          <a:xfrm rot="16200000">
            <a:off x="4462029" y="3954728"/>
            <a:ext cx="752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EE4757"/>
                </a:solidFill>
              </a:rPr>
              <a:t>22/11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19CF20CC-46BC-7773-0597-C1A66A0D0BC5}"/>
              </a:ext>
            </a:extLst>
          </p:cNvPr>
          <p:cNvSpPr txBox="1"/>
          <p:nvPr/>
        </p:nvSpPr>
        <p:spPr>
          <a:xfrm rot="17400000">
            <a:off x="4106645" y="4932400"/>
            <a:ext cx="1047098" cy="338554"/>
          </a:xfrm>
          <a:prstGeom prst="rect">
            <a:avLst/>
          </a:prstGeom>
          <a:noFill/>
          <a:ln w="28575">
            <a:solidFill>
              <a:srgbClr val="EE4757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1">
                    <a:lumMod val="75000"/>
                  </a:schemeClr>
                </a:solidFill>
                <a:latin typeface="Eras Bold ITC" panose="020B0907030504020204" pitchFamily="34" charset="0"/>
                <a:cs typeface="72 Condensed" panose="020B0506030000000003" pitchFamily="34" charset="0"/>
              </a:rPr>
              <a:t>CNESER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0F106AB-312B-BA0D-70FB-C2BE9FA40F2E}"/>
              </a:ext>
            </a:extLst>
          </p:cNvPr>
          <p:cNvSpPr txBox="1"/>
          <p:nvPr/>
        </p:nvSpPr>
        <p:spPr>
          <a:xfrm rot="16200000">
            <a:off x="7532818" y="3902654"/>
            <a:ext cx="752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EE4757"/>
                </a:solidFill>
              </a:rPr>
              <a:t>30/11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AE9D8274-594F-11A2-D3C5-AA3F45CD3525}"/>
              </a:ext>
            </a:extLst>
          </p:cNvPr>
          <p:cNvSpPr txBox="1"/>
          <p:nvPr/>
        </p:nvSpPr>
        <p:spPr>
          <a:xfrm rot="17446158">
            <a:off x="7120016" y="5088155"/>
            <a:ext cx="1149868" cy="338554"/>
          </a:xfrm>
          <a:prstGeom prst="rect">
            <a:avLst/>
          </a:prstGeom>
          <a:noFill/>
          <a:ln w="28575">
            <a:solidFill>
              <a:srgbClr val="EE4757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1">
                    <a:lumMod val="75000"/>
                  </a:schemeClr>
                </a:solidFill>
                <a:latin typeface="Eras Bold ITC" panose="020B0907030504020204" pitchFamily="34" charset="0"/>
                <a:cs typeface="72 Condensed" panose="020B0506030000000003" pitchFamily="34" charset="0"/>
              </a:rPr>
              <a:t>CSFPE #2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16BFD854-B665-CB0C-4AE7-0DB5D1B5B60D}"/>
              </a:ext>
            </a:extLst>
          </p:cNvPr>
          <p:cNvSpPr txBox="1"/>
          <p:nvPr/>
        </p:nvSpPr>
        <p:spPr>
          <a:xfrm rot="17446158">
            <a:off x="7618291" y="2929351"/>
            <a:ext cx="1149868" cy="338554"/>
          </a:xfrm>
          <a:prstGeom prst="rect">
            <a:avLst/>
          </a:prstGeom>
          <a:noFill/>
          <a:ln w="28575">
            <a:solidFill>
              <a:srgbClr val="EE4757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1">
                    <a:lumMod val="75000"/>
                  </a:schemeClr>
                </a:solidFill>
                <a:latin typeface="Eras Bold ITC" panose="020B0907030504020204" pitchFamily="34" charset="0"/>
                <a:cs typeface="72 Condensed" panose="020B0506030000000003" pitchFamily="34" charset="0"/>
              </a:rPr>
              <a:t>HCTISN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3198F61-11E0-2EEE-25D8-B8CBAEB15EF3}"/>
              </a:ext>
            </a:extLst>
          </p:cNvPr>
          <p:cNvSpPr txBox="1"/>
          <p:nvPr/>
        </p:nvSpPr>
        <p:spPr>
          <a:xfrm rot="17446158">
            <a:off x="5334276" y="5017091"/>
            <a:ext cx="1149868" cy="338554"/>
          </a:xfrm>
          <a:prstGeom prst="rect">
            <a:avLst/>
          </a:prstGeom>
          <a:noFill/>
          <a:ln w="28575">
            <a:solidFill>
              <a:srgbClr val="EE4757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1">
                    <a:lumMod val="75000"/>
                  </a:schemeClr>
                </a:solidFill>
                <a:latin typeface="Eras Bold ITC" panose="020B0907030504020204" pitchFamily="34" charset="0"/>
                <a:cs typeface="72 Condensed" panose="020B0506030000000003" pitchFamily="34" charset="0"/>
              </a:rPr>
              <a:t>CNTE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C392C65-3DC0-EED9-D076-D1A952B79FF0}"/>
              </a:ext>
            </a:extLst>
          </p:cNvPr>
          <p:cNvSpPr txBox="1"/>
          <p:nvPr/>
        </p:nvSpPr>
        <p:spPr>
          <a:xfrm rot="16200000">
            <a:off x="5822048" y="3987911"/>
            <a:ext cx="752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EE4757"/>
                </a:solidFill>
              </a:rPr>
              <a:t>29/11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C6403A9-5410-901F-2D17-0A59E44A9D2B}"/>
              </a:ext>
            </a:extLst>
          </p:cNvPr>
          <p:cNvSpPr txBox="1"/>
          <p:nvPr/>
        </p:nvSpPr>
        <p:spPr>
          <a:xfrm rot="17446158">
            <a:off x="5696428" y="2861913"/>
            <a:ext cx="1149868" cy="338554"/>
          </a:xfrm>
          <a:prstGeom prst="rect">
            <a:avLst/>
          </a:prstGeom>
          <a:noFill/>
          <a:ln w="28575">
            <a:solidFill>
              <a:srgbClr val="EE4757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1">
                    <a:lumMod val="75000"/>
                  </a:schemeClr>
                </a:solidFill>
                <a:latin typeface="Eras Bold ITC" panose="020B0907030504020204" pitchFamily="34" charset="0"/>
                <a:cs typeface="72 Condensed" panose="020B0506030000000003" pitchFamily="34" charset="0"/>
              </a:rPr>
              <a:t>COCT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E8C623DD-2843-CB0B-A041-9AB521A2D5BC}"/>
              </a:ext>
            </a:extLst>
          </p:cNvPr>
          <p:cNvSpPr txBox="1"/>
          <p:nvPr/>
        </p:nvSpPr>
        <p:spPr>
          <a:xfrm rot="17446158">
            <a:off x="5152904" y="5377188"/>
            <a:ext cx="2129888" cy="338554"/>
          </a:xfrm>
          <a:prstGeom prst="rect">
            <a:avLst/>
          </a:prstGeom>
          <a:noFill/>
          <a:ln w="28575">
            <a:solidFill>
              <a:srgbClr val="EE4757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FF0000"/>
                </a:solidFill>
                <a:latin typeface="Eras Bold ITC" panose="020B0907030504020204" pitchFamily="34" charset="0"/>
                <a:cs typeface="72 Condensed" panose="020B0506030000000003" pitchFamily="34" charset="0"/>
              </a:rPr>
              <a:t>Avis mitigé adopté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190907AD-2DB1-3D6D-FD62-B14DEC975336}"/>
              </a:ext>
            </a:extLst>
          </p:cNvPr>
          <p:cNvSpPr txBox="1"/>
          <p:nvPr/>
        </p:nvSpPr>
        <p:spPr>
          <a:xfrm rot="17446158">
            <a:off x="3885860" y="5365349"/>
            <a:ext cx="2129888" cy="338554"/>
          </a:xfrm>
          <a:prstGeom prst="rect">
            <a:avLst/>
          </a:prstGeom>
          <a:noFill/>
          <a:ln w="28575">
            <a:solidFill>
              <a:srgbClr val="EE4757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FF0000"/>
                </a:solidFill>
                <a:latin typeface="Eras Bold ITC" panose="020B0907030504020204" pitchFamily="34" charset="0"/>
                <a:cs typeface="72 Condensed" panose="020B0506030000000003" pitchFamily="34" charset="0"/>
              </a:rPr>
              <a:t>PJL refusé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57CCC0F3-719D-9F23-3B4D-D9D5F5FC0FD5}"/>
              </a:ext>
            </a:extLst>
          </p:cNvPr>
          <p:cNvSpPr txBox="1"/>
          <p:nvPr/>
        </p:nvSpPr>
        <p:spPr>
          <a:xfrm rot="17446158">
            <a:off x="2476160" y="5393924"/>
            <a:ext cx="2129888" cy="338554"/>
          </a:xfrm>
          <a:prstGeom prst="rect">
            <a:avLst/>
          </a:prstGeom>
          <a:noFill/>
          <a:ln w="28575">
            <a:solidFill>
              <a:srgbClr val="EE4757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FF0000"/>
                </a:solidFill>
                <a:latin typeface="Eras Bold ITC" panose="020B0907030504020204" pitchFamily="34" charset="0"/>
                <a:cs typeface="72 Condensed" panose="020B0506030000000003" pitchFamily="34" charset="0"/>
              </a:rPr>
              <a:t>PJL refusé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E5FD6C07-6F30-C048-BEE3-352AA25D3F51}"/>
              </a:ext>
            </a:extLst>
          </p:cNvPr>
          <p:cNvSpPr txBox="1"/>
          <p:nvPr/>
        </p:nvSpPr>
        <p:spPr>
          <a:xfrm rot="17446158">
            <a:off x="1171194" y="5243199"/>
            <a:ext cx="2071662" cy="584775"/>
          </a:xfrm>
          <a:prstGeom prst="rect">
            <a:avLst/>
          </a:prstGeom>
          <a:noFill/>
          <a:ln w="28575">
            <a:solidFill>
              <a:srgbClr val="EE4757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FF0000"/>
                </a:solidFill>
                <a:latin typeface="Eras Bold ITC" panose="020B0907030504020204" pitchFamily="34" charset="0"/>
                <a:cs typeface="72 Condensed" panose="020B0506030000000003" pitchFamily="34" charset="0"/>
              </a:rPr>
              <a:t>Avis pour PJL adopté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992235BF-78A8-BE6C-EB1A-B73AA10DBB59}"/>
              </a:ext>
            </a:extLst>
          </p:cNvPr>
          <p:cNvSpPr txBox="1"/>
          <p:nvPr/>
        </p:nvSpPr>
        <p:spPr>
          <a:xfrm rot="17446158">
            <a:off x="5913494" y="2498821"/>
            <a:ext cx="2129888" cy="338554"/>
          </a:xfrm>
          <a:prstGeom prst="rect">
            <a:avLst/>
          </a:prstGeom>
          <a:noFill/>
          <a:ln w="28575">
            <a:solidFill>
              <a:srgbClr val="EE4757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FF0000"/>
                </a:solidFill>
                <a:latin typeface="Eras Bold ITC" panose="020B0907030504020204" pitchFamily="34" charset="0"/>
                <a:cs typeface="72 Condensed" panose="020B0506030000000003" pitchFamily="34" charset="0"/>
              </a:rPr>
              <a:t>PJL refusé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6770A0C9-96FC-326E-60C0-80F40E7C57F4}"/>
              </a:ext>
            </a:extLst>
          </p:cNvPr>
          <p:cNvSpPr txBox="1"/>
          <p:nvPr/>
        </p:nvSpPr>
        <p:spPr>
          <a:xfrm rot="16200000">
            <a:off x="9545783" y="3838828"/>
            <a:ext cx="879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EE4757"/>
                </a:solidFill>
              </a:rPr>
              <a:t>7/12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D17E85AF-6629-416E-E63A-0CA713BB607E}"/>
              </a:ext>
            </a:extLst>
          </p:cNvPr>
          <p:cNvSpPr txBox="1"/>
          <p:nvPr/>
        </p:nvSpPr>
        <p:spPr>
          <a:xfrm rot="17446158">
            <a:off x="9009505" y="5159225"/>
            <a:ext cx="1583706" cy="584775"/>
          </a:xfrm>
          <a:prstGeom prst="rect">
            <a:avLst/>
          </a:prstGeom>
          <a:noFill/>
          <a:ln w="28575">
            <a:solidFill>
              <a:srgbClr val="EE4757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1">
                    <a:lumMod val="75000"/>
                  </a:schemeClr>
                </a:solidFill>
                <a:latin typeface="Eras Bold ITC" panose="020B0907030504020204" pitchFamily="34" charset="0"/>
                <a:cs typeface="72 Condensed" panose="020B0506030000000003" pitchFamily="34" charset="0"/>
              </a:rPr>
              <a:t>Conseil d’état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FDD069E6-9A3E-74C7-4A64-B55547A61637}"/>
              </a:ext>
            </a:extLst>
          </p:cNvPr>
          <p:cNvSpPr txBox="1"/>
          <p:nvPr/>
        </p:nvSpPr>
        <p:spPr>
          <a:xfrm rot="17446158">
            <a:off x="7035283" y="5393924"/>
            <a:ext cx="2129888" cy="338554"/>
          </a:xfrm>
          <a:prstGeom prst="rect">
            <a:avLst/>
          </a:prstGeom>
          <a:noFill/>
          <a:ln w="28575">
            <a:solidFill>
              <a:srgbClr val="EE4757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FF0000"/>
                </a:solidFill>
                <a:latin typeface="Eras Bold ITC" panose="020B0907030504020204" pitchFamily="34" charset="0"/>
                <a:cs typeface="72 Condensed" panose="020B0506030000000003" pitchFamily="34" charset="0"/>
              </a:rPr>
              <a:t>PJL refusé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CCFE39C4-3787-20D2-7A15-153C809B21EB}"/>
              </a:ext>
            </a:extLst>
          </p:cNvPr>
          <p:cNvSpPr txBox="1"/>
          <p:nvPr/>
        </p:nvSpPr>
        <p:spPr>
          <a:xfrm rot="17446158">
            <a:off x="7751096" y="2574484"/>
            <a:ext cx="2129888" cy="338554"/>
          </a:xfrm>
          <a:prstGeom prst="rect">
            <a:avLst/>
          </a:prstGeom>
          <a:noFill/>
          <a:ln w="28575">
            <a:solidFill>
              <a:srgbClr val="EE4757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FF0000"/>
                </a:solidFill>
                <a:latin typeface="Eras Bold ITC" panose="020B0907030504020204" pitchFamily="34" charset="0"/>
                <a:cs typeface="72 Condensed" panose="020B0506030000000003" pitchFamily="34" charset="0"/>
              </a:rPr>
              <a:t>Pas encore sorti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A1C32FC-F5DD-2C3F-6208-48CC466774B8}"/>
              </a:ext>
            </a:extLst>
          </p:cNvPr>
          <p:cNvSpPr txBox="1"/>
          <p:nvPr/>
        </p:nvSpPr>
        <p:spPr>
          <a:xfrm rot="16200000">
            <a:off x="946424" y="3911179"/>
            <a:ext cx="752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b="1">
                <a:solidFill>
                  <a:srgbClr val="EE4757"/>
                </a:solidFill>
              </a:defRPr>
            </a:lvl1pPr>
          </a:lstStyle>
          <a:p>
            <a:r>
              <a:rPr lang="fr-FR" dirty="0"/>
              <a:t>06/11</a:t>
            </a:r>
          </a:p>
        </p:txBody>
      </p:sp>
    </p:spTree>
    <p:extLst>
      <p:ext uri="{BB962C8B-B14F-4D97-AF65-F5344CB8AC3E}">
        <p14:creationId xmlns:p14="http://schemas.microsoft.com/office/powerpoint/2010/main" val="3461089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27">
            <a:extLst>
              <a:ext uri="{FF2B5EF4-FFF2-40B4-BE49-F238E27FC236}">
                <a16:creationId xmlns:a16="http://schemas.microsoft.com/office/drawing/2014/main" id="{33E44607-F67C-4D01-B0D2-725F90AA2259}"/>
              </a:ext>
            </a:extLst>
          </p:cNvPr>
          <p:cNvSpPr txBox="1">
            <a:spLocks/>
          </p:cNvSpPr>
          <p:nvPr/>
        </p:nvSpPr>
        <p:spPr>
          <a:xfrm>
            <a:off x="486568" y="1151680"/>
            <a:ext cx="11218863" cy="9525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4300"/>
              </a:lnSpc>
              <a:buNone/>
            </a:pPr>
            <a:r>
              <a:rPr lang="fr-FR" sz="3200" b="1" spc="25" dirty="0">
                <a:latin typeface="Trebuchet MS" panose="22635452340000000000" pitchFamily="2"/>
              </a:rPr>
              <a:t>Retour sur le CSE extraordinaire du 28/11</a:t>
            </a: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79D7C15D-5DF8-8C1D-B051-6F8D65ED1E8E}"/>
              </a:ext>
            </a:extLst>
          </p:cNvPr>
          <p:cNvSpPr/>
          <p:nvPr/>
        </p:nvSpPr>
        <p:spPr>
          <a:xfrm>
            <a:off x="4758133" y="6252205"/>
            <a:ext cx="1124124" cy="442111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contenu 4">
            <a:extLst>
              <a:ext uri="{FF2B5EF4-FFF2-40B4-BE49-F238E27FC236}">
                <a16:creationId xmlns:a16="http://schemas.microsoft.com/office/drawing/2014/main" id="{9CD9A5B7-6703-1D78-BF9F-355A69C32A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799" y="2313276"/>
            <a:ext cx="11218632" cy="3575795"/>
          </a:xfrm>
        </p:spPr>
        <p:txBody>
          <a:bodyPr>
            <a:normAutofit/>
          </a:bodyPr>
          <a:lstStyle/>
          <a:p>
            <a:r>
              <a:rPr lang="fr-FR" dirty="0"/>
              <a:t>Consultation au Conseil d’Etat:</a:t>
            </a:r>
          </a:p>
          <a:p>
            <a:pPr lvl="1"/>
            <a:r>
              <a:rPr lang="fr-FR" dirty="0"/>
              <a:t>DEND soucis pour les MAD</a:t>
            </a:r>
          </a:p>
          <a:p>
            <a:pPr lvl="1"/>
            <a:r>
              <a:rPr lang="fr-FR" dirty="0"/>
              <a:t>Articles 4 et 5 trop bavards car renvoi RI</a:t>
            </a:r>
          </a:p>
          <a:p>
            <a:pPr lvl="1"/>
            <a:r>
              <a:rPr lang="fr-FR" dirty="0"/>
              <a:t>Besoin d’avoir les ébauches des décrets</a:t>
            </a:r>
          </a:p>
          <a:p>
            <a:pPr lvl="1"/>
            <a:r>
              <a:rPr lang="fr-FR" dirty="0"/>
              <a:t>Articles 11 à 17 ne sont pas des cavaliers législatifs</a:t>
            </a:r>
          </a:p>
          <a:p>
            <a:r>
              <a:rPr lang="fr-FR" dirty="0"/>
              <a:t>Passage en Conseil des ministres plutôt fin décembre (20/12 annoncé)</a:t>
            </a:r>
          </a:p>
          <a:p>
            <a:r>
              <a:rPr lang="fr-FR" dirty="0"/>
              <a:t>Arrivée au parlement en février et vote en mai/juin</a:t>
            </a:r>
          </a:p>
          <a:p>
            <a:pPr lvl="1"/>
            <a:r>
              <a:rPr lang="fr-FR" dirty="0"/>
              <a:t>En même temps que les conclusions des GT</a:t>
            </a:r>
          </a:p>
          <a:p>
            <a:pPr lvl="2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89937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27">
            <a:extLst>
              <a:ext uri="{FF2B5EF4-FFF2-40B4-BE49-F238E27FC236}">
                <a16:creationId xmlns:a16="http://schemas.microsoft.com/office/drawing/2014/main" id="{33E44607-F67C-4D01-B0D2-725F90AA2259}"/>
              </a:ext>
            </a:extLst>
          </p:cNvPr>
          <p:cNvSpPr txBox="1">
            <a:spLocks/>
          </p:cNvSpPr>
          <p:nvPr/>
        </p:nvSpPr>
        <p:spPr>
          <a:xfrm>
            <a:off x="486568" y="1151680"/>
            <a:ext cx="11218863" cy="9525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4300"/>
              </a:lnSpc>
              <a:buNone/>
            </a:pPr>
            <a:r>
              <a:rPr lang="fr-FR" sz="3200" b="1" spc="25">
                <a:latin typeface="Trebuchet MS" panose="22635452340000000000" pitchFamily="2"/>
              </a:rPr>
              <a:t>Ne mettons </a:t>
            </a:r>
            <a:r>
              <a:rPr lang="fr-FR" sz="3200" b="1" spc="25" dirty="0">
                <a:latin typeface="Trebuchet MS" panose="22635452340000000000" pitchFamily="2"/>
              </a:rPr>
              <a:t>pas la charrue avant les bœufs!</a:t>
            </a: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79D7C15D-5DF8-8C1D-B051-6F8D65ED1E8E}"/>
              </a:ext>
            </a:extLst>
          </p:cNvPr>
          <p:cNvSpPr/>
          <p:nvPr/>
        </p:nvSpPr>
        <p:spPr>
          <a:xfrm>
            <a:off x="4758133" y="6252205"/>
            <a:ext cx="1124124" cy="442111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FEC6EF35-F64D-D81F-D8B5-138F42E80825}"/>
              </a:ext>
            </a:extLst>
          </p:cNvPr>
          <p:cNvSpPr/>
          <p:nvPr/>
        </p:nvSpPr>
        <p:spPr>
          <a:xfrm>
            <a:off x="2840897" y="2865381"/>
            <a:ext cx="6937696" cy="1474366"/>
          </a:xfrm>
          <a:prstGeom prst="roundRect">
            <a:avLst/>
          </a:prstGeom>
          <a:solidFill>
            <a:srgbClr val="7FA8D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EE4757"/>
                </a:solidFill>
              </a:rPr>
              <a:t>Prenons le temps pour une grande ambition pour la gouvernance de la sécurité nucléaire en France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79FECDAE-5F04-B95B-5C9B-33A19C488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429" y="4753821"/>
            <a:ext cx="11218632" cy="1864915"/>
          </a:xfrm>
        </p:spPr>
        <p:txBody>
          <a:bodyPr>
            <a:normAutofit/>
          </a:bodyPr>
          <a:lstStyle/>
          <a:p>
            <a:r>
              <a:rPr lang="fr-FR" dirty="0"/>
              <a:t>Mise en place de GT qui englobent l’ensemble des missions IRSN et ASN</a:t>
            </a:r>
          </a:p>
          <a:p>
            <a:pPr lvl="1"/>
            <a:r>
              <a:rPr lang="fr-FR" dirty="0"/>
              <a:t>Forces et faibles du système actuel </a:t>
            </a:r>
          </a:p>
          <a:p>
            <a:pPr lvl="1"/>
            <a:r>
              <a:rPr lang="fr-FR" dirty="0"/>
              <a:t>Axes d’amélioration du système dual</a:t>
            </a:r>
          </a:p>
          <a:p>
            <a:pPr lvl="1"/>
            <a:r>
              <a:rPr lang="fr-FR" dirty="0"/>
              <a:t>Nécessité d’un rapprochement ?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AAD6424-9DFF-1EEF-E102-97E6CBC798B6}"/>
              </a:ext>
            </a:extLst>
          </p:cNvPr>
          <p:cNvSpPr txBox="1"/>
          <p:nvPr/>
        </p:nvSpPr>
        <p:spPr>
          <a:xfrm>
            <a:off x="1469402" y="1901815"/>
            <a:ext cx="9680686" cy="707886"/>
          </a:xfrm>
          <a:prstGeom prst="rect">
            <a:avLst/>
          </a:prstGeom>
          <a:noFill/>
          <a:ln w="28575">
            <a:solidFill>
              <a:srgbClr val="EE4757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EE4757"/>
                </a:solidFill>
                <a:latin typeface="Bernard MT Condensed" panose="02050806060905020404" pitchFamily="18" charset="0"/>
                <a:cs typeface="72 Condensed" panose="020B0506030000000003" pitchFamily="34" charset="0"/>
              </a:rPr>
              <a:t>APR a appelé à faire la distinction "entre le projet de loi (...) et le travail qui doit être mené au niveau des directions de l'ASN et de l'IRSN pour mettre en place » cette nouvelle organisation</a:t>
            </a:r>
          </a:p>
        </p:txBody>
      </p:sp>
    </p:spTree>
    <p:extLst>
      <p:ext uri="{BB962C8B-B14F-4D97-AF65-F5344CB8AC3E}">
        <p14:creationId xmlns:p14="http://schemas.microsoft.com/office/powerpoint/2010/main" val="1793572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D7DD1CB2-66DE-49E6-BCB8-3AB790546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35EF6-8718-4233-AC5A-D78F068ACFE5}" type="slidenum">
              <a:rPr lang="fr-FR" smtClean="0"/>
              <a:t>8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F7FEBFA-2176-4B2E-BAF9-EEA4DFDD4AC7}"/>
              </a:ext>
            </a:extLst>
          </p:cNvPr>
          <p:cNvSpPr txBox="1"/>
          <p:nvPr/>
        </p:nvSpPr>
        <p:spPr>
          <a:xfrm rot="20481325">
            <a:off x="2315609" y="3381328"/>
            <a:ext cx="6590899" cy="1015663"/>
          </a:xfrm>
          <a:prstGeom prst="rect">
            <a:avLst/>
          </a:prstGeom>
          <a:noFill/>
          <a:ln w="28575">
            <a:solidFill>
              <a:srgbClr val="EE4757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fr-FR" sz="6000" b="1" dirty="0">
                <a:solidFill>
                  <a:srgbClr val="EE4757"/>
                </a:solidFill>
                <a:latin typeface="Bernard MT Condensed" panose="02050806060905020404" pitchFamily="18" charset="0"/>
                <a:cs typeface="72 Condensed" panose="020B0506030000000003" pitchFamily="34" charset="0"/>
              </a:rPr>
              <a:t>Vous avez la parole !</a:t>
            </a:r>
          </a:p>
        </p:txBody>
      </p:sp>
    </p:spTree>
    <p:extLst>
      <p:ext uri="{BB962C8B-B14F-4D97-AF65-F5344CB8AC3E}">
        <p14:creationId xmlns:p14="http://schemas.microsoft.com/office/powerpoint/2010/main" val="22672233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 descr="Une image contenant plein air, personne, ciel, habits&#10;&#10;Description générée automatiquement">
            <a:extLst>
              <a:ext uri="{FF2B5EF4-FFF2-40B4-BE49-F238E27FC236}">
                <a16:creationId xmlns:a16="http://schemas.microsoft.com/office/drawing/2014/main" id="{8170D091-7CD1-4997-BF6C-FC72F77E00B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02404">
            <a:off x="3675117" y="4303161"/>
            <a:ext cx="4029940" cy="22677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 6" descr="Une image contenant plein air, personne, habits, ciel&#10;&#10;Description générée automatiquement">
            <a:extLst>
              <a:ext uri="{FF2B5EF4-FFF2-40B4-BE49-F238E27FC236}">
                <a16:creationId xmlns:a16="http://schemas.microsoft.com/office/drawing/2014/main" id="{C6CA7E27-37B6-4CC6-B7CF-0CA763ADE5B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73"/>
          <a:stretch/>
        </p:blipFill>
        <p:spPr>
          <a:xfrm rot="20429407">
            <a:off x="3046278" y="1535683"/>
            <a:ext cx="3917668" cy="24248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 2" descr="Une image contenant habits, personne, plein air, femme&#10;&#10;Description générée automatiquement">
            <a:extLst>
              <a:ext uri="{FF2B5EF4-FFF2-40B4-BE49-F238E27FC236}">
                <a16:creationId xmlns:a16="http://schemas.microsoft.com/office/drawing/2014/main" id="{9EE226AF-1BF8-4D32-95FF-DD1799E2E4A1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57661" y="3150337"/>
            <a:ext cx="4230501" cy="3172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806EDB0-FF98-4ED5-9ECC-FCBEFCCCD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35EF6-8718-4233-AC5A-D78F068ACFE5}" type="slidenum">
              <a:rPr lang="fr-FR" smtClean="0"/>
              <a:t>9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36F32A9-7C15-450F-A18C-D96178A09E16}"/>
              </a:ext>
            </a:extLst>
          </p:cNvPr>
          <p:cNvSpPr txBox="1"/>
          <p:nvPr/>
        </p:nvSpPr>
        <p:spPr>
          <a:xfrm rot="-1200000">
            <a:off x="2906737" y="3542491"/>
            <a:ext cx="5502453" cy="861774"/>
          </a:xfrm>
          <a:prstGeom prst="rect">
            <a:avLst/>
          </a:prstGeom>
          <a:noFill/>
          <a:ln w="127000">
            <a:solidFill>
              <a:srgbClr val="EE4757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5000" b="1" dirty="0">
                <a:solidFill>
                  <a:srgbClr val="EE4757"/>
                </a:solidFill>
                <a:latin typeface="Bernard MT Condensed" panose="02050806060905020404" pitchFamily="18" charset="0"/>
                <a:cs typeface="72 Condensed" panose="020B0506030000000003" pitchFamily="34" charset="0"/>
              </a:rPr>
              <a:t>Restons groupés !</a:t>
            </a:r>
          </a:p>
        </p:txBody>
      </p:sp>
      <p:pic>
        <p:nvPicPr>
          <p:cNvPr id="10" name="Image 9" descr="Une image contenant texte, Bleu électrique, habits, bleu&#10;&#10;Description générée automatiquement">
            <a:extLst>
              <a:ext uri="{FF2B5EF4-FFF2-40B4-BE49-F238E27FC236}">
                <a16:creationId xmlns:a16="http://schemas.microsoft.com/office/drawing/2014/main" id="{53369BDE-00BE-4A0E-864C-F2D1FD9F3B1F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077" y="1154930"/>
            <a:ext cx="1791849" cy="24577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Image 11" descr="Une image contenant texte, plein air, Vêtements à haute visibilité, vert&#10;&#10;Description générée automatiquement">
            <a:extLst>
              <a:ext uri="{FF2B5EF4-FFF2-40B4-BE49-F238E27FC236}">
                <a16:creationId xmlns:a16="http://schemas.microsoft.com/office/drawing/2014/main" id="{6F004D1B-DF03-42B2-9FBA-141040B8B409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077" y="4486478"/>
            <a:ext cx="1791849" cy="24331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Image 13" descr="Une image contenant plein air, personne, habits, homme&#10;&#10;Description générée automatiquement">
            <a:extLst>
              <a:ext uri="{FF2B5EF4-FFF2-40B4-BE49-F238E27FC236}">
                <a16:creationId xmlns:a16="http://schemas.microsoft.com/office/drawing/2014/main" id="{8C82D55A-36DA-4CC0-9C21-1CD1DD66F9CB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094" y="1847383"/>
            <a:ext cx="3659938" cy="26977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0312466D-33C8-478E-96DB-8C5D56AC00D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016803">
            <a:off x="387864" y="1881042"/>
            <a:ext cx="2891395" cy="1486941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3B4C43EA-EEAE-4CF7-878F-D0FCEA187233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35666" y="5042434"/>
            <a:ext cx="2086366" cy="149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11962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BF019BA3BE844A8805086771431098" ma:contentTypeVersion="2" ma:contentTypeDescription="Crée un document." ma:contentTypeScope="" ma:versionID="8e83f6e530bbd066c1876c252b2fc99b">
  <xsd:schema xmlns:xsd="http://www.w3.org/2001/XMLSchema" xmlns:xs="http://www.w3.org/2001/XMLSchema" xmlns:p="http://schemas.microsoft.com/office/2006/metadata/properties" xmlns:ns2="7625e631-cd40-4bb5-8abf-34b46cf9d830" targetNamespace="http://schemas.microsoft.com/office/2006/metadata/properties" ma:root="true" ma:fieldsID="3ba5df9b51559c6ff74a873bb1129355" ns2:_="">
    <xsd:import namespace="7625e631-cd40-4bb5-8abf-34b46cf9d83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25e631-cd40-4bb5-8abf-34b46cf9d83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35D351D-917E-4C43-B168-4D01C99507D0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7625e631-cd40-4bb5-8abf-34b46cf9d830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D75AB62-0DEB-48AB-8E4B-486BD8D5363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E35DFBA-E883-4007-8450-FACC639009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625e631-cd40-4bb5-8abf-34b46cf9d83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3725</TotalTime>
  <Words>418</Words>
  <Application>Microsoft Office PowerPoint</Application>
  <PresentationFormat>Grand écran</PresentationFormat>
  <Paragraphs>80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8" baseType="lpstr">
      <vt:lpstr>Arial</vt:lpstr>
      <vt:lpstr>Bernard MT Condensed</vt:lpstr>
      <vt:lpstr>Calibri</vt:lpstr>
      <vt:lpstr>Calibri Light</vt:lpstr>
      <vt:lpstr>Eras Bold ITC</vt:lpstr>
      <vt:lpstr>Trebuchet MS</vt:lpstr>
      <vt:lpstr>Thème Office</vt:lpstr>
      <vt:lpstr>Avenir de l’IRSN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TAURINES Tatiana</dc:creator>
  <cp:lastModifiedBy>TAURINES Tatiana</cp:lastModifiedBy>
  <cp:revision>188</cp:revision>
  <dcterms:created xsi:type="dcterms:W3CDTF">2023-01-30T08:12:02Z</dcterms:created>
  <dcterms:modified xsi:type="dcterms:W3CDTF">2024-01-16T15:18:58Z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0x01010072BF019BA3BE844A8805086771431098</vt:lpwstr>
  </property>
</Properties>
</file>