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308" r:id="rId3"/>
    <p:sldId id="287" r:id="rId4"/>
    <p:sldId id="306" r:id="rId5"/>
    <p:sldId id="301" r:id="rId6"/>
    <p:sldId id="304" r:id="rId7"/>
    <p:sldId id="310" r:id="rId8"/>
    <p:sldId id="295" r:id="rId9"/>
    <p:sldId id="311" r:id="rId10"/>
    <p:sldId id="305" r:id="rId11"/>
    <p:sldId id="309" r:id="rId12"/>
    <p:sldId id="288" r:id="rId13"/>
    <p:sldId id="275" r:id="rId14"/>
    <p:sldId id="267" r:id="rId15"/>
    <p:sldId id="296" r:id="rId16"/>
    <p:sldId id="261" r:id="rId17"/>
    <p:sldId id="289" r:id="rId18"/>
    <p:sldId id="281" r:id="rId19"/>
    <p:sldId id="283" r:id="rId20"/>
    <p:sldId id="299" r:id="rId21"/>
    <p:sldId id="294" r:id="rId22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>
      <p:cViewPr>
        <p:scale>
          <a:sx n="100" d="100"/>
          <a:sy n="100" d="100"/>
        </p:scale>
        <p:origin x="-30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61F008-8C20-4C08-A0EC-A7421261854B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33239A-BD72-449A-9047-407D0DEBD5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7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3239A-BD72-449A-9047-407D0DEBD5D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48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3239A-BD72-449A-9047-407D0DEBD5D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30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3239A-BD72-449A-9047-407D0DEBD5D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06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7DF550-4C70-4DD2-BDB0-6E5E91F7D640}" type="datetime1">
              <a:rPr lang="it-IT" smtClean="0"/>
              <a:t>06/09/2017</a:t>
            </a:fld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5ACE-0FBB-47B7-8E8C-2EF4B2DCBD9F}" type="datetime1">
              <a:rPr lang="it-IT" smtClean="0"/>
              <a:t>06/09/2017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B63-386D-4CB3-BB2C-4C9C290919A2}" type="datetime1">
              <a:rPr lang="it-IT" smtClean="0"/>
              <a:t>06/09/2017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4C0F-26B0-4242-9775-DA0E1F5E1250}" type="datetime1">
              <a:rPr lang="it-IT" smtClean="0"/>
              <a:t>06/09/2017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7592BA-FEA9-4444-8158-E7ADDDC3B7F1}" type="datetime1">
              <a:rPr lang="it-IT" smtClean="0"/>
              <a:t>06/09/2017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24C1-6D1A-41B7-BC0B-209C9EF256CC}" type="datetime1">
              <a:rPr lang="it-IT" smtClean="0"/>
              <a:t>06/09/2017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5081-E5DF-4469-8477-550A5009947C}" type="datetime1">
              <a:rPr lang="it-IT" smtClean="0"/>
              <a:t>06/09/2017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5B72-5D8E-4998-BE98-F2D5B02E0D7A}" type="datetime1">
              <a:rPr lang="it-IT" smtClean="0"/>
              <a:t>06/09/2017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1185-8B08-47B4-8DDA-076AD5AD85BF}" type="datetime1">
              <a:rPr lang="it-IT" smtClean="0"/>
              <a:t>06/09/2017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2584-A631-4D0E-AA55-7300A7A0E54B}" type="datetime1">
              <a:rPr lang="it-IT" smtClean="0"/>
              <a:t>06/09/2017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0C5-AF10-4C73-ADD0-EC5ECAF2EF98}" type="datetime1">
              <a:rPr lang="it-IT" smtClean="0"/>
              <a:t>06/09/2017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25E9042-230D-44AB-9868-1475BEB34A49}" type="datetime1">
              <a:rPr lang="it-IT" smtClean="0"/>
              <a:t>06/09/2017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ED54F9D-4311-4A02-9957-2B276A76E48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08867" y="908720"/>
            <a:ext cx="1981200" cy="1396752"/>
          </a:xfrm>
        </p:spPr>
        <p:txBody>
          <a:bodyPr/>
          <a:lstStyle/>
          <a:p>
            <a:pPr algn="r"/>
            <a:r>
              <a:rPr lang="it-IT" sz="1200" dirty="0"/>
              <a:t>Massimo Cerani</a:t>
            </a:r>
          </a:p>
          <a:p>
            <a:pPr algn="r"/>
            <a:r>
              <a:rPr lang="it-IT" sz="1200" dirty="0" smtClean="0"/>
              <a:t>www.energ-etica.eu</a:t>
            </a:r>
            <a:endParaRPr lang="it-IT" sz="12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5213959"/>
            <a:ext cx="4940211" cy="1302672"/>
          </a:xfrm>
        </p:spPr>
        <p:txBody>
          <a:bodyPr/>
          <a:lstStyle/>
          <a:p>
            <a:pPr algn="ctr"/>
            <a:r>
              <a:rPr lang="it-IT" sz="2400" dirty="0" smtClean="0"/>
              <a:t>Osservazioni AL progetto  </a:t>
            </a:r>
            <a:br>
              <a:rPr lang="it-IT" sz="2400" dirty="0" smtClean="0"/>
            </a:br>
            <a:r>
              <a:rPr lang="it-IT" sz="1800" dirty="0"/>
              <a:t>nuovo</a:t>
            </a:r>
            <a:r>
              <a:rPr lang="it-IT" sz="2400" dirty="0" smtClean="0"/>
              <a:t> </a:t>
            </a:r>
            <a:r>
              <a:rPr lang="it-IT" sz="1800" dirty="0" err="1" smtClean="0"/>
              <a:t>coGENERATORE</a:t>
            </a:r>
            <a:r>
              <a:rPr lang="it-IT" sz="1800" dirty="0" smtClean="0"/>
              <a:t> A BIOMASSA </a:t>
            </a:r>
            <a:br>
              <a:rPr lang="it-IT" sz="1800" dirty="0" smtClean="0"/>
            </a:br>
            <a:r>
              <a:rPr lang="it-IT" sz="1800" dirty="0" smtClean="0"/>
              <a:t>PRESSO cartiera </a:t>
            </a:r>
            <a:r>
              <a:rPr lang="it-IT" sz="1800" dirty="0" err="1" smtClean="0"/>
              <a:t>adda</a:t>
            </a:r>
            <a:r>
              <a:rPr lang="it-IT" sz="1800" dirty="0" smtClean="0"/>
              <a:t> spa sito in </a:t>
            </a:r>
            <a:r>
              <a:rPr lang="it-IT" sz="1800" dirty="0" err="1" smtClean="0"/>
              <a:t>calolziocorte</a:t>
            </a:r>
            <a:r>
              <a:rPr lang="it-IT" sz="1800" dirty="0" smtClean="0"/>
              <a:t> (LC)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88" y="288434"/>
            <a:ext cx="1873359" cy="42285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83819" y="61653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>
                <a:solidFill>
                  <a:schemeClr val="bg1"/>
                </a:solidFill>
              </a:rPr>
              <a:t>Calolziocorte (LC)  </a:t>
            </a:r>
          </a:p>
          <a:p>
            <a:pPr algn="r"/>
            <a:r>
              <a:rPr lang="it-IT" sz="1400" dirty="0" smtClean="0">
                <a:solidFill>
                  <a:schemeClr val="bg1"/>
                </a:solidFill>
              </a:rPr>
              <a:t>13.09.17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cartieradelladda.com/images/ingombro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73" y="1635397"/>
            <a:ext cx="3096344" cy="35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11560" y="536475"/>
            <a:ext cx="57785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Nuove combustioni di biomasse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in  aree  sensibili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35696" y="355847"/>
            <a:ext cx="5755204" cy="1054394"/>
          </a:xfrm>
        </p:spPr>
        <p:txBody>
          <a:bodyPr/>
          <a:lstStyle/>
          <a:p>
            <a:r>
              <a:rPr lang="it-IT" dirty="0" smtClean="0"/>
              <a:t>CHI AUTORIZZA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10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66006" y="1628800"/>
            <a:ext cx="8338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VINCOLI NORMATIVI</a:t>
            </a:r>
          </a:p>
          <a:p>
            <a:pPr algn="just"/>
            <a:endParaRPr lang="it-IT" sz="1400" dirty="0" smtClean="0"/>
          </a:p>
          <a:p>
            <a:pPr algn="just"/>
            <a:r>
              <a:rPr lang="it-IT" sz="1400" dirty="0" smtClean="0"/>
              <a:t>Chi ha autorizzato: il 23.6.14, la Provincia di Lecco, con autorizzazione unica.</a:t>
            </a:r>
          </a:p>
          <a:p>
            <a:pPr algn="just"/>
            <a:r>
              <a:rPr lang="it-IT" sz="1400" dirty="0" smtClean="0"/>
              <a:t>Limiti alle emissioni  </a:t>
            </a:r>
          </a:p>
          <a:p>
            <a:pPr algn="just"/>
            <a:endParaRPr lang="it-IT" sz="1400" dirty="0"/>
          </a:p>
          <a:p>
            <a:pPr algn="just"/>
            <a:endParaRPr lang="it-IT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/>
          <a:stretch/>
        </p:blipFill>
        <p:spPr bwMode="auto">
          <a:xfrm>
            <a:off x="266006" y="2653283"/>
            <a:ext cx="6544849" cy="37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810855" y="2852936"/>
            <a:ext cx="21536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Progetto dei sistemi di abbattimento delle emissioni</a:t>
            </a:r>
          </a:p>
          <a:p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 smtClean="0"/>
              <a:t>SNCR tra forno e caldaia a recupero con iniezione di urea;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 err="1" smtClean="0"/>
              <a:t>Multiciclone</a:t>
            </a:r>
            <a:r>
              <a:rPr lang="it-IT" sz="1100" dirty="0" smtClean="0"/>
              <a:t>;</a:t>
            </a:r>
          </a:p>
          <a:p>
            <a:endParaRPr lang="it-IT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 smtClean="0"/>
              <a:t>Filtri a maniche</a:t>
            </a:r>
          </a:p>
          <a:p>
            <a:endParaRPr lang="it-IT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 smtClean="0"/>
              <a:t>SCR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6219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35696" y="355847"/>
            <a:ext cx="5755204" cy="1054394"/>
          </a:xfrm>
        </p:spPr>
        <p:txBody>
          <a:bodyPr/>
          <a:lstStyle/>
          <a:p>
            <a:r>
              <a:rPr lang="it-IT" dirty="0" smtClean="0"/>
              <a:t>CHI AUTORIZZA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11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45124"/>
            <a:ext cx="2686689" cy="153999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6006" y="1844824"/>
            <a:ext cx="83384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VINCOLI NORMATIVI</a:t>
            </a:r>
          </a:p>
          <a:p>
            <a:pPr algn="just"/>
            <a:endParaRPr lang="it-IT" sz="1400" dirty="0" smtClean="0"/>
          </a:p>
          <a:p>
            <a:pPr algn="just"/>
            <a:r>
              <a:rPr lang="it-IT" sz="1400" dirty="0" smtClean="0"/>
              <a:t>Rinnovo AIA (Provincia di Lecco) di Agosto 2016: per altre modifiche non sostanziali. </a:t>
            </a:r>
          </a:p>
          <a:p>
            <a:pPr algn="just"/>
            <a:r>
              <a:rPr lang="it-IT" sz="1400" dirty="0" smtClean="0"/>
              <a:t>Ma la centrale è in attività da Giugno (2017) e per la Provincia doveva partire dopo l’inserimento del progetto della nuova centrale nell’AIA. In realtà l’atto non descrive nulla in proposito.</a:t>
            </a:r>
          </a:p>
          <a:p>
            <a:pPr algn="just"/>
            <a:endParaRPr lang="it-IT" sz="1400" dirty="0"/>
          </a:p>
          <a:p>
            <a:pPr algn="just"/>
            <a:endParaRPr lang="it-IT" sz="1400" dirty="0" smtClean="0"/>
          </a:p>
          <a:p>
            <a:pPr algn="just"/>
            <a:endParaRPr lang="it-IT" sz="1400" dirty="0"/>
          </a:p>
          <a:p>
            <a:pPr algn="just"/>
            <a:endParaRPr lang="it-IT" sz="1400" dirty="0" smtClean="0"/>
          </a:p>
          <a:p>
            <a:pPr algn="just"/>
            <a:endParaRPr lang="it-IT" sz="1400" dirty="0" smtClean="0"/>
          </a:p>
          <a:p>
            <a:pPr algn="just"/>
            <a:r>
              <a:rPr lang="it-IT" sz="1400" dirty="0" smtClean="0"/>
              <a:t>La centrale è interna allo stabilimento, esercita da altro soggetto, ma funzionale al processo tecnologico. Se fosse attività autonoma non risulterebbe soggetta ad AIA avendo potenza inferiore a 50 MW ma essendo connessa alle attività dell’impianto soggetto ad AIA, risulta soggetta anche l’attività della centrale a biomassa. </a:t>
            </a:r>
            <a:endParaRPr lang="it-IT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43" y="3140968"/>
            <a:ext cx="6286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ESPERIENZE in </a:t>
            </a:r>
            <a:r>
              <a:rPr lang="it-IT" dirty="0" err="1" smtClean="0"/>
              <a:t>italia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12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96" y="3933056"/>
            <a:ext cx="4518150" cy="23042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5536" y="20608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Cosa ci dicono le esperienze di altri impianti (quasi tutti cogenerativi):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La quota di cippato di origine locale è il 5-20% del totale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08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159752" y="1700808"/>
            <a:ext cx="1012648" cy="429744"/>
          </a:xfrm>
        </p:spPr>
        <p:txBody>
          <a:bodyPr/>
          <a:lstStyle/>
          <a:p>
            <a:r>
              <a:rPr lang="it-IT" sz="1800" dirty="0" smtClean="0"/>
              <a:t>indice</a:t>
            </a:r>
            <a:endParaRPr lang="it-IT" sz="1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02" y="6165304"/>
            <a:ext cx="1873359" cy="42285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51520" y="277972"/>
            <a:ext cx="64087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Riepilogo delle criticità ambientali insite nel progetto</a:t>
            </a:r>
          </a:p>
          <a:p>
            <a:endParaRPr lang="it-IT" dirty="0" smtClean="0"/>
          </a:p>
          <a:p>
            <a:endParaRPr lang="it-IT" dirty="0"/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it-IT" dirty="0"/>
              <a:t>Impatti LOCALI aggiuntivi rilevanti </a:t>
            </a:r>
            <a:r>
              <a:rPr lang="it-IT" dirty="0" smtClean="0"/>
              <a:t>in area di risanamento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it-IT" dirty="0" smtClean="0"/>
              <a:t>Incoerenza con i PGT: promuovere le fonti rinnovabili riducendo gli impatti ambientali;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it-IT" dirty="0" smtClean="0"/>
              <a:t>Tracciabilità delle biomasse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it-IT" dirty="0" smtClean="0"/>
              <a:t>Alternative ?</a:t>
            </a:r>
          </a:p>
          <a:p>
            <a:pPr algn="just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1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1. Impatti locali rilevanti </a:t>
            </a:r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14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73002" y="170080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Il progetto introduce nuove emissioni inquinanti: SO2, NH3, COT;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Le ricadute stante l’altezza di 25,5 m del  camino, saranno localizzate entro max  qualche centinaio di metri dall’impianto;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L’emissione di PM 10 corrisponde a circa 200 caldaie domestiche moderne a legna, o 500 veicoli che percorrono 15.000 km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Per polveri e </a:t>
            </a:r>
            <a:r>
              <a:rPr lang="it-IT" dirty="0" err="1" smtClean="0"/>
              <a:t>Nox</a:t>
            </a:r>
            <a:r>
              <a:rPr lang="it-IT" dirty="0" smtClean="0"/>
              <a:t>, la differenza rispetto ad oggi è trascurabile (i prevedibili transitori di funzionamento annulleranno questo vantaggio)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6" y="4149079"/>
            <a:ext cx="81915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7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89" y="6237312"/>
            <a:ext cx="1873359" cy="422858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15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161638" y="3586247"/>
            <a:ext cx="1675660" cy="1673352"/>
          </a:xfrm>
        </p:spPr>
        <p:txBody>
          <a:bodyPr/>
          <a:lstStyle/>
          <a:p>
            <a:r>
              <a:rPr lang="it-IT" sz="1600" dirty="0" smtClean="0"/>
              <a:t>AGGIUNTA DI EMISSIONI AD UN TERRITORIO Già IN CONDIZIONI DI CRITICITA’</a:t>
            </a:r>
            <a:endParaRPr lang="it-IT" sz="16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62666"/>
              </p:ext>
            </p:extLst>
          </p:nvPr>
        </p:nvGraphicFramePr>
        <p:xfrm>
          <a:off x="1259630" y="980726"/>
          <a:ext cx="5480335" cy="5145437"/>
        </p:xfrm>
        <a:graphic>
          <a:graphicData uri="http://schemas.openxmlformats.org/drawingml/2006/table">
            <a:tbl>
              <a:tblPr/>
              <a:tblGrid>
                <a:gridCol w="782905"/>
                <a:gridCol w="782905"/>
                <a:gridCol w="782905"/>
                <a:gridCol w="782905"/>
                <a:gridCol w="782905"/>
                <a:gridCol w="782905"/>
                <a:gridCol w="782905"/>
              </a:tblGrid>
              <a:tr h="547387">
                <a:tc>
                  <a:txBody>
                    <a:bodyPr/>
                    <a:lstStyle/>
                    <a:p>
                      <a:pPr algn="l" fontAlgn="t"/>
                      <a:endParaRPr lang="it-IT" sz="900" dirty="0">
                        <a:effectLst/>
                      </a:endParaRP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PM10 g/GJ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NOx g/GJ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COV g/GJ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SO2 g/GJ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CO g/GJ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CO2 fossile kg/GJ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1603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Camino aperto tradizionale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500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2800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13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5600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–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7387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Stufa tradizionale a legna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250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1100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13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5600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–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7387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Camino chiuso o inserto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250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1100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13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5600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–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7387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Stufa o caldaia innovativa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150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dirty="0">
                          <a:effectLst/>
                        </a:rPr>
                        <a:t>60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550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13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2300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–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0034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Stufa automatica a pellet o cippato o BAT* legna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70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110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13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1100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–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7387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Sistema BAT* pellet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30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60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60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13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620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–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955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Metano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0.2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38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5.0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0.5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25.0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55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955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Gasolio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5.0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60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3.0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100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20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74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955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GPL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0.2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60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2.0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900">
                        <a:effectLst/>
                      </a:endParaRP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>
                          <a:effectLst/>
                        </a:rPr>
                        <a:t>10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dirty="0">
                          <a:effectLst/>
                        </a:rPr>
                        <a:t>64</a:t>
                      </a:r>
                    </a:p>
                  </a:txBody>
                  <a:tcPr marL="46882" marR="46882" marT="23441" marB="234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9551" y="325898"/>
            <a:ext cx="65232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Fattori di emissione utilizzati in INEMAR –Inventario emissioni aria (2008</a:t>
            </a:r>
            <a:r>
              <a:rPr lang="it-IT" altLang="it-IT" b="1" dirty="0">
                <a:solidFill>
                  <a:srgbClr val="000000"/>
                </a:solidFill>
                <a:latin typeface="Noto San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7164288" y="2130552"/>
            <a:ext cx="1656184" cy="1586480"/>
          </a:xfrm>
        </p:spPr>
        <p:txBody>
          <a:bodyPr>
            <a:normAutofit fontScale="92500"/>
          </a:bodyPr>
          <a:lstStyle/>
          <a:p>
            <a:endParaRPr lang="it-IT" sz="11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1100" dirty="0" smtClean="0">
                <a:latin typeface="Calibri" pitchFamily="34" charset="0"/>
                <a:cs typeface="Calibri" pitchFamily="34" charset="0"/>
              </a:rPr>
              <a:t>Emissioni dirette più elevate</a:t>
            </a:r>
          </a:p>
          <a:p>
            <a:endParaRPr lang="it-IT" sz="11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1100" dirty="0" smtClean="0">
                <a:latin typeface="Calibri" pitchFamily="34" charset="0"/>
                <a:cs typeface="Calibri" pitchFamily="34" charset="0"/>
              </a:rPr>
              <a:t>Emissioni della filiera non </a:t>
            </a:r>
            <a:r>
              <a:rPr lang="it-IT" sz="1100" dirty="0">
                <a:latin typeface="Calibri" pitchFamily="34" charset="0"/>
                <a:cs typeface="Calibri" pitchFamily="34" charset="0"/>
              </a:rPr>
              <a:t>nulle, ma ridotte </a:t>
            </a:r>
            <a:r>
              <a:rPr lang="it-IT" sz="1100" dirty="0" smtClean="0">
                <a:latin typeface="Calibri" pitchFamily="34" charset="0"/>
                <a:cs typeface="Calibri" pitchFamily="34" charset="0"/>
              </a:rPr>
              <a:t>significativamente…MA C’è UNA FILIERA?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600" dirty="0" smtClean="0"/>
              <a:t>Riduzione delle emissioni di co2…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89" y="6237312"/>
            <a:ext cx="1873359" cy="4228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8" y="3350243"/>
            <a:ext cx="63877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16</a:t>
            </a:fld>
            <a:endParaRPr lang="it-IT"/>
          </a:p>
        </p:txBody>
      </p:sp>
      <p:pic>
        <p:nvPicPr>
          <p:cNvPr id="8" name="Immagin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8" y="476672"/>
            <a:ext cx="6277346" cy="26642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64288" y="5085184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Università Udine 2008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23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161638" y="2520316"/>
            <a:ext cx="1774510" cy="1673352"/>
          </a:xfrm>
        </p:spPr>
        <p:txBody>
          <a:bodyPr/>
          <a:lstStyle/>
          <a:p>
            <a:r>
              <a:rPr lang="it-IT" sz="1600" dirty="0" smtClean="0"/>
              <a:t>CONDIZIONI DI QUALITA’ DELL’ARIA 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89" y="6237312"/>
            <a:ext cx="1873359" cy="422858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17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90295" y="3351659"/>
            <a:ext cx="65859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progetto è inserito in un area fortemente antropizzata in fascia 1 secondo la DGR 3934/12</a:t>
            </a:r>
          </a:p>
          <a:p>
            <a:pPr algn="just"/>
            <a:r>
              <a:rPr lang="it-IT" dirty="0" smtClean="0"/>
              <a:t>(area di risanamento della qualità dell’aria)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DIVIETO DI INSTALLAZIONE DI NUOVI IMPIANTI DI PRODUZIONE ELETTRICA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Sono ammessi nuovi impianti di generazione elettrica se cogenerativi, o per autoproduzione, o per teleriscaldamento. </a:t>
            </a:r>
          </a:p>
          <a:p>
            <a:pPr algn="just"/>
            <a:r>
              <a:rPr lang="it-IT" dirty="0" smtClean="0"/>
              <a:t>L’impianto è cogenerativo, ma essendo  Pel&lt; 1 MW il PES deve essere &gt;0, quindi si rientra sempre!</a:t>
            </a:r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14" y="338680"/>
            <a:ext cx="3431812" cy="280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1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2.Incoerenza </a:t>
            </a:r>
            <a:r>
              <a:rPr lang="it-IT" sz="2800" dirty="0"/>
              <a:t>con i PGT: promuovere le fonti rinnovabili riducendo gli impatti ambientali</a:t>
            </a:r>
            <a:r>
              <a:rPr lang="it-IT" sz="2800" dirty="0" smtClean="0"/>
              <a:t>;</a:t>
            </a:r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18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1830148"/>
            <a:ext cx="813690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Il </a:t>
            </a:r>
            <a:r>
              <a:rPr lang="it-IT" sz="1600" dirty="0" err="1"/>
              <a:t>D.Lgs</a:t>
            </a:r>
            <a:r>
              <a:rPr lang="it-IT" sz="1600" dirty="0"/>
              <a:t> 387/2003 promuove le nuove realizzazioni di impianti alimentati da fonti rinnovabili. Tuttavia </a:t>
            </a:r>
            <a:r>
              <a:rPr lang="it-IT" sz="1600" dirty="0" smtClean="0"/>
              <a:t>m</a:t>
            </a:r>
            <a:r>
              <a:rPr lang="it-IT" sz="1600" i="1" dirty="0" smtClean="0"/>
              <a:t>olti PGT promuovono le rinnovabili a condizione che sia garantita la riduzione delle emissioni;</a:t>
            </a:r>
          </a:p>
          <a:p>
            <a:pPr algn="just"/>
            <a:endParaRPr lang="it-IT" sz="16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smtClean="0"/>
              <a:t>Area inclusa nel Parco Regionale Adda Nord e confina con un SIC (lago Olginate);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smtClean="0"/>
              <a:t>Vincolo paesaggistico, rientrando in area nelle immediate vicinanze del lago;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smtClean="0"/>
              <a:t>Il PGT prevede che impianti e loro modifiche siano attrezzati per evitare forme di inquinamento;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smtClean="0"/>
              <a:t>Rispetto al PTC del Parco Adda Nord, l’area ricade in zona di </a:t>
            </a:r>
            <a:r>
              <a:rPr lang="it-IT" sz="1600" i="1" dirty="0" err="1" smtClean="0"/>
              <a:t>compatibilizzazione</a:t>
            </a:r>
            <a:r>
              <a:rPr lang="it-IT" sz="1600" i="1" dirty="0" smtClean="0"/>
              <a:t>, per la quale sono previsti adeguamenti mediante mitigazione e compensazione da definirsi in apposite convenzioni tra ente gestore del parco e i privati</a:t>
            </a:r>
          </a:p>
          <a:p>
            <a:pPr algn="just"/>
            <a:endParaRPr lang="it-IT" sz="1600" i="1" dirty="0"/>
          </a:p>
          <a:p>
            <a:pPr algn="just"/>
            <a:endParaRPr lang="it-IT" sz="1100" dirty="0" smtClean="0"/>
          </a:p>
        </p:txBody>
      </p:sp>
    </p:spTree>
    <p:extLst>
      <p:ext uri="{BB962C8B-B14F-4D97-AF65-F5344CB8AC3E}">
        <p14:creationId xmlns:p14="http://schemas.microsoft.com/office/powerpoint/2010/main" val="8510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3.Tracciabilità </a:t>
            </a:r>
            <a:r>
              <a:rPr lang="it-IT" sz="2400" dirty="0"/>
              <a:t>delle </a:t>
            </a:r>
            <a:r>
              <a:rPr lang="it-IT" sz="2400" dirty="0" smtClean="0"/>
              <a:t>biomasse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19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95536" y="177281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25368" y="1772816"/>
            <a:ext cx="8251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Sulla base del D.M.A. 10.9.2010 art 13 c. b) è richiesta una analisi di producibilità </a:t>
            </a:r>
            <a:endParaRPr lang="it-IT" dirty="0" smtClean="0"/>
          </a:p>
          <a:p>
            <a:pPr algn="just"/>
            <a:r>
              <a:rPr lang="it-IT" dirty="0" smtClean="0"/>
              <a:t>dei </a:t>
            </a:r>
            <a:r>
              <a:rPr lang="it-IT" dirty="0"/>
              <a:t>combustibili utilizzati, e per le biomasse anche la indicazione </a:t>
            </a:r>
            <a:r>
              <a:rPr lang="it-IT" dirty="0" smtClean="0"/>
              <a:t>della  </a:t>
            </a:r>
            <a:r>
              <a:rPr lang="it-IT" dirty="0"/>
              <a:t>loro </a:t>
            </a:r>
            <a:r>
              <a:rPr lang="it-IT" dirty="0" smtClean="0"/>
              <a:t>provenienza.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La certificazione del proponente non è nota.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Analisi della biomassa in ingresso bimestrali presso laboratorio esterno e all’introduzione di ogni nuovo fornitore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La rinnovabilità dipende dal percorso che le biomasse compiono per arrivare all’impianto;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75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08867" y="908720"/>
            <a:ext cx="1883613" cy="1396752"/>
          </a:xfrm>
        </p:spPr>
        <p:txBody>
          <a:bodyPr/>
          <a:lstStyle/>
          <a:p>
            <a:pPr algn="r"/>
            <a:r>
              <a:rPr lang="it-IT" sz="1200" dirty="0" smtClean="0"/>
              <a:t>Esternalità positive della biomassa…</a:t>
            </a:r>
          </a:p>
          <a:p>
            <a:pPr algn="r"/>
            <a:r>
              <a:rPr lang="it-IT" sz="1200" dirty="0" smtClean="0"/>
              <a:t>Internalizzate con sussidi statali</a:t>
            </a:r>
          </a:p>
          <a:p>
            <a:pPr algn="r"/>
            <a:r>
              <a:rPr lang="it-IT" sz="1200" dirty="0" smtClean="0"/>
              <a:t>E quelle negative?</a:t>
            </a:r>
            <a:endParaRPr lang="it-IT" sz="1200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48841" y="422906"/>
            <a:ext cx="6531868" cy="1853966"/>
          </a:xfrm>
        </p:spPr>
        <p:txBody>
          <a:bodyPr/>
          <a:lstStyle/>
          <a:p>
            <a:r>
              <a:rPr lang="it-IT" sz="2800" dirty="0" smtClean="0"/>
              <a:t>Esternalità positive	SU SCALA GLOBALE: </a:t>
            </a:r>
            <a:br>
              <a:rPr lang="it-IT" sz="2800" dirty="0" smtClean="0"/>
            </a:br>
            <a:r>
              <a:rPr lang="it-IT" sz="1800" dirty="0" smtClean="0"/>
              <a:t>bilancio neutro delle emissioni di co2</a:t>
            </a:r>
            <a:br>
              <a:rPr lang="it-IT" sz="1800" dirty="0" smtClean="0"/>
            </a:br>
            <a:r>
              <a:rPr lang="it-IT" sz="1800" dirty="0" smtClean="0"/>
              <a:t>TRANSIZIONE VERSO FONTI LOCALI RINNOVABILI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4" name="Titolo 6"/>
          <p:cNvSpPr txBox="1">
            <a:spLocks/>
          </p:cNvSpPr>
          <p:nvPr/>
        </p:nvSpPr>
        <p:spPr>
          <a:xfrm>
            <a:off x="395536" y="2052861"/>
            <a:ext cx="6324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Esternalità Negative SU SCALA LOCALE: </a:t>
            </a:r>
            <a:br>
              <a:rPr lang="it-IT" sz="2800" dirty="0" smtClean="0"/>
            </a:br>
            <a:r>
              <a:rPr lang="it-IT" sz="1800" dirty="0" smtClean="0"/>
              <a:t>EFFETTI </a:t>
            </a:r>
            <a:r>
              <a:rPr lang="it-IT" sz="1800" dirty="0"/>
              <a:t>SANITARI</a:t>
            </a:r>
          </a:p>
        </p:txBody>
      </p:sp>
      <p:pic>
        <p:nvPicPr>
          <p:cNvPr id="9218" name="Picture 2" descr="http://www.rinnovabili.it/wp-content/uploads/2014/01/savemoney.wide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63713"/>
            <a:ext cx="1722426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ipartizione_costi_esterni_italia_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0" y="3429000"/>
            <a:ext cx="4122184" cy="32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7069757" y="4437112"/>
            <a:ext cx="1883613" cy="13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dirty="0" smtClean="0"/>
              <a:t>Esternalità negative: valutate correttamente? Come si prevede siano compensate?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203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4.ALTERNATIVE?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20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95536" y="177281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44283" y="2060848"/>
            <a:ext cx="88202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Considerate le caratteristiche del territorio: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Era meno impattante l’uso del metano seppure non rinnovabile: sostituire il generatore  di vapore a metano con uno più efficiente (NOX &lt; 80 mg/m3) dava un </a:t>
            </a:r>
          </a:p>
          <a:p>
            <a:pPr algn="just"/>
            <a:r>
              <a:rPr lang="it-IT" dirty="0" smtClean="0"/>
              <a:t>    impatto ambientale anche solo per gli </a:t>
            </a:r>
            <a:r>
              <a:rPr lang="it-IT" dirty="0" err="1" smtClean="0"/>
              <a:t>Nox</a:t>
            </a:r>
            <a:r>
              <a:rPr lang="it-IT" dirty="0" smtClean="0"/>
              <a:t> decisamente inferiore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La linea di trattamento definitiva adottata riesce a  contenere le polveri e gli </a:t>
            </a:r>
            <a:r>
              <a:rPr lang="it-IT" dirty="0" err="1" smtClean="0"/>
              <a:t>Nox</a:t>
            </a:r>
            <a:r>
              <a:rPr lang="it-IT" dirty="0" smtClean="0"/>
              <a:t>  </a:t>
            </a:r>
          </a:p>
          <a:p>
            <a:pPr algn="just"/>
            <a:r>
              <a:rPr lang="it-IT" dirty="0" smtClean="0"/>
              <a:t>al meglio, ma sostanzialmente non migliorando il quadro di impatto ambientale dell’</a:t>
            </a:r>
          </a:p>
          <a:p>
            <a:pPr algn="just"/>
            <a:r>
              <a:rPr lang="it-IT" dirty="0" smtClean="0"/>
              <a:t>Insediamento industriale, anzi aggiungendo alcune specie chimiche dannose per la </a:t>
            </a:r>
          </a:p>
          <a:p>
            <a:pPr algn="just"/>
            <a:r>
              <a:rPr lang="it-IT" dirty="0" smtClean="0"/>
              <a:t>salute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69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idx="4294967295"/>
          </p:nvPr>
        </p:nvSpPr>
        <p:spPr>
          <a:xfrm>
            <a:off x="6553201" y="6245227"/>
            <a:ext cx="2132013" cy="474663"/>
          </a:xfrm>
          <a:prstGeom prst="rect">
            <a:avLst/>
          </a:prstGeom>
        </p:spPr>
        <p:txBody>
          <a:bodyPr/>
          <a:lstStyle/>
          <a:p>
            <a:fld id="{5C81E8FF-2D49-4CED-8C11-2BB92D9DADE7}" type="slidenum">
              <a:rPr lang="en-GB"/>
              <a:pPr/>
              <a:t>21</a:t>
            </a:fld>
            <a:endParaRPr lang="en-GB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Grazie per l’attenzione!</a:t>
            </a:r>
          </a:p>
        </p:txBody>
      </p:sp>
      <p:pic>
        <p:nvPicPr>
          <p:cNvPr id="64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772816"/>
            <a:ext cx="3203575" cy="4464050"/>
          </a:xfrm>
          <a:ln/>
        </p:spPr>
      </p:pic>
      <p:sp>
        <p:nvSpPr>
          <p:cNvPr id="647172" name="Text Box 4"/>
          <p:cNvSpPr txBox="1">
            <a:spLocks noChangeArrowheads="1"/>
          </p:cNvSpPr>
          <p:nvPr/>
        </p:nvSpPr>
        <p:spPr bwMode="auto">
          <a:xfrm>
            <a:off x="395289" y="2000250"/>
            <a:ext cx="48974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sz="1600" b="1" dirty="0">
                <a:latin typeface="Stylus BT" pitchFamily="34" charset="0"/>
              </a:rPr>
              <a:t>[…] </a:t>
            </a:r>
            <a:r>
              <a:rPr lang="it-IT" b="1" dirty="0">
                <a:latin typeface="Verdana" pitchFamily="34" charset="0"/>
              </a:rPr>
              <a:t>Un economia basata essenzialmente sul flusso di energia solare eliminerà anche il monopolio della generazione presente sulle future.</a:t>
            </a:r>
          </a:p>
          <a:p>
            <a:pPr algn="just"/>
            <a:r>
              <a:rPr lang="it-IT" b="1" dirty="0">
                <a:latin typeface="Verdana" pitchFamily="34" charset="0"/>
              </a:rPr>
              <a:t>Questo non avverrà completamente, perché anche una economia del genere dovrà attingere al patrimonio terrestre, soprattutto per quanto riguarda i materiali: </a:t>
            </a:r>
          </a:p>
          <a:p>
            <a:pPr algn="just"/>
            <a:r>
              <a:rPr lang="it-IT" b="1" dirty="0">
                <a:latin typeface="Verdana" pitchFamily="34" charset="0"/>
              </a:rPr>
              <a:t>si tratta di rendere minore possibile il consumo di tali risorse critiche. </a:t>
            </a:r>
            <a:r>
              <a:rPr lang="it-IT" b="1" dirty="0" smtClean="0">
                <a:latin typeface="Verdana" pitchFamily="34" charset="0"/>
              </a:rPr>
              <a:t>[…]</a:t>
            </a:r>
            <a:endParaRPr lang="it-IT" b="1" dirty="0">
              <a:latin typeface="Verdana" pitchFamily="34" charset="0"/>
            </a:endParaRPr>
          </a:p>
          <a:p>
            <a:endParaRPr lang="it-IT" dirty="0">
              <a:latin typeface="Stylus BT" pitchFamily="34" charset="0"/>
            </a:endParaRPr>
          </a:p>
          <a:p>
            <a:pPr algn="r"/>
            <a:r>
              <a:rPr lang="it-IT" sz="1400" b="1" dirty="0"/>
              <a:t>Nicholas Georgescu Roegen, </a:t>
            </a:r>
          </a:p>
          <a:p>
            <a:pPr algn="r"/>
            <a:r>
              <a:rPr lang="it-IT" sz="1400" b="1" dirty="0"/>
              <a:t>da </a:t>
            </a:r>
            <a:r>
              <a:rPr lang="it-IT" sz="1400" b="1" dirty="0" smtClean="0"/>
              <a:t>“Energia </a:t>
            </a:r>
            <a:r>
              <a:rPr lang="it-IT" sz="1400" b="1" dirty="0"/>
              <a:t>e miti economici</a:t>
            </a:r>
            <a:r>
              <a:rPr lang="it-IT" sz="1400" b="1" dirty="0" smtClean="0"/>
              <a:t>”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175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COMUNITA’ LOCALI IN TRANSIZIONE DALLE FONTI FOSSILI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3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66006" y="1844824"/>
            <a:ext cx="833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 smtClean="0"/>
          </a:p>
          <a:p>
            <a:pPr algn="just"/>
            <a:endParaRPr lang="it-IT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9" y="1772816"/>
            <a:ext cx="7192194" cy="46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COMUNITA’ LOCALI IN TRANSIZIONE DALLE FONTI FOSSILI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4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66006" y="1844824"/>
            <a:ext cx="833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 smtClean="0"/>
          </a:p>
          <a:p>
            <a:pPr algn="just"/>
            <a:endParaRPr lang="it-IT" sz="1400" dirty="0"/>
          </a:p>
        </p:txBody>
      </p:sp>
      <p:sp>
        <p:nvSpPr>
          <p:cNvPr id="4" name="AutoShape 2" descr="data:image/png;base64,iVBORw0KGgoAAAANSUhEUgAAApYAAAFuCAIAAAC0uc+0AAAgAElEQVR4nOydeVcT2fb3n7eTdX+3vT2oQBhEDQIqgjgi0ji2KKJhdAgorTiBCoIIoggqqEwSEALKJCAB0WgQNRBEiCCgBMKUgQz1/LHb08eqJCQQDGB9116uStWpqlPhmE/tM+z9/whatGjRokWL1jzU/7N2BWjRokWLFi1a0xGNcFq0aNGiRWteikY4LVq0aNGiNS9FI5wWLVq0aNGal9KPcAYtWrRo0aJFa86IRjgtWrRo0aI1L2U2wstfSmijbR4Z3W5poxrdKmib70YjnLafwuh2SxvV6FZB23y3hYDws0l39PYtFDe0Q4Go2BS0033dxrNJd9C56NCO/aGwJzmbB3sCw6OzSpsMdVxs8ttb3NCOPiZn80i1wm8KYjot13vrTX57qQ/FdFpOvSnTaTleQ/d1G+EZUU2ggPHTqRWDx8cfIau0KTA8Gj+aVdqEjm7y2wv7o2JT9D5vXlWL1VsFyaBiZp1S3NBuSstBO9HfBf+DFje0o79FWPRFtB9vZoZazia/vcZbIPUv4r5uI+k6+B8OWXpBDV55Q60lr6oFHYK/Nao2g8FIzuYZ+q8Hl0W1whUYHo03j7NJd9zXbUR3xL9h/F7o/7Khh0VfFH6F2WgVC9KMN2ZDf2VoFaQ/E/W3yNAf1NBl4UT894fUfsqn+vH8qQy+hwWL8OKGdvQDgQsBG/+Nvnwzv3w2EW7o1tNGOOMbFWaOcDgKP5To952k9IIauLhehOPfs1k/oz+yoZtePq+qxcSWYxzhl2/mk75/UuGZIzyvqkXvn8kIwsOiLzJMay2o/kB00p9+GgjHa75jfyj1KPVlmoEh3NDDotuZ9ZsOF7F647S60QifvwbfwwJBOE4UMNQO0CH0qwGNleRmFTe06/1tRb+keLs0EeFwI/znDwqbiHDc/wDD/ycwGIz0ghojCKeeTv3vSqoYQhe806CvFzk9VISTqD8H/1+Z225NbznGEU6iFGonJiLceAss/779kypsBOHwJ0awNNJa8EdAxVDFjPzXw9sJ1AHvkMB/wXfsD4WfflSe9DKNV8zQw+KHTO8EMrdVLFQzsTGjbxhvtNNGOH4I/7PinStgOM7BaaERjgy+hwWLcPjJwBsT+imEhkJyScOiL84Swssxh8aUVmg6wvH+gBkiPKu0CcEY/b6XY1AHp4eKcPDqGNivvF5yWNHMarfI1cP/3KRvxpRfPfw6pEZlQYTDX4fptBzugn4BDSEc1QrV3DjC8e50vBmUTxfhUEP0ZoCuhv6DwDes9xff0MPifyB4A7B4q1jAZl2E4/uZTstJLRb/iYbfunIa4ZjB97BAEI6ruKEd/eqRxibxFoaaAvqR0ttMLYJwQwwwvSMdGjdq8dQ6G+8ahdMNdaRDPdGl8IFbklERjn5Y0elzrS8damViYfSXMqXlGPnVw78N0tukpRCO9u/YH0qFol5DpESN1khrIT0Iw4Djiws9kd6OdKbTcrgvuqkhp5n6i2/8YdGrid73iZm3igVsVkQ46QWR9PpFGodCTYVGODL4HmiEM6JiU9CPLLWZzk2EB4ZHw68kKjwThEOtSH4V/ozoMUkIR/XZsT8U/YxSe8PmQkM3sTAV4WHRF0ltwJRfPfRFpRfUoI4K6pQLQy3HFITj1SB180z5/wVBekqE48MBen/TcRlHOIMyh47kV6FbUH/xjT8saqvUr9QirWIBm7UQTpqrRHrvJw3P4S+mNMKRwfewQBA+k470s0l3SL9Hc78jPTA8mtTKp9GRjv8vSi+oIb1nmIJwBCe4ILranOpLN6vdkl5EYCgOfaXUlkP6u8AflNQbj/760K4shXD8b2fi+5MRhOvtSMc9IdIjm9WRjpoWPALJjTYF4cYflkb4tM1aCMdfDUnvnaT5pCTvnEY4MvgeFizCzZ2UhPsNc386G9QQEZQxLYTj3xKphxM+UmtOQrheH07vn8OKZm67xVsOPtOKQRlxQJMG0B8CfoyMTLg1NGuS9AeaEuGG1g4w9DVIZEY60qmtBX/DQ18C6tI0C+GkG1G/QLRHL8KnfFi6I33aNmVjJhWzCMLx/yD4zBswnO7UUTka4cjge1iwCDd9URm0EvxnwlIIJwn9l5hGRzqDwcgqbSL9+uPPaLwjHU43gnB41aV6XaTHxBFOmluHa071pUOVTC9vqOUwvo3dGilAmvRH1eWb+Ya+t+RsnukIN9TGGEb70qlLqI20FtQ24K+JHoo07EIStEwjCIfv0PiqM9Iv/pQPS09nm7ZN2ZjBzEI4SdTlZ0b+oFmlTYbaBmkYi0Y4fA8LFuFgZgXoQK+fFkc4rLCkFpghwsu/X7w75elGEI6+wORsHv4WHBWbAv/DqQinnltO8ePngk2v3aIZEvDdwneC/l7UnyGIJUBqMNQFUZv89loE4ehnF33PeGe13l5x/ETqojKScEJTF3pRx57w76HcKMJRhfEvcMf+UPjfpxfhUz4svahsJmakMSOjET4HDb6H+Y1w2mib0izVbiHcitUfZ4ZGCu2yMIwO7ULbT2g0wmn7KYxut7iRAqwuAKMDrNL2cxqNcNp+CqPbLW1Uo1sFbfPdpolwWrRo0aJFi9Zc0I9G+N2LrD83/G6RS9GiRYsWLVo/s8xAuGWkVQqrLrKcl/ZIOmfxLrRofZMk2IY22vSatdsmLVqzotlEOEEQWiU3dT1r2e80xWn9AFmdE7TNWbN226RFa1Y0KwiXSqU9PT3fPlRyAu0C926cjRsteHW/eQUbKoXcujWZF7I6J2ibs2bttmkFyeXywcFBa9fip1NPTw+fz+dSJBQKpVKpxW9neYQX3k0L9V93av/6u7euH/377/V/+kM//mzUfk5pqPeToCQfDKF3Jup+8+q695LuN6/6O9quey/p72ib+TUXtqzOCdrmrFFbi0AgyP0mHo+HH+LxeOiQQCCgnjs4OMhms6dskNQrSySS3Nxci5A1OjpaJBIZKQAPOO3r19XVpaenm77/Z5ZUKuXz+RwOZ8rxbBaLlZKSIhQKLXXrmSJ8UMSvyr5SXl6eW1CQmpV1ODLKzmYxg8H449df/uvju3Tvvl1XrlY/imAwGMLmKovUeM5KUJJ/3XuJoCS/PCEGNvQWKzodXnQ63JQLIoSPD0kFJfnjQwv8HWjmsjonaJuzRm0tubm58fHxAoFAIBCQWMhms3k8HhzSi1u5XF5XV2e8NcrlcgaD4efnJ5FI0M7o6Gg/Pz+9rwVwiilvBqC6ujq53FjnnBGE44cMFRscHDT0+mKo/j+hxGJxbGzsNOamsVgsLpdr/C9oiqaD8J6ensKS0phLlzf++Wcce9P16H0MBuP/PL1+2bXHM+qkt6vDzRO7//LfolCr/zlBWunj+Rv3fsIM6zrHBQiHHu+c8N3A6e43r8oTYopOh7+tLoePOeG7c8J3A+DLE2LETfVFp8P7O9pUCrmgJL/odDjsJL5HeNHpcEA4uiA/J5PuXSfJ6pygbc4atbWAk623IbHZ7CkpBe418Cw3Nzc6OpoEdUA4fheRSBQdHY0uLpfL09PT2Wx2bm4u/JTn5ub6+fkh17+uri46Ojo6OhpVhsfj8Xi86OhoVAFcUD4+Ph5eO3A283g8dKPBwcH4+Pjo6GjoD8C34XHS09PhI35feK0haIR/k1wuT0kxGD7WdJBXVFTMpBrTQfiO02f+6+O77hjnl99+u514YiXz97Kqxwq1Wi6XL1u9NurUMVumbUdHx78nSCs5gXbcrJiZVHTuCyF8fEh6e49neULMUO+n695L3laXv60uBxjjCFcp5Ne9l1z3XlKeENPf0VaTnnR7j6egJL8mPQm6zRHC0QZcsCY9SVCSD7ew9kPPLVmdE7TNWaO2FtwLJzlDuBeut6Uhd1kgEPj5+fF4vLq6OgaDgbvsgHCRSOTn5wd74uPjgYVw2ejoaLhLeno6UFkgEMBRuVyOtuvq6lxdXUUikVwud3V1TU9Ph3cFNpuNVxvKw4lwR4Tw3Nxc6PqGR5bL5TweD54d34ZTXF1d0bPD6enp6enp6QKBgMfjiUSiGfbPLwwJhUIWi2UIzMeP7btwLuRhfgLYncyzx4/t27p1raHyHA5n2u74dBCuUKuVGs26P/03errZLf5V/PZ12Y2r9r8u8g3Yvz/28rozF25k3v7uhJ8J4UWnw2/v8by9xxOGxqFHHYgLnjfqSAeE83My0TYUGB+SwjYV4bijz8/JRNu0QFbnBG1z1qitBVxn8JJJveVsNjs+Pt6Im44jHA0Mk3x3QLhcLgcHXS6XA1mhGI72wcFBKIl3pAPgYRvcYlI3OwnhUGFAL5vNlkgkiLV+fn51dXVwiER36jZ6HLTf1dUV/35ohPP5fL0kvnY1qr729thIo0b1Sq997X/6uOz6gf3b9Lrj/84BN0fTHAu/V/zo0K07f5057xFyhCCI63s3edgtXuK0Yt3xc//5v/978eLFd6WllbFHHLOuc6Z3r/ki4CsQF8iKIxzNcSMhHLCtd9s4wvFtWiCrc4K2OWvU1jKTjnQc4egihhAOXd88Hg/oCMUAtKSSOKTxq0FVjSMcf+2AwlA3vD8fTa8zgnDSNqobutFPjnAqv1eudHhcdt0IufWy/MK5EItQfJpj4Su3/9k/MspgMETDIwRBvODX/rLY1nb/seI3XdvulCelZ353glZJyLsIrXIa95pHojIV+s9hnHuo9xMcAoTDTnzWW0747vKEmPEhKd7rTtqAQ+KmehgdpzvSSbI6J2ibs0ZtLVSEQ2c1oQ/h6BDILIQTBOHq6ormtUEx8LzRoDVcDXnqxLfua9hGfrwRhKPeciRUNzabTRqnFwgE8fHxerepOEenDw4OojcD6vf5M4jK7wvnQsyCN26id0UrVzqQKG5uj/p0EB4afSooK+etSPSLvQPsuRCxr6Uy7w/7ZXbRyewsXmj89Wlcdr5Lr1sMs9Ovey+5vccTVoUBhqEkjnBxU/3tPZ5wCHrXqQjHL5gTvnuo99MPf8o5LatzgrY5a9TWAnPH2Gw2m81G/jE4qWxMaA8+fcxchKPRbrwYj8dzdXWFu6BZ6/ARARuvnnGEQ489lEcj61A3iURCutTg4CA8u0Qiwbf1IlwikaAvCk3fm8F/0/kqqVRKGv9+mJ8wPXgjGxtpJPWrx8bGmlWr6SDcbplz7JOamtdCl30HYM+F0D+ba8oqsxMPBu79z39/2RGzwCefG5Lebm1wwUl7oCS1PHLWSRck7aThrVdW5wRtc9b0Nhj5N5l1yHRNebreW5DAbFYdjJSnHiLdaMorm16NBSnSsu/HZddnyG9DFDdr1bhBhMvGVIYOMRiMu88au/oHbNeugz3lBfcCd2wK3++bELyhpqbG9NvTomVBWZ0TtM1Zs3bbpDW/JRaLSf3nFuE3ojjeo+7j42N6xfQjXCwWe23a+XVYofeom/eGPbfvEwQRcT9/9YaNeyKO2LqtZscn3n1am5SS4Bl0mH5fo2UVWZ0TtM1Zs3bbpDW/hS8BX7nSYdrj34bscdl1/BXB9Hlt+hEulUoZDMard316j+Y9fPirg+ORkieS0YmHbZ1+qbeWHQ5d6rSsUyIhCCI45YZYLCadIpfLxWIxl8vl8/k04GnNkqzOCdrmrFm7bdKa38JHwWc+BK7X8IXjWVlZJlbMYEc6g8GIib//rr1nQqGmHm0WCNy8N6w7FnW98YVSo+mfUBzNzI7NvEsQxKpT53GEi8XiM2fPk2bx3cq4TYOclsVldU7QNmfN2m2T1jxWT08Pzq+v/U9nA+F3Ms+iW3A4pq7BNojwG+mZcC2/v44b6lF/yOXabPX1PBCUUNek1Gi6Rsf5/YO2a9cBwuVyeXLytTUeG+OucZtaesWSka/DioraV3/H3lq+yosTRS+IomVhWZ0TtM1Zs3bbpDWPhQ+Eb926djb4rVG9Er0rwl8UTKzbFDPSb9++y2Aw3n0YNvRgB5KvS6VSyELWP6Hwzche4ugER8Mjjq10XV9W/3FSrSWdOKFQG7rmTyVYHW7tWiwcWZ0TtM1Zs3bbpDWPhSP8+LF9+DS0uY5wqPrNe/qTjEml0j1x8ehjXKPgf/YOVU3PiW/szyp6aWI9FoZUCvnb6vKi0+E16UlTrvsirQunNXNZnRO0zVmzVpuEcCgEQRhPDPpzanx8XNItaW9rbxG2PK152tTY1N7WrlTOuSBghhD+MD/hwP5txoOqGrKxkcb62tvXrkbNLsIJgrh9++6q1d6GprZ5HgiCjf4Jxeq4K/7sEOLbbLi9h88YWZm28KRSyCFAek16EiQTm7I8jXDLyuqcoG3O2jSaUy4mPEj44OAgfkjvuShFCko7RorEYqJMTExuqP7UbGZzROPj44BtvSbplqjV6vHx8RHZiKRbIpVK1ep/p2QNDAy0CFug6/fHiLSiDCfx8WP7YOe1q1GCFzk4j+trb1O3gdwouip+Sn3tbXQLFotlYt1MCu2SmJS8P+QcdV7bc4HgD+flB8PCrt64KfoyaL8noFkgIAiioqKCwWAUPv5ufXrvl8HShhdrAyMYfx09ya3782Rcx9cRE2s5L4QCo8JHCNIC+UOLTodD/tDxIWl5Qgx46oBwxHvktcNRlJ+UIIjyhBiUY5RUDA798Gedo7I6J2ibs2ZuW4LYaoJvouYEQ4f0no7oPkOEm5KY3JAMJTu3ugYGBgzB+2nN00ePeAlJN0+eubJ//xHfdb5BnuvPstmlxSWdHzoB5MD+9rb28fFx6sUB/JatMDilSDh3v/Y/xZd0b9269k7mWUTorVvX6t0GkRaX40ctMJ0Nl1wuf1JZC0PaNfX1hyOjlq31sHNfvXLPXytDwvziE7deSliyeu3yzVuh/MXLSctXeX3+MkEQhFgs3hYUtiH8bwaD4cWOXLJuc0T89T/8DvgEBsc8KKl4+Uaqb8b7fFTR6XBSgFVIIfq2uhzyhw71foJQqZAnFBB+e48nPycT3Hfi23sAPycTEpG9rS5HOUn5OZm393jmhO+GYrf3eIqb6mEnPaAOsjonaJuzZm5boqb3QMIzlBiSIYQPDg4izxi9AUAST0ibJpfLIYUaCrlqJDE5JFCJj4+Hwjwej5TLBBBOTUyu92oSiQRyh89qOnC1Wv2s/pleeJfm3rsUGrTWdduiFTs9V205u84+3mvxxU1Ol9fbpPvbXzkSzOc31dfzc3ILE5JuZiZfe/K4AtzxgYGB27eyiOb/ZKSkwKUELy38CHhoNrwvneQ9my7S4nLJx8f4UT6fb2LFzAiwKhaLXTy9FrmsWnUs8mZDY4d0CD/a0Nm1dIvPkFxBEERo+NFN2w9BL3pFRQXj8Ol64bs/Nu3oGVNJpVL7tRvCrt1x3LT9/1y9WHvZTrsPLwyKUxFOEARgm5S5BDxyPNmouKkeCqA8ZsS3hCh4MRSGveh0OCQdB9LTjjjI6pygbc6auW0J98JJw9i4F27IzTWEcBz/qAwkGRMIBNHR0ZAYFNKKE0YTk8PbACAfygCY09PTIW0JurXexOSkq0GGFRQyHb1AWFySbolefhcUFD39276v4A9uoJ0za/uiFTttV/qHea4pPczkBtrl7LMvC2Ym/Ol6aPXqU+ucUrYsyfhzafYeu+zgjeXcwqc1Tzn+/kTzf64c8Hv0iAcXxH3xoSGZ+EPXTKpNSnBCiq5KTTs2pXBXXqN6hcdYNSvZiakIF4vFSx0cN6TebPrUq7dA78hoSNwlhVpNEMSh4Iiw6LTW13WxJ3cfYW/X+wBLHOx3BAZwjh7atcvvYPChgJ1et24mm1iZuSlIQDI+9O8IDYC5Jj0JvHBSwhJ8LBztN4RwKEZFOBh+059ZVucEbXPWzG1LeI5O0ogy8A8OmduRbgjh8CqA9lDTjxpKTE7NW+rn5wcAgFvrTUxOvRo49HC1+Pj42RtE1+uCP3lc4bQuoCyY2X5rabzXYs9VWxat2Am239ObG2hXFszM2e9YFsx8sM+h9DCzLPhfKzzocDI0fLfnFqL5P8e8Vwe4e0Rt8b6ZnPK44mlBXtHpiKjwTRsvbVn2IMAuP8xNrpj+XDkfHx8cYZKPj/G5aaScY8ZF6kK/djUKP8rlck2vlUGEp6Zl4Ou+uFzub3+fedXXn94s2JN1//fzF389HuV85jz7QV5By9uClrduMef3HjoMhQ8Ehf8de+toyK4XRf6t1RfE/ARh1UVuegD35q7YoytSTi/npnpyb+7ic0Pf1Fxorb4g5ifmJm/mFtyb9pc7F4SA3f3mlbipHuAKvdzU/KHEN4RD4lFg/PiQtCY96fYez6HeT/0dbbf3eApK8vUivCY9KSd89/iQVKWQQwI0WgSNcNoMm7ltaZY60g0hHEHXCMJJKdHAXYZT0DVx+sKt9SYmp14NOtXRHL1Z8sLHx8f1uuDnL15btGJnfqDj4zBmnKcNeOGLVux0cfVrvGh3P8DxEdu+9iSzNNy+Oda++gSzLJj5JIJZe4LZeNZecNm+5m/meU9mvNfiq5uW3PRden+PTdYu2+w9NqVhdvyzdqIbNv0P/xh98ut41f8aclOnXXmhUIiDduVKB5zipPnkMFMdfGs05Q2diHehk/jt4+Nj1pwJgwgPDT9a+/wD+sjn8+39/IOz7zMYDP+9e48eP56VlRV29Kjt6tVw4/84Lbt16xYUPhAUfuZSZvyFY0cPODnZ/84J9uaE+RuzUL/bF1e/ePFiut/tXBEwG4auBSX53W9ewUfoY9eLcIA3DHsTBDE+JM0J3w17YLxcL8LxYjA6TougEU6bYTO3LVERLpfLoUedinB0CMkQwuVyuaurK2wAMonpIhwVFolEqAxKaYpurTcxOfVqpryXzFy9vb16Eb7Wh43cbtxu/OXy9prt66SlV/2WCS7bv7ho/+KivTDRvvYUU5hoL0y0f59m9ylnyXDZbwWBto+C7KqPM+uimY1n7UU3bDtuLx6v+t941f8GuH+03bRpOsesPMZ8eP3KTOqPR0oHGKOp5vjsdJzTX/ufkrrZURf62Egjid8Mc6Kjgwwi/FbG7Zj4++gjNKmkyurf1ns/x/qO/IMO/RGf1Dsy+uvxKOT+gxfOOXpI/jGDwWDIPxUYr4T8UwHLeemCCbmKcomCYA65obShBEGMD0lJPeGkPXrTj+o98SeX1TlB25w1c9sS/OKhNNsikUggELi6uhIEARvoENqDn25kRnp6ejqk354hwlGeb0gTTnyf5hy/NTUxud405zDlDeUFn87/wKn07u07Kr/zHuThPee4XfVnVR9nVp20jfJYnhroJky0rz3lIEy0bzjDHC77bfLZf4nm/0w+++/go99r/7YDnI8++XXy2X9Hn/xaddK2Npr5KMQua5dNms/Sv72WH1q9uufjjEbECQrFGQwGWtv9tf+pXlTjO1EXuuTjY1KOUYY5s9iQDCJcKBRu23kYD626/k//vy5e9kq4ejgyCu0sLS9fdCCoqrPr1+NRt+79g/wDQeHsyOQTUcf4Bbtjz3KyLq8llP0Gq6DsTzm9PPbsCXOrTosWSVbnBG1z1qbRnOSYTD9k4pUtUoZazHiFTbnarLpSgpcCEr8rix923VvSfmvxpW0sKsJ9PXwe7Hc8u3GFm8u2RSt21p9xeJ1g/+yMvTDRXpC05FPOkvdpdsJE++ZY+9qT9uNV//ucv7j9lu3Li/YNMfbcw3aha1x3uXmdOnaqqLRK2CqayUA4rsDAQBJ6D+zfBj437nDfyTxL7WCHYoIXOdSx82nwmzA+nc17w5aY+PsoPEti5u1fdu0pey9iYP1L8LYYWFT66/Go89euwc6HxU+cV645fvIia9mS+oJABoPBL9hNaPV9fVolv/DgNHoPaNGiyuqcoG3OmrXbJi1CqVRSXXDezSuPQ5mSB4ujPJYvWrFzu5v32Y0rbu5wytznfHH3WhLRQ7esf59m9/KK3YfbNh23Fz87ZV99/N95bVUcJnzkHrS7v8fm6lb7ns+GXccZSC6Xx8bGkgC8cqWD6F0RnjP0wP5tEMGNtAdPZzJDfhPGEd7T07Nz176g8PMFpc8n1drnAsH/eXp1Dg0v37ELz0V2ISHhfyHhPmnpLp5eBEFU19Sv27Bzb+Cxrm4J/9lT1rIlsRxPBoMhfhqh57v4VMBy+rXi8RwNIURrfsnqnKBtzpq12yYt/b3o1cUFZcHMsgi7uA0Omf62JcF2ddHMlxftYaj7cZQjieIjFf9TPF0ke/zr5LP/FgfZlR5mPjzwT1d5yjb7jD+XXt20JN5rcbzX4gt/7ZzVx+FyuVQSP2+8R/K5cb/82tUo6uC3j4/PTDzYKRaVyeVyLpcLPeoQoaZDOrToQBApnej/7JhHikp+X+UmFouzsu8fj7keHXMZjgqFQtay36/H7fXxWkyMkpcvV2T96bN57bRrT4sWLqtzgrY5a9Zum7QIvRPZyktKU/xXcoPsak8wn5//h9xgLy/a10UzT2xZgyO8Jd2OaP5P94M/NI3/9yDwH1qDnfJwivdafHQta5eb19ZNf81wIbgpEovFeB5x8MWdnZngcD/MT0CB0CEX+JWEYyR+x8bGznDkYup14Xeyc/eHnIPQbM6bt+bym1b/fQZHOEEQB8PCFh0Iish9uNTBMTs7232dz/rNuzo6OsRisVgsvhR3NuOCK4PBIL48JORdyHpac06HOHCOBM7kAWjRQrI6J2ibs2bttklLP8KPHT3tuWpL0CbvR8ecgNzPz9vXnmA+iWCWHmbm/GUbu3kFjvC4wHWf8xc3xjGFifbZ+2xwhAetXu26+fDFxIyi0qqhIdmPeSi5XI4HbmMwGH/88euB/duOH9tHsn1/bV206L94SbPWfxvS1Ag/EBQedTa9UyIlCMI38GBM9v1fdu0hIRyiwG+7mrL5UvzBsLDk5GvrvLcvtXVwXeuz1nvHL7/+znJ18vdxjjrkxgnewgne4rNhBSd4S8ShTUEHvBLjjsz8MX6YtBqNTqfV6cjpU2nNBVmdE7TNWevrPKoAACAASURBVLN226SlH+E4nq/vXl4W/A+5b/ouBTAfWr0ajiYGrn0Y7hS5aY3gsv3TUw7CRPvbAU6bXTcFuHscXcuK87RJO/23tR6NRHFTNO3Bb5KmRrhYLPZcvynqbPrFpDv7Q075n7kIHeakYqXl5f+zY558XGm/abNYLC4rf8x0cPbbzT4cHH445syumLMe2/3wB3C0+9Vl5dLf1qw5cCTMIk8y21KrVeNjo7LhYZVCoVIopj5hTmphZyi3Oidom7Nm7bZptqyYnBQlSLWs2tvajSPcdqV/ypZ/+sbPrrMPcPfYsW7zDi+f4z7eO7x8np22+1r8+50dNs2x9tXRDsJE+8wAJ/z0i3FWi+9JyoMypZycnCx1a5MCrObkFoQfO3U58QaDwVjlsfXXP5aeuZRZUPqclLvscmKSvZ9/RO7DPYfZ8FScqBhnlgdrzXqbXXsOX4jDwf/iTesK/x3MY5EeQYct9TBIk1qtRqcjdDqdRqvTqAnNpG5SpVMqtZMqnVY1qZpQToxp1SqNWqXTaCfVsglVr3byq3J08FNn+8CAtHdg+EVr+/M3nS/bOlo/9OcXt128XhN+sezwkVs3bxQ9qXz6pPKp3vtCIDZIKcbPyZxri7YXfHpTq3OCtjlrehsMnjOUtBLayCFc+AJrCwotB59V1dXVoTCruIwEjp2JRmQjVIRv3X0Ex3CUx/J4r8WXtrGKDjviUVRT97iVBTPfpdrGey1+HmtfEeUgTLS/FeAc4O4R5bEcEqJEeSw/dezUD+tCJ8kshJueS3RKmZHmhCAIsViclnnv6q0sTlQMg8FIvPUYPyqXyz02bIgofbx+XwBK5trS+n7ZCrc/3Ncudl5RUdPQ0vr+Tnbunezc9Myszf47f9u0ZeWGDZZ6GCStjtARBEFoCJ2a0KoJ7cSkcnBgaKC7b6i/f2hIOvKurUv4vvNJQ2thcU3+I+G5xLr9wdwj0Y+v3nuZeKMqK4//pLqtrLoj/3HLzpBH7luz7FffWLH25vlLtQ8LHo+PDI+PDFNvCqHLIeAa5BgtT4ix+KPhQdTNFY1w2n5ao7YWI+lEjRwiic1m+/n5WdxjNoJw/NAMSQ9pUaj7ZwnhhL6+9IiouO+Wja1xjfdafMbbme29foeXzw4vH3QoZScrc7djgLtH0wX7qhMOrxPskw544GPhP2YiuiHND4Tjyi94aMtctmn7ITC/v47/HXsr836pV+gxh6i/8Y5+uVy+yWen29pNK1Z5Hj+VfOlabkHp85qGd50SKSc2gem08lL8NZguZzHpdAShJXRyrUapVk/0D8qy7r2JPF0VcTb3TkFdZvbTqzcr0vMFGYWthY/abma+PnC0/Mhl/qWyzrgnXS/7JsaU6okJ1duOz3dL3wedrlm3I9dpfUZCclNBaZVaJSO0GkKrod4Top/iScOgyxrl/0bsRKm+cTcdUolDphMIrUoQBEoTXpOepFLIu9+8ygnfDQlO4I6wMT4kLTodDsHaUD5y6q1xhEM8dji0YLrWrc4J2uasUVuLkSjoRg59194kEjabzePxIDMYQRCQVgQSgkEcNMAkZB4zkvmblOgTZ3NdXR1kFEWpUCA0OnQAoG2Upgx6BeCCUD28bvHx8Sg5KY5wqCEUzs3Nraurw0tSqzE96U1QhiM8wN3j1DqnKI/lhuK1LVqxs+I4syTMoSyYecbHHaag+7huCF3jGrrG9eDqNRxfH2GrFcYg5h/CCYKQSqXibxIKhalpGQ6Oy/9Ywjx04WbGnRy8m10ulx8/edF/z2HXtZsDDobtCwxzW7Ph6N9Xk28W3M17unFbQHVN/Yyf5V/pNFqC0BC6SaVC/e6j7NDfVf77C9nHH9/htv199emFGy8zHoruPBQ9KG7PyX+XU/i+Uvj1Eq9jR5LgaGFnTefXAdmg+EN/X/+wqHcsMum55+7ckFN5N5KO1z7Nm5wcIQgdAU7+90L+8fiQFMKhA6GBqQD4t9Xl/R1tsAHb6HSUShzyh9akJxEEwc/JFJTkQ3ZwSKCCIxzdEYVex/ORU2+NIzwnfDc/J1PcVI+utgBkdU7QNmeN2lqMpBM1cggXJDGTSCQouipkHIFsoSgaK6T1hCCseq9GTfSJx1VF+VEg4RhKdYqSpqBtV1dXuBFcsK6uDgogMEN2cJQWBY0CpKenp6enw6uGSCTSW5JUjelJ74w2Ul/6lPbwgF3WbmbeAfst7psD3D22u3nHedoc83Q9s21N6h63vIPOZcFMtfJHT1ealwinSi6X5+QWuK7xQnVd672DL/gIR9lh0T5/Bpy9fOfrsAIH/Ke+4fBjp2Z2Zy1BgPNNEDq1Vq3QadRS6cjd/Lfrd+Z47sw9lfricuZrduTjyPjG2MyWq9mtd/Le5xW1NTV1t7ZLb5a2hiW/9OVUHLn+qubd1/om8bt3A73dshdvvvyd2BibWH0r5WriCfZwf59ao9Xo1BqdngTnCKjg+0J2E4IgwHsGuApK8gHhwGP8dDyVON5bDueiPdRspAQF4XAR6q0RwmEP6vCfds/8XJPVOUHbnDVqazGSTtTIIVworzYAj/jmv8JRlD4EjTcjF5kkaqJPhPD4+Hg84RhOd+J7Zx2/Ed4xUFdXh0KmQ92o+cpcXV1x35pakloNY/8PDchQmrLdB09MA+EJ25aj4fPQNa5Fhx1T9rjt37A5ZPPGsmBm4yPLT1AwrgWCcFzIQUd75HK53272leRMy99MN0kQOp1Gq9WoCd2YYnxQ2P5+d1CR44bbXnsLcnjiQyce+x96tP/4k6Nxzy7cEFy903In/111ffeLFx9yy0QZVT17LzZuDSsrqZEkP2jkVnYKW/pb3nwpLBFnFby+c+NW3LHtoyMygiCMLCcrT4iB1KIElkh0fEgKPjG4wuDvipvqIbk4Yi2BYZjA2IzygueE7zYd4XAR6q31Ihy8fMv/Rawhq3OCtjlr1NYyw450kUjE+JYHxc/PD5CJjyIjhCNsoywmJFETfSI2s9lswCcIT3xCUBCu90YoBRmqGwnh1IellqRWw8g3Y0hNjU0WRPgxL7dFK3Y6s7bHey0O9vbKO+iMCpza7sk9unEaNZyJFiDC9Ur8oXvgy6zkwCF0aq12QqFSfuodTrpc7bD2uv3GO0FHy5OuN3vszvPcnb81qOjPiHL2ubqopOeJGa9Ln3SUPX7Prf745GXbg6K2mMSmzMqO/ecqD8bVpBW1P6r6mFveUV37/mFmxvmoQ/0D7VOuBQcuFp0ORyiF7eveS/o72sD5FpTkjw9Jh3o/qRTynPDd+Hw3KsKBuG+ryyG1KI5w6IEHwHe/eQV97ySEU2+NED7U+wl1rS+kdGdW5wRtc9aorcVIOlEjh5CQuyyXy1FCz9zcXHCF0R7UBU0QBBoOF4lE+MX1Zi9F3CVNGodOcuo2jnDkeeNXMIRwvGKwnIxaklqNaUgvvwsKigI8N0Z5LI/yWB7g7uHM2u65akuAu0foGtdLmxyz99ic8vPQi/AAd49FK3YeWr367Dr7K7tWn9ruiQr4e/mUBTNnWFtzZRbCPT09LXXfH41wi0ur0RAEMalSTcgnvo6M3C1sdvE4ZetyZpnrxay7r/ZHP3HckuXm92Dd3oLNQcX+R58EnqqJTmzML/sQl1BWVvGe2yiuqu4qKW2paeraEVyyPqBw59HHxy82XE1/Vf5UmJudefbIztGv7ZP65q9RBUPLkMb79h5PYCTsQWPYAFQoAHlIQXq9cHDWb+/xxHvp4XSVQi5uqodtvQin3pqaehxPVb4AZHVO0GaKfQq2kQTbdIfYfAy17Q6x6Qk2ySTBNt2YmXtTamsxkk7UyCEkV1dXvD85Ojqax+Pl5ubCJDIY/ya+5fCG6yAK4rPMQKREnwjhcrkcnY5ygcNHgC7aJi1vw1OaokymhhAukUigMNydWlJvNcyS3hVlT2ueBoXHALPPrrNP9F6c5rP0/l82j48yG2LsIVL6s7P2RhAO4C867Igj/LiPd+mlY9Oo5ExEiu5y4IAvtzDxcdn1x2XXM27FODra4keLi4stdd95j3CCILQajVwx+uZ9176ga0ttdto4BAUE51692+iy5Zbj+kwX3/trd+R4/1WwOZDrF1YWk9iYeV+YmPa8oFTMLf/wuLaL3yh+UtV66ETlxn0P1+7M3RzIPRhdnVXw+n5K/Jnjgd1drTqdmtDqmb9mSFS/Fkc1QRAqhZy0B+2n7qSWxPORgxtNGMhHrvfWpGosmOnoBI3w+Wafgm0kITYfQ21Nsc5Q246wf83ce+ltMEZyhho5hApQdwL88LMQJqfsfDZ+Lzklqajxmkx5wWnsNHLBKWUI4U7rAlBcl/Ij/yQ4EVy2bzxrX3uCWRJsd+1PZxLCM/5cetXHARAOE9HzDjpf8P/HWXd08c876Dz8ZVZylBkRhCg1RYGBlowpPq8RrtXpdIRWJ5OOpmZW/L50w6JfPZa5hF2//YodlmHnHGXjlrTcO9PVJ9vtzwceO3M37sk/ElOTcrflUOST9Ow3abdfFRS3NTe85/HqL6VWH7lQ7x1QuGZXnvee/AvJz29m5sedihzo6dRo1Tri20Q5WnNbVmcSbaZYV4htd4iNJNjmE9um57Cp1vvNPh+2+XzY7Jv+mBZIXVE9S7Ff5p0MIfy78Gq7VtdEMh+x7bJ22aRstT26btV2N28XV78dXj6Oq/xRsXivxafWOQHCF63Yud3NG6awXfD3OLXdM3v/yqqUGU6OnqYqKiqm5DeLxUJBUyyieYxwHaFRq1VN/NcH93NsbL2WOGwMCrtwNfXhhg1BdqxoB8/rrK1Zq/98sG5vwYag4l1HypLvtFxIrjlyrjIhsyUt731BReeTxk+37lclZby49rA9JKFpY0Dhat97h05UJqXl5uXe0KqVEBHd2g9Ky1RZHU60mWJdIbYfwmxFEbZvjtq9O2LXGWprin0Msf2nCz3URhJq9k1/TAs03bv92WRoOjqOcM9VWyA8S+TGNbH+Hhn7XFCMNjzGCwnhYLCWrCRkxePEE4qRIWs9Jp/PJ+UuI/nfluU3Mb8RrtMoJuTZd/PuZXPTb967des2OzgoOjo6IT45Pe3G3VvpaSlJcRdOn4s5GX0scofPjoN/BaQmXUhLir98LvbsqdMHDuy/k3W3+BG/srqzqEKcmv0q+kLdkejS1NtZj0qznxSVqJUqmt/zS1aHE20mWnu47ZMT9iUn7Qv/duCaZkXRDiUn7UtO2j/626H8pL04xLy+dGu3TVrEs/pnesfCqQh/sN8x+8DKjH0uYKl73Fa7+xlBuDNre6iXx1fxG2s/IkEQhFQq5XK5sbGxiNw+Pj4pKSmWymtC0jxGOExk02k1Op1Wp9Vo1Yrh4f6BwYEvwzLp4NDjMt62TV77d/q8eF5Vznt47u/ov/x99+3YuNfXc7ntH7u3eL6qK70YHXL1/IXKoop7t1L9N3tHsCOvXEsQttarVROT4wq4Pq15JKuTiTawT+zvjHS0j23zNtzuTLJL3OUVMYkuZxJZptippFVnEljnElgnk1Zdubj8XZidWVWydtukRbQIW6gIz7h9H5F4u5s3ipNKGv/e4OHbcXtJTZTdHs9NgPBA97WbXTeFrnGFAOnxXot7Pv/o8e+5IBrhNMIXjqyOLtrAjCO8O8TmxXFmdLpbTPKqyFS3qGRXU+x4imtUiuvJ5FVHb7hdusp6G04jfJ5J0i2hIvze/XxT1oIn/Olaf8qu4+4fZ7yd470Wn/BwPrqWRYqO/rzxubUf0QqaxwjX6bQEodPpNDqtGqK6qDSTco224U3b6qhCm8DbS/emLfFLWhF03YOdtD3yruP6sFXbwlkbA9b7s5Nv3m9sfn0gIKi0jPdO1JZw5QT70GbpQJ9GrVarJjWaSfXkEEHQCJ9nsjq6aAMzjvDOMFv+cWZ4ituRiy6HL7sGm2aHE1yDL7uGxrkEXXE7m8h6Q3vh81AjshGSL/7kcYUpoV3O+K4pC2Y+CrWFVGZH17KOURCecztr5jUcG1fN/CI/UvMY4YY0OiJ79upNRUMzr7ahtOZZxLk0r4OXPALOu/hHL/M5tmR9xOJNJ2x8Tttui1nqc+b37fFLt8Us9wnOLCxrefeuvb2ts/PDly9fJlVKaz8HLbNldXTRBmYc4V2hts+PMo8lu166uepCplvsrVWm2NkMtwvprhdvuMZkul2IZ7XSCCeIaWccmaWM4CZqYGCA6osDyAPcPY6uZdmu9KdSPMZn9f41njvc1sd7LQ5fsypmnQMJ4ZfDw2Zet7tForZOq82Gm4YWGsLVapVOp9Vo1VododURGq1Gq9FoNZM6jVqrUo1Ih/ft2vvbot9iz17o6+1rEQqfNTTznzU11dc1PC2vKX9UVFSUmZlZUVExDYR/kfbWviwGa26tgp33eJfu8S5Z+ilp6ZfV0WVBEx+2zfBbjuzNQeaTvY4ZfsuNFMjwW/5kryMqkLPDOWeHM2zDuehjzg5n/Fx0WbgIfpfpWRfbtottCwFYPlGOdofYvDjKjE5e1dR0/kXr3Zdvbptiz1vTX7659Vp472lrbFz8SssifCaJw2HZGERT/8FchBiuBEFER0eblfB09tKJmii9wVaTYy8BjEmzzXE7upZ1dC3r3DomInei9+IrWx0j1q/12HyQ//z1DCummtRUNHTXv+ixyGP+AC00hBP/dLBrCZ1Gp1ERmkm1Sk5oNVrN5KRiQjkx1iF6t9yByQkPHpcNKsdkcplMPjIyMTIyMiIbHRuZGBtVTEwoJiZUCsWkSmnWjPTal8Wca2tqXxYXVqdxrq0Bije3ViGc05ptWZ27FrQnex3d3d3jtq7ECe3u7i4+bGuoQICna5j3KgRjd3d3xOzoTS7u7u4+a93gY4bf8jDvVQGeru7u7mHeq9BZOTuc3d3d3d3d6wIcZlL5D8G2H4JtPwbrnzT+MdS2+Tjz7+RV0q/1yolBtbzPFFMqPk0qPmsmhvuGay8ksFotNxYun1nicIjIBiCfSfbuaQghvK6uzqy3B6sjXKlUjshGwNrb2gHhpYWFcV628V6Lt7t5I2Y3XWa+vGyT4LsCPrq5bNvu5n3Cwznea3Gcp03oGtd7+xwfhzIbYuyqYhwXrdi5PSBy2slGUS96RUN3XplYNTkPxlJ/EMKlUimfz+dyuT09P+btRqcjdFqNenh4WNTeVtfALy2vLOE9Ka+oSbuZ+dvvf/z62+/Pml48a2xuevay9U1b24dPbZK+j58HBvr7BwcHh4eHR0dkiokJpXxCrTZ1aAQQrlQplCoFsBx2wsbI2FBhddrNwpOF1WlfpL2w5x7v0pv2RrQTCoi7W/Dy93iXUHnYA+8E4u6We7xL1PK1L4uVqh+daG+OyOrctTjCca9aL8LxAsm+K9zd3ZsP2CMYwzbgHI4W7V5m6IKSYJsw71VxW1f6rHVL9l0xk8qLQ2zFIbYfQmy79FEcEB6dvGpYytdpFYTOJNNpRwitXKdRD8hexl1ZaXGETzvfCcopAoXBG4bs2ij/N0EQkMcT0plA1HHjOcVJGcRxodzeCOHUdGpQgfT0dAipBq8X8JH4PtgqxHZFyUv05h3XWw0LSqlU9vb2Cl4KSgsL76TduHc//979/IiouEUrdj4OZfbmLk7ZsgQhPM7T5tQ6J4T5NF/bF5fsPuf/8fj4P6FYQzZvbHh4ZxrVyCsTN7f0AblbRF+u3BF29cgs/awWluURjmgNysrKCgwMZDAYLi4uvr6+LBbLshTX6bTgKyOPWafT9vUP1POfZ+fmJ1+/cfVq8o3Uq+nXk2PPnjoSymYfCvz110W//PJLWFhwFOcY+8DBY6FhJ44fO3fmVFrqtcrKyu7uLgD52OjI2OiIUj5hYk2QF17ecO9chr+kr4MgiJuFJ28WniQIIvE+G/h6s/DkuQx/giDE3S2ca2sS77PLG+5xrq05l+EPDIajza1V5Q33mlurbhaeTLzPJggCARsQfi7Dv7zh3pv2xjftjXB9+Jh4nw0vDT+hrM5diyMcnGxwpo144VCgLsABed7Rm1xIvjW46dGbXAwhvPmAPTAeKD6TyotCbUWhtuKQf3xxUkhzhHDZUKNOIye0SlNMqxkltHJCq/0y8jouwfIIn3bicIRwiUTCwFKbCASCuro6lCMckn1ByHRI5g0MJvTlFJdTMoij20EKE0A+1A0ujr9noDJwF9hAOUMJDOEQ2h2YDcHPqXnH9VZj9qRUKgcGBt69ffes/lnJg+yyYGbtSWa812Lblf4B7h5xnjbQfx66xhWGzDe7boryWB67ecXh9etPbfeEaDAl1y5M7+4VDd1pOa2fB8YIgujqkV25I8wrE8/lOW4zQrhcLheLxbCMncPh4FFpIjFxuVxIOapQKOLi4iwVYQ6YrdVotBqNSqGQSqUtLcLS0tKMjIzk5OSUlJRr166lpqZGRETs2LHD399/27ZtW7du3bp16+bNmzdu3Lh582Y/P7+wsLDz58+fPXs2MDBw06ZN69evDw8P7+3tGejvHx4eVikUpvelA8KB2Zxra8ob7hHfEA60Bnf5TXsjbMNOADAiPXLlCYKQ9HWIu1ugW16pUtzjXTqX4d/cWgVHz2X44x4559qawuo0eEWAS/2Esjp3LY5w6OWO27rSEMLxApJgG4C0+LAtqRcddoIj/uYgUy/CM/yW+6x1Ex+2Ldq9jOSvm2vvQu3ehdr9Q/EQ4wgfJ9TDpph6coDQygjN5BdZ02x44dNOHJ6bmws5QlBqE+AiHEXuLGQQISheO6QbIeUUp2YQR7fDPyIvnIRwlL8cCTn6OMJFIhFKdAap1UiVMVKNH6MR2UgT917xpcjywoKih9yLQQHQ0w4W52mzy81r0YqdO7x8Uve4QRy3YrZT4UVOv6TLrBupJjXS4X++wBbRl/M3BEBu1aTmUXXn+RsC5J3PNZmBcLFYXFFRkZKSwuFwcGD7+vrGxcVxuVyhUEhKEE5ST09PaWnpxo0bLRXnXafT9n3ua2xszM7Ovnr16rVr165fv37jxo3U1NSkpKSkpKTExMSrV6/CoczMzKysrAcPHmRnZ+fl5RUXF+fm5np4eLBYrD///PP48eM3btyorKxsaGjg8XhcLvfcuXP9fX2mrw7H6QuOtVKloCIcbeM7qQgHV7684d493iXUPw87oSR0vMO7Ao5wfDLdzyarc9fiCDerI13yrS8d70UH3xoXQjvpgjA0joReC6Zh4mBbcbDt+xC7thDbbjZlRluIzXMOMzLVbVhaSyiHiUmpKaZRfSFUQ7pJ5eBI06UrK99GzK2OdLwMIiuBARtRVi/CSam+cykZxPVe3BDC8TLEN6ccxuxxhONJTg1VxlA1frCgp/3d23flJaVXT506v94JKH510xIIrVoWzCw4tKLk2oVR2XS6vgHVFQ3dwGnpsPxukej8DcGj6s7PA2NdPbK8MvGVO8KKhm5E+jkiYwiXSqVCoTAlJQV6woHWkZGR2dnZXC6Xz+cboTVST09PRUVFbGysj49PVlaWVCqFjC4W6U5Xq1XDw8PSbxodkQ1RNDw8PCKTjchk42OjaFs2PDw2OvLhQ8ezZ8/y8/Nv3LiRkpIC1L9+/frdu3erqqrgldlcLxzYjPrDgc1fpL3AWoRhpUphHOEwCq5UKZAXLu5uUaoUza1VnGtrwEGHo+cy/OH64KCPjA2NjM2nRREWlNW5a3GE5+xwfrLX8cleR5h/Dsx+stexLsCBWkDyrS8dn9cGOIcyT/Y6+qx1Q33pOMJRJzwUi97kMpO+9LYQ27YQ27ehdqIQ249synD4dwgf0qm+mGKayf4fhnCzEocjJCOlp6cjRxY5xMYRTsopTs0gjt8OLi6RSFxdXfUiHFUAcpnjQ+Y4wlFScwLLWY4j3Eg1rCipVNr5oTMz+Vq07+ZE78VlwcyHbJen+RZYFN7c0nfljhAcbtWkprml7/wNwfkbgrSc1hbRl+aWvrScVvhY/6JnjrDcIMJ7enpQrzj0hCsUpk6SQr3rLBYLyE0CtouLC5fLnVHF9QnGxY0bZC5Bw+ewoVar1GoV9MlrNRpYmWZudDaAKxhgm6CwGca88d5vhHBYe4YQjq4G3fLQkQ57oIv+XIY/fISroeujPT+hrM5dCxowFenJXkc0XRz6z6kF4ERwppGrHea9Ch//jtu6EmEbRzj0oqNiCPzTq/z7ELv3IXYtYcy3oXYfqDPavkO4VKfsM8U0ql6dUqpTKWYJ4dNOHE5FOGT7puYIN4Jwak5xUgZxdHEYloa83Ya8cLwCdXV1dXV1KB04aSycx+O5urrCIXCyqXnH9VZjLkipVDbU1ddXVMzwOmPjKhj8Jgji88BYWk4rONxj4yrpsDyvTAwgP39DcLdIBBQHu3JH+Ki6s0X0BZ3+42UQ4VlZWQwGQygUpqamRkZGGr8Kn8+H3nUfH5/AwEAOhwNR3Q2NeUdGRnI4nBlVfE4KursNTQhXqhTAdXyP3mKwgfxp6h7QF2kvfgW4/k87HZ1YWAiXBNuID9siI+0xVADtN35ZU0oav4hxexvKfBvKFIbZvwljiinT2b5H+KBO9ckUm1R265RSnUpucYQTM0scbvyaU5YhDOcUNzfht5EyZiUjN7fAAlD9i568MjEEdVFNaupf9ACkYWdXjwz61Y1bWk7ro+rO5pa+rh7ZD5sBZxDhHA4nLi4OtmFKmqGS0/gDc7lcyyJcqdG9lqqqPiv5A0qZik4v9pPK6tClDawljNkSxnwe7tQSxmwPtu2i9KU3c5hRKa7D0hqd4otOKTHFJpVdWsUXnWpicKTxUsIKyyLcuqJzis8FfR4Yu3JHmJbTCiD/PDAG/jfnYnnEWe7VWxVpWdWXrj+OOMud0mKu8ZGP3tY5NKvz4AwinMViIWyLxWJfX18L3rWyspLFYlnqaiLZZGbHRHLbeFTL6K5m2a5mWWbHhFKjs9T1ac0XWR1dtIG9DmW+DmVWRiwXhjE7Qmw/sm2/aeooEwAAIABJREFUC7kabPPiOPPENdfhwcc6+WedsssUUys7NcpPusnxhYdwgs4pbj19HhhDs83R/HPoSIeJbB4bA1JTU7kmy9fXN+Isl+SgVzR0z9ISc4MIhyFw9DEoKKiurg6qWFFRIcZk4p1gQjuHw8nKyoIZbTOtuz6JZJNswciuZtmFt2M0xX82WR1dtIEJwuwFYfYVR1a8CrMXT43wj6aYWvlhASOclhUF/eTAbPiIBryv3BH67ggyHXMEQURGRlIRjobSLT5qbhDhgYGBOMJjYmIYhsVisWD8GxgPq8vQuUKhkMViBQYGVlRUwOg4n8+3LMJlKm3JJ0Vy23i/XNMv1wDFSz79vKPCP6esji7awJrDHZrDHcqPuDSHO4hCbTuNIbxHp2g3xSYVIvWERKcapRFOy+JC499pOa0VDd1tnUMtoi8Acvf1f4HPaYoIowgHq3/RY8Gu9anHwnt6elB4NaFQiAogL1woFHK53Li4uMjISBcXF5zrYWFhBw8ePH/+fG9vr1gshs6ioaEhFxeXlJQUSz0DQRBVn5XQhQ4D4fyBfz52jakteBdac1xWRxdtYE3hjk3hjryjq5rCHd+F2n0INoLwTzq5yBSbVLynEU7LsoIF3yg12di4CjrSkQt+5Y6QinAXF5fs7Gw+n19ZWRkXF2cuwuFFwVJr0gwinMvluri4wAaDwcjOzjZ9URlBEL29vfB4ONRB//nPf5ycnM6cOQNr1SwyCATMjmoZRXtgXDyzw9TwqPNIP/PKb+OyOrpoAwOElx1Z3Rzm9D7Urj3E9mOwbfe3rKMI4dKvJdoJsU7eZoqpFW+1Ex065egXWdPFRAvPSKf10wqwDVPPoJcbTWQDIyE8NTU1Nzf37t27XC43MDCwtLS0rq4OYY4wDeHwfmCRrKYGES4UChkMhlgs9vHxYTAYQ0P/3gz53ybGSQUXHLnsQUFBpE74ma8R7xpTk3rOkSP+w0bE9SYbpWrmi77wEKpGrtbcWgXhZX4eWR1dtIH9g/AIj+Yw5/ehdm2hWMqTkG8IT3GVfi3STpjEb528Ta14o5to0ylHv8iezyrCUfJQI0FVzZUFL2Up1dXVoTXoP6faOofQ0i+EbQjb0tUj+zwwVtHQTUK4i4tLaWkpg8GAgWYGg5GWlsZisSorK81FONjMKW4sOpuPj8+JEycYDEZQUBDpUE9PD5fLRYHbWCxWbGxsRUUFNeba0NBQZWUljJGnpqYGBQXFxcWhF4Le3l7oiOBwODNxxwHhItkk2qPU6ADh+M5ZFR4jHaKvUIWHc5m29AZU13uvny3fidXRRRtYQ4RTQ4RT6RGvprDlrWF2IsMI10y818rfmmJquVA70aZTjMw2wlHyUCOpTcwVhEKzyKUsJYiabu1aWFOfB8buFolg3Rfag/vfeWXiiobu9Vv2I4RDRBMOh8NgMADh169fZzAYra2t00P4zCluDOEw6QxVvbe311DJnp4ePp8P4dMDAwMB56QyCoXi7Nmzzc3N6CPqmYcbxcbGTvsxAOEkh/vC27EfOamNClRqglGIllpYnYbipUP+MYi9KunruFl4EjrJ37Q3Qrw2UhniG8IhVynkRoOudVJyUnQFgiAg4xmqBnxEWVIWjKyOLtrAGiKWNUQse3TEmx++oiWM+T7UzhDC1RPvNBNCU0w18VI7LiLksh+AcNIqbWB5fHx8fHw8ihMO2Tzj4+OBzaQcnZCFDF0KIbyurg5yd+pNQ4IykEK8Nrwa6ILg6kCSUPw6KAMpQRASiQSiqiHXH6U6RflGcYQbP3dhq61zCIVj6+qRqSY1COQnr9QERz9wYm3AEZ6VlZWVlcXhcCCg2cOHDzkcDgpmSpiP8LwyM6a7U2UM4VAtS60IT01NffPmjd5DCoUiMjKSwWDg0+XMUteYOrltnLQzt0u+q1lG3T9LwmOkQ6ZRaoJRHOEQ2Bxyk5zL8Af0ovCogG1qGcIAwqnJSUmxWssb7hVWpzW3VqGPkItlIVHc6uiiDaz+iHP9Eefioxueha9sCWe+M4bwt5qJV6aYaqL5hyEceeEoJCrAErJuE9+Ch0NsVEj2hefo5PF4QEpqck8ejwfsZHwfeh3lG4WIp+np6XALIDSKiw51IwgCEIuyikFQdLi1SCSCfyEUK4rACg8VHx8Pp6B4MlOeu/A0Nq66WyRqEX1BM8PR/HNIbVLyuCkwKIzBYLis8bV1dEMI9/X1zcrK8vHx8fHxAS/8ypUrLBbr+fPn00M4SqwybU2RqUxvL/o01Nvbm5qa2tfXp/cQQRDwHWVlmRGqvl+u6RpTg/EHlFWflaQCME39ByMc7B7vkpEEo7DTSGYzpUoBcDVShqD4/aTkpHjGFDz9KP5xgWUmtTq6aANrDF/WGL7s4fEN1UddBOFOJIR3h9g85zBPpqwa6n+oG2/RjgtNsonnurHXhEI6IGuMj1/xznLJRknC03Oh9KCAUhTVHNiMkn2B34yGllH59PR08GURwgmCgEDrpKjm6HQ8sQpy4iG/ONzOz89PJBKRso+4urqSOuqhSoBtAkt1Sk1nMuW5C1KQxQRmsaGgK+CRb94ZyWAwdh2KT777Mq9M7LExAJ/OxuPxOBwOBHthMBhJSUnPnz/39fWdBsJn6H+DpkA4dPorFIqenp6UlBQWiwXD3qT45zBVzUjyMS6XW1tbq/gm/JBYLIahcRgRN73qMNQNdvfl0zvvP5EKWAXhKEb6lAlGcQCTPGb4F+bHUcvoRTg1OSmNcNqsZWYi/JVp1vTDEE7qSEcARnwFpxbNeiPl6OTxeCitCIIxQil0tvv5+ZEQTsp9QmBpTBnfcpbDtDhSAjFqOrX09HSoHmT7JrA8KCSEm3LuApN0WI5msakmNTBnDZzvFtGXK1euOjotT8uqNzQjHSali8Xizs7Ot2/fVlZW4quuCJMRfrdIZJHV4VMgvKKigtq/LRaL+Xw+HqkNjYXD9HXIdBIbG8vlcqFxREZGvnjxgiCIoaEhQDj6F/itVCrNRbhMpYXR7l3NMp4g77KgnT/wnSM+JcJlKm3VZ2Vy23hul3zms95IPrGRBKPNrVXQ9c25tuZNe+PI2BDKVAZnQQ888S37GakMCeGSvg69yUlRfVBCUnF3y5v2RvRR0tdxLsN/IU15szq6aAP7B+GcDTXHpkS4UDvxwiQb5+tGX80RhKOebSQc4dDLLRKJEBpJ+bnlcrnpCCe+ZSBFhfEkoTDhDhUYHBzEr4B74XoRbsq5C0xj46q8MjFpOXj9i54rd4S7DsX/vtghLrXqUXVn/Yueu0UivevCjYgwDeFX7ggtlQdlCoRLpVIGg4HynRgqM+VtIiMj4T0AdZuTCsC4u1kI7xpTo6Dou5plr6WqqJbRqJZRFM7FOMJfS1WZHRMlnxQlnxRwneS28ZmsQKNOZ6MmGFWqFIn32TCATRAEyh+aeJ+NkphBdlE0RE0tgxAu7m6BlKPi7hZqclJUny/SXrjpuQx/eBuAj9Dhv5Aym1kdXbSBNYYtawxbVsjZOCXCteOvteNNptkz3egrQjn0AxCOfGg0Ak1CuFwuR+lBo6Ojie8RDi6s3iugxJ1mIVwikZCylyJHH+4ukUhQnQcHB/EMoVMifMpzF6TQnDWUiaR/4Ku9g3PQsTQSbmcD4RYMszoFwolvWUdTU1PNCu1CUlxcXEVFRW9vL1wEX2UO2/AdmTgpHSavAbnRRteYul+uQTtlKi0c0otwGEcnCCK5bTy5bRwSpcy8152KQ2qCUVKxKQsYKkMtTE1OSpoej5+1IOPDWB1dtIHxw5z4YU4POZuqjq1qDndqDbXrCLbtCrGVBNt0h9h0hdh+Q3iubuyldqzRJBuv142+JBSDAzL+rCKcwBKM6j1EKkYtg0aXqd3UhAkZTUzMCkq9O+mo8bsYuekCzrlS0dCNz2LDw6HvZ58OCAyRDsthRJyEcNJ1cGaTZEqAVQs+0dQIJwiioqKCxWK5uLhUVlZSH0ahUPT29vL5fLFYbAjz0PFOfOs/J51OEAQsjefz+abUB3C7q1mW2yUnxVJ9LVWh5eDgW+d2GWuOgHkI4gbb1GlxtOaLrI4u2sAA4QWRWx4fdeOHO78OtRd/c8E/hNr+i/CBLO0oXzfaYJKN1epGmnTyLwPDz+ITZhfhMxQ4sjB9/SdZmjWP1NzSB4HQ0Sw2CLP6+2KH4OgHaKIZShDuvv6voKCgyG+Ki4tTKBQ4wiG6CSrg4uJiBOFpOa2WzT1qEsIJgpBKpWiom8Fg+Pr6xsXFQUYTtF4cpp1DcnGxWIyvI1coFOfOnSO+Xw6ODikUChcXFx8fHxPf/mAVOLAZRUdH/ee5XXK2YESm0qIOdiOXAmzDIDqcwhaM0CnO5qmsji7awMxBeINutM40q5kvCCcIQi6X42PhtKyusXEVYufYuApmsaHl4B+7JAwGo7S6jQpdyBeObF94alBQEJ5ddI3Hhn3hqdR84bPdhQ4yFeG4YPIal8vlcDgsFgugHhQUVFlZCbPV8MQn8P6Smprq6+tLDbSuVCrb29thRr5Zi8KRr0xFuFKjq/qsJCU+MSRAOCoDS8mNU5/WnJXV0UUbWEOYU0OYUz5n8+NjBhF+4pqrtP+OZqReN/bUFNOOVc0jhNOaa5IOy/PKxPUvetA8MgTy8zcE+8JTl9g4Vta/b+scqmjoxjvSqRYc/WDXoXhknIvlJq4Cf1TdafHnmg7CSZLL5WKxGBa8M7CEKJByFHxxCJNeWVkZGRkJg9/Dw8Pd3d3Nzc0QMp0azc1EUREOgl70C2+neOVJbhvHy4hkk1P2vdOas7I6umgDMw/ho9WmmHaskkY4rRkK1oJDXBdg+dfBkT0BbFjn7evre5CTCd653nFus8RgMEgIt9QsdFwWQDguPp/PYrF8fX2FQqFCocATsYEvTkrNxmAwfHx8phGUreqzErq79SIc7ZzSn05uG8cjsEJkdTzjGa15JKujizawhnDnhnDnXM6WsqOrn4U7C8Ic20Jsu0NsJME2XSHfEJ7iKh24pRmp0Y1WmWLa0SrdyBMa4bTMFXjb+FpwADkszg4IDIF13pCFi8FgnLxSc/6GABCOlkz39PTAhun3JSG8oqF7Np7OwggnCEIul6ekpMAk9uHh4eLiYhaLBR3vsbGxnG/KysricrlGosEYV9eY2tBYOIyUm+KCEwSR3DZOct/ZgpFdzbLp1YqWdWV1dNEG1hDh3BDhnMPZWnZ0TX348hdhjqLQfxCOZqRHpbhKB25qRqt0o5WmmHa0WjdaolN8GZDRCKdlnmAJGT6FDfWiu7i4iDFlZ2efOJOGvHDYCbO7YIN0ZUNLywgKwmfDBSdmA+EgsVgM7nhqaurMeyT0CkKykBD+WqoCBu9qlvXL9U/8Q7PWdzXLbr7kk4rB6DiJ65YS5DKZjStbXEaWsc1ZWR1dtIGBF24awit1o+WmmGa0QjtSopPTCKc1TQHI03Jam1v6pMNygiD6B76SIojz+fxdh+KRF15RUcHn8wMDA2HDx8eHdE0TEW6RWKp6NVsIJwhCKpXGxsayWKxpj3Mbl1KjQ9HZICMZWiM+ZRc6WorGFRTDInJ0aCYIJyUEo8p4elAT9QOCsUCQdog/g+LSzFz3eJdQ8rTZkNXRRRvYs3DnZ+HOuZytZcemQvjIE+1IqSmmHilXjxTr5AM0wmnNRCioC0xHd3Rajk+yzs7O3heeihDO5/MhIxnaMP1GOMItPhEdaRYR/gOk1OjQGnFkbMEIzm+lRgepUPATkSN+4e0Y4BwNroMTb3weu14BniEhWGF1mpEyM2EwDtfZE36X2pfFM0xwjgR50ixyKb2yOrpoAzMD4aOPNaNFpphaxqMRTstSgqCqaTmtuw7Fo8BlYrHYZ/uui+nPEcIhfo5UKkUbpt8CIfzKnWlm4DRF8wnhVZ+VVN8adaTDxDRSgddSVcknRdVnJcRe7ZdrEPUB1RCODfZAAbjaNKqHsnwiUfOFI4TrTe9d+7IYcoASWJpwEvMgkOo93iXYTy12j3fpTXvjzcKTkr6O2pfFza1VcKM37Y2wv7A6Dd4hqNWDGsLV8Ciwb9obYQPdDsobegq4SO3LYklfB3je6PHhmhA3HiVBh3CwcB241/RkdXTRBvYs3OlZuFNO5OZSjkf10eX8CKe3YXYfg227Q2w6g217g22eRTFPJa8a7buhkpVoZY9MMY2sVDuSp5P39A/XXkpc+ZZGOC1LSDosP3/51s5de4OCgtzX/4VWiBmJomq6ZnUiG2g+IVxvAFRDi8pAMpUWuA697mzBSG2/EviNZxNXanSwCG0myc0Az4n32Yim1HzheEYyvem9E++za18Wo8ThgFLcCcYRTi0G3jMUkPR1QLx0oOy5DP/E+2w8Rzi1eiiVOJxY+7IYuePoypCyBeps6Cnu8S5BthW4IynTOUEQkGql9mUx1BN9hLOmPV3A6uiiDcwchD/SjHBNs0c0wmnNnsbGVW2dQ/UveqCb3YKG8qnMhhY4wgmCSG4bB9ccPOy8b8FbSLTul2uiWkaB69OOsdrcWgUZRMob7unNF453pOtN7w1xy2EbfFZSMjFSFzepGBwFP57AkIkqgE7XWz1UfmRsSC/C4cqmPAW6Al4NPBs6eij8I37WNGR1dNEGZirCe1OVsmKN7KEpph4pphFO64dJOiz/PDDWIvoCUEfxVqdhlo2oStJcRzgkL4HtaSMcDWxfeDsW1TIKeUVhCBy/IFqNZmgqu4kCnunNF47gZyS9N/E9m0lD0YYQDsVIdMRzmhlBONpG5UnkxjcIDOFGngIvbzrCZzjSb3V00QZmKsJ7UhQyrmYkzxRTj3BphNOyuj4PjH0eGGtu6XtU3Wk8iBvY3SLRrNZnriMcp+z0EA4pTEAw2xy2Adj4BWF+O17eLAEXv0h77/EuQUJuar5wRDgj6b2Jbx3akAj8i7SXlNkM+sa/SHupxUxHuN7qoVTiaCzcOMKNPIURhBMEkXiffY93CZKmQ/JT9JE0cGCWrI4u2sC+IXxL6XGP6iMrGiKcWsPsPgbbSoJtPgbb9gTb1J8AhF9TyrgaWZ4pph7hamU5OvmnvuHai1dohNOaE5IOy5tb+oz46M0tfbNagYWM8JJPClKYdCgM2zjClRoddKGzBSPTdsEBYygtN6EvXzg+Fm4ovTdcDaUJP5fhTxobhkPAQlIx4wgnFaBW74u0FxKQw4lTItzIU0B5uCwV4c2tVXCjxPvskbGhN+2N8BEfBZiGrI4u2sAawpY1hC3LifQpPe5ZfWRlQ4RzS/g/CJeE2EiCbWpP2J9OXjX66apKVmhyRzpXI8vWjnf1DdfFJax8G0YjnNYcEh5x/YcNhBPzF+H4EnBDCIcpbGC5XXI0Fx2OAsKjWkZLPilQNBjoY5+2qIm99e6BDePpvfWeS70ItZihFWt676L3FqQ84oZOnPIpplw7R7oRqb9hGrI6umgDMwfhDzWyfFNMPVJII5zWHBckU8ERPnsrwkELFuH9cg10jCe3jQPLIaMJin+ORr7RmrRZishG64fJ6uiiDcwchBeoZfdNsUlZ/j8IH6q9mLCC7kinNWfV1SODGOznbwhm+17zDOFswUhy23hy2zjymw0hHCKtQsg24lsGUjwLGepIp8m9YGR1dNEGZg7C89Uj2abYpCyPRjit+aKxcdXdItGsBnUBzTOEGzEqifvlmqrPSnQ6OOVoXJw6nY3WfJfV0UUbWH34svrwZdlRPsUcz8qjK+uPOAvDmR0htt3BNl0htpJ/EX5ZOXxPKzPJNLJcreyObuJj3/DTSwn0dDZa80CzPRBOzAuEX3g7BhFSdzXLWl+dAUPbRhBOEETVZ+WFt2Mi2SR0vOOx22iELzxZHV20gdVFONVFOAHCK46trDviLIxgdoTYdofYdAXjCL+oHL6rlWWbYprhHN3wbd3Ex/7hmsvxK+kAq7RoEXMQ4dBPjozkak8D4dD3ntkxQSpgLYSjFVPTmLqF4qpSNZPEYpYKgW51WR1dtIGZg/A7OtltU0wznK0bvq0b/0AjnBYtpDmHcOO95WZ1pBMEgXekk2QE4YZuYZz3X6S9/5+9M39r4mr7+N/D29WtdrOLSoh0s33s5mNp62O1tWhFBUFxiSD7EnYQDIsEqmEVJCxhjRoECbIvEZCwk4SwZbJn3h/uejpOQgiSEIPne30vrjCZnDOTK/d85ixzbrTKykqLk6Dns6VTT9a6kiisoSadegJPZFHfWs+KKNQ1Xl5M5sfjLDkdXdhg2xGuVuYYlZm2WK/MMSkzMcKxsKhyDYSjxreVVjjMOadRdiMRTlsrzeI+iJcLS3NNbWW0p6qsC5Y6h0Jo5TsO4ehJbtprWgmOzpxmo5yOLmzwWhCebVTesMV6ZTZGOBYWTZsH4ch1k5q6SQ1MW1sPws0rtQXhtIenaQm4qAi/UXIFEN412AzpvNA+kA0Mlk5DRaEFWGB/VKnFxGKQqcxiBjBacjPaSqu0txL+9oHMK9TXUG9rdx107FOPh5YxHf41z7fmIDkdXdhgmJF+6+J/7wQeqDrvKfTf0+H34ZMz742efffp2fekp99tuvJhcIrH4lioWnnDOJ9hi/XzGUZliml5aFrZFBuHEY6FRZKugvAXMO8pAfy2EeEAfvB6EA5NcOCleQIuxEv0AhY6LalPh0Tj6F/IXEJFY2DK57SMpSslFgt8lqnM/ADMk5vRjoT21koIhxoB4ebHU1KfjsqB9KlopTaHyunowgZjhGNhbYw2LcJX7f0GhFOnu6/a9LcF4ajRaTEBlznCaW136r9APngNjWPaPislFoM1Si0egHlyM9qR0NKjrdSRTn1tfjzW93ecnI4ubLAtCA9K9lgcCyGU6Xplmi3WKa9jhGNh0fRKIHxea6Q2ssGwKLoVr7Mj3WICrjUhHL0GAKNWrDkyLa5kbvG1eXIziwhH6dEwwrFfwLYiXHpNhRGOhbUOuTDC0UptVgwInyYM5m/BSi8WC1kPwgGKwD/zBFzmCIe3ugabIT8Y+hcGy6EjHTaiuW8ImVYSi8Ge5gdgntyMdiS09GiAXpg5b/56peORjHZ2DTajf6VTT2hZzx0kp6MLG0xDeKP/nna/jyRn3hs98+7os9XZAOGEMtVom/XKFKMy0bQswQjHwkJyYYTb8kj3qh3pdpyRjtJ2gTVatXkCLnOEa7RqlG0MzUeDfxP+9oHBb8RyEEKmlcRisKfFDGC05GbU6Wzm6dHQSVHzktEa3NTjSfjbJ/BZrjbIIorG5teZwsQWOR1d2GAawhsC9orPfSw58x68O4YQPnaNUCaTtlmvTNYrY02qQYxwLCwk10P4mpY0fzGEw8rq5r47tgqEIMkmGG00T/hNe0GS5MLS3EoJxNAsM1pF1M+u9JbFAyCtJjezmFqNeswWSWzleFAqsw2Q09GFDV4bwucSbbFemYgRjoVFk+shvG5Ss6bSVkI49K6vSmWnC54Qc/ZRuIacji5ssI0IX5AGE8okkzLeFhuUiTpljHGpb0rZGBuPk41iYZHkS4jwVYe3qeucryob+9uxNoecji5s8FoQnmhUsm2xQRmPEY6FRdNLh3AsrBeW09GFDW44t7vh3O47AfvLzn/NP/+F0O/Tdt9dA2feG/V5d8Ln3Smfd+uDPoxKdJ+eDDXMJRnmYm2xcS5Op4wyqLplczWRie49594fO/Pu2Jl3x8+uaOohOfu3iYXlEGGEY20eOR1d2OD/eX7wP88PfH76+q+fD5w8+Pmxb/b85PnB9x9tO/D+Wwfee+vL99/+zHNrcAJDNnXFJGcb5qJtsVHB1imjDKouuaIqLMH9x0/f/va9t6ybekjO/m1iYTlEKyLcDQsLC+uF9Mm7Oz55d8f+r778cv83n+9j7vnk453v7HjrzTdff+311197/Y3X39r6zptB0e7TU5e0c4mGuQibrIgBhMsUlaHx7tu3vPFPaa+9sZKd/TVgYdlTGOFYWFgboc7ixM7ixKrMKH52fP1N9qP8aEkJe7oqebE+ebkhSV2d9qThVEKa+8TkRc0cW68Ms8XGuSidMkq30D49fTcswX2i9ipxL9G6nf01YGHZU2tDOBaWy0ldn4D9MrivOLavOLY2M7SSE9GYHd52K/pJKVtWFaeqiVIJwtQ1SRLhhWtpTNmEn3HuqmEu1DZHGuYitHMts/LK0ET3mZogoi7euqmH5OzfJhaWQ4QRjrV55HR0YYN7i2J7i2JrM8OrM6MasiPa8iMGS2Omq+MX6uI0DXHLDYlTQr+gdObiiK9mLsxkm41zkYbZYKO0aUZeGZrMmKkK0tQlWDf1kJz928TCcogcjvCKca1/p0ptMDm6oldZBEHI5XL7limXywmCsG+ZjpbT0YUNdgTCTYpw9dBZw9OaGXlFGEY4FhZJko5GeOaQZo9oaY9o6RWhOJ/P9/Hx4XA464Qfi8Xq7++3fX+xWMzj8dZTo7l4PJ5YLLZ9Z6r4fL5QKPTx8WGxWBt5H+B0dGGDaQh/lBc+UBI1XRW3DoSHm2avLbb+YhjlT8rvhie5z7oUwuVyOYfD8fHx4fP5LndnjPUyy1EIVxtMiN/gP8TLkyqjg6p7GcTn89lstlgsBoCt9eNUZAqFwjXFuUMRbgvLxWKxWCxms9nwDfT397PZbLhsreleZJ1yOrqwweYI718Hwo2KUONcmF4aON/0H8No+bi8PDLRfbYy2FUQLpfLvby8+Hw+xCmfz7e4GzXQ1nQD7ery9vb2P+8XcCEgJzdHIBBIJBJnH5ErySEIVxtM/p0qKr/B37duZoqz2WwaRwmC4HA4LBYLiC4UCtlsNvqXJEk+n8/n81ksllgsZrFYqATzIBcKhSwWC7Xv4VNsNlsqlZLPIxx6AoCgtFpIkpRKpXAMtAsEQRA8Ho/ahQAXEdqBSaVS1Jgw/wagCQ6voSK731hYl9PRhQ1eC8JDTHPXVnCISR6mV4bqldeMsiu6jmPzdV8YnpaUGJAnAAAgAElEQVRPy/kRSe6zVS6DcIuBABGNIpEaaLSgQ5+Vy+UQd3CXDFcS88h1LUkkksTkhJmlsZmlseYOYUVtae6tbL+AM/7n/QIu+BcWF4hEIgx1K7I/wlfi96anuFgsdnNz4/F4KJAAdWKxmMPhkCTJ5/PlcjnsRhAEQRBMJpPD4QiFQrlczmaz+Xw+tFl9fHyo0Qid0mKxWCgUQiHQHQehS1IQzuPxOBwO9AQwmUySJKm1EATh5eUllUqhWQD4RwcPO1AvHGKxmHZg8AI+bt5KoCLcKXI6urDBa0H4NaMyyKJNc1dNslDdXLBh7rJp9JS28fuFhi/1TysUsqrwJHcXGgs3DxaxWIwimslkQkyhQKO+JggCLhfoUyRJ8ng8Ly8voVDY399vHrmupdTU1PstTYBwczd3CAvK/o5JjDx2/Ohp31PXwoILiwseP24fHx939oG/LLIzwmVqo+bZmHe3Un+8XbVHtBTQqUocVFeMa7OGNKG9xB7RUotsDdnGXEjQ9GQymRBdEG9UQcgBoQmCoO5A7TqjIZzacEeCJjIN4UwmE4EZrhHUWlCLHzq9aS1puL3g8/lUhJNmfXpSqRQ+jhGOvZJtQfjVfxAebJpjreCrJnmwaY5lmvLTtf+sqz3giggHBtOChcVioejjcDi0iKO+Xgnh1AsCLXJdSARB7N27dyV+g8tqihOv/K+Td9XX769RmSS/6CYr5NK1cJb/eb/vf/j+119/FQgEzj4PZ8qeCKfyG9St1A8tGmi7DS0afmhd3qwUJ591ZaN4Q4LOLriDXhPCoTT0LzSCgZdUhFOjnbSEcB6Px2Kx0KQzaiscGvo8Ho/WCqcdGIfDgR3Mu+JJjHDsZ7YJ4deZi8Nn1YqglRHOMiiuGGcuGPv/UDcc0Fd/5YoIJ0nSx8eHdgtOjWgUNWtCOHXeDC1yXUUtLS0BAQGRURHWEe7j/XNq4HePb526HenNLci+l3Nmsfb82ZO/ziyNBYdejUpNfsW72e2G8JElg8bmOefdSv3ma4ujeVvQ2JXL5W5ubjAgjRrfJElCb7ZFhKMbcxrCORwOdMXDw2Mo5lFDH7XC0cUC+s/hwTBUi/ldBRK6plhshcOBUa8muBWObcV2QbhxjqWTXzI99SGEP2hrvjTWuCrC4VYbAkcul/f396OIJil9bNQrAO1qANcWmIZCmt3u0yLXJSSRSAIunKtqusu+HnvK79SR34/4+p/l8nLvtTR0DbZTEZ6SFK4VsfTCwOCAP9NuJJjaQkxtIVWcC6MyydE/jv1x5pRCoXD22ThT9kF4x5yhcVpXMa61cZx7aNEAQ+OZQ2tI/v2SC5rXPj4+aJiZz+fDFphK5vNMFhEuFAq9vLzQnlSEw54gGDhHxdIQLpVKmUwm7Im4S60FrgIg6qPkUDtspyGcemDUj2OEY69khPBKTkRdZlgrN6K/JHaqMnFekEDUJizXJ001nbuazlwcOamWB5pk/9oou6BWBC4pLmsUV0xylmnqnKnlJ2PtV9pGJtHkuST8Qj9WoZDxw13tuXAOhwOBCePi1IhGLKcGGvU1zGuBOaoWW+G0yH3JRRAEl8vNyr8hme7rmelGFo+28ZsrOAU32Ndjffx8Tp87HRR6NZ/HrRVW+53zCWYFVNSWNncIHxecn+BfiokLq6wrzyy67X36uUvlKyg7IHxo0ZA1pAl4NoUtywYqt8r0aILbZqI4gNnKFuu/tjW9a2XnVcuxuMNK22kFvswB43R0YYPXgfBAtSJQJb9oUFwyTZ3XDR1XN31rrPtS27hP7coIJ224OJArB5qV2Fz13ZdKEonkzz//bOt/OLHwlMpvixYNPOA3VyTlJIbGhpw+d/qM/5nYxJgb2emVteVPxvpCwq6FpCd/sOtDake6RCKJjE8+cznk99MBv58O8PrtuG/ABZFI5CrfzwtovQgfWfp3qFupNcFsNaV2lR71gOenrGcOaV6FhV+wHC2nowsbTEV4fdaaEH5RKwvUKc6bZvzIJ8eXm/+jadpvbPhC3+SpbfzcpRH+igsa32HRoWPK4ZmlMalyuHe2Z1WKW4R6ys3kk2dO/nL0V15D2TffHkBVJKWknolI/cH32o9/+v3m43/4L/8f//T79WpSQBL38LHjm3XW27oQPmGp2zy0l7DOY7XBNLRoADdO635oXX51lm/Dcqicji5s8PMID2/lhpsjPCiduThykpBfeA7hs5eMskvGWT/TyB+GlgP6Jk99k6e+6TO98DNDwxcY4a6oqqqqvLw8Ly+vwgre9KKUOs49tTg6Nj88MvdkUN5vI9EfDjZfCr7MqylqkLQJhnv9AvyhFpFIdPpa/Bc/HasTPTfAVycSH/I+55NafIHNOX8h0BlfgGP1ggjXGEwyteVh76FFQ8W4NnFQnTiotmVoHHWqY4pjrVNORxc2mIbwltzw/uKYqcoEM4R7E/ILRtm/NsguGhWXTGMntO3faRr3GRs9DE1MrXCfXuhpBIRL7ypkfNeazvaKq6ys7MSxo9mJscGsQN+zf/127PBvxw6f9jsVEReW/feNW3fyRI+bmjuEthD9Rj4nISv5kbRdONojGO6lIjwyMvJKfn0YO8n8AAiCCGMn/RF2PfBmtV/AxU3Wqf4iCNcaTYs6k1Q6+ttvP8fFRay029Ci4Y921aqloaltQPHNuvAL1gbI6ejCBiOEV2VG1meFP7wZ2lsUPcl/HuEZzMXhPwn5BYP8vE5xXiO/oJFfUMv9DTN/GToP6pv2GZoY+vv7kA1Nnqp7+/TSMpebkf6KSyKRpMZGGXpbDL0tkVf8BNzoc8d+LU6KbuJmVGcml16Py02ILr6R8ueRX/3OnvI7e+q3o4evXvDlZiZn56TVP6gSihtyCrNrWwWnA31Fkpb2ye66kV7gd3G76ELgPw3rwMDAP2O5Vh4wC7x06YsfDjO+/HFycnKjTn0jtGaETxPGwQXD0KIh+Sa3vj7P78JZWLPFt7IrqH0utJcoGNVUjGvhcfDQXoIkSaXW1K3UV4xrK8a1ob1EaC+RNaRpnNapDSa14Z/h81dh+TYsR8vp6MIG247wZfkFg8LfIPc3gmdP6QZ+Ud/7QtvoYXjAxAjfHAr0P2fobekqu6WTPzQtiFs4Z7MjgwDh1ZnJkupiQ29LcVK0obelv7IoJ4ylvcvrzUisDL3COv5bcVr87k8/LWws65nppvK7oq/9fEy4r6/vP1UEBgbearKC8Lm5uZLSuz29G5eyYWO0NoRPqozfty4Da3+MzW5vLw9LYe8RLX2bUhh07dwvvucQiT+pltaJO4+XPDhe8uDrpmnaMqsflw0eL3lQ+KA1iN98pKLz1VmE1UGye6ZRF5XT0YUNNutID7OA8HTm4sjJZXmAVu5rlJ81ys4aZb6mJ7/qWr7SNzJNDzx1Ik8jxab7n6tFnxvGyjHCXU4HDx409LbIRAJpZ7lR8VCYEZAbda3jzt/9lUX9lUUykQAhXNpw98+ffgw/c6IwMjjZ71RRXLiht+VCYGDndHfHVDfAO6e+Mig1jlOam1VZXFpaClVERkbGVrRxecXOPdON1xoQ3q3UI34DwoeHGwHhP8Zmi0SFh72P7REt7W6Q7frim7MBp+LiLickXImOPl9YkJR8/xH6oPuhw+fPe8fFXU6IvxwVFZCVFVHTWmtO8W7lplr4xaGy+JS2EyWXy1daQ8ahcjq6sMG2I3xRHqCWnzXKT5tkp02j3rpHXxsaGaZGpum+p7bZlRAOK6uAVg1GK/nKrMhZYbV++fv7t94tGWisLk1ln/v98K248P7Konv5nOKk6OKk6P7KIoRw5KV2YX9l0VK70NDb4hfg3z3dXdnfHpWbeTUppr773sPxnrqR3tIHjQjhpaWlKRUt12ISnXumGy9bEd5CeZIbvPfYaUD47gbZz5dDhocbAeG7eB1ubm4hIX4VFZnt7eV53OhMTui1TA76oJub28mThysqMltaisvLUvO40ezsNIs5UTbZ8m2O08uGcIIgXiDd6vrldHRhgy0jvDJhoTZRXZdI1CZNNflfTWcuDh/TyE/pFKcM8tOmyT9NnQd0IobhAcPwgGkQMXXNHnoRE9n4YJ+qeZ9+8o5Mzg97+Wako5xGkBzI+s627GMuZ4XV+lVaWlrOL23regjO490Ec29lc29l32+uu3Xr5sXLAXn5mbfyMgu4mY1VZfziW4VZ14tvpBTfSPn+xx+yK3g5FbcfjXV0THWjuWzs7BsikQiqEIlESbfuMvZ/79wz3XjZhHBzflMRvovXceCPE8PDjX5BF6EVftj72PBw4/BwY1dXRWPDzfv38k8n/Atpz/1fwLstLYWNDTebm3nQlMcUX6tgMXa0JDtploQUCbITQuZT9JZ5ElJaFlFUPvVflIoNPoLqMk+HuhFfwfNyOrqwwRYRPlWZsFCbpK5LVNcmTjf5s9KZi0NHdDJvg9zbKDtlkPxsaN1nELnrmz0s2vBg33IzUzdVOiuvCE1mzFS/dAin3UabRwSKJoRwWj5iWjJftJoyj8eD/VFY0XKVks+yCFJrJM1i1lkSiUS3CvPN1z8fkHbl3OJcuXbprP/pFE5ig6jGfJ+OwdaohOjO6e6eme5HE//AGyEcDX4rFIrI+OSvjvlusgnnq2p1hGcOaSzC1RzhQOJdvI6wFDZAuq+vGiBNRbj3yf/Bu0+e1MO70HxfybzRzbN8mx2FMpDy+XxIhWSehBQJtkCu0pWSkAqFQlhEHS4TsIwzlN/f3w9pTKEoNptNPlu6GbIkwZqvBEHAa9qqrhsmp6MLG2y9Ff48wk8Y5SdNY0eIR1/oHux1aYSjVjj5LBcRigihUAhRA8GFOtvN8xHTkvlCgZCBEIWVea5SKAoyF7DZbBSqtJh1liQSSUJyPBXMozJJFvdGSVmZSq0lSVJvMN5ufJyQV+Z99vTdprKpxVFqvtHSmrvm/BYM96bn3aTOX4NJ6XebWp13ok7QKghfid80hB/yDaAiPC4tCiA9PNzY3MwTNnHRTLdPqqXnz3vDW48eFTc23BQ9uBWXFrW7QWaF4ptpEVZ7iZotlNoCoCYhRaJmJ7SYhBRFONwZkCQJWVJQCYjxYrHYy8uLJElIeoYaE15eXuh4MMJfca84Fl6TQNQmqAUUhMv/Msq89b3f6pvdTQ/cDSKG6yIccoXBQuW0iEDQhX8B4RbzEZsn86WWCftbzFWKsh6g8DePWSfq/IUAKr+jYqIWllUyuTyFkxNwNfQ3H//fWbE+1+J4TZ2BETG3+H9LlUMI4byqks7pf+eiI18IYlERnpqaysosjct2gYXi7ShrCLfC7z2ipQMhycPDjXFpUbt4HacT0gDhn1RLD4QkV1RkUjvSGxtuhsZc3cXr2CNa+rX4YXp6KLzb01MpbOI2Nty8eTOGwamxUhdui5uLekWA1+ZJSJHMUxvRkpCiBAkonTk1byn8i/r0UAIVyOwCNwdyuZzNZnt5eeFWOPZaEH7KOPaboW2f6f5u0313g4jpugindaRTI4IkSbFYjPISQTya32qbJ/Pt7++H1jxJQbjFXKUoNxI1hGkx60R5e3v/m3wsPXF+cblz8Ol/T/idKmwJFMkCRbIbnXM32yd/8r3K5pYd/N/RkobiiYWnM0tjDzvu86pKRGP0JrhguNfHz5dahUAgiOTcOuof7KxzdIqsITzrVqHbyvrmG8/h4cb09FC/oIux7CvDw42x7Ct+QRfDI86npYWmp4cCqmHAu7Aw+eClsD2ipVMR0Qjw0EZvbLh5//7t/X+ctMLv71uXzfOOv+JCvWSQnQySldGSkJrvjFKgUimLWt7UPVHeUrQzbSoN7XqBPg4Dbxjhr7KtI1wriB8U+YelMqRjfxpn/zR17te27NO1eupaPY2tDFOru2W3uC+17dXNFMnldyMSX7oZ6TSEm0cEdTdAOC0fscVkvtTRbhRWFnOV0hBOWspT7kQFBgZK5UMzS2ODYz0PHrZMzi0e+P3sb0UDJ6rGT1SNh92frhqaB5+KSk8va/Q+e6p3tmd6UdrW9bC6pbbxKZ3f1KXZQAqF4oRvgMfBo846R6dolY70RfXSwNA9YPbwcCPi9/Bw48GDXwPCYf758HBjSIgflfFUhN+/l3/o5x+/qnnq9cv3iN+ojX7/Xv7ZgFOeheKV+I0fEzcXLeUoaoVTk5AiwWAY5DpcKQkp+iyarYaSGMrlcqlUSkuPSM1/CjcNaGeM8FfcqyC8NmFA5B+RypiQHjGNHda1eWpbPHStTF0r07gSv10B4UgwpE2NCJhW5vMs7zDqFaPlI6Yl84VRcFQmCiuLuUrNEW4es04Ul8tt63o4szSWX8AlNLp0XvnPaTW/l4+CczrkwO+6kYWqoflf/IICwtj1HXVPlUMldwsbOu6b81sw3PvdDz/Qavl0z96vjvlaPIDNqtWnsy1r1OInrQBdKsLj4i4Dwuvr806ePIxeI0Knp4c+br8DkG5suJmfH4e4jtzTUwnvCmpyvvzJy3xEHPPbusynX1qckAmXjBdIWbim3KlOnwvqdHRhg60jXFObOCjyj0p2n5H+Yhz8Xtvqrm111z1y1z1yd12Ek8+iY60JQ1eNqRfIDvwCuzlaAoGgjF86szT2k9chrcH447G/AN4nqsZ9BBPcbgUg/KlS0/B04di1pFOsiD/O+vzNv51zK/Nef6tFhP/666+0Wtzc3DDCLUil03cPPwKEI/pSsY1ec7mxhYUpVEgPDzcCpG/mRH399T7aW8PDjXnc6JpqjrCJm5Z6DTrbkXHiE3vJluUmNoGcji5s8Cpj4bVJg6JzMcnuc09/MHR/pmvbg2xs3eu6CMeyIolEwsnOmFkaO3bsaNvE8rdHvM81zcAoeKBIFif+B+GDcrV0XuObefcKtyS3bzIsJe5GfnrzkzaLCP/ym/+cPvdvOvDx8fETvgEY4RZkfSzczc3t11+/Rx3publsGqT/+OPQ5ct/ubm5obnoVP/22w/gi4En/vzz5+NXWKcT0k4npJ1N5vCKS9DiO1jr0ctwG74Bcjq6sMHWEU7UJg098I9McZ+X7Ne079a1/WvDoz3GVsvGCHdpEQQBk9L9z/s1SWT+YXGI3+Ds7rmqofmGpwtTi1qv8MxTl8NOnveNSIni5N+wiPCKvvaDP3l9cejImeAY/8vB2beK/K6Ens+qOPyXv16nX1pa0qhfiRnQ1hBuZS4bDeGHDn1TX58XEuJbUJCMusphgJzW/Y7+pW5fSRv2LWBtDjkdXdhg6wusErXx400BrAzmcuc+4vHHurZPbbHx0d7ldnftTCFGuIvqx4M/ziyNlVYUFVQ1pJfUns+tplH8Wos8s3uOJMl9h44GJ6bBWPitwvzG3mZzhBfdq4+MjCRJ8m7tvVMXQxj7v//652O/nPBra++cmpwCT09Pz8/PEwRhMm7a3tw1ZyrrnJyidaSfCTz2pvvb71359MM/P379gzdWBfOLyREnj7XJ5HR0YYNtRPjSI3dV+0cY4a+IAgMDR2WSAWnXH38evz+6+MtJv4tNYzSK148ua3T6S0k5P//2S89M99Ti6LWw4IfjFp4oQwukGwwG1bJKLpMjclu0ck6pWlYZDJvtyaY1IJzG1N9//2l4uDEs+twO7w8YFQfAe27v3/vrngNHvzxw9MvIjEDzJvjwcGN7e3l9fd5KLqm/OzDQZyVnHBbWSnI6urDBtGSjzTmh/cUxNIRfzWDK732s6fjE2L7HFpva3AHhSgU/ItF9GiPc1YQmpefxbv5dWlnaMuB1wu9SaSvit3/DmKhbEpOWfTEiqri+aEgxCB3v4knLCOfxeKuS29xymXxpaUmv2yRLd6+5FQ6aWFj69tj3//ntq217t+0t+QYhHCjOqDjwae4XO/0//u/v/3FzcwsJ8Q0J8Y2LuwQPiyPHxV3yu3acxfJBbyXcSCl9JvueJ9arIKejCxuMEY5lLoFAIGishtVdgkOvcvIL6gZmI278/XtA8NErsV6+QceDYnNrHl6OjGFFs+ChcEB4+2S3OcLT825mZ2Wvld9Uz87MLi4suvqQ+QsinCTJx7MTX9RcosLb3B+E7XVzczvw11cHLn3zvud7Bw59IRIVDg839vXVBEf5fvTdrp3+H7935dNtzG2Hj//QPTFiv/N6hWSvZOGbIOm409GFDTbrSA/vL46dqvwH4WpB0mTTheB0plz4kbbjI2P7bltsEu9RdezWzfKUirvhCRjhrieJREJNdlJ8l/f78d8zuAUVzZ3lrYOFwo7I1IwTZ//iFNwYlPcDv2eWxvwCzq2E8AcPHqwH4ZtjyPzFEU6SpFJDfL0axalt9E9zv/jkl0+qanN+O3vog7C91N04oiJ7ndIrJfM1GmmyMcfwquWsKqFQ6PTlI5yOLmwwDeGt3PD+ktipysR/EF6TPNUYeC2dOSf8SNuxy/j4U1tsav+U6Nytl91WKsrDE1xgLBxWdHF0FU5ZQ+nFhCalU93QLMjj3bx5K+tGXnpZU2ljW93NW9l5vFzu7Zzc29m5t7N9fM9YRHhabra9EA4UV8gViwuLzv6S1qx1IZwkSaWG+LY2wjrFaURn/riXyu8DlT+1jXXZ5WRoUigU9+4JHz1q3cSPVK2KXhtzDNuOcFge0nw7pCyzpQTHyenowgb/i/BMQHjEwDOEq+sSqQjXdX60NoTPugzC139bvKpcLoP4n95/mqcTpTr3dnbPTDfVqTevW0Q4Kzj4xRA+PT2NBsUXFxaVc0rYopArnP31vIjWi3DQyfvZtlN8p//HqGl+oPKn9qkhuxwDTQqF4uLFi++///7vJ46npac5ogonCjIoQLIytJgiNdMwVSj3MNAXLapssRw+n4961FF+JJTSGPZHOcog2xJ6CxBu5UgcLaejCxuMEF6dGdWQHfEoL2KghD1VmbhQm6SpT0IIV9772Nj9ialjty0m23e7NMJRFmDI501to6PXfD6fxWKx2WypVApvoYTfEIxSqRQClrpEK+xpnkH8JVRgYKB1hHNvZze0NWTkpYMz8zPD4yMsIvzsOb++3j5bBryVc8qlpSXVskqr1ep1erlMPjszq9VqqQemkCumJqdoG11C9kE4uRaKI3571/k4iN8kSUokkqKiwoDzAdczrpdsuslxPs/SDMMCyKSlTMMgao5hWCBdKBS6PUuuYF4OytaAki5wOBxYnxkyi0NmUtgHZSrr7+9HrfOVjmQD5HR0YYMxwkkzhEN6b4IgAMAEQaB8vhBiAHJEepIk+Xw+8B4+QpKkl5cXZCOFF9YziL+ESk1Nbe0UWUH4gLSruUMIhi2xafEtlh4q8/U/Zw5s6AxfWloCWtNq1+v009PTcpncfMwbEL5RX4M9ZTeEkySZ0fvQ9rb40dqzCmLJjrXTJJFIBgb6Bwb629ra2traxsfHHVfXBgsSkMBr6mXCPNMw+TzCqRkRxGKxxXLMEQ4pUlCzgNqRTk1DTt1u8Ug2QE5HFzbYDOHh/SVR01VxC3VxmoY4tSBxqsn/WgZTef9DQ/eHhu5dttjUsYvo+lg/W6xUVIUnus9UXXUthJPPesL4fD5ECvR+kSSJEpLCp9AHUXyh22jYLpfLmUwmuVoG8ZdQpaWl3t7egZbk7e291sVCoHmtUWsIgpidmUWTzC0+MKbValfit8FgWFpactHxVnsinCTJm/0ttvD765pLSo1jvy8awjfTg+bUSwN6bZ5pGERFOApslAfJvBxzhJPPevPgDoCGcFQX2r7SkWyAnI4ubDBGOGmGcEjpCzfEECnQ9Q15xMlnuQehzxy1wlG2QIhE9C8t36CPpQzir5oIglDOKVH/OUwy12q1Go0GGtkW+b3B6huYEDT0gOfnVesv0M4IJ0mySirx4P/PCr9P3s9W69V2r5emTYxwgCvqgoPwdjPLNIx2Xgnh5uWQJMnj8eDqAP3tMGhHUogOzWsoxxzhVo5kA+R0dGGDHYLwzl3q7k/1shJA+LSrIRxRFrXCSZJkMpmoAY3QC4lKyWfjXJBKHApE807g49YziL+agsXaFHIFmrb2z+Q1uZP53TcwEZdW2zcwodboSJKcn1eJO54KGnrWWaz9EU6S5OPZiZUofvJ+tiNqNNcmRjj5bBDax8cHsoCTZpmG0Z5WEG6xHKlUCimK2Ww2wBjeggYESclTLpVKV2qFWzySDZDT0YUNdhDCNd27DbJSpaIqIsk1EI6yfXM4HKFQiNrQKBI5HA6TyQRCo8hisVjofhpeo0lwXl5esIU2Fm4xgziWwWDQarVardbp66rOz6vyCx+if6dn5uHFHX77Okt2CMJJknw8O2H+yPj5lgIHVWcuGsI7Ojo2rOqNkXka4Bcby7GSJhxtX2tdzhpVcjq6HGdlVWxhpE9hpM9wYSjaWBnvVxjp05R2Xl2f0JR2HnYojPSpjPejbYF91PUJk2WRhZE+k2WR1H8LI302EuFEbdJUU8C1dObc/Q+1PR8Yuj+0xaauXZruTw2yYqWi0iUQTppl+7YldTd1BzTfDTq3YHYbvGWxt/wlSQ2OZa7pmfm+gQn077UYvrjj6R1+O2L5C8tRCCfNFn652d/iuLrMJRKJqAivrKzcyNqxnCKng9Zxbs267Onp+dN3+yPOHIYtw4WhsOXi8UPq+oSLxw+d/OV7KsJhS06Q98Xjhzw9PeGDUE5r1mV0E+Dp6enp6dmTH7RhCFfVJU81XQi57jEnel/d956x5wNbTHZ/qOn5RC8rVCoqIpLcp6tYLz/C1yno0IKhcZiy7uXlBQ+VsVgsTGvX0v3mQbsMftPkQISTJKnUED/WRW48v0mSLC8vxwh/1eR00Doa4ckXjnl6ekIbujLe7+Qv3188fgghHF4gU7cAqivj/WgIv3j8UPKFYz99tz8nyBsj/CUUQRBoLBwklUo3wVrIr6bEHU/vNw+OjMrsWKZjEe5ECQQ1GOGvmpwOWkcjHJFYXZ+AWtjmrXDobKciXFkV6+npWRjpQ0U4tOOb0pYTMGAAACAASURBVM4DxR2H8Lb8iMHSmOnqhMX6eE09e7k+aarpQmi6x0LLh9qB9019u2xyzy6E8PBExss/Ix0LiyTJ+XnVyKgMprCB+gYm7vDbqVvWo82P8PZ2MUb4KyKng9bRCG/Nuhxx5vDF44d68oM8PT2HC0OpCIdO9YvHDwGhV0V4YaTPT9/tV1bFNqWdB5ZjhGNh2VF9AxPQ7IbJ52jkW63RiTue2qWKzY/wx48ft7W1vZoPSr5qcjpoNwDh0BA37z+33pEOyKd1pJ/85XtPipIvHHMcwp+UxMxWJSzXxWvrAOH+oekeC63vawbeNfa/b4tNve+re3fpZAXyOX5okvtU9VWiPgEZIxzrJRRMOEdPjqEXd/jt9hoXf1UQfuvWLWcf0drk6OEutNraZpLTQbsBCJ8siwTiojlrVIS3Zl1uzboMc9PQlqa089BGnyyLROVQoQ6Nezv2pdMQ3p4XMVQSI6tKUAnidXVsVV3iVNO5fxA+uNMw8J4tNva9R/Tt0skLZHOVoUnukzVXVQ0J/9jVEC6Xy/FktFdB4o6n4o6naPC7b2BiembejvwmMcJfWjn0oWrqAizWZccUojyK5HK5XC6nbrFLFU4H7QYgXF2fEHHmMPSiUxEOG0HmWyLOHIb9UTnQi47Kh8Y9muZmV4SHP4/wWFVd4uSLIbz/X4RPVF9V1ccjq2v/8QYgHFZVo646bPsHIZrQggosFmv965nbpRAsR0vc8TQivsq+c9lIjPCXVi8Jwu2VQhRqFD8TrPKG1nm115k6HbQOtbIq1uJr6kawlS0rfdbK9vUgvJIT0ZQT0cWLeVoeNydIUtUm6OvZqrrEiXq/kHSPhdb3tYPv2ozw99UDH+nniqwgXFOXoK1PdCjC+/v7IX+PUCikrXK6qlA0IYRD4pN1HpJdCsFyhNQa3f3mQXHH0/p7fZl599f/FLi5XhWE37hxw9lHZJNgNXL4i5ZjtHjLD4k+IQ0ovAUXCJTkAPISUpN+Qs4SWJYZrZaK8AkPnsIia6hlTEU4HBWbzUad/JD3jFaFxUyj5jcNjsim7HTKYoOp+cKhFf6kJHq2Mn5JwFYLYhYFcdLa0yFp60L4eOWVpXo2skrAVgnYyzUxhCBO25DkOISjtLxIsMQhlcoQsBAm1Kg0RzhKBEztoKLFIC1LKUnp0KLlGzUPebhKwKPk6AJCO0IsBwmmsAHF8wsfymQL4+MKrcZCCpb16FVBeKkr5BsFHEIuI2izmucfRIIt0BSAtEWwoCMkD4W1GIVCIZASQhoWUoYLCspCZr5wOhwAJDFDy6byeDz4LKoOsiXCdQTqIp9lTIJlWakUp7bCodOP2gq316XE6ejCBveWhPeWhFfksO9mXk1K+Tzlhnt2BiMve9+t3M9v5X5eeJORl7c3Nm7vWNcH+sFthsGdNnngHULynkHBVShKr6V43Mx0L8j5vCD7q4Lsbwqz/lOS9SWH53EnZ5+yNoSoT3EcwuFnT8vdR40dyFkAQUE+H5XUaAL6ovwl8C6TyYRlU2kxSM1SSpIk5PZFcQ2FWAx5uGUXCoXoAmJ+hFiOUN/ABAyEx6XVilqeVNx9LBaPjI8r6uvWuyg6TRjhL5Go2KN2pNOyioGoiT4RC9G4NWT1htdwZ0A+SzZMPp9I1HzhdJIkUZIxdNGBiwt1T2r/IZQD2UvhSKgHgGqE3eAc4QpCbUysX05HFza4tziqtziq4mY0P+dCZLz7xVTmpVTmpVTm1Qzm1Qzm1RSPy8nMa3Hu450fGAe224zwd4nBjwzyArmiIiiJEZTKDL7ODE5nXstghqR7XEtjXszYdz1294IgTC1IdehYOAQO3L+Sz3ekA2VRwELWXRSVVhBOmq2ZSk30R8tSSj5LeQKvoRCLIY+uEijkzY/Qjt8MFlJFTWdcWu395kGZbLG+rker0UMTHCPcVrkiwqkQhdfm+QeRqORDCOdR0oBSo52Wzcw6wqnXArFZ/jFyZYRTqUy9wyBxR/or5t4idm8RuyInlp8TkJTufi5139nUfX7XPX3TPH3TPM+m7jubui8o0WOs4wPTwDvGwXdt83uE5GODvGB+rjI42SMgmemfss8/dZ9/mqf/dU+/DE//dM/bqXuI2lhC4MBWOFJ/fz/8pKmBACNNKASgsUuNxJUQDkPsKEDMecyjZCmFBjeawgaFmIc8tSIUgOZHaPdvBmt6dv5q5F2Ydl5x9zFsFItHxOKRxUU7f+EY4S+RoLOafJYuDA2JkZT8g+Y7y+VyyBlKvVig23DqntDxTpIkdNTD9QXu5VGNcHVAgY3KRJ+FjkR4KoaGcGr2Upowwl8p9xYl9BYl3M1OqswOybp5wD+J6ZfAPMv28I3z8I3zOBvPPBPPDI5nTHR9aBp4xyR5zyYPvqN+stOgvDk3V3olgXEuhnEu1uNcrIdfDMMvhuGfvO9ivEdrwf90dYmqWgeOhSNwQsiQz4AKG1GsIdmIcGqbmxaD5llKae11KMRiyJsj3PwIseyuzp6x2yWt8Fr0YNChdW1ahJeWllARXllZ+fLnG6VlG0StcGr+QSS4K4e0g6hrmhrYHA4HfRYuByjdIUokinIUohp5z9KP+vj4wJAb79nkOJQ50XwiLrqmwGQfkHkrHL0FJaMC7cVyp6MLGwyt8LtZSTWZsXd5fwUlMS4meqTdYmb+zUi/7ZGez0jPZ+T9vXe250PD4LvGJzttsmSH+skO7dT52elrnAJGZj4jI4/Bue2RW/h5dgEzMN4jhr13WsBSCxKIZ5PSqYdklx8YSQkiFHckSaIfPEEQKD0o3BzbgnBqLACnqTFIy1JKDSV0aw4Bbh7y5gg3P0KsFxBBECKRKDIy8uDBg6mpqaWlpdT2yciorKauG1rhGOEvqJKSYirCXShluHnXlsXOLghO6+kFLb6L+tJXKp94JluObU310ko237JOOR1d2ODe4sje4kh+DruBE30v/3xsKuNcErNB+OnT5p29j97vbtnV//CD4eadqoGd+ic79cM7bLHhyXbD4DuaJx8qn3zc3/LBk+Z3Ox9+1NfrPzyc9bg7OCCFmZmwZ7ExRlObqK6Ld3RHuvUgfYGf9EqhYbFA6xG6UtXrPEIspI6ODkRugLdCoaDls84vfAiroPf2jDui/xwJI9xVZcdZYJtGTkcXNri3KKq3KIqfE91wI1rIvZKR/cX5JOYD4ceG/h26gR1LTz5QPXlfO7jD9GS78ck2WxEu2Woa2GIc3KaT7FRL3tMNbZ2XfKZXcvULoq7ua4FxjKrcA6qGeE1tAlEf95KvzobluhofH3d3d3/06FFiYmJAQIC7u3tkZGRpaWlDQwP1rkit0QkaegQNPSOjssVFYnxcIRaP9PaM9/aM2/d4NifCx8bGGhrqaQivqal+8OA+skj0wNmHuS7hm2hzOR1d2ODeopjeohj+zYiGG9HCm2HFt49eTmCUlO4xDb1rGtxqHH7HOLTDNLTNNLTNOLzNMPKOLTYObzMNbTENbTENbTUNbTUNva0dPmhavK9Xdd2t9QqO2SsuP66qTVDXxasb2BjhWA6SQqH49ttvGQyGm5vb7t27T548ef369fj4+P379ycmJkK7vKOjA12fp2fmxR1P+wYmoF9dJlsUi0fseDybEOEwZQP4TUU42jIw0N/d3ZWYyF69LCyXktPRhQ2GpV34N8MabkQJc+LqSq6EJTMSbjCWht/Xj+7UD+/Qj7yjHdmpfvquZmSnjQjXj+zQj+wwDG83jGwzDW81Dm/RTpw0LPXML7bG5O+Lidsjbbiork1S18UTjbEY4ViOEEEQpaWlZ8+ePX78eHh4eGlpKZfLhVa4QqFA+3R0dHC53PT0dB6PRxsmJ+09Or4JEV5WVkalNSBcLBZTN5aU3I6NjXD2kWLZWU5HFzYYEF6TFSbIjBbmxnQURcVlM6+keEy0vWcY2aYb3q4feQcorreN34aRd/TPbBjZYRjeoX261TiTrF0aejqbdzGFmZu6Z64xTFeTpq6LXxbGYIRj2V0dHR2RkZE2DsiOj493dXUJhcLc3NzAwEDYqNXoe3vGZbJFOx7VZkO4RCIRCpuotO7t7enr66VuuXevMSsrGSN888np6MIGowVWa7Ki73FjeopiC8r+GxDv0VzxsfHpdv3wdhuxbcXE090m5R2j+knd49MX4j2EBQeXmqJ11alEXbwKt8KxVpBAIBAIBOPjaxuQVigUsbGxtAlrq0oikYSEhISHh0dERMOktt6ecbzA6irKzb1JpbW5u7u7cnPTMcI3pZyOLmxwT1FMT1EMQngXL+5+zSlWAiOH664e3mkY2bEeeMPstsWRI6bFB8RSc+adz4LYjNEqf1V9nFaQrK6LJ/BYONYKQjPJU1NTU1NTV21SA/LT09Pv3btn4/QjhUIB5WdkZPzwww+BgaHNzQP2OHbL2mwIb29vf2xVd+4UZGUlZ2Ull5UV3VuLqqsrnX1yWKvI6ejCBmOEY72cIggCEN7d3Z2RkZGQkJCamioSiSzuLJFIOjo6zAezLWp8fFwgEKSmphYXF3O53IMHDwYGBkokErs3u2nabAhvW00FBVxAeGVl2ao7Iz1+/LiysszZJ4e1ipyOLmxwT2FMT2FMXVZETTYgPEFSzWKnM64le8z07jAM2wPhU2G65cfT8oLQNI+EFPfF2hhCEK+uTVTXxW/Ac+FYLi2JRBIZGcnlcn/55Zf09PSysjIul2uOaqFQeOLEiaNHjwYGBgYGBnK5XOq7CoVCIpHAjDaBQHDnzh0ul+vt7e3u7p6amgq97gqFIjAwMDU11XEPEL2iCJfJZpW2SSodHRjof/iwOSsr2dknh7WKnI4ubDAN4T2FyROVYdn5+wNS9z0SfLT+gXDd8DsaZZZW3fWgm8ViM27nfqetTtHUJhL18epnycJdGuF41YcNEDBYoVCgOeTBwcHFxcXUFXW+/vrrzz///MKFC6GhoQwGA0h//fr1tLQ0Ho9XXl7O5XIDAwPd3Nygi576OBlIJBJ1dHQIBAIHncWmQnhnZ4ctCO/u7hgdHZmcnJiamlzJExPjo6OjarX6yRNJb2/P339nYoS//HI6urDBncVxncVxguywmuwwETesqzRyvjSyqfzoqYzPcrjuhpEthqG3DaNbjdKtptGtJqlNNkq3mp7uNI1sN068QTz9wbRQt7zUmlH2VUj03sdFv2so5HZFhMPKxCgzCuTzRiuzwrvU7L1YDlJLS0tiYmJ8fDyQmMvlFhcXX7p0KTg42N/fP/B5paamCgQCiURipZHN4/EYDAZ1tWn7avMgnCCIwsJCWxD+5MmgXC5TKudWslarVSqVWq12fHxsYKC/uroC+t6dfYpYq8jp6MIG0xFeEiEvi+qv97+cxoxOdlf0bzOObjM+3WKSbjVKt9mIcJN0q2nkHdPIdu3Y25opH9PiA5nibtB1ZkzsnvHaQJdGODUrCZvNlsvlkHcYUqpwOBwOhwPJRlGSFSyHamhoyNfXNz4+XiKRHD9+/PDhw6WlpWta31MikQgEgqNHj+7YsePbb79FT43bXZsH4WVlZTU1d21BeHHx31amrD99OgIIVyqVg4MDbW2twG+M8JdfTkcXNhghXJAd3pwX0VMSNcOPmxGGZGS4sxIYnS0f6Md3mka3mka36qU71oLwHaan25el72hksaalzr6R2ItxjIyEPfMNES6NcC8vL6FQCPmCIekZtSMdEgM69QBfUXV3dx89evTo0aN//PFHUFBQeHi4u7u7t7c3jIsD1EEw6620tBQSn7i5uR05cuTIkSPh4eHQUU8bR7ejNgnCJRJJY2NdRUWxLQhvb2+zgnCpdHRiYnxiYvzJE8nAQH9BQS5GuKvI6ejCBiOE1+aEP8yP6CuOmqxMXGyIFhb96J/ILOPvJaTvmka3GEe3aqTv2Mrv0a2mke3G0R2L4x/p5wuNy4NVD/53KZZRk/8/Va0FfrsKwiGHGErgDb3l5hnGnH2Yr6iysrIyMjImJychLxmsiJ6WllZQUJD2vIKDg4ODgwMCAo4ePWo+KO64bNebAeHEP+nub/b3966K8OZmkfUHx4eHh548kQwPDw0ODqAudIxwl5DT0YUN7iqO6yqOq8sOr8uOaMmLGCiOHq+KW6qOG632vZLskZbLWBr/yDj6llG6RWtzK9w4usP0dKtJulU1elC/VKdefJRS4BHCdh/g+6sFSa6LcJIkaZl5SZJELKe+K5fLMcs3WDANjdoNPj4+DhPRzWVlUBwa6444ws2A8Kqqqrq6qra2FutsttESyeDg4IBEMtjV1QGLwGCEu4qcji5scE9xXE9xXEN2REN2RCs34klR9ER11FJ1orIhPCWTEZnsPj30gXHsbePYW1rpdhsRbhh9xzj2pmnsLeN4kE71UK4oYF1n3kjfM98YQtS5NsKlUqnPM8GgOOQIh3zeUqkU5QvHPeobLHvNJIehcbsURZPLI3x8fLy2trqkxNrw9ou5pORvKr+Tk6Odfa5Yq8jp6MIG0xA+VBgzXh21KEhYFsaWFn0RHM/oePiBcWyraWyL3maEG0e3GSfe0EvfIeUZuuWO3ifR52MYZflfLDdGqyzx24UQDjJPCk57d8OPCMtuHeDQcLdLUTS5PMJv375VXPx3b2+3ffnd2FgH5E5NjYUXhYU8Z58r1ipyOrqwwQjhTTej2vKjnhYlTtZGL9axifrE9prjrAQGr2CPYWKHaXyraXyHaXybbd5qnHyLkH5uWqjTLT8urjnEimN0Vp3QCpJQajKXRjjWSyh7NZ3XOqHddrk8wru6Oltbm/v6eu3orq5O1IV++H8/Z2UlR0Zec/aJYq0up6MLG0xD+Ghh0kRt1HxDtLomaeoeKzTDIyFl79LwNtPYNtOYzQgf26aVbldPHTEui5fn62JueESmuE82Bemq0lVN0RjhWI6QSCRaf/+HQqE4ePCgg/pRXB7hq85fewFVVpYBv4//eZTh4Z6cHN3f3+fsE8VaXU5HFzYYIbwxJ7L9VvRoSaysOm6xPpGoTSIaY7PzmcGJjKHOnSbpVuP4VuOEjd5CjO1QK1gGtWR0Iu1cIrMwzZNoiCMa2Kr6eIxwLEcI1lRfD30Jgjh48OBKy7CvX5sZ4XWjj2x005Pn/gWEs9lhW7dvZXi45+ZmO/sssWyS09GFDaaOhbffih4tjVZUJyzXJxN1SZq6+Nq7/70Sx2is+8Q4scM4scU4udU2b1GNf6RfSDVoBpvEp87FM0W3jmjqE5aEUar6RIxwLAeJIIjIyEhgMEEQ6FlwWz4rkUjc3d0d90QZiRFuBeGXrwb+fuJ4QOA5PJHEVeR0dGGDqa3wx7djRktjFNUJS3VJgHBJ7emgeEbWbYZ+fKdx0laEGya3qUb/Y1gqJ5abs+58eS3OfbgigKhNWr4XhfKaYIRjOUgikSgwMPD48eNNTU2k1dmFBEF0dXXB/gcPHnTQEDjSZka47Wi3iHD/C37ep050dnU6+xSxbJXT0YUNBoQ35UQ05UR28GKld2IV1QmLzxC+UB/Cvs4Iue4xN/KuccpWhOsmdmonTxmXWhTKsuAMZnLiHkVD9HJd8tK9KG1tHEY41gYoNzf3zJkzf/zxB2QsFYlEEorg6fCzZ8++8cYbwcHBkKzM0drkCK+vr6+srHxhhEfHRDj7/LDWIKejCxvcU8zuKWY35oQ35UR08GKkd2LnahJRK1xdH3OL98OFJI/ORx8YJ7YYpratZOPUVuPUFuPkNuPENs34+8a5SONyd+dwjH8SsyznC1VDoqo+dUkYo6tjY4RjbYwUCgWXy+XxeLAi20WKjhw58sMPP/z8889cLnfD+m43M8K/+PKLN95847fffot8XuYIf9BnAeEXLuIudBeT09GFDe4piekpiWnMCRXmhncWRo2VxyoFSWgsnKhPesQ/cz6ZWcx3N05sNcxsX8nGmbdMM2+aJneYxrcTk+76hWKDqoMr/O/5ROYA77RFbGOEY22YJM/LcblMrGiTI5zhwYg006pD45WVZenp8Thfr8vJ6ejCBv+LcG5EV3HM2F02DeFS4bXQ6x6JOR6EdNuKCJ/eZpraZpzeapzeYpzeppn50bTUSCw2R9z6LDyZIasO1tQlEALLXegY4ViviDYzwg8cOHD16lVzhFvve29ra6usLEtKYjv7zLDWLKejCxtMRXh3Sez4XfZcTSJCuKYhSXk/9kaOR1CSx9jADqsI326cekc7+7ZqcodOEWBaejQxXRSQwsxJ37PSci4Y4VivlFwe4VhYSE5HFzYYEN6EEF4RR0W4qjZB1Zh4t+i/FxI8mu5/snJH+jbT1Bbj1Lsq2dsLUx8Z5zMMy+KHXeH+SUxh/k+aOssPkmGEY71SwgjH2jxyOrqwwT0l7J4StvBmhCgvur8kZpofOy+IU9UnqeoTifp4dV2Spi6pq9r3agIjt4yhm95umN6imtmhm95umKYOjW8zTr9tnN6mlr21OLXftNBgUDfnVR24msAYKPNT12KEY2FhhGNtIjkdXdjgnpLEnpLEe7nRrfkxQyUx8sropbpYVX28qiFB1ZCgrkvS1CZPN4Wwk/fGZDMXRrcbp99amHlPN73dOP02tSPdOL3VOP2WdmaravoP0+JjYqkqKocZw94rqw9Zld8Y4VivgjDCsTaPnI4ubDAV4cNmCCfqEzSClIX7Mfm5zOAkxpPuncbpLUuzO7XT243TW+gIn3mTmNqlU4YZVI+fTmQEJXrcuuG53BSvxR3pWFgY4VibSU5HFza4tySxtyRReDPy0W32SClbXvUcwlX18RpB6oIwvrHiFxabUVOz2zi9TTWzQztDR7hpaptx9k3V5H79AldNtFY3nwiKchcW/Y+oS9EIcCscCwsjHGsTyenowgavgvCGOI0gdbkxcUDkF5bMSOW4a8a3a2Z2aGZ2GGe2PofwyW1G2Rua2SMGVeP8wr2kPM/ouD2jDZc1gnSNALfCsbAwwrE2kZyOLmywpCRGUhLzICf8cWHCyN2kuepoojZS0xCta4zVNcaqmhJ0tUm6hnjFw6s3styvJHtMDG0zzb5pmtlmnN1mlG39xzPbTNM7CNlWjSLBqJI+ncm+lMzMTtq7WJulE0QZ6iMNDbHWTT0kZ/82sbAcIoxwrM0jp6MLGzxYEjNYEtPMjWy9FTtUljBTFb9Ql7TYkLRQn7RQnzTfkLRUk7pck6wQRfFuH7iY4PG49UPj7Fumma3PIXx2m3F6OyHbaVjINaiePB4MDo5zr8z9eqH+5nJDymJ94kJdknVTD8nZv00sLIdoRYS7YWFhYb2Q/rvf87/7PX/97/cHv/36u8/27t+z67NPdu37+EPPT3Z5frLrs08+/OrjXfs/3vXZpx989d07F2IYZRV7tLPbjbNbjbNbKQjfapBtJ2a+Ni7X6ojugvqfAmIY3x1497NPPtr3ya59n+zyXM3O/hqwsOwpjHAsLKyN0M5t23Zu2/bxJ7vffe/97VvefvP1N974v9def+bXXvu/1/7vtdf+77XXX3vt7a2vnw3Zm5LNWJr90Di75V9+y7YaZVu08q1amZ9R1aFauhdzy/N0GGPL22+8/n//9/r/vfaaDXb214CFZU+tDeFYWC4nfU8F9svgEWHhiLBQXJnXW1803Xxn+XG1uqte090AXu6rWeqrX+prWu6rl/ffzcj/T0gKQzq03SjbapBtMci2/WP5Fo1sq1GZbFT1jc3+fTXZIyvTY6m3TttdT/TUET0Nq5p6SM7+bWJhOUQY4VibR05HFzZ4tOnWaNOtDn72k/pb88089eNSTWeFrqvS0G3mriphzWm/lH0PGz/WyXaoZVt0cuS3NbMfmBaqtIRY2Hn6YrR7Hf8vfV+FoUOg7ivX9VRYKO15Uw/J2b9NLCyHyDLCFwh5U/8tZ3mDv4JNIIIg5HK5c0tYa3WOKNbp6MIGjwl5Y0JeV9XN4UbeYmuhpuPOSgjXd1WNdMVdS2Nmcd2XZ97T/svvLVrZNq38e+NyE7HcxCn+LDzB/enjeH1vuaGzWtN7V9/N3zQI7+/vp20hCAJnOsayRZYRLl+aeNl6/F1CfD7fx8eHw+GsM/xYLJZ5VFuRWCzm8XjrqXH9JViUXC7nPS+oCL4lu1fndHRhgycfFE0+KOqrzX8qLFxoKdB2lq9EWV1P9UL/zesc95DrHhMj7xgVbxsUW8Fa+TsqxRXd0sMpeW5wikdaGmO5J1/fc0ffVanrqbAvwnk83poizr7y8fGhXTEgWOxbC4/H4/P5a/rIWi9EWBuvVRCeWHRmI/3Vwd2ui3A+n89ms8ViMZ/PFwqFa/044A1eC4XCNd0EvLQIJwhCLBaLxWIfHx8+ny8Wi+VyOYvFIknSx8fH7tU5HV3Y4JnmkpnmkoF63ti94sVHRbrOuytRVtNboxkoqCj+1j953z3Rx0bFFgrC39Mu5OmJDmGnfyCbUVb4k7GnXNd9R99ToV8N3mtCuFAo9PLygp+lU7QxCIfoI5+/1FjXWi9EWBYlkUjCrwX9fvjnC+f8Oh4/tm/hqyCc1xK8kf7x6L41IVwyO6JQKe30VaxXbDabFnUEQXA4HBaLBUQXCoVsNhv9S5Ikn8/n8/ksFkssFrNYLFSC+c2yUChksViofQ+fYrPZUqmUfB7A0BPAZrNRxziqhSRJqVQKx0CLYSgB2sfUw6PWQjsdKAq9a352VPn4+FBvUFbabZ1yOrqwwbKHxbKHxU8b8qYfFCyK72g6V2wxa3uqtD1lnfWBF5OZWTwP3ewOg+JNjXyHWva2TvaZQSVcWGzJKGdejWe0CcL0XXxdV4W+e/VR8DUhnM1mC4VCJpMJv2TS7Lctl8vhX7hBJ0mSz+ej+ILQIwgCdS/RsGceOBwOB25qYQeEcLgO8Hg8DocDxa4UVquWyefz+/v7qRcNQDjtUmPlokRSLkS0SwGWLVLI5ZnBAb7/cU/67SvxVS8x6yfRxf/6/mdv/Z1CO9bikggXDNwbwb//NgAAIABJREFUV06RJFnaXS2ZHSFJsmOit2Oi147fywtILBa7ubnxeDwUwKjpCZ3GEPawG4x1MZlMDocjFArhGgFRR5rdlQuFQkCgUCiEQvh8PrpkkBSEQ/DDhYbJZJIkSa2FIAgvLy+pVCqXy+EF9eC9vLyg/4DJZPb395vXwuFwYAtEu4+PD+wGbKadHe3LoSLccXI6urDBiodFiodFk015MlHBYnu5xuJENkB4N1/fXTHZkXotiRF9nTEv3alTvKGVv7Ms26JXHDGoHsrmqkOz9oXFu489zLWR3GtCOAQFSZIQgCRJQnQIhUIUViiQfXx8IBbQ75kgCPjBQ3gSBGF+K29+HYDA8fLygkIg3lG9EIPobt5iWNGC0WKZcM/BZrOhXmh80y41Vi5K1AOjXQqwVpVCocgMOie+cqjt4o/gkhNftV388UHA94d27+xuFdmrIldCOKFTEzo1SZIdE73e5UEkSaY254lG2gid2j3/KLzl3EY53LwzmUyhUNjf32/+c+/v74cLAUQLdQdq7xYN4RbbrKiDmqQgnNqSgKsMtRbU4ofAprb10fWFJEnUAqDVwuPxqLfh0FygToKjnh3taDHCXykDwmfu31a2lix3VGi7qlZuhfN1XRWqvvzkLEZQAqOv+z2N/E2DfIdK9o5uPtygaet9mhwY73Ej3X2xa8UB9fUgHMa/SJJEv3M+n0+dqCGVSoHx1H3MEU6SJLCQz+dTEW7xOiCVSiEGqQhHR0I+35FuMaxowWixTIhNavzCW7SOdCsXJWql1EsB1qrq6OjoSz2P+P0g4PuArz+uPP2ftos/3jm5/+i+D8fs1J/hSghXqJQHi3yhte2ef7S0uzqwJra0uzqyMT2yMZ0kydLuakC7cwVd2eY/d+hk4/F4Xl5ea0I4jX9wr436vclnCKdeTUhLCOfxeMBdEK0Vji4Z8K55LSRlvh75rOcQ2g3mZ0f7TjDCXynPPyqdf1QqExUstN1ZFeH6rkp9b0lZ1dGL8R5Vdbs1sreNsm1Lsx8ZFm4b1I+qHh67EuNee+dPfU+NIxDOYrG8vLygee3m5iaVSmnj0NRAtoJw6CoDsq70cRCHw4F90HgWxDu1XvTaSlhRg3GlMsnVEG79okTtHqBdCrCsa2Jioi0/uTXkt/Tfv444/NXF370WJ8cSA0+LAg+2Xfwx6hAjJuSqXSpyJYSTJDmunHLPPxrZmJ7anOeW9d3BIl/v8iC3rO+44hLv8iDv8iBoiztFaOomNHblcrmbmxvcCKP7XPJZx51FhJuPjYE4HA6iJprjTVJu8Kk9fgBU6BCTy+XUWqzcRFNv86EQ81rgXNA1i3qBMD87WvkY4a+UF8RlC+KyuZbixfZyoqtK320N4YbOKn3n3faOcFaKR3q+x+Ls20bZdp38c+PSfa3q4fUCj9BEd4koXt8psDvCpVIpk8kkngkCDWAMO/T398MPHn78MN5MUqJVKBRCOKBfOK0VTrsOUO+zaa1wahDB3YCVsKIF40plkisgHA5+1YsS7d7CYo8ClrkIguByuQ/qam+mJffXV97LSS9ihxclRCmG+lOCzneG/36P7Xf5vL9d6nIZhAsG7olG2saVU0Bxt6zvaAZ+S2ZHBAP3nDIuDneyPj4+aJiZz+fDFjQHG2QxWqjTYmkIhz1BMHCOiqUhHC5JsCdEKa0WuAaBqH3gMMkFtsPtgnktbDYbdkC3C+iQzM+O9uVghL9SXnp8Z+nxncX20uXOcnV3hc7KA2BdVYaucn3PXXl/fmqme2iqx+jILpXsbb0yXLXcPiXPvJSxLz3ZQ91Zqu2yP8KpfdckSfb390OfOQoTNMUEYgFCgKQEGpvNRq1w1JqnjYXTrgPUGKThFsUg9JaRK4cVLRitlGmOcNqlxspFyYfSCqdeCrCsSyKRPBRU998tnK0r1z9qHOUX6h81Lt6vKU5LeNjU0NshZkdFREZG2qUul0E4oVOLRtqgzX2wyNcc4bAxsjHdifPaUNt0pS3mbKPtbPu7VnZetRzbP7um07Fe7wbI6ejCBi93li93li91lKm67tqCcEN3+dJgaUXlIVY8o+n+J4Rsi34+Rk203X/s65/ArC48Yuiu0HU7pCOdJvQbNv+pUxvK1J1X+gitWBuvA+Zvrb9M67XY+EGnR7cLaWJi4th/f5BWFgHCxX9nFsWGztaV68VC1VDf3bKy48eP2+v7dBmEgxQqJXShm9s9/yhMbbPL94LlinI6urDBRFcF0VVhC8L1XVWGrrvG7jJVX0V/e0hwIoOTz1ic3aFTsgnVvYzCz1iJjKcPogydNdqe1ddyWT/CrQvP58KyRaW38hsyk/lJMfpHjeDZuvK+kjy9WBjs73st6Kod74dcA+EKlTKwJtZi/7nF5jjMbsN61eR0dGGDbUe4rqva2F1u6ilVd1XP9efF3PAITWZMj7+rn09QzJUEp3rEXGcsd/5teFyr6V1xfZgNQzj5bBAaC2sllRYWShv4o/zCvpI8hHBw392Cv9NT7zU12bE610D4c19Qd/VKrXCLXeiS2RHcNH9F5HR0YYPVXXx1F5/ovEt0VWi6rS2GquuqMnRXGLrKjL31RF85t+ibS2xGW/cH+oX07qHo8/Ee3LyvjT13DJ1Vml6HPFSGhWUXEQQhkUhSE+KlTVUw8l2Vwn4O4Y/vF6cnP6ivVSgUdqzX4QiP4p4I4fwRcuOP2L//Srnjux6ES2ZHYAq6OcXd849yxSXQ/kbAHldOwdg57BBYE8sVlwgG7mGob1Y5HV3Y4LWy1tBdqe+u1HdXNgmOXmB7lAj36uZvVjQfv5DMFN4NMPXdMfYV2pKaDCMca+M1Pj7O5XIDAwMf1PD1nc2I2cmBfov3a/SPGqtS2IsP6+4X/d3V2lJaWmrf2h2O8ICYXzKqzkfkeIfn/BmR4x1x0zuUczzutk/cbZ90vj/aLe/elesV/t8f8VgJ4TAKDouyBdbEepcHwV+3rO9Sm/MA4SRJdkz0pjbnkSQpmR2x3vGOob755HR0YYNfAOG6rkptV+XQ4zBWAiOZx1xWJiff/uJqAuNJc5K+s8zYV6zpxQjHeolEEIRAIEhNTRU9eKBaWh4fH2+vvkttdo/yC6PO/qVva+os/fuq35msjIyOjg67H4YDER6T91dGZUBAzC+hmcdT7vhG3vROKz8XxT0Zd9snJu+viBzvsMw/o7gn43g+8QWnk0vOhmYe/25lhCMJBu7B82OBNf/f3rd+NZGle/89fDlnrffDrFkz65y33znjtO05Z6ZX93F6ZI6MzrSdlk6LtGIrplUUVAQRWkYQMSoKXvCSIBeRqCg3RQ2XEMj9RrgnhCSkEsil3g/PsGe7qxJCIFTA/VvPyqpU7dr32r/97Nr1PBcU2s6il1fkQ0/hSzMwtgphEE8DPcPHZmANhndDO0wF1rZyV4QFP7Pg/6j3fC74mUmDdjUxCE5dVEASoHAQl7rugvTT/MtbjeZDpyo+La/YMjvwIDT4NDTcEBgWfjtbDDB87npT3KI473t9sAe1/pnZKNDr9QzDyOVyuUzumJgKzrgXLY4Fw9SieaaypNjTrfgnhT+V7f3f9KJjR3tfvnj06KHdbk9GfpJI4WeuZVY1HwYKP3MtE52/0nKkrD4bFPELd7KKbn2ff0V0Rrr39NW9v/2vXy1L4ZK2C6Axb7n9jdPn6jG/B/3b7pqAXWxoy7q48VQMe6t218TA2LB86ClS1oXdBNeQf6gh/5CAGVgNavZ8rn7RupoY1C9a9W86G/IP6d90JjyVEZy6qIAkTOF+9ZP7zb8/WvZpfdMWycVPH93bHlA/DQ08C6ob/cmhcGSsEBlWql+5U06Wz9cf86G1xBQEfETucDjQNnv40h2MU/G6Gf3I3Y8yDHPs2LHm5mafxxuccC0MTzDvLPMvNZ6nam/bsKln8Oj3mbB4bm15cP3sSdXAwJTG4jFNhtw+RZsiGZ1hXSn8kuzgJdnBkrqsczfFl2Q5Vc2HryskVU0/lj88ALesyNkoMC6o43CGWfSjl9/4S/EYwPle2LX0DU3hyqYHVlXfamLouXfj3qGva/Z83lpWMD+b4HYPwamLCkjCFB4YVIy8PvRT2e8OVW078fdPR1qLQsOKxcHWYOyPyxOlcGBZ8FCCrCEhp5wrwjpT+Jp4B85essGMm3SES9HcjH7k7kcZhnn8+HF3Z+eTO4/arz2cfqz0yPvdD5UgHnm/qWsgffv/PL1WoXkiqywp0varfF366Ualo23QM2JTKBTcONPT01ezwS1ZFF7XeeJUlQjIu+ROVkVDzpWWw5ceHSx/eODI+V2HCnf+kJ/+2//61e93/L8z0kxE4StyNoo0bDjArbbJh54ueztwP/E1mqTtArxuXzeA6tlz7waicKuqr7WsoCH/ULu0nNBHZ8dG26XlDfmHQOWdn3XC33Zp+ezYKMuyC34GzvTcu6FsejA/61zwM8qmBxAGqFH/plPZ9ED9ohWCQcwoKmXTA0i0tawA8jZp0HKzpGx6AAI5gcC8WYozuXZpec2ez6ESEl5OF5y6qIAkTuGqtrmhy+eufCqu+M9zFb/zvpeH1FGNs64VhQMnITOiiMIJD7+EB9JoDn/BIinYKkemiAk/pEqlUqPRQGwMw4C1c+TKCEy9Zkf3HArexnA/Q1wXwwhQCsL7MESejRmFZZeM0EGcKGluqRN7NjcN5HJ5cMrN9Jqt9zrz/3ZAUXgDUbj7odIt6xt93Pvk9qNHdXc7mxQBld3T0O9+qOwuvettVbc+fIxPgOx2++p3pyeFwssfHriukJyrER85v+s7yR//uv8Pf9qz9bf/9at9J746cWnPGWnmGWlmVdOPJy7t+e7o9oQpHEeP+T1u4GXZ8Li+Lm48hW9823L7m3Vj8UmDturLX7RLy9ul5VVf/gIoHNhX/aK1Zs/n7dJyPPy9Q18D7UFI/G/Nns9ZlgVetKr67h36GtRZdKa1rKC1rIBlWWXTA0gLEgUOvnfo6557N/RvOu8d+hpoterLX1R9+YvWsoJJg5abJeBvCACBlU0PeLMUT3Isy1pVfXQhfdNIwqS7ONSyOPKw5s5/Hvz71lvX/7AY3Uvp2mrhYLMFSBQ55QSbo3BMeCCN4fAXDK2D679ofkiB4zs6OqRS6datW5GTX2DZvLw8iBy5E8z+0HMos+TWDNk8J1wMIyDfB+BNmMU8F7e0tEDZkVFV5O8AzjCY/1PcC8PHrIU7nU75I9mCZsLzZAg4u7v07qF00QdE/kjpaRjwNKs8zSrP4wE42XDysvtRn+uNrrKyEqKy2+09PT2r36CeLAoHVft83b4z0swLd/afqxEfPPO/h4v/sjv7D7uz/7Dn0BdHzu/KPLr9y79sgfCroXD0jVn6w5x42Bfnb4W2E53UT5vh/LqxONAbKMf4QrpV1WdV9RFL61ZVX9WXv0Dr1fhf/ZtOOEaKMlJwgWWVTQ9aywqqvvwFKOWQKKJeiKpdWg7U25B/CC4hpZk3S8qmBzV7PufGQ2QpnuQgQrqdbdNI4qQ71BRUKZ4r9p649GlX84+r4e/4KVwqlYL2CSeBwsHzB64H4x5I//EI8Dn8RS4SmOh+SOvr62G6gJt7A/oE36YQMzLhns3xHIovpHNdDKMcwqQB5RNUatydEk7huIH07CX/p0SpP3IK1+v1j+ofMO8sblkf4uypOz3VB86IPv/z1J2eDzRyTG4fLXU/VHqfqjufPu/p+YezcKSF8y6wx4k1pvCye9lnpJmHz//lwp39+058lXl0+45vPtu9/w9Hzu/6w47fnLwsgjff1xWS+t58+AUKL3944HLjjzE+KosBfD0cfXgWDfjH4oi/4ZvygbFhZtEP+9XXh8WB3kDpRGTWkH8IdFPQaFHgGBSOjiHCqi9/ce/Q17NjoziFg+CJ8nIqaNu4Ys2bJVg/AJWal8KJLMVObq3qU3DqogKSOO+qHy/2dwy9yz9T8bvR15fXh8JhrRsRIXIHAuvVGRkZuHtAQDwOf5nofkhRElwKB3UZbbJDPoQInyX4uj3XxTDKJ6jvKDYG86jGxkHhRKlZSuF6/aM79b4uPZekFYU3YrB4w8nL7odKT8NAYGRMLpdfu3YtfccOIFnJ0dwrV66oVKrEshQvhQPLInU5mlQ1/QiBz0gzi26KEWHXdpyIZwaQmBbu9LnwjeWwNs5rL53wcgZL7mhHGzA6CrMOLK5+0Vr15S/0bzqtqj54Eww8p37ROj/rJCh8dmwUNOP5Waey6QH6u+Bneu7dqNnzOSjf8FoaMf29Q1+DXo50XC6nQlTA3POzTlxjZpcYmsgSkLpV1Tdp0BLxEFmKJ7m1qk/BqYsKSMKk6x965Rt54lJfrb/4v3Oqe+tG4Szm0hdp4RAGUWk25oE0Hoe/sFLN8PkhjUHhDObbFIGXwpGPtWyOi2F0I6yx41GhM+BsLTaFE6VmKYXr9efyT3ufj/DydPWBM2Xf/cR7Ca20z3ZrDh8+XH3h9PuaE6Oys4qLB08fEP3www9//etfE6vYuCj84Jn/res8Ud+bf/2ZJP+KKP+K6PozSWwKT2wFfk3eheNvtXGlHOfmopdX4JNxxN/4R+HrxuJAulVf/gJ2YgM7woo32tv1QTHv3UCvqNklMobAoMuiTWHwy7Ks/k1nzZ7PIRh6jU1wKh4VIldcCyeyhN6Uw0neeFCW4klurepTcOqiApIw6QaGXjAjLYymTv+s2K9pWE8KB0pjl/gVuBmAOwsHfTqGw1/kdTSGH9IYFM4ubTcDRNPCUQZsNhvXxTBeQNyBKctxIhybwlmO39WPnMJZlk3/6k/zHTxaOKyo/+aX/2apaeeerz5wxv1Q6X7Ud/bw8ZyDB7PEe4sOfa26daKzKteg7Iz4vPJHD2traxPIzzIUfv52Vl7FHi4lX38m+fl+9uXGH5el8LrOE0dKdpXczoK/P9//4VyNuPDGd0itB4E5QWIUrp824x+GOX2uWqWMUMoV2k4uK/PyN2A9dXGuGgp7uXkBmiv+FwVG6jK7pN+jkLCojt9FHKCoeC9xswSUHCMeIvCyya0JBKcuKiAJk+7iUFtA3bKgkQVGHi2s3BzbSimcXc7tJted7op8hsbjhzRGDMveEn9muAVZ25x8PEj/0w67oo+XwkERhzVzRN5Td3ry/3ag75Lc/UjZfKXue9E35adPXbtQ3PWsrarouLqjLWw1hsdsvunJoqJzCeRneS38SMkuRNsE75Y/PFBcuw++HAM5VfXtTz//TXzsqx8K/gySKdn+c312dcuRw+f/smvf73Mv7D5Ssqv84YGq5sNrpYWj7WzEynmP+T3x2Rhu7CUGfwPWk8XXCkhdJjajfSQQnLqogCROukMtwaGW4JLJ9HWgcAqKFaGyoqL9VoNbzs/ifZfksHMNxHqzfd+Xu2AV3duqvnz+3N0LhffOF5QcySk+V/j09q1HVRVPb90ImXR9zxW3ahIZsZen8B8K/pzYqviSXn74amsuebL5cPnDA3kVe05U7Pmh4M8nL38Duv6KTLsgIArnvYqUctx4y7L8DdiILA7vvD9OW62CUxcVkFXwbnNoqDmoehpUPQ0NJf5FOKVwiiRhYGDgbG6ep3GQWCrvuySHfeloId1ysz3/64OvSm7flpTNPFb2dXV11161tjwo/OH7nO+/81lMtp5OzfM2W/erkFF7raTkxNGjCeQnuRRe3Zpb/vDAzfZj8QSu6zyRDArnIk7+BiAWRzbgKFIWglMXFZBVUu9aCZ4lofsmxSaB0+ncsf2r+XYtsVuNeAWuKLp5veBnn9vDsiwz7ys6V3Q08xuwnX71XMGrlibviCpk1HY+uKdsaggZtS8f3Gt6+CCB/CxP4edqxAlvT7vx/KfyhweutR1N6na2FVH4ivgbj59SeOpDcOqiAiI4eVMKp0gGBgYGBgYGKi9VNF+568ZMq8JbcE116z/svZTda697jN0XGX3bpbx7PfjupVXxOOfggaoL52eUvSGjFomt97Xswf0EshTXjvSS21m5F3ZzX4THJY8O8r72FoTCEX/HY4GViJ9SeOpDcOqiAiI4eVMKp1hzyOXy0VE74w8OD2u/+/obr2IYp3BLTXt36V33Q2V32V3D4x42wrIsy4ZDvjFLZ520Oi8XfJeJvxUxDCO7VfP01g0gb2VTw8PLl17KHsgfPUogV6sy7RIPhX/z4xc/FPw5O3/HuRqxsBSO+DuGBVZm0Q/uy8CBKR4/pfDUh+DURSVlRei+SbGxoVAoBgYGnK6A3uYx2b2SI0eHmjqR/dSpOz23j5aWffdT8bdHxNt3fb37r7Kb1x5VlLVeudhaWTr9vNHT1fbq5hVFcxPs7Zfdvf301o2KglOa520ho9b2puvezZrEvJEm0VMZ91V3/hVR7oXd0b4pTzaFExbZEOyuCYW2s/J1HeFHHGnqlMI3CgTnCSopK0L3TYq1gV2XoBWz1YBhmNra2sBCSGtxv3g72dY91t41cPTAj75OvftRn6a6tfrAmX+8C3+k9HXpZffuhE0jwb5OePmtvHv96fUqxuMB06p6vf5W+c8ho1bzvE1adO673X/5Kedgwp/trR+F47r7Tz//Ffcgvp4Urp82ozO1ShnO2bhNmBSncL+fednVVl5deKYs937DLdfcCgyc+ddos3rm4a9edrWtSVRrBcF5gkrKSrL7HlheA+AmTnmRmEty3LH3x4N59yz+90n1ycUAv1doIuQaQqFQ6PV6hyvQ1Tdd/9Rys8HQ0mGXHD06/OKN99mw+9E/l9M9jYN+lb3oXGFkwhZSvx2R3604cXSgox3ikcvlPT09tyrK0StwZVPDrbILlZf+4c5Kr9evlMsFoPAYSvk6UzjibEnbhVqlrMf8HhbP4WvylKVwv585U5a7Y+8n129XNLfJzpTlllcXxn/vjr2fNLfJVp+N5jbZ0Ej/6uNZQwjOE1RSVpLd98AyGhg5X9bdeGIuyZFj748H8rKDBDEPvmrskl3lDfyk+qRp8A0R2DU1tvpsFBUVsSxrtM8/brddl+muPdLVNOg732jEmZkLw+PzLzSeJpWncdDbpmbemhcnXHv37r1YeqHoZF57a8u1a9eKiooMBoNcLq+vr68suxAy6T7YyNb96kb5z+DppLa2Vq/XryhvglE4r1IuCIXjZwApTuHNbbIdez/B6RMUa9ec8/rtijNluc1tMjjj9zOI43uV3SzLvuxq27H3k/LqQlCgh0b6QZVH+jSEPFOWazTrmttkL7vaIM5eZTecv367AiJHcY5P2iEMRIKycf12xfhkIm93EobgPEElZSXZfY/wL8Jy3I0jL90sRuHgGhwcj7Isa7PZcE/hyL0K7hccjxy8ksMZwqc4Ogm2UTeiebUpm+HKvl8RJ+fds1f2/YqXmE2Db4jwrqmxmtzPV6+dV1ZWhkKRfp3rTovp2iMdiOyZ7b2y72lj86J5ZmF43K8aG37+5uGtOxKJ5OTJk8+ePevt7S0vLwfbdl9//TXDMN988828XoPzN0jF6fzK8ossyzIMs8YUnuAu9JVLye2sXft+/8t/+z+UwpfFmbLcM2W5LMu65pxDI/1DI/2wkJ5bkHm/4Vavsju3IBP07Ou3KzIPf9XcJrt+u2LH3k+MZh1O4eOT9h17P3nZ1QYnh0b6QUeHAEazDun6Z8pyMw9/BfHDLbg2n1uQCfMGyBX+N/PwV+tZM4LzBJWUlWT3PVwLZ5dMkSN34x0dHeCVBDgYLbaju8D1CNAw3IuMqCuVSvCixnXsDV7GkQMS3Kc4i3k0ASdpya6BeGC32yUSCZCLWCweGBiIEdg1NXZl368InRsofMpmIAIvBvzysoNPqk/iJ2ESsPrX5xKJJBSKvFU7bjYYEIXfbDD0DE6fKjhbcakifccOSe7RWzdv9fb2VlVV1dfXy+Xyt2/f4hZ23717V1tTE7ZbEHP3tbW2yR5p2p+dyz2s6+nq7Oysra2Vy+VVVVVyuTzOWdcyFC4IVlq/iMKR8VRebD4Kf9nVBix7pix3aKQfX1o/U5aLs6xrzgnH+EnQ5pvbZM1tMmB6uHq/4RaRUK+yG+d4PB5IFy0J4H/RXetWM4LzBJWUlWT3PdytJ8uyhLtxRLrwF/ekQsRjs9mAhvHAKE4In5eXh2KWSqXIAQnhUzwjI6OjowM5ME1yBSwPp9O5ZcsWYrRHzrN5oel9TujcT6pP1uR+zn0d3iW7eu/03/DzvKSeGORyOVB4TYMeUfi1R7qr94f+fr298ubL5lf2t2rHjCsgk8n1er1EInE6ncgdOCq+/NHD8IQ9ZNJpnrc5RtQwgzn244+ncg6Gp8fv3q4Dl6ONjY0Mw8jl8njythkofGBsGG1D4/Ixwqah8PLqwszDX6Glci6FwwI4ztZc6mU/pHAgY+JNOaJwRMwronDi0jpAcJ6gkrKS7L7HXUjH3Y2zLKtUKpFbM6Bw3E0ZQCqVwjwArZBrNBrQ5lmMwonZAOFDDKIFJ2xoHT6B3XNrjqKiIu5ov2XLlhi3gCKOKBz+Ei+8ATW5nxP6uqb3OS/ZJ5bzcDjybthJUDgu95+aB3Szf79UwTBMT09Penq6RCJpb28HFlcoFHK5/C9/+UtkzhkZs42+e11TfQUuGY3G3t5e3bBaoWhTqVTo07I4V9T5KXzDocf8Hrkmi2a2ZdNQOFAj0DY6Rqvifj/jmnOipfXy6kLXnJNYKoe31HDSaNb5/cz4pN3vZxKgcEgXdsXjf/1+5n7DLTTVWB8IzhNUUlaS3fcICifcjaO/EAwo3OFwpC25BtdoNLjnU6SF42+7EYUj1+YQIJpDUuSrNBXgdDqj6WwxvocefNWIq9Gwis4bskt2lWD3J9UnCb08YcjlcqfTOWycq200RqPwmgb90+7x1uevxWIxsK9er6us+Ht6enp6enpJSYler7906dKozTbw/n1tbe3ly5fT09PxVNbSX/hGhN01IW48hXaYE17L2E1E4SzLwgu2oKTeAAAgAElEQVRveG+NPu4CrRoEzvQquzMPfwVn0PJ4eXUhsD46hkiAy2NQOB4ADwkvyOENOp6N9f/qTHCeoJKykuy+l40BXmnj7saRC3Bw2o3ehbe0tCDv3SzmnBuYHt6CozgJx94AxOVcCrfZbNxgQkGv10ej8BjqJvcTsretd7kvwtmlnWu4Im7Xqa7s+9WaLKQ7nU6FQjHp9D96Zo1G4dce6W49NrS/nXz9dig9Pf3zzz/v6Xw2qn8V8bx22BT9vU3yB7USyRGx+Lu9e7+VSCRyufynn36Sy+VyuXxgYECPoaenp6enB75kWzZvm4fCWZZlFv3IBBvXt9hKKbzydZ1C24lPC5JfgpUBadsISJ/GT3LP4H/hFt5LvLdwD+AYzwkR57pBcJ5IqniVclllAcjTG8VepRxdenqjWFZZoJRfRme67l4slmQVS7K67l6Ee29dOHYsW3TrwjF043RPPcQmeNHWQdah+zFLwM8QV6PdxXsLb5zLRphYsGQjBoUDn/HSFe+aOa9iDe/I8c3niwH/87rSe6f/tib5r62tDQYjbwanYyji1x7p6pqMvaqZOc/itWvXis6dkfz4bfoffys59EdZ3aH+zvMOS23E3eywPI54OsPed/MzXRHfcMQ3HPFpIoyRXZhmI6GVZmxTUTgAX1THbbHFSeF21wRhpg0cjXPNulGkGgTniaSKUn5527Ztlad/vHXh2LZt24olWehSxo7t+Bk85LFsUVDdXCzJytixXVZZUCzJenqjGII9vVG8bdu2bdu2aVqvCV66ZIvQffNjR7SF9C1btqSnp8fzXjw2uHvXB181RntxngBgtd8xF3j5dvKGPOob8WuPdA0vRkdM7qkpR2VlRcSnCc89cJgr+jtPy+oOVF7YIzm0XVZ3oOjUzqJTO2V1B2V1ObK6HN37n3X9d/TDPXq9Dsy/6PV6fCtcDGxCCmc/XFQvenkFFtVjULjT5+oxvy96eQVxP9K8FdrO2BvdKVIHgvNEUgWIGVTtY9ki4Oagurnr7sVt27YBr0/31AfVzbLKgm3btlnbayGAVykHRiciPJYtqjz9Y8aO7bcuHBO8dMkWofsmBYuoGkdtbS3LsgMDA3K5HCyoxIDT6Yy2tvyk+iTvu/A1zD9gyuF/9W6yrskINl4IuS7TyZ/beoccDlegsrKScVsjnhcR182Iqya61I1q6/XD3Xb7aAL52ZwUzrIss+gvenkFmDj9YY7dNRGNwgmde8vtbypf1/WY33PfplOkOATniaQK0q1llQUZO7YjZbry9I/HskXW9tpt27bBSQgJajcsmxdLskBNR4vtEL7r7kVgccFLl2wRum9SsHK5nEvhsT8NJwDflEe7+qT6pLzsIPoLG9w0vc9XlWk+OOYCb4ccjS9tt5tN+B71mgb9vVbz066xfu3spMNvt9sH+t5GfIPhufoo5H074m6KMBo2vJBwZjYthQMU2k5iSVw/bba7JmqVMqSmIyKvVcoGxoaFzjJF4hCcJ5IqQMygf2fs2H4sW+RVyr1KOdC5VynHVXOl/DLQNgoGxI9oHv56lXJQ4uGV+SYWofsmBcuybG1tLc7flZWVK7odvtSqra2VSCTEvWDFZfBVIzoD78Jrcj9fm6x/CJ8/ZLJ736oditcTza/sjS9Hm16OPum0t7+dfDc8axqbd3sXWJatrb0VCYxG3IqI6xbG3LcirnsRd2vEp2GDnlXmZONReDjCsuEwGw4uhvyL4SAbiYQjbDAU9i8uelwOdceLKb3BP88wi4vB0GJkMRQMLk543F0Wg8I43GZUtxnVz4zqduOIYXbG4/eHIywbiQhdJoq1geA8kVTBF9KBd5Xyy+h9NgJaPw8uve1GmrdXKc/akwE0n7UnA7+Lu8y+yUTovknxD9jtdtiGHduoCxcKhQJtf5NIJGKxGH9b/KT65PM60gJdl+xqkiicZdlIhGX8wfEZxjjqVZvcatPcsGnOOOodn2bc3gVgFYVCwYaZCKOLeF5E3A3hOVnE3RL2von4jWxonmXXgHo2EYUHFtyz0+qO51M6nX9+3rewEAwthv9J4UaFcVhhVCuM6mdG9UvjiGHWsWkoPNXcjQgFwXkiqQIU/vRGsVJ+Gd58a1qvFUuyjmWLlPLLiM6f3ih+eqO46+5Fa3stBFPKL8sqCzSt1zSt1zJ2bC+WZGlar6GoQF/f9GvpQvdNilWhp6eHWIEnZgDcj83ADkwyFtIJhCORYDDsY4I+Jri4GA6H/0koAwMDDMOwYT+76IgExtmFKTboTmDbeQxsPAoHhCIRXzDMhMLhSDgS9IccE531N8vEf354bG9T/v6e2suzNq0/MD+/EAgEg8HAYsDnR59n+P1+JhAILC6Gw2Ghy7E8wIpqDJcha2IEbXN4IBWcJ5IqwLuArD0ZsHiOFsZBQMnGVXP4Zgzp3PDWHFbR0V2Esr4pZf17I3wOnuwkNpb7UbBcVlVVtX379p9++ikex1xOpxPMuhUVFTmdTqfTKZfLxWIxd+8b8bEZYRZGEEB5k5rEhqTwcCQSCgcXFwKLAe+0Sd16rbxctKP0j7+r+2674sRfX+T9te3Ut4qCQ6raq1O6QT/jWlz0LwYCgcVQIBAMLIYWFkPhUJgNR1Jf/wYzKfcbbl2/XXH9dgVvmNVT+KbxQCo4TyRb4K02/kU4fkyEtLbX4lene+phv3q08IKXLqmy/r2Raz91zbGx3I8yDCMWi3m/K+NyuV6vVygUyCcKGAxnGKayshLofNnkXFNj66CCL4s4vw1LGBuPwiORCMuGQgG3XfXm4bmfinf+V0n67y788T8q0n/39NjeZye/fXbqb4o8UXte5qu8757kZ7+6+fdR7XvG6/IHFhcWQ8FQOBgKh8Mpz94sy7LsmbLc3IJM/AzXlSeicHSpvLoQLvUqu5vbZPcbboFpNq5rUcCm8UAqOE9QSVlJUpeLAYLCGYapr68HQ2kMw+A6OjpuaWnJy8srLS212WxwCXkLBUPoNputtLQU7Kgj+24Qkut+NNXAayOdl9HxvxKJBL7JhhkA7GiL0wXIx4ANQOHhSAjoNhQOBUNBn9et7n5af+aHC3/+rOJ/flPxxf89/8dPCndtqz327ctjWZ154ud5oqenvm0pyGw+/W3byUzFyawnZw521pTbBnt8c7OhYJCNhMIRNhxZi70ESQZo4bkFmYhNua48EYW/7Gq733ALFt6B+NHtyHo57loUpbJpPJAKzhNUUlaS1OVigKBw8A3KMAwQMMMwW7duBQPpUqm0paUFiBwxPcuyLS0twPdwC8uyGRkZ4MoMDmK7H00pcF9mx4ZYLEaqOa6RFxUVwW64ZGu3GwUbgMLZSDgUiSyGI0HvnLKtUZq9t+xPW/++/Td/3/4fxdt/eyrjP6uLct50ynu6W1qunXtU+MOTfHFH3redJ0TP8r5V5H3blvdtW963TwrEjWezX1w7bx96G/C6hS7SCvCyqw3Mod9vuMXryhM/aTTrhkb6wTu4388AhYPpU65rUZTEpvFAKjhPUElZSUZ/iw3uQrrD4VAqlS0tLcDHpaWloEMjb2bskoNw5NAM1smB4xFhOxyOrVu3ssu5H00p8Np14cWXX34pkUiiha+trYXV+JV+kLZZsQEoPLIQCoXD/gW/uq2h8qv/rNj+SflXvyn6039cEP1P7YW8zvaWEd2QzmLQWiyDJlXPmydttWUtRQcUp759kfe39ryvn5/45tkJ0dOTWYq8va/yRS0XfrJo1MGFxD+lFwTAyryuPNEBeAa733ALnJcgCoclbq5rURT5pvFAKjhPUElZSUZ/iw2Cwjs6OmBJHKnUsPQNTkhZlnU4HBkZGbBmjrRwcIKCXJigv0DYsd2Ppg4GBgZ4+biyspJhmIGBAfjUG39TDn//9Kc//fd///fu3bvb2tqcTqdYLP73f//3w4cP63Q6iNnhcEil0rNnzxYXF8Pbh+7u7sePH3d3d0MArVar1Wp9Pp9ghU8yNgCFh0Ph4MIC43JcFu+u+PI3+Tv/77E9/11XXTjY/0ynG7QYLRPG0UmD3W4cs5ntFpPRaBjo63/SfK9EVrivMf/bp/l7X5za+zxvX/uJzOfH9ww9knocU0KXKV4AHY5P2sFHOK8rT0SK8Bbc72cILRwonOtaFKWyaTyQCs4TVFJWktHfYoOgcMSySAtnWXbr1q1IgUbUC17O4BZweoZckIFrUaSyx3Y/mjogLLoA0tPTY/hf0Wq1IpFo//79x48fF4vFWVlZjx8/FolE//Iv/5KWlpaRkXHkyJHu7m6RSCQWi3Nzc0UiUVFRUWFhoVgszsnJEYlE169fz8vLE4lEIpHo8OHDaHvBJsMGoHDvgi/gnVNUXj674/flmV/eqTrz5s3LIZ3BbLFYbGar1ThpMo6bDSa7zmYetZntVovNaDZo9ar+t09fPKxsLst5UiBqz/vm2cn9TWWnR4f7FwNeocsUL4CMwXEnbBPjuvLE34XDJXhdTVA4y3Etiie0OTyQCs4TVFJWktTlYgB3FSqVSjs6OpAOjShcKpVu3boVmAy0cHA8ihbS4RhtgsvIyIAzxLtwXvejqQPejeixv7a6fv36Dz/8IJPJmpqabty4AUx8/Pjx6urqsrKyyspKsVgM/F1XV9fU1HTx4kUIc+PGjaamJiB1kUhUUlJy9erV7Ozskyf/8YFZd3f3+fPn+/r61qXoSccGoPDAQkA3/PrkwV33pGWqvl6tRm22mCxWq9VqsVotVqvZZjXbrGaLzWy1WqzovMVmNtkMuuFh1atnrdIHlyR1hQe7Htc6JkYXFjfSKjrXcSfvGThA7kd5XYLy3suNhBtso3ggFZwnqKSsJLXjRQPhKjQev594ALTfjWGYtLQ02N0Gl3hXy1PErygXvKvosbN66tSpixcvNi1h//79ubm5TRiuXr0qEony8/Phb319vUgkysnJgb+VlZXA3/AXCL67u9vhcAC1HzlyZN2Kn1RsAApfCARs5pHBN0/0mn6TybbE3MsJsLnVaDSr9cY+1fv21y+ah96/ds5MLwYXhS4TRVIgOE9QSVkRum8mAqlUCio7rKiDmg4fleXl5aUmW3MRzVN47Lv27dt39epVRNhZWVnFxcVNHwInaeLv2bNnRSIRKPFNTU11dXUikeju3bsKhUK0hM2xtL4BKDwUDAV881abwWI2WywT8VK41Wi16a1WvdVqtFjMWr1Bpdao1BqHYzYY3EhaOEX8EJwnqKSsCN03EwTDMOhdOMBms6F34RsCyLY5AfjaOxr27dsnlUoRPR84cKCqqgpWyCsrK5FqjlP4999/jxT33Nzc7777juB7Alqtdt0qIXnYABTORsKLoaB+wm6yWmyWuLVwq9lqNVmtZtDI9QbjsEajHhlxOJyUwjcrBOcJKikrQvfNjxfRvgiP/VXYwYMH4a02omT4m5+fj2g7NzcXX2w/ePAg0HxTU9PJkye///57gsL3799/6tQpSuFJRCTCa7Q8tBhc1E+MGmxGq8VgtphtZrPVbDbbLBarxWqxWKwWm9VsMxktZovZYjVbLWarxWaz2Uw2q9VmspgtVrPJoNUPqzRDKqdjhlL4ZoXgPEElZUXovvnxItpCukQiiXFXfn4+QeGwba2kpATR9qVLl+rr67k0D8EOHz5MUPj58+dtNhui8I21mBENqULh4VDI7/Mx8955r2dxITDv9fh9vgDjY+a9AcYXCi1a7Taj2Wgw6vUmw6jRZDdbTDaLyQo6ttmm14wNDNr61aNDWsvgsHV4xDSo1qs0IxrtkFav0Rv0Op1mZHhkRO10OoP0XfgmheA8QSVlRei++fEC9uJxUVtbG+MuLoUjbsZ5miBp/BJxNScn5/z58yzLgiIOx5sAqULhAcZnsZhHNCN6va63t7e/v29oaGhEM2KxmAcHBxYXAnb7qMGgNxgNepPBqNWNW6xWq8VitVis5nGz0fTmjb395eSzV1MvuidevrZ3vB5+1jHQ0//mbf+bAZVGbzIYjCOaEZPJ6PN6ouj6FBsegvMElZQVofvmR40LFy4Q/P2v//qvY2NjMW4hKFwkEsVD4eiYS+G5ubmItjeTsZcUovCxMbvJZNRqNRrNiEqlGh4ZHhoaMhj0Npt13uux2awGg95kNhoMetXggEY1ZBgYGjdbxkx6e1+/uU1hf9I6oWizKRTm9lfqZy/7X/X2dA919A72a/QGk8WoN+i0GofDEQ6tpa9WwbFxPYWj79/WEILzBJWUlbXtaRQrxS9/+UuCxcVicYxN9fFQeGFhYWIUvpmQKhTu9/nGx8YNBr16WG2xmNXDaq1WMzg4YLGYYS19dNSm1+v0Oq1eq3nf36cbHhl+2TOhGhnr77cono22PLE+aRl9pjA/ezHY2v7uWc+bDtXLHl23yqgyjZrNVqNePzZm96f8zKtX2V1eXYj8fcVG/MZKY1tDS9jcymqMrCETMWto7EVwnqCSsrImHYwiYfDaWBWLxdH2pRMULhaLuRROfClOUDjauE4pfD2wuBDweT1zLtfs7KzHPedyudxzc7Ozs16PO+gPLCwu6sbGBgf63r54pjWahg2GEa1O06/WD41oB1Xqzh5d12t9V4/29Vvt2/73XW97e/revx95P6gfNo4aR+1Wq81qMXvcc8HgQjgUikTC4VAIDnBhWRZdgqvrXAlAyddvV9xvuAX0Fk/4ZSmcsNHGGyABbX7ZaGMDUfgauhgXnCeopKysSQejWA1wM6u///3v4WDLli28LB7Pu/DYFI7fTik86UB8SRBnJBJeDC4y/sCI1vjuVcekVuOac8/NuWddcy7XnGvWNTvrcs44XA7nnMPpcM46Zl1TM7NjU47R8anx8alZl8vr9Xg9bsfMjNFosNtHbTbr5MTE2Jh9dnZ2fGzcYjHb7aN2+6jFYrbZrGNjdrt9dHxsfF6IV+ZAioQJM3AeWl5diDx9IRfgQOHgwROso7OYt2/w4e2ac4LB1OY2GSxcQ4Rcd+AoRbgFN7q+bLSweEDEhnsZJ25nMQqPc8khHgjOE1RSVtakg1GsEpWVlWg7ukKhANfgW7Zs4a6onz59mlJ4PEgVCo+GCMu6AgvjY9NDL95a+0b8s675+fl5r3d+fn5+fj7gmw8FmFCAiQQD4fBiKBIKRcLBUGgxGPT7/X7Gx8x7mXkv6PcGg95g0Gu1GpPJaDQaRkdtGs2Ielg9ohkZHhnu7+/T6bQmk9FkMprNJofDwcx71/nzM6Bk5OKTZdmXXW1gHR15B8FdgEN4OM48/BWQ6P2GW81tMrjx+u0KgmvBjjrMALhOvolsQJjrtyuWjRZp5IS9dORlnLidXaJwbuqrgeA8QSVlZU06GMXqgVjc6XSC87G0tDTwC44jKysrGoXD12VcCsf/8lJ4cXGxIEVOKlKdwsPhsGnWPaDSvG5+0fe8Z+j1wFDPOySqd0rVu/f9LzuDXncotBhhQywbXpIIy7LhUGjB7w8wPo97TqvV6PU6lWpQpVKph9Xv3r3r7u7u61MODPRrNCPDI8PA8bCTDrbRedxz66yLg7YKHkf8fuZMWS4wNLDp0Eg/7gIcuBZUWAiANGbQodFKNbqETrLRSRSPFg8fI9poFI68jHNvpxROZT1lTToYxZpAIpGkLbk5KSoq4qVw/AuxGzduHD9+HHEzL2fHQ+Fnz54VorjJRapTeCQSmZ7zGEbHdTqdYURn0ph0Gi2SYZ1WNaRW1MkZx1w4BMwdWpIwFknY7/NNTkxMT0+Pj42PjdnHx8ZNJqPBoLdaLTabdXp6Gq5OTkxYrZaxMfvE+MTYmN3jnhOk1KArA+EBhYPg+i774btwdB7dkluQuRoKh2hxxo0RbTQKx/2bEbdTCqeynrImHYxilWAYRi6Xw/q5XC5He9y4r8MJCkfMHYPC8UvEdnRK4UIiFA4zjJ9hmIWFhcVAgAkEmEDA5/f7/P55PzMxN9d9r3neORdeXGDZCCYfYMHv9/t8Pq8HZN7r8bjnvB43HMx7Pe65OTg/7/Us+P2LCwG/z7fOC+kvu9p6ld3jk3ZQqY1m3fXbFbkFma45p9/PgHtQLoXfb7hlNOuAGoERX3a1ueacBNeCV9DrtyvA77jRrEMr9stS+LLRwnGvshsmH0S0vLdTCqeynrImHYxiNWAYBnkdTU9Pn52dBS7nNdNGUDg6xveZExSOFtibmppwFymI1CmFpxzCEdY2O9tx49H0+ER4wc9GX/R2z81NTkxYLGa9XmezWUdHbQaD3mw2jY7ajEaD0WiwWMxwcmpycnEhsJ6lQEAOvxGrAefBmdyCTJaPwsGneObhr4B0YR0+8/BXuGPvzMNfASvjEcJWtTi18GWjhWPYs8adGXBvpxROZT1lTToYRcLA+Ru+CJfL5fCXu4rOsizhhYwXuIH0pqYm5JeMF5TC1wPcr7yigZn3uufm/AxjdMx03Hg0MWpb9M973XMLfj++uR0dz7lcNptVp9NqtRqz2TQ5MQHvv41Gw9DQENrjNqIZEZDC2SWn2sSXWoQVFMInN8uyxCZ2Xrfc+F0xIox2Js5oY0QSj5/yVUJwnqCSsrJWfYwiMaAvypBFlxgqOMuyP/74I6JwXPPGaRs/xhfbZTIZ0Hl9fT3idUrhyUUwuACr2e65uZmZGafT6fN6YoRn5r3T09OzrjnDzNSbuuZx+6hzenJ6amre6wkwPr/vnxJgfAHG53K5bDarXq8DLdzrcU9OTJhMRrDbOjpqs9ms4OJs/bewUawVBOcJKikrQvfNjxpOp5Pgb+T7hFcFZ1n27NmziJKPHz+OWDwnJwfRNvJ9AhQuFovB6wmic3wfXH5+PqXwJGJxIeB0OsfG7EajQaVSGY0Gp/OfKh2XUyORsM/r8Xg9honxzntNdqvVOT3lmZsDU264AIt7PW6HwwFfhE9PTzPzXo97zul0zs7OOhyO2dnZ6enpmZkZh8OR+hbcKKJBcJ6gkrIidN/8qAEfkm3ZsgWN6uBEPIank9u3b2dnZ4MOXVJSsn//fmBisViM3nMXFhbm5ORAGJlMJhaLc3JyQPMWiUQXL16sq6sTiUT5+flXr14ViUSFhYXrVeL1QwpR+NTkpE6nVQ+r3759Ozg4YDDoJycmJsYn0E5yOA4GF0Bldzqd816PxWbtaX0xbrEu+H0ezxw4OuPGTyzRx5b1Lz7FmkBwnqCSsiJ03/x4gTyV4Qq3WCxOT0+PYSPd4XCIRCKxWFxZWXn16lWxWJybm1tSUiIWi0UiUU5OTmFhYWFhIbgNzcnJyc3NRV5Ec3NzIdj+/fvhAHD9+vV1KfG6IlUofMHvHx21qYfVYCZdPazWaEbA6IpWqzEY9DqdVq/X6XRan9fDzHtnZ2cnJyZmXS6r2fS+o3vcZJn3ehxOh3vug9fhCJFIOBhcWFwIgMAx2FuFOQEYVcXPUzrfcBCcJ6ikrAjdNz9ewJdjcrkcnenp6SHO8OLu3buitcMPP/ywabyT4UghCrfbR3U6rdVqsVjMYCLNaDTodFqj0aDVajzuObCd7vN6wLO4xz3nmJ2126yvWtrGTVa32+31uhf8fl5fZAHGNzU1BSZUrVbL5MTE+Ng4fCM+NmYHdd/lckGYifGJqcnJ6enp2dnZALMJW32zQnCeoJKyInTf/HgBO8/xF6PIQJtYLJZIJEVFRdHU8bNnz2ZlZV29erWoqAjsp2pXgqamJiDvyspKsVh8+/bt9Sr0+iFVKDwYXJienrbbR2dmZqamphCzjo7agHSRogwCiviM0zE1MfFU1jhjH591uWLsJJ/3evR63cBAv0o12NenVA+rh0eGBwcHVKpB0PhVqkFwdapSqcxmk9VqsdtHJycmYu+qo0gpCM4TVFJWhO6bHy+AsPFVdLvdLpfL0Tdm0Ta1+Xw+kUgEG9n2799/9erVBFLv7u6GT8zhdbjD4Ui8JCmJVKFwlmVxN2LIbxgcBIMLxJq2z+txz83Nez1Tk5MtDY3T4xNTk5Me9xyvCh4OhXxeD3xUptGMgGYPn5AZjQZQ92GtXqvV2O2jXo8brLtw06VIZQjOE1RSVoTumx8vwJzqli1bKisre3p6cIWbYZiBgYEtW7bwUrhWqxWJRDKZDNhXq9UmloHTp0+DERiJRPL48eMEi5GqSCEKXxHA+PnMzMzE+IRCoRgfG3fPzc3xKeLgiXxqaspsNr1///7169fwrn1wcKCvT6lSqQYHB7RaDeyVs9tHp6enA4yPMvdGhOA8QSVlRei++fFCr9fjCndaWtrAwEA8NyIKz83NzcrKSjgDSBEvLCzcfJ5ONiqFB4ML7rk5cClmMhlnZmZmZmbmvR6uFu71uEc0IzabVT2sfvPmTcerDlg27+np6e3tHRoagm/YvB43Vbs3OgTnCSopK0L3zY8dTqcTvQKP9i04AYfDkZWV9f33369+M3lWVlZOTs6hQ4d+/vnn1cSTgtjAFO5xzwHjLvj9weACfOQd7Ysyv89nsZi1Wg14IbNaLXq9bmhoSK/XmUxGm81qt4/C23dm3ktZfINCcJ6gkrIidN+kYFmWtdvtMT4k48LhcHR3d/f19a1yM3lfX19hYeHdu3fpu/BUAfENN/HunItgcMFsNvX3971+/bqzs7O/v29wcOD169d9fUp4/z2iGRkaGhoeGXa5XJTCNygE5wkqKStC900KiqRgo1L4SrHg91utlqGhIY1mRK/XDQ4OgGl0i8UMH6rBt2rr752MYg0hOE9QSVkRum9SUCQFHwuFw6Y2o9Gg0YzYbFaVatBiMdtsVpvNSj8b2zQQnCeopKwI3TcpKJKCj4XC4ZU5bFhDZtqCwYUA41vw+4XOHcXaQHCeoJKyInTfpKBICj4WCqf4GCA4T1BJWRG6b1JQJAWUwik2DwTnCSopK0L3TQqKpIBSOMXmgeA8QSVlRei+SUGRFFAKp9g8EJwnqKSsCN03KSiSgqgUnkZBQUFBQUGRGqAUTkFBQUFBsSGxMgqnoKCgoLOrt68AABLdSURBVKCgSGVQCqcQDC0tLcSZjo4Om80Gxw6HI9UMGttsto6ODjhAJx0Oh1Qq1Wg0vCF5/yavaAzDQK0S+VkR8FbgReyr8aClpYVhmNXHQyDOCJct4Epjdjgc3M5MQbEOoBROIQAYhsnLy8vIyMjLy8PJJiMjA3lB6OjoSLVhsaOjQyqVOhyOvLw8dFIqldbX1xNDPISM8TdJRXM4HBkZGSzL5uXlrcifBA6pVIpPOLior69XKpWJRQ7IyMhwOByrjwcH0S4xwFtAfH5GXI0nZrzrUlCsGyiFUwgDqVQKFI70UY1Ggw+UMJLCb319Pc55oGu2tLTU19c7HA74W19fr9FogBjgPMuyLS0tQLrsEo/C6NzR0aFUKpH2DMGkUinDMHCeoFiNRgNUDWHQVZvNlp2dnZeXZ7PZIBIUf2lpKco28RcKhbIKUcHtMBWASyhLqLAoUW4OYTGgpaUFKBzUXLiECovyBlVK1AncVV9fX1paimqeXdJZISTkEGmx+O3cliIiB0AAoHBCG47RQET9tCyBW1Esy/K2IF5peCpwDHPK7OzslpYWdIBKDY2L2oU3lWXnPRQUyQClcAphAOSHK2G8mmtHR0dGRkZHR0deXh4K7HA4tm7dCmM6TALS0tJgzM3OzgYdt7S0VKlUgpYPbFFaWqrRaLKzs2E0B6IC5UmpVAKvAA3AjWhEBtUWYoAJAdAku6SfgRYONyJyQtluaWnh/oUJAdzCsiyQUEdHB2QPCgtsihcWpiYQFVxF1QWsU19fD3mDbMAlVNitW7fCXARKB/mBckGu4C/Ej5oDMgZ8lpGRAbXHezveUkSFo5wA7W3duhXmHKiSYzcQlB2uMgyTkZEhlUqhmfCKQtMXbgtmZ2drNBrIKso/nmJ9fT1MxdAB1BhMtiBmqGToaUQqEO0aPiAUFPGAUjiFYCAWHolBEFE4TiRwCQ2pcID/3bp1K/AEnM/OzgbaA96SSqXA8Sg2RHVoigBXIRieExZbSEcUjmcM8g/kRNzC+xfIA9Q4lA1E5MBMiLO5UREzCbxCWA6FQw7R7fhfFDNxnlvzaM2AiIe3pYgKh5ygXMEB3qaxGwg4G1UviidGRREtmJ2djZLgzSHRRvgB0c3wXoFSISagFBTrA0rhFKmCaFp4DArXaDQEhcNfWF1nWZZhGLTQCuuuOFOySwxBDNZI0UQ5AX0XLctzKRy0T5QB4hbuX0gO1m+RdsuyLKieeXl5oC/ihUUVAlHZbDYuhaOTBIVDVJAWTtVwHr1HgL+QB5RJ+AvzIbzIxO1cCscrHICKyUvhMRooIyMDVlPwGQCUiKioGC2IOgZvDldE4dxUqBZOIQgohVOkCoh34bEpfOvWreidJT62gmoFwzqsc8LaNXAbXEWDOIsxBIBhGFDXYE0Y4oSTpaWlEAMvhcMaPoRBC+nwFy1B43+BP0pLS2EVt6WlBW4HekZ7/fDk4C6UGVgZRtkoLS2FwvJSOKQOq9Co7KhOsrOzHQ4H/IVMAmdv3boV/QUNOCMjA71WJ27nLrzjFQ45gWLm5eVxF9JjNxDcKJVKoX5wCicqKnYLwosV3hzCSxD0NgS972CxGRLEAE1GpIKXhYJi3UApnCKFQGzrRZo0++GqOxqs0UniKmIv/JhhGFw7J5JAIfFgeE7gJDczeFT4jcv+hewRAVhM5wOO4S0mN4foJDeHwC54PXDLtexfoopiFCra1diZ5CYXo3pR7fFWFG+6LNYZouUQHcfIBlEh6DzdkU4hCCiFU6QQOuL7YBfWn9chP0IB9tYRX9ytJrY1/HYrpbC2FZUwHPS7cAqBQCmcgoKCgoJiQyIqhQvuWYgKFSpUqFChAkIpnAoVKlSoUNmQQimcChUqKSqe9zLB80CFSirL+lH4VPddkPhvMT+v6b1fvg61MNV9t/1mMXHyTqnE/LwmgdjUTVcaqwriLx0k1Hu/PEZy7TeLeasuzrRAUBKNVQXVBQfir16ifmJnNeF640pjVUH7zeIVlTF2KaoLDnjey7iV2VhVEK0qIA+81Y4ihMpckyJHa2hUtyt6guJPBUrBG/mapIjXG28GuN2muuBASW5msqs0WurB+LqfuunKGrY+ISsaIhIQ1IGTkflVZglvNfXS48Z9ErnNgT+Yq8zJssmtSKAReceT1cg6UXj7zWLk33TZx6n9ZjE8M3dKJVm7t69haQkxP6+pLjgQVDf33i//9JNf400+1X03LS0tsbquLjiw84vP4iwdSihr9/Y7pRLeWzzvZZ9+8mtejomdFiGQhLrpSlpaWnXBgeqCA7GrN1r9xMjqauqNKzu/+AzyGX8ZYwh0QvPzGqhM1BBBdbO66crOLz7j7ZmQB95qxyNck7E1RkNzW2HNU8navZ3LVdCgazWThnpDGcCboLGq4Pi+XUQmVz91i12leBm5nXbZ7geRH9+3a9nWjzFH5EoCQwQ3Y9EmZERC8QzI6ynEQxrEuk08/R9/MFdZrrV63EBQI/KOJ6uRdaVw8/MaqFaYJVUXHFA3XYHe1nu/vLrgAMy8snZvh6e3/WYx3mWBUaBrwnQGaZPRrrbfLEbnYV4Gt8ATUpKbCWRmfl5TkpvpeS+DwKDrIJ6DZ3uq++6dUgnkmTdLwSXt9vi+XeiZRyoaFJlbOtS0d0ol7TeL228WQ4RQBJTtktxMfJiAS+qmK2h8wcuFqneq+y6EgWqEJKDUcAznUamJeLj1A6nDvdwmQD0VrzcoEVIf8TrE00K3QwC4lxhDiajwqoBRDwrieS9TY9oeugV1QqhM1BAQSUluJkEYd0old0ol6JHDc0uMFED/RA+BURtvFHQVegXkGZ1H9Wx+XoP6Fd7o0LWIqCAklA4en4RT4Z0xE/TGbTJUUfjjhjcBt95Qf0ZNANk7vm8XSggNoDEKS0QOGYDicAtLdC1UOugeqIx4hMt2v8aqgrS0tOP7dqEHjXd0Ujdd+fSTX2ft3k40EN6HIXWIPPYQgVqNGC7w1kQZi9aXUG6hA+PjWO/9cig+VCNvhrldHW8FdIxqLLg0LwFNlBg2uVlCrYZ6/s4vPkMnoYOhaQqeCpfCIZ94j4V6g06LP7aoA6BehA96vIMP5BkuEUM9UUtcCsc7TGKsGlx/Cocq8LyX7fzis+P7dlUXHPj0k19D2bJ2bz++bxdoM6gHV2PzX5jwQo3AwwDz36zd27N2b492tbGqIGv3dhj7QMmABoYpHqIo6PEw9Tu+bxeM5mlpaZBPGErQeTQ1IxJVN11JS0sryc3c+cVnKNuo5VCvIkpHNC2iWHiQILD5eQ0xjH76ya+rCw6U5GZWL81PUd7abxYf37cLyg4lggJCtcNdQOHVmEoEpSPiIeoHdTWUVbwJ8PKiejM/r4GcwC0oZnie8bZARYNHC1EjGkOhCVBU6BHC6xxVMu8t6CrSaaAhiFITlYwqEM8tMVJAfyB6yM4vPoN7oTXxq9Cg0DOBuiAh1NAQEsqFHiJUcCKhTz/5dUluJmr6hFOB0hFqB07h8VQU0QTELUSfR01AtHtQ3VySmwnzlRiFJRoFKhweCm5huUlA5Du/+Az6OW+EsbsfzpRQfHgciEcDp3DuMIJallstvEMEcBiMPPhwgbcmnjFuX0KP/PF9u9C4h8ax3vvlcBL+8mYYPwnhoRHheUTHUIrj+3ZB5NA6MDlDyfFmiZg4VnMWvYBoIXUiFfzBhFLfKZXgPRblBD3axJgDV/FBj7f1o+UZpc59GPFGxDvMRqLw6oID0OQw/YFSESVHzI1TONwFIzW0GTFS8F4NqpsRhYOS8eknv4Yw8ABAMDjA7yLaA2oc4kfrikSivNnmtisRjDs7Q4MX0AA+DYc4oUR45w4uqVBoaIO+BZ0Y8oZTL7fq0KCGx0PUD5fCiRLh5UUH8HRBHqAaYVAj2gLdDrFxKTy4tNaKigO5xSuTmyX8FoLC8WzjpSYqGfJA5JY72YfnGe8h+LgMLYKuQk9DihfwDb5kqm66QswFUU64CUFsaCKbcCrtfMuPRN9btqK4TYDfQvR5FIZod7T6HaOwkDTeKOgJ4i0skQRqMryv8kYYo/vh+jFeh9xKiNZ2vBS+7BAB3YmY6+Ctibcaty+hRx4f99A4hl5hwFSAm2Herg6BYciCYyBOiBM6CWSAGDZhWkBkKQaFAzUCO8Kozk0FH7TbsfU8YsxE1csdc7iPA7f1o+WZlzLQwwjxEx1mNYr4ulI4ZBRmauqmKzAxQWXjqlD4IAuB1U1XYNmHCBztKpooVS8tR5fkZkIY2DEBdY0/eLBnhEu90C/hXt4soecKn/CiEZyYc6DScbXwTz/5tXppFXTn0got3qGhB6O1O8gYVAJ0X1jGhN6GehieBJ4TaA4oNREPUT/xUzh64w69HFQEaALQy3d+8RnRFnjR4F6CwlGEEBV6rvA6hyyhMYu4hZfC4d0KXmqIGQYIlAcit1wKh2rBewgxLuNX8QaFaTha7EV8D32GS+HchKA+oR5WkwrSwvFtUyjwVPfdeCqKaALiFl4KBxUHb3dc54tRWKJRdmKrFERh25eWplASeJPBSdBouRHG6H74PBUyjGo1GoVzhxG4WpKbibIRe4iY6r4LScAIhoYLvDVRqxHn8YELzYeIcQzaFIgHGo43w/hJKGnakmIGxygn6CRkgJscN0uxKRwqmSgvngqhr0OGkZ6Almegn/COObycRbQ+b57xoZ73YdyJrUeiDrOaN+7rR+F4RkE1hPUKVDZiUgNFxYcwuGvnF5/BkhQERtMZ3qtowoiUP/S39345PAxp2KwZVqXQQ4jnCk1IuQWBRKHN0AQTzzac5C0d0bQQLC0tDRZnAIiDIUIoBYRBXRbN+ECZ2Lm0GoHyTAyy+EOFlxqPh1s/vBSOmiCILaSnpaVBnaAI0dwTVByiLeB2fE5NUDgRFUoO0oJLMESiJiBu4Z0sc2uPqGS4l8gtL4UTPWQnpnihUR6u4m9GYGqPipz2oTqId6TqpYVHPCpYSITXT2hoSCwVaB30eghvUNQPY1QUTBmJJiBuIfo8agKi3UHH4tYqUViiUXAK5xaWSAJFDjmHNuKNMHb3S1tS8eGuT5fWeIlHA1iNaCA0jBDZiD1EQFSohuEYXyiCFLN2b4/Rl4hBCR/Hgkv6Jbez4RkmGgXuxY+hTkDQwhV32IyWpRgUDl3006WtEtxUcLLHRwOcwlFt8445BIXztj4+cuL0gYrA+zDuXJqH4R0mYWJdPwoPcj7xnMI+MOM9gA0LvHfBSRQYheFenVraT4smO9Dq+L0oJJ50tFyhq7xZgth4s40S4pZuamlZD88eOiCyR2QbRYKSjn3MTZEoNR6et3648RCNSxSWqBNu5RNFwwOjOolRvXASDRBEGG7qvG1NlJo353huuTXA2xnQQYzeC1N1tFzB7SQocnyLLJEQkaXEUkE70nl7OCp4tIpCo1u0JuCtNzyrqP+DZhmtVrndnmiU+KuUe5IbYezuF60z845O3AaKlo04hwj8mPvsxFPwaIMbcRx73CMKzlsn3HqLVglxDjgxmozoYERCaJGDW9tEzEQeolUj8QY2Wq3yjtjEAJKArB+FCyUwEcY3u1LZfNL44SdJG0gaqwpg01M8k3Hiw4Q1TMXzXgbr4QkXpJqzUz0xmeq+G+enU2tSpVQ+NlnzsQJeNxDUvm6y+SmcChUqVKhQ2ZRCKZwKFSpUqFDZkEIpnAoVKlSoUNmQQimcChWBZSqKSWfcqDIyShUtEvQxZHUUO/Dxi5ljPJ+bw9XET4UKlbUSSuFUqAgssW2qwE5v+MaJe2/jkvFtMKCNfxGbsGFzrqVVIoeeOAyPN67EKjgVKlQSE0rhVKgIJuoPTVVPRTeqDF9teT60w6zGLHciG/tpmInp9igm99Uc+8wezKB6+5LxfLgdfejcuGT027Nk5Hwqiq1sPGNBPjvVVKhQWROhFE6FijDi4dhYjmFUObj0ISluFAUMpwBTRjNfw2ty/1OOfeapJVcFhD0yCNa4ZHMbPtZC8cewlY0yxmunmgoVKmsilMKpUBFGCHOEsY0qwy0EheMGVXgpPMhncp/XPjN+C1A4bnSPsOg3xWf4HbeVHfzQKng7x041FSpU1kQohVOhIoxwbSzvjG5UGW6Z4rPDjMya8mrhn3JM7vPaZ+ZSOLI/r266wkvhhOH34Ie2snEK59qppkKFypoIpXAqVAST+I0qR7sFGd/mpfCdUUzuc+0zcyl8CrM/j2YMoJqjwNFsZQc/tArOtVNNhQqVNRFK4VSoCCnxG1WOcQvXnja6d4rP5D6vfWauAWrcvDlh9DtahvE4Y1sFp0KFyuqFUjgVKlSoUKGyIYVSOBUqVKhQobIhhVI4FSpUqFChsiFlZRROQUFBQUFBkcqgFE5BQUFBQbEhQSmcgoKCgoJiQ4JSOAUFBQUFxYYEpXAKCgoKCooNCUrhFBQUFBQUGxKUwikoKCgoKDYk/j9O9FJBFKVJH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803406" cy="468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9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BIOMASSE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5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5221843"/>
            <a:ext cx="2448273" cy="140334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77971" y="1628800"/>
            <a:ext cx="83384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POSSONO ESSERE:</a:t>
            </a:r>
          </a:p>
          <a:p>
            <a:pPr algn="just"/>
            <a:endParaRPr lang="it-IT" sz="1400" dirty="0"/>
          </a:p>
          <a:p>
            <a:pPr algn="just"/>
            <a:r>
              <a:rPr lang="it-IT" sz="1600" dirty="0" smtClean="0">
                <a:solidFill>
                  <a:srgbClr val="FF0000"/>
                </a:solidFill>
              </a:rPr>
              <a:t>PRODOTTI</a:t>
            </a:r>
            <a:r>
              <a:rPr lang="it-IT" sz="1600" dirty="0" smtClean="0"/>
              <a:t> (coltivazioni dedicate annuali, poliennali, specie arboree </a:t>
            </a:r>
            <a:r>
              <a:rPr lang="it-IT" sz="1600" dirty="0" err="1" smtClean="0"/>
              <a:t>etc</a:t>
            </a:r>
            <a:r>
              <a:rPr lang="it-IT" sz="1600" dirty="0" smtClean="0"/>
              <a:t>: es. sorgo, robinia, pioppo)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>
                <a:solidFill>
                  <a:srgbClr val="FF0000"/>
                </a:solidFill>
              </a:rPr>
              <a:t>SOTTOPRODOTTI </a:t>
            </a:r>
            <a:r>
              <a:rPr lang="it-IT" sz="1600" dirty="0" smtClean="0"/>
              <a:t>( scarti di lavorazione - non erano rifiuti e non lo diventano - es sottoprodotti derivanti dalla gestione del bosco, rifiuti da cucina e ristorazione, potature, carcasse di animali macellati, ramaglie, residui della manutenzione del verde ( ma non da RD!)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>
                <a:solidFill>
                  <a:srgbClr val="FF0000"/>
                </a:solidFill>
              </a:rPr>
              <a:t>RIFIUTI</a:t>
            </a:r>
            <a:r>
              <a:rPr lang="it-IT" sz="1600" dirty="0" smtClean="0"/>
              <a:t> (es. fanghi, rifiuti dal trattamento degli effluenti, verde da RD, organico, in determinate %, prodotti tessili)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 smtClean="0">
                <a:solidFill>
                  <a:srgbClr val="FF0000"/>
                </a:solidFill>
              </a:rPr>
              <a:t>EOW: </a:t>
            </a:r>
            <a:r>
              <a:rPr lang="it-IT" sz="1600" dirty="0" smtClean="0"/>
              <a:t>non rifiuti. Erano rifiuti ma dopo lavorazioni di recupero assumono le caratteristiche standard di prodotti comunemente commercializzati</a:t>
            </a:r>
          </a:p>
          <a:p>
            <a:pPr algn="just"/>
            <a:endParaRPr lang="it-IT" sz="1400" dirty="0" smtClean="0"/>
          </a:p>
          <a:p>
            <a:pPr algn="just"/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933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SINTESI DEL PROGETTO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6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772816"/>
            <a:ext cx="5184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Stabilimento di recupero di carta da macero, a ciclo continuo, 59 dipendenti, capacità produttiva 600 t/g cartone IPPC;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Nuovo impianto cogenerativo all’interno dello stabilimento  Cartiera dell’Adda SPA (Comune di Calolziocorte) alimentato a biomassa;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Produzione di EE per 950 kW netti ceduti alla rete in MT e vapore saturo a 4,5 bar  e 10 t/h per processo produttivo;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Il cogeneratore a biomassa si affianca a un cogeneratore turbogas a metano con recupero termico dai fumi, e </a:t>
            </a:r>
            <a:r>
              <a:rPr lang="it-IT" sz="1400" u="sng" dirty="0" smtClean="0"/>
              <a:t>sostituisce</a:t>
            </a:r>
            <a:r>
              <a:rPr lang="it-IT" sz="1400" dirty="0" smtClean="0"/>
              <a:t> </a:t>
            </a:r>
            <a:r>
              <a:rPr lang="it-IT" sz="1400" dirty="0" smtClean="0"/>
              <a:t>una caldaia a metano per la produzione del vapore quindi incrementando l’elettricità interamente ceduta alla rete; tuttavia nell’AIA 2016 le caldaie sono previste in funzione entrambe;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Questa scelta secondo l’AIA  </a:t>
            </a:r>
            <a:r>
              <a:rPr lang="it-IT" sz="1400" dirty="0" smtClean="0"/>
              <a:t>- pag.8 </a:t>
            </a:r>
            <a:r>
              <a:rPr lang="it-IT" sz="1400" dirty="0" smtClean="0"/>
              <a:t>- sostituisce una pari produzione di vapore dal cogeneratore esistente, ma incrementa del 16% la produzione di elettricità «verde» incentivata;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Incremento di circa 10.000 m3/anno di consumo di acqua di pozzo oltre i 9000 del turbogas;</a:t>
            </a:r>
          </a:p>
          <a:p>
            <a:endParaRPr lang="it-IT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22" y="1772816"/>
            <a:ext cx="2876423" cy="261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781" y="4566245"/>
            <a:ext cx="3060065" cy="190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1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COGENERATORE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7</a:t>
            </a:fld>
            <a:endParaRPr lang="it-IT"/>
          </a:p>
        </p:txBody>
      </p:sp>
      <p:pic>
        <p:nvPicPr>
          <p:cNvPr id="1026" name="Picture 2" descr="Risultati immagini per cogeneratore a bioma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6736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35696" y="355847"/>
            <a:ext cx="5755204" cy="1054394"/>
          </a:xfrm>
        </p:spPr>
        <p:txBody>
          <a:bodyPr/>
          <a:lstStyle/>
          <a:p>
            <a:r>
              <a:rPr lang="it-IT" dirty="0" smtClean="0"/>
              <a:t>COMBUSTIBILI UTILIZZATI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8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1772816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it-IT" sz="1400" dirty="0" smtClean="0"/>
              <a:t>Combustibili utilizzati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it-IT" sz="1400" dirty="0"/>
          </a:p>
          <a:p>
            <a:pPr marL="171450" indent="-171450" algn="just">
              <a:buFont typeface="Arial" pitchFamily="34" charset="0"/>
              <a:buChar char="•"/>
            </a:pPr>
            <a:endParaRPr lang="it-IT" sz="1400" dirty="0" smtClean="0"/>
          </a:p>
          <a:p>
            <a:pPr algn="just"/>
            <a:endParaRPr lang="it-IT" sz="1400" dirty="0" smtClean="0"/>
          </a:p>
          <a:p>
            <a:pPr algn="just"/>
            <a:endParaRPr lang="it-IT" sz="1400" b="1" i="1" dirty="0" smtClean="0">
              <a:solidFill>
                <a:srgbClr val="FF0000"/>
              </a:solidFill>
            </a:endParaRPr>
          </a:p>
          <a:p>
            <a:pPr algn="just"/>
            <a:endParaRPr lang="it-IT" sz="1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5667553" cy="44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35696" y="355847"/>
            <a:ext cx="5755204" cy="1054394"/>
          </a:xfrm>
        </p:spPr>
        <p:txBody>
          <a:bodyPr/>
          <a:lstStyle/>
          <a:p>
            <a:r>
              <a:rPr lang="it-IT" dirty="0" smtClean="0"/>
              <a:t>INCENTIVAZIONE STATALE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F9D-4311-4A02-9957-2B276A76E48C}" type="slidenum">
              <a:rPr lang="it-IT" smtClean="0"/>
              <a:t>9</a:t>
            </a:fld>
            <a:endParaRPr lang="it-IT"/>
          </a:p>
        </p:txBody>
      </p:sp>
      <p:pic>
        <p:nvPicPr>
          <p:cNvPr id="3074" name="Picture 2" descr="Risultati immagini per DM 6.7 2012 combustibi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33" y="1700808"/>
            <a:ext cx="6546081" cy="49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glia">
  <a:themeElements>
    <a:clrScheme name="Grigli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gli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gli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3205</TotalTime>
  <Words>1267</Words>
  <Application>Microsoft Office PowerPoint</Application>
  <PresentationFormat>Presentazione su schermo (4:3)</PresentationFormat>
  <Paragraphs>227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Griglia</vt:lpstr>
      <vt:lpstr>Osservazioni AL progetto   nuovo coGENERATORE A BIOMASSA  PRESSO cartiera adda spa sito in calolziocorte (LC)</vt:lpstr>
      <vt:lpstr>Esternalità positive SU SCALA GLOBALE:  bilancio neutro delle emissioni di co2 TRANSIZIONE VERSO FONTI LOCALI RINNOVABILI </vt:lpstr>
      <vt:lpstr>COMUNITA’ LOCALI IN TRANSIZIONE DALLE FONTI FOSSILI</vt:lpstr>
      <vt:lpstr>COMUNITA’ LOCALI IN TRANSIZIONE DALLE FONTI FOSSILI</vt:lpstr>
      <vt:lpstr>LE BIOMASSE</vt:lpstr>
      <vt:lpstr>SINTESI DEL PROGETTO</vt:lpstr>
      <vt:lpstr>COGENERATORE</vt:lpstr>
      <vt:lpstr>COMBUSTIBILI UTILIZZATI</vt:lpstr>
      <vt:lpstr>INCENTIVAZIONE STATALE</vt:lpstr>
      <vt:lpstr>CHI AUTORIZZA</vt:lpstr>
      <vt:lpstr>CHI AUTORIZZA</vt:lpstr>
      <vt:lpstr>LE ESPERIENZE in italia  </vt:lpstr>
      <vt:lpstr>indice</vt:lpstr>
      <vt:lpstr>1. Impatti locali rilevanti </vt:lpstr>
      <vt:lpstr>AGGIUNTA DI EMISSIONI AD UN TERRITORIO Già IN CONDIZIONI DI CRITICITA’</vt:lpstr>
      <vt:lpstr>Riduzione delle emissioni di co2…</vt:lpstr>
      <vt:lpstr>CONDIZIONI DI QUALITA’ DELL’ARIA </vt:lpstr>
      <vt:lpstr>2.Incoerenza con i PGT: promuovere le fonti rinnovabili riducendo gli impatti ambientali;</vt:lpstr>
      <vt:lpstr>3.Tracciabilità delle biomasse</vt:lpstr>
      <vt:lpstr>4.ALTERNATIVE?</vt:lpstr>
      <vt:lpstr>Grazie per l’attenzione!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max</dc:creator>
  <cp:lastModifiedBy>max</cp:lastModifiedBy>
  <cp:revision>261</cp:revision>
  <cp:lastPrinted>2013-11-09T12:34:17Z</cp:lastPrinted>
  <dcterms:created xsi:type="dcterms:W3CDTF">2011-11-30T20:48:40Z</dcterms:created>
  <dcterms:modified xsi:type="dcterms:W3CDTF">2017-09-06T14:10:47Z</dcterms:modified>
</cp:coreProperties>
</file>