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6" r:id="rId6"/>
    <p:sldId id="267" r:id="rId7"/>
    <p:sldId id="259" r:id="rId8"/>
    <p:sldId id="263" r:id="rId9"/>
    <p:sldId id="273" r:id="rId10"/>
    <p:sldId id="271" r:id="rId11"/>
    <p:sldId id="260" r:id="rId12"/>
    <p:sldId id="264" r:id="rId13"/>
    <p:sldId id="272" r:id="rId14"/>
    <p:sldId id="268" r:id="rId15"/>
    <p:sldId id="269" r:id="rId16"/>
    <p:sldId id="261" r:id="rId17"/>
    <p:sldId id="265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59F"/>
    <a:srgbClr val="B00000"/>
    <a:srgbClr val="DA0000"/>
    <a:srgbClr val="0960DB"/>
    <a:srgbClr val="7B9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72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B171-FCBE-4A23-90DD-AE76475EB1FC}" type="datetimeFigureOut">
              <a:rPr lang="de-DE" smtClean="0"/>
              <a:t>02.07.2020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A59D5-4007-451C-84B9-A4FB92FA0B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2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D442-A05E-4AB1-8767-ED23DD731A6F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02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E5BF-E990-4BE7-B6A9-7D766FCCE811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0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D35-3998-4011-AAEA-DEC21ECF3331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03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D305-350F-4EA2-B040-1ACD5D3AFA9A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4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911F73-5307-4E1A-99D5-C247B98EB7AB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4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4ABF-7AE2-4DCE-98D2-BEF8CA3A2E64}" type="datetime1">
              <a:rPr lang="de-DE" smtClean="0"/>
              <a:t>02.07.2020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4715-4850-49D0-9F47-B7321EB29241}" type="datetime1">
              <a:rPr lang="de-DE" smtClean="0"/>
              <a:t>02.07.2020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9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799-CAF2-4C52-83A6-BA607AB6667F}" type="datetime1">
              <a:rPr lang="de-DE" smtClean="0"/>
              <a:t>02.07.2020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2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74D-CB91-4FC4-8C49-1D9DADC8E4EF}" type="datetime1">
              <a:rPr lang="de-DE" smtClean="0"/>
              <a:t>02.07.2020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56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FEE0-0E2A-477C-98C3-044C7ED048F3}" type="datetime1">
              <a:rPr lang="de-DE" smtClean="0"/>
              <a:t>02.07.2020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B4FD-CB09-4A95-9488-19BC8429571A}" type="datetime1">
              <a:rPr lang="de-DE" smtClean="0"/>
              <a:t>02.07.2020</a:t>
            </a:fld>
            <a:endParaRPr lang="de-D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14450-31C2-4990-A1BF-18EB5A9C7881}" type="datetime1">
              <a:rPr lang="de-DE" smtClean="0"/>
              <a:t>02.07.2020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F78EB3A1-2FC4-4A82-8134-E2A2C999E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9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rtschaftslexikon.gabler.de/definition/bedingungsloses-grundeinkommen-54193" TargetMode="External"/><Relationship Id="rId2" Type="http://schemas.openxmlformats.org/officeDocument/2006/relationships/hyperlink" Target="https://www.grundeinkommen.de/grundeinkommen/id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.de/fernsehen/ard-alpha/sendungen/punkt/grundeinkommen-einfach-erklaert100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rtschaftslexikon.gabler.de/definition/bedingungsloses-grundeinkommen-54193" TargetMode="External"/><Relationship Id="rId2" Type="http://schemas.openxmlformats.org/officeDocument/2006/relationships/hyperlink" Target="https://www.grundeinkommen.de/grundeinkommen/id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utschland.de/de/topic/wirtschaft/bedingungsloses-grundeinkommen-argumente-pro-und-kontra" TargetMode="External"/><Relationship Id="rId5" Type="http://schemas.openxmlformats.org/officeDocument/2006/relationships/hyperlink" Target="https://www.mdr.de/nachrichten/politik/gesellschaft/bedingungsloses-grundeinkommen-verlosung-berlin-spenden-100.html" TargetMode="External"/><Relationship Id="rId4" Type="http://schemas.openxmlformats.org/officeDocument/2006/relationships/hyperlink" Target="https://www.br.de/fernsehen/ard-alpha/sendungen/punkt/grundeinkommen-einfach-erklaert100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2/04/18/18/51/debt-37557_1280.png" TargetMode="External"/><Relationship Id="rId13" Type="http://schemas.openxmlformats.org/officeDocument/2006/relationships/hyperlink" Target="https://cdn.pixabay.com/photo/2017/08/01/16/43/yoga-2566557_1280.jpg" TargetMode="External"/><Relationship Id="rId3" Type="http://schemas.openxmlformats.org/officeDocument/2006/relationships/hyperlink" Target="https://cdn.pixabay.com/photo/2016/08/13/07/07/currency-1590337_1280.png" TargetMode="External"/><Relationship Id="rId7" Type="http://schemas.openxmlformats.org/officeDocument/2006/relationships/hyperlink" Target="https://cdn.pixabay.com/photo/2014/04/02/10/48/sign-304618_1280.png" TargetMode="External"/><Relationship Id="rId12" Type="http://schemas.openxmlformats.org/officeDocument/2006/relationships/hyperlink" Target="https://cdn.pixabay.com/photo/2016/11/29/21/54/white-male-1871379_1280.jpg" TargetMode="External"/><Relationship Id="rId2" Type="http://schemas.openxmlformats.org/officeDocument/2006/relationships/hyperlink" Target="https://cdn.pixabay.com/photo/2013/07/12/14/10/list-147904_128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ixabay.com/photo/2014/04/03/10/07/checkered-flag-309862__480.png" TargetMode="External"/><Relationship Id="rId11" Type="http://schemas.openxmlformats.org/officeDocument/2006/relationships/hyperlink" Target="https://cdn.pixabay.com/photo/2017/03/21/16/56/stamp-2162713__480.png" TargetMode="External"/><Relationship Id="rId5" Type="http://schemas.openxmlformats.org/officeDocument/2006/relationships/hyperlink" Target="https://cdn.pixabay.com/photo/2017/01/05/00/15/profits-1953616_1280.jpg" TargetMode="External"/><Relationship Id="rId15" Type="http://schemas.openxmlformats.org/officeDocument/2006/relationships/hyperlink" Target="https://cdn.pixabay.com/photo/2015/02/02/16/39/piggy-bank-621068_1280.jpg" TargetMode="External"/><Relationship Id="rId10" Type="http://schemas.openxmlformats.org/officeDocument/2006/relationships/hyperlink" Target="https://cdn.pixabay.com/photo/2016/03/15/09/05/job-1257204_1280.jpg" TargetMode="External"/><Relationship Id="rId4" Type="http://schemas.openxmlformats.org/officeDocument/2006/relationships/hyperlink" Target="https://cdn.pixabay.com/photo/2017/10/16/00/19/family-2855812_1280.jpg" TargetMode="External"/><Relationship Id="rId9" Type="http://schemas.openxmlformats.org/officeDocument/2006/relationships/hyperlink" Target="https://cdn.pixabay.com/photo/2016/09/16/09/21/money-1673582_1280.png" TargetMode="External"/><Relationship Id="rId14" Type="http://schemas.openxmlformats.org/officeDocument/2006/relationships/hyperlink" Target="https://cdn.pixabay.com/photo/2016/10/29/23/51/mother-1782017_1280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5/10/30/10/44/money-rain-1013711_1280.jpg" TargetMode="External"/><Relationship Id="rId3" Type="http://schemas.openxmlformats.org/officeDocument/2006/relationships/hyperlink" Target="https://images.pexels.com/photos/164652/pexels-photo-164652.jpeg?auto=compress&amp;cs=tinysrgb&amp;dpr=2&amp;h=750&amp;w=1260" TargetMode="External"/><Relationship Id="rId7" Type="http://schemas.openxmlformats.org/officeDocument/2006/relationships/hyperlink" Target="https://cdn.pixabay.com/photo/2017/02/14/07/14/white-male-2064830_1280.jpg" TargetMode="External"/><Relationship Id="rId2" Type="http://schemas.openxmlformats.org/officeDocument/2006/relationships/hyperlink" Target="https://cdn.pixabay.com/photo/2014/04/02/10/48/sign-304618_128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ixabay.com/photo/2016/08/27/11/17/visa-1623894_1280.jpg" TargetMode="External"/><Relationship Id="rId5" Type="http://schemas.openxmlformats.org/officeDocument/2006/relationships/hyperlink" Target="https://cdn.pixabay.com/photo/2016/08/13/07/07/currency-1590337_1280.png" TargetMode="External"/><Relationship Id="rId10" Type="http://schemas.openxmlformats.org/officeDocument/2006/relationships/hyperlink" Target="https://cdn.pixabay.com/photo/2015/11/03/08/56/question-mark-1019820_1280.jpg" TargetMode="External"/><Relationship Id="rId4" Type="http://schemas.openxmlformats.org/officeDocument/2006/relationships/hyperlink" Target="https://cdn.pixabay.com/photo/2017/01/05/00/15/profits-1953616_1280.jpg" TargetMode="External"/><Relationship Id="rId9" Type="http://schemas.openxmlformats.org/officeDocument/2006/relationships/hyperlink" Target="https://cdn.pixabay.com/photo/2020/04/08/02/51/price-tag-5015518_1280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1FDF7E-A349-4F79-918F-E7373E78A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Bedingungsloses Grundeinkommen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F730650-E642-4D34-8088-27CCB6900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625" y="4389120"/>
            <a:ext cx="7891272" cy="8421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Berufliche Schulen Korbach &amp; Bad </a:t>
            </a:r>
            <a:r>
              <a:rPr lang="de-DE" dirty="0" err="1"/>
              <a:t>Arolsen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/>
              <a:t>12BG Politik und Wirtschaft</a:t>
            </a:r>
          </a:p>
          <a:p>
            <a:pPr>
              <a:spcBef>
                <a:spcPts val="600"/>
              </a:spcBef>
            </a:pPr>
            <a:r>
              <a:rPr lang="de-DE" dirty="0"/>
              <a:t>Lehrkraft: Herr van der Minde</a:t>
            </a:r>
          </a:p>
        </p:txBody>
      </p:sp>
    </p:spTree>
    <p:extLst>
      <p:ext uri="{BB962C8B-B14F-4D97-AF65-F5344CB8AC3E}">
        <p14:creationId xmlns:p14="http://schemas.microsoft.com/office/powerpoint/2010/main" val="2465948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26B0DA-563F-45DC-9838-C6457D7E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Wer würde profitieren?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17E5EAB-1492-4BBC-AD3D-0916FA134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744543" cy="40507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Familien aus sozial schwächeren Verhältnissen </a:t>
            </a:r>
            <a:r>
              <a:rPr lang="de-DE" dirty="0">
                <a:sym typeface="Wingdings" panose="05000000000000000000" pitchFamily="2" charset="2"/>
              </a:rPr>
              <a:t> finanzielle Unterstützung  Chancengleichheit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Familien mit vielen Kindern erhalten finanzielle Unterstützung, da auch Minderjährige Geld erhalten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„Wenig-Verdiener“  finanzielle Unterstützung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171FE3B-BB65-4152-8475-A442867D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10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2B4600A-EF57-47D0-96C1-E56C36D2E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07" y="1692567"/>
            <a:ext cx="2625826" cy="273256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9C907BBB-132D-42BF-AD79-EDD558E11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78" y="4112227"/>
            <a:ext cx="582145" cy="49573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BBFA8A7E-8ADC-4781-93A5-AF68900D7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55" y="4268292"/>
            <a:ext cx="582145" cy="49573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B85436D7-415F-4735-ABD5-59B3ED76E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70" y="3929401"/>
            <a:ext cx="582145" cy="49573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24240AD7-691E-41AF-833A-0519E9731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63" y="4195054"/>
            <a:ext cx="582145" cy="49573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8754242D-B9F3-41D6-A3A9-6029AD49C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47" y="4195054"/>
            <a:ext cx="582145" cy="49573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63DDE5BC-E782-482A-8C3B-7D1970A1E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7" y="3681534"/>
            <a:ext cx="582145" cy="49573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AADF66ED-C86A-4E48-B4C0-925E48BB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58" y="4338412"/>
            <a:ext cx="3438884" cy="193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83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A9844D-3DCE-4CAD-9231-FB80D2B5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Kritik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822B470-3704-4D1C-B8D7-4DC114AAD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Gründe, welche </a:t>
            </a:r>
            <a:r>
              <a:rPr lang="de-DE" b="1" dirty="0"/>
              <a:t>gegen</a:t>
            </a:r>
            <a:r>
              <a:rPr lang="de-DE" dirty="0"/>
              <a:t> das bedingungslose Grundeinkommen sprechen.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129D7A9-2E45-4F79-8371-07D56FDF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B7C6AFB-5839-4A01-BBD0-D4190126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/>
          <a:stretch/>
        </p:blipFill>
        <p:spPr>
          <a:xfrm flipV="1">
            <a:off x="10743630" y="356976"/>
            <a:ext cx="94940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14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AFAA288-0007-4DB6-842E-FB19D665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72" y="478465"/>
            <a:ext cx="7258319" cy="60605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Niemand geht mehr arbeiten </a:t>
            </a:r>
            <a:r>
              <a:rPr lang="de-DE" dirty="0">
                <a:sym typeface="Wingdings" panose="05000000000000000000" pitchFamily="2" charset="2"/>
              </a:rPr>
              <a:t> Auswirkungen auf Wirtschaft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Bedingungsloses </a:t>
            </a:r>
            <a:r>
              <a:rPr lang="de-DE" dirty="0">
                <a:sym typeface="Wingdings" panose="05000000000000000000" pitchFamily="2" charset="2"/>
              </a:rPr>
              <a:t>Grundeinkommen kann auf Dauer nicht funktionieren: </a:t>
            </a:r>
            <a:r>
              <a:rPr lang="de-DE" sz="2000" dirty="0">
                <a:sym typeface="Wingdings" panose="05000000000000000000" pitchFamily="2" charset="2"/>
              </a:rPr>
              <a:t>zu teuer  Staatsbankrott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Erhöhte Zuwanderung aufgrund des bedingungslosen Grundeinkommens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Erhöhte Preise durch erhöhte Mehrwertsteuer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Auswirkungen auf Rentensystem unvorhersehbar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Finanzierung durch höhere Mehrwert- &amp; Einkommenssteuer reicht nicht aus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Fachkräftemangel in unbeliebten Regionen (z.B. Ärztemangel auf dem Land)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Unbeliebte Arbeiten würden nicht verrichtet werden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BF34830-159B-44ED-ACE1-29288CF1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F78EB3A1-2FC4-4A82-8134-E2A2C999E724}" type="slidenum">
              <a:rPr lang="de-DE" smtClean="0"/>
              <a:pPr>
                <a:lnSpc>
                  <a:spcPct val="150000"/>
                </a:lnSpc>
              </a:pPr>
              <a:t>12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71BBF222-7BDD-4A86-9FCE-D5D7872B5DC3}"/>
              </a:ext>
            </a:extLst>
          </p:cNvPr>
          <p:cNvGrpSpPr/>
          <p:nvPr/>
        </p:nvGrpSpPr>
        <p:grpSpPr>
          <a:xfrm>
            <a:off x="7414462" y="72676"/>
            <a:ext cx="2806995" cy="1029444"/>
            <a:chOff x="8708063" y="410268"/>
            <a:chExt cx="2806995" cy="102944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xmlns="" id="{B20E171C-10D0-415A-9511-A69CC4D3106C}"/>
                </a:ext>
              </a:extLst>
            </p:cNvPr>
            <p:cNvSpPr txBox="1"/>
            <p:nvPr/>
          </p:nvSpPr>
          <p:spPr>
            <a:xfrm>
              <a:off x="8708063" y="410268"/>
              <a:ext cx="2806995" cy="91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4000" dirty="0">
                  <a:latin typeface="AR CENA" panose="02000000000000000000" pitchFamily="2" charset="0"/>
                </a:rPr>
                <a:t>Arbeiten</a:t>
              </a:r>
            </a:p>
          </p:txBody>
        </p:sp>
        <p:sp>
          <p:nvSpPr>
            <p:cNvPr id="7" name="Verbotsymbol 6">
              <a:extLst>
                <a:ext uri="{FF2B5EF4-FFF2-40B4-BE49-F238E27FC236}">
                  <a16:creationId xmlns:a16="http://schemas.microsoft.com/office/drawing/2014/main" xmlns="" id="{4026AE62-5300-43E7-BB2C-B51FB2A92464}"/>
                </a:ext>
              </a:extLst>
            </p:cNvPr>
            <p:cNvSpPr/>
            <p:nvPr/>
          </p:nvSpPr>
          <p:spPr>
            <a:xfrm>
              <a:off x="9536074" y="472059"/>
              <a:ext cx="1057941" cy="967653"/>
            </a:xfrm>
            <a:prstGeom prst="noSmoking">
              <a:avLst>
                <a:gd name="adj" fmla="val 8749"/>
              </a:avLst>
            </a:prstGeom>
            <a:solidFill>
              <a:srgbClr val="FF0000"/>
            </a:solidFill>
            <a:ln w="28575"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01E0E5AA-0E88-49DE-B5F0-2CC75EE71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22791" r="16610" b="22791"/>
          <a:stretch/>
        </p:blipFill>
        <p:spPr>
          <a:xfrm>
            <a:off x="10281363" y="3760462"/>
            <a:ext cx="503114" cy="4138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334EC59-9BE6-4D0C-9734-EE9E59ECA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3"/>
          <a:stretch/>
        </p:blipFill>
        <p:spPr>
          <a:xfrm>
            <a:off x="9228862" y="1597121"/>
            <a:ext cx="2297850" cy="1270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ultiplikationszeichen 11">
            <a:extLst>
              <a:ext uri="{FF2B5EF4-FFF2-40B4-BE49-F238E27FC236}">
                <a16:creationId xmlns:a16="http://schemas.microsoft.com/office/drawing/2014/main" xmlns="" id="{7995BCFC-00A2-4B33-8C41-E04EF4375F18}"/>
              </a:ext>
            </a:extLst>
          </p:cNvPr>
          <p:cNvSpPr/>
          <p:nvPr/>
        </p:nvSpPr>
        <p:spPr>
          <a:xfrm>
            <a:off x="9314446" y="1198988"/>
            <a:ext cx="2126682" cy="2066473"/>
          </a:xfrm>
          <a:prstGeom prst="mathMultiply">
            <a:avLst>
              <a:gd name="adj1" fmla="val 5103"/>
            </a:avLst>
          </a:prstGeom>
          <a:solidFill>
            <a:srgbClr val="FF0000"/>
          </a:solidFill>
          <a:ln w="28575"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21C20548-1F6B-4BB8-9631-F8F59723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25" y="4169055"/>
            <a:ext cx="2084017" cy="13025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9E3F67AC-B1DD-4884-A67A-71464F794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93" y="3879220"/>
            <a:ext cx="419293" cy="357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13903723-1E47-418B-BF9F-32CA9EFBD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22791" r="16610" b="22791"/>
          <a:stretch/>
        </p:blipFill>
        <p:spPr>
          <a:xfrm>
            <a:off x="10555242" y="4158593"/>
            <a:ext cx="503114" cy="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2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5AFD2E-8F66-45FA-9EC5-FBF8D451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5716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Wer würde einen Nachteil haben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B366495-2CE2-46AC-8AFF-11FAA288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3482"/>
            <a:ext cx="10058400" cy="44678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„Viel-Verdiener“/Reiche Menschen </a:t>
            </a:r>
            <a:r>
              <a:rPr lang="de-DE" dirty="0">
                <a:sym typeface="Wingdings" panose="05000000000000000000" pitchFamily="2" charset="2"/>
              </a:rPr>
              <a:t> höhere zu zahlende Steuern 			</a:t>
            </a:r>
            <a:r>
              <a:rPr lang="de-DE" sz="1600" dirty="0">
                <a:sym typeface="Wingdings" panose="05000000000000000000" pitchFamily="2" charset="2"/>
              </a:rPr>
              <a:t>(zur Finanzierung des bedingungslosen Grundeinkommens)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Menschen mit hohem Konsum  höhere Preise 					</a:t>
            </a:r>
            <a:r>
              <a:rPr lang="de-DE" sz="1600" dirty="0">
                <a:sym typeface="Wingdings" panose="05000000000000000000" pitchFamily="2" charset="2"/>
              </a:rPr>
              <a:t>(da Mehrwertsteuer erhöht würde, um </a:t>
            </a:r>
            <a:r>
              <a:rPr lang="de-DE" sz="1600" dirty="0" smtClean="0">
                <a:sym typeface="Wingdings" panose="05000000000000000000" pitchFamily="2" charset="2"/>
              </a:rPr>
              <a:t>bedingungsloses </a:t>
            </a:r>
            <a:r>
              <a:rPr lang="de-DE" sz="1600" dirty="0">
                <a:sym typeface="Wingdings" panose="05000000000000000000" pitchFamily="2" charset="2"/>
              </a:rPr>
              <a:t>Grundeinkommen finanzieren zu können)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F024543-199C-442E-8375-F300DCB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0BA831F-5ADA-447C-8261-1C579873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40" y="3825148"/>
            <a:ext cx="1868887" cy="18688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05CC2DA-8839-4C65-9E08-B504700B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81" y="3628764"/>
            <a:ext cx="1868887" cy="18688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91966BD-01CE-4551-B223-E1A927D50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16" y="5557706"/>
            <a:ext cx="419293" cy="357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93E5511-4D22-4C87-924C-4EA3AC48B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98" y="5706513"/>
            <a:ext cx="419293" cy="357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CBBC9C01-68C7-4CCE-8E34-09A4A3D35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80" y="5822467"/>
            <a:ext cx="419293" cy="3570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4C82D07-ACE1-497E-9C50-F025C5F57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77" y="5634691"/>
            <a:ext cx="419293" cy="357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9A086B7F-6B24-4FC9-A549-AABDE4117FF0}"/>
              </a:ext>
            </a:extLst>
          </p:cNvPr>
          <p:cNvSpPr txBox="1"/>
          <p:nvPr/>
        </p:nvSpPr>
        <p:spPr>
          <a:xfrm>
            <a:off x="1602071" y="6006544"/>
            <a:ext cx="189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 CENA" panose="02000000000000000000" pitchFamily="2" charset="0"/>
              </a:rPr>
              <a:t>Wenig Steuern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6D487033-C702-4893-BE06-7CA151EEF960}"/>
              </a:ext>
            </a:extLst>
          </p:cNvPr>
          <p:cNvSpPr/>
          <p:nvPr/>
        </p:nvSpPr>
        <p:spPr>
          <a:xfrm>
            <a:off x="4101626" y="6221988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 CENA" panose="02000000000000000000" pitchFamily="2" charset="0"/>
              </a:rPr>
              <a:t>Viele Steuern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36A9DE90-FE61-4B1A-8A14-215CD57BE073}"/>
              </a:ext>
            </a:extLst>
          </p:cNvPr>
          <p:cNvGrpSpPr/>
          <p:nvPr/>
        </p:nvGrpSpPr>
        <p:grpSpPr>
          <a:xfrm>
            <a:off x="7885343" y="4009600"/>
            <a:ext cx="2542095" cy="1263827"/>
            <a:chOff x="7049386" y="4375297"/>
            <a:chExt cx="2542095" cy="126382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xmlns="" id="{EF253267-B9CF-4EA0-8D74-F3B057304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" t="32399" r="12066" b="26595"/>
            <a:stretch/>
          </p:blipFill>
          <p:spPr>
            <a:xfrm rot="20454992">
              <a:off x="7049386" y="4375297"/>
              <a:ext cx="2542095" cy="1263827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9292B9A6-4FEC-436B-9220-96ABAC56CA73}"/>
                </a:ext>
              </a:extLst>
            </p:cNvPr>
            <p:cNvSpPr txBox="1"/>
            <p:nvPr/>
          </p:nvSpPr>
          <p:spPr>
            <a:xfrm rot="20438818">
              <a:off x="7430479" y="4847658"/>
              <a:ext cx="1137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 CENA" panose="02000000000000000000" pitchFamily="2" charset="0"/>
                </a:rPr>
                <a:t>5.00€</a:t>
              </a:r>
            </a:p>
          </p:txBody>
        </p:sp>
      </p:grp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xmlns="" id="{01AB5B82-70AC-4D0B-B547-F0B61BF5D0F8}"/>
              </a:ext>
            </a:extLst>
          </p:cNvPr>
          <p:cNvSpPr/>
          <p:nvPr/>
        </p:nvSpPr>
        <p:spPr>
          <a:xfrm rot="20561339">
            <a:off x="8457118" y="5300786"/>
            <a:ext cx="1756561" cy="492819"/>
          </a:xfrm>
          <a:prstGeom prst="rightArrow">
            <a:avLst>
              <a:gd name="adj1" fmla="val 50000"/>
              <a:gd name="adj2" fmla="val 82503"/>
            </a:avLst>
          </a:prstGeom>
          <a:solidFill>
            <a:srgbClr val="E5C59F"/>
          </a:solidFill>
          <a:ln>
            <a:solidFill>
              <a:srgbClr val="E5C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EDCCC830-2415-43E6-8EB4-91CF14049AA4}"/>
              </a:ext>
            </a:extLst>
          </p:cNvPr>
          <p:cNvSpPr txBox="1"/>
          <p:nvPr/>
        </p:nvSpPr>
        <p:spPr>
          <a:xfrm rot="20561339">
            <a:off x="8902709" y="5411955"/>
            <a:ext cx="81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Preise</a:t>
            </a:r>
          </a:p>
        </p:txBody>
      </p:sp>
    </p:spTree>
    <p:extLst>
      <p:ext uri="{BB962C8B-B14F-4D97-AF65-F5344CB8AC3E}">
        <p14:creationId xmlns:p14="http://schemas.microsoft.com/office/powerpoint/2010/main" val="123557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7A8972C-2F0A-459A-A6E6-9E0E5F5F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3E79BD9-D135-4AD8-B45C-022B568BB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116E2E5-2BD7-419E-BE01-BFDA2C77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358911B-D9BE-4BF6-BE35-57A95A16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/>
          <a:stretch/>
        </p:blipFill>
        <p:spPr>
          <a:xfrm flipV="1">
            <a:off x="10743630" y="356976"/>
            <a:ext cx="949407" cy="118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C13563D-14D4-4B92-A061-408CBD05E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/>
          <a:stretch/>
        </p:blipFill>
        <p:spPr>
          <a:xfrm>
            <a:off x="8829235" y="356976"/>
            <a:ext cx="1076198" cy="1188853"/>
          </a:xfrm>
          <a:prstGeom prst="rect">
            <a:avLst/>
          </a:prstGeom>
        </p:spPr>
      </p:pic>
      <p:sp>
        <p:nvSpPr>
          <p:cNvPr id="7" name="Minuszeichen 6">
            <a:extLst>
              <a:ext uri="{FF2B5EF4-FFF2-40B4-BE49-F238E27FC236}">
                <a16:creationId xmlns:a16="http://schemas.microsoft.com/office/drawing/2014/main" xmlns="" id="{FC3CD356-9171-4E11-B3EC-1A0B850E9741}"/>
              </a:ext>
            </a:extLst>
          </p:cNvPr>
          <p:cNvSpPr/>
          <p:nvPr/>
        </p:nvSpPr>
        <p:spPr>
          <a:xfrm rot="16703789">
            <a:off x="9378588" y="722426"/>
            <a:ext cx="1891889" cy="49973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835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4D4C8B2-91C2-4B97-9EEE-944A7A7D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55" y="605629"/>
            <a:ext cx="7935930" cy="58483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Komplexe Zusammenhänge </a:t>
            </a:r>
            <a:r>
              <a:rPr lang="de-DE" dirty="0">
                <a:sym typeface="Wingdings" panose="05000000000000000000" pitchFamily="2" charset="2"/>
              </a:rPr>
              <a:t> Prognose </a:t>
            </a:r>
            <a:r>
              <a:rPr lang="de-DE" dirty="0" smtClean="0">
                <a:sym typeface="Wingdings" panose="05000000000000000000" pitchFamily="2" charset="2"/>
              </a:rPr>
              <a:t>zu treffen </a:t>
            </a:r>
            <a:r>
              <a:rPr lang="de-DE" dirty="0">
                <a:sym typeface="Wingdings" panose="05000000000000000000" pitchFamily="2" charset="2"/>
              </a:rPr>
              <a:t>ist schwer/ nahezu unmöglich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Bsp.: weniger Menschen arbeiten </a:t>
            </a:r>
            <a:r>
              <a:rPr lang="de-DE" dirty="0">
                <a:sym typeface="Wingdings" panose="05000000000000000000" pitchFamily="2" charset="2"/>
              </a:rPr>
              <a:t> weniger Einkommen  weniger Einkommenssteuer kann gezahlt werden  weniger Geld (bedingungsloses Grundeinkommen) kann ausgezahlt werden, da das bedingungslose Grundeinkommen aus Steuereinnahmen finanziert wird)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Mögliche Experimente &amp; deren Auswirkungen sind schlecht kalkulierbar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u="sng" dirty="0">
                <a:sym typeface="Wingdings" panose="05000000000000000000" pitchFamily="2" charset="2"/>
              </a:rPr>
              <a:t>Meine persönliche Meinung: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Zu viele Nachteile u.a.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Auswirkungen/Folgen nicht vorhersehbar </a:t>
            </a:r>
            <a:r>
              <a:rPr lang="de-DE" dirty="0">
                <a:sym typeface="Wingdings" panose="05000000000000000000" pitchFamily="2" charset="2"/>
              </a:rPr>
              <a:t> zu hohes Risiko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Es würde höchstwahrscheinlich niemand mehr arbeiten gehen  Zusammenbruch der Wirtschaft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Konzept ist nicht finanzierbar (Einnahmen aus Steuergelder reichen nicht aus) ( Folge: Staatsbankrott)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Notwendige (ggf. unbeliebte) Arbeiten würden nicht verrichtet werden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Insofern die Menschen weiterhin arbeiten </a:t>
            </a:r>
            <a:r>
              <a:rPr lang="de-DE" dirty="0" smtClean="0">
                <a:sym typeface="Wingdings" panose="05000000000000000000" pitchFamily="2" charset="2"/>
              </a:rPr>
              <a:t>gehen, </a:t>
            </a:r>
            <a:r>
              <a:rPr lang="de-DE" dirty="0">
                <a:sym typeface="Wingdings" panose="05000000000000000000" pitchFamily="2" charset="2"/>
              </a:rPr>
              <a:t>bleibt die Schere zwischen Arm und Reich bestehen, da jeder denselben Betrag erhält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CF7536-836C-495C-AEB1-97129E0B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44F2F5D-7D07-4874-A1FD-4EF7751AD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/>
          <a:stretch/>
        </p:blipFill>
        <p:spPr>
          <a:xfrm flipV="1">
            <a:off x="10041880" y="4312288"/>
            <a:ext cx="949407" cy="118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E695D3F-EFD1-4608-81F5-0262715D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533" y="712382"/>
            <a:ext cx="2254102" cy="225410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381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603745-B529-4B04-A4FA-D96A6BC9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D440A23-7B02-4790-84C1-FB50642B2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EFA6F4C-F63B-420F-B882-3B16F681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5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FAC9AE-7B4D-4538-AE2A-E33DE618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091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Internetquellen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B889117-05E1-4719-883D-1FFB4E3C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3" y="1710267"/>
            <a:ext cx="11426274" cy="49276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Was ist das bedingungslose Grundeinkommen?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2"/>
              </a:rPr>
              <a:t>https://www.grundeinkommen.de/grundeinkommen/idee</a:t>
            </a:r>
            <a:r>
              <a:rPr lang="de-DE" sz="1800" dirty="0"/>
              <a:t> (21.05.20; 10.23)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3"/>
              </a:rPr>
              <a:t>https://wirtschaftslexikon.gabler.de/definition/bedingungsloses-grundeinkommen-54193</a:t>
            </a:r>
            <a:r>
              <a:rPr lang="de-DE" sz="1800" dirty="0"/>
              <a:t> (21.05.20; 10.49)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4"/>
              </a:rPr>
              <a:t>https://www.br.de/fernsehen/ard-alpha/sendungen/punkt/grundeinkommen-einfach-erklaert100.html</a:t>
            </a:r>
            <a:r>
              <a:rPr lang="de-DE" sz="1800" dirty="0"/>
              <a:t> (21.05.20; 11.14)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Ziele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2"/>
              </a:rPr>
              <a:t>https://www.grundeinkommen.de/grundeinkommen/idee</a:t>
            </a:r>
            <a:r>
              <a:rPr lang="de-DE" sz="1800" dirty="0"/>
              <a:t> (21.05.20; 10.23)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3"/>
              </a:rPr>
              <a:t>https://wirtschaftslexikon.gabler.de/definition/bedingungsloses-grundeinkommen-54193</a:t>
            </a:r>
            <a:r>
              <a:rPr lang="de-DE" sz="1800" dirty="0"/>
              <a:t> (21.05.20; 10.49)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hlinkClick r:id="rId4"/>
              </a:rPr>
              <a:t>https://www.br.de/fernsehen/ard-alpha/sendungen/punkt/grundeinkommen-einfach-erklaert100.html</a:t>
            </a:r>
            <a:r>
              <a:rPr lang="de-DE" sz="1800" dirty="0"/>
              <a:t> (21.05.20; 11.14)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2DB2ACD-5445-44BD-AA7E-5CE4272F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773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6657A0-3DCB-42D7-BEFB-A44A06C9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92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Internetquellen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AA26ABB-A7CC-4485-81A7-17B8EF48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913467"/>
            <a:ext cx="11111417" cy="472444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Befürwortung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2"/>
              </a:rPr>
              <a:t>https://www.grundeinkommen.de/grundeinkommen/idee</a:t>
            </a:r>
            <a:r>
              <a:rPr lang="de-DE" sz="1600" dirty="0"/>
              <a:t> (21.05.20; 10.23)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3"/>
              </a:rPr>
              <a:t>https://wirtschaftslexikon.gabler.de/definition/bedingungsloses-grundeinkommen-54193</a:t>
            </a:r>
            <a:r>
              <a:rPr lang="de-DE" sz="1600" dirty="0"/>
              <a:t> (21.05.20; 10.49)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4"/>
              </a:rPr>
              <a:t>https://www.br.de/fernsehen/ard-alpha/sendungen/punkt/grundeinkommen-einfach-erklaert100.html</a:t>
            </a:r>
            <a:r>
              <a:rPr lang="de-DE" sz="1600" dirty="0"/>
              <a:t> (21.05.20; 11.14)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5"/>
              </a:rPr>
              <a:t>https://www.mdr.de/nachrichten/politik/gesellschaft/bedingungsloses-grundeinkommen-verlosung-berlin-spenden-100.html</a:t>
            </a:r>
            <a:r>
              <a:rPr lang="de-DE" sz="1600" dirty="0"/>
              <a:t> (21.05.20; 13.58)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6"/>
              </a:rPr>
              <a:t>https://www.deutschland.de/de/topic/wirtschaft/bedingungsloses-grundeinkommen-argumente-pro-und-kontra</a:t>
            </a:r>
            <a:r>
              <a:rPr lang="de-DE" sz="1600" dirty="0"/>
              <a:t> (21.05.20; 14.49)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Kritik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3"/>
              </a:rPr>
              <a:t>https://wirtschaftslexikon.gabler.de/definition/bedingungsloses-grundeinkommen-54193</a:t>
            </a:r>
            <a:r>
              <a:rPr lang="de-DE" sz="1600" dirty="0"/>
              <a:t> (21.05.20; 10.49)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4"/>
              </a:rPr>
              <a:t>https://www.br.de/fernsehen/ard-alpha/sendungen/punkt/grundeinkommen-einfach-erklaert100.html</a:t>
            </a:r>
            <a:r>
              <a:rPr lang="de-DE" sz="1600" dirty="0"/>
              <a:t> (21.05.20; 11.14)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6"/>
              </a:rPr>
              <a:t>https://www.deutschland.de/de/topic/wirtschaft/bedingungsloses-grundeinkommen-argumente-pro-und-kontra</a:t>
            </a:r>
            <a:r>
              <a:rPr lang="de-DE" sz="1600" dirty="0"/>
              <a:t> (21.05.20; 14.49)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Fazit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hlinkClick r:id="rId4"/>
              </a:rPr>
              <a:t>https://www.br.de/fernsehen/ard-alpha/sendungen/punkt/grundeinkommen-einfach-erklaert100.html</a:t>
            </a:r>
            <a:r>
              <a:rPr lang="de-DE" sz="1600" dirty="0"/>
              <a:t> (21.05.20; 11.14)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47DE67D-F5BE-4DFA-9194-61750C76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6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7DD5D9-B289-443D-9A37-8706D119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6" y="197553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Bildquellen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D63D08B-5EBE-471D-8D9F-E468979D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897"/>
            <a:ext cx="11270512" cy="4710861"/>
          </a:xfrm>
        </p:spPr>
        <p:txBody>
          <a:bodyPr numCol="2">
            <a:normAutofit fontScale="77500" lnSpcReduction="20000"/>
          </a:bodyPr>
          <a:lstStyle/>
          <a:p>
            <a:r>
              <a:rPr lang="de-DE" dirty="0"/>
              <a:t>Inhalt</a:t>
            </a:r>
          </a:p>
          <a:p>
            <a:r>
              <a:rPr lang="de-DE" dirty="0">
                <a:hlinkClick r:id="rId2"/>
              </a:rPr>
              <a:t>https://cdn.pixabay.com/photo/2013/07/12/14/10/list-147904_1280.png</a:t>
            </a:r>
            <a:r>
              <a:rPr lang="de-DE" dirty="0"/>
              <a:t> </a:t>
            </a:r>
          </a:p>
          <a:p>
            <a:r>
              <a:rPr lang="de-DE" dirty="0"/>
              <a:t>Was ist das bedingungslose Grundeinkommen?</a:t>
            </a:r>
          </a:p>
          <a:p>
            <a:r>
              <a:rPr lang="de-DE" dirty="0">
                <a:hlinkClick r:id="rId3"/>
              </a:rPr>
              <a:t>https://cdn.pixabay.com/photo/2016/08/13/07/07/currency-1590337_1280.png</a:t>
            </a:r>
            <a:r>
              <a:rPr lang="de-DE" dirty="0"/>
              <a:t> </a:t>
            </a:r>
          </a:p>
          <a:p>
            <a:r>
              <a:rPr lang="de-DE" dirty="0">
                <a:hlinkClick r:id="rId4"/>
              </a:rPr>
              <a:t>https://cdn.pixabay.com/photo/2017/10/16/00/19/family-2855812_1280.jpg</a:t>
            </a:r>
            <a:r>
              <a:rPr lang="de-DE" dirty="0"/>
              <a:t> </a:t>
            </a:r>
          </a:p>
          <a:p>
            <a:r>
              <a:rPr lang="de-DE" dirty="0">
                <a:hlinkClick r:id="rId5"/>
              </a:rPr>
              <a:t>https://cdn.pixabay.com/photo/2017/01/05/00/15/profits-1953616_1280.jpg</a:t>
            </a:r>
            <a:r>
              <a:rPr lang="de-DE" dirty="0"/>
              <a:t> </a:t>
            </a:r>
          </a:p>
          <a:p>
            <a:r>
              <a:rPr lang="de-DE" dirty="0"/>
              <a:t>Ziele</a:t>
            </a:r>
          </a:p>
          <a:p>
            <a:r>
              <a:rPr lang="de-DE" dirty="0">
                <a:hlinkClick r:id="rId6"/>
              </a:rPr>
              <a:t>https://cdn.pixabay.com/photo/2014/04/03/10/07/checkered-flag-309862__480.png</a:t>
            </a:r>
            <a:r>
              <a:rPr lang="de-DE" dirty="0"/>
              <a:t> </a:t>
            </a:r>
          </a:p>
          <a:p>
            <a:r>
              <a:rPr lang="de-DE" dirty="0"/>
              <a:t>Befürwortung</a:t>
            </a:r>
          </a:p>
          <a:p>
            <a:r>
              <a:rPr lang="de-DE" dirty="0">
                <a:hlinkClick r:id="rId7"/>
              </a:rPr>
              <a:t>https://cdn.pixabay.com/photo/2014/04/02/10/48/sign-304618_1280.png</a:t>
            </a:r>
            <a:r>
              <a:rPr lang="de-DE" dirty="0"/>
              <a:t> </a:t>
            </a:r>
          </a:p>
          <a:p>
            <a:r>
              <a:rPr lang="de-DE" dirty="0">
                <a:hlinkClick r:id="rId8"/>
              </a:rPr>
              <a:t>https://cdn.pixabay.com/photo/2012/04/18/18/51/debt-37557_1280.png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hlinkClick r:id="rId9"/>
              </a:rPr>
              <a:t>https://cdn.pixabay.com/photo/2016/09/16/09/21/money-1673582_1280.png</a:t>
            </a:r>
            <a:r>
              <a:rPr lang="de-DE" dirty="0"/>
              <a:t> </a:t>
            </a:r>
          </a:p>
          <a:p>
            <a:r>
              <a:rPr lang="de-DE" dirty="0">
                <a:hlinkClick r:id="rId10"/>
              </a:rPr>
              <a:t>https://cdn.pixabay.com/photo/2016/03/15/09/05/job-1257204_1280.jpg</a:t>
            </a:r>
            <a:r>
              <a:rPr lang="de-DE" dirty="0"/>
              <a:t> </a:t>
            </a:r>
          </a:p>
          <a:p>
            <a:r>
              <a:rPr lang="de-DE" dirty="0">
                <a:hlinkClick r:id="rId11"/>
              </a:rPr>
              <a:t>https://cdn.pixabay.com/photo/2017/03/21/16/56/stamp-2162713__480.png</a:t>
            </a:r>
            <a:r>
              <a:rPr lang="de-DE" dirty="0"/>
              <a:t> </a:t>
            </a:r>
          </a:p>
          <a:p>
            <a:r>
              <a:rPr lang="de-DE" dirty="0">
                <a:hlinkClick r:id="rId12"/>
              </a:rPr>
              <a:t>https://cdn.pixabay.com/photo/2016/11/29/21/54/white-male-1871379_1280.jpg</a:t>
            </a:r>
            <a:r>
              <a:rPr lang="de-DE" dirty="0"/>
              <a:t> </a:t>
            </a:r>
          </a:p>
          <a:p>
            <a:r>
              <a:rPr lang="de-DE" dirty="0">
                <a:hlinkClick r:id="rId13"/>
              </a:rPr>
              <a:t>https://cdn.pixabay.com/photo/2017/08/01/16/43/yoga-2566557_1280.jpg</a:t>
            </a:r>
            <a:r>
              <a:rPr lang="de-DE" dirty="0"/>
              <a:t> </a:t>
            </a:r>
          </a:p>
          <a:p>
            <a:r>
              <a:rPr lang="de-DE" dirty="0">
                <a:hlinkClick r:id="rId14"/>
              </a:rPr>
              <a:t>https://cdn.pixabay.com/photo/2016/10/29/23/51/mother-1782017_1280.png</a:t>
            </a:r>
            <a:r>
              <a:rPr lang="de-DE" dirty="0"/>
              <a:t> </a:t>
            </a:r>
          </a:p>
          <a:p>
            <a:r>
              <a:rPr lang="de-DE" dirty="0">
                <a:hlinkClick r:id="rId3"/>
              </a:rPr>
              <a:t>https://cdn.pixabay.com/photo/2016/08/13/07/07/currency-1590337_1280.png</a:t>
            </a:r>
            <a:r>
              <a:rPr lang="de-DE" dirty="0"/>
              <a:t> </a:t>
            </a:r>
          </a:p>
          <a:p>
            <a:r>
              <a:rPr lang="de-DE" dirty="0">
                <a:hlinkClick r:id="rId15"/>
              </a:rPr>
              <a:t>https://cdn.pixabay.com/photo/2015/02/02/16/39/piggy-bank-621068_1280.jpg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C835569-E625-41CA-A71C-4FC49066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59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5E2D2A-049E-476D-A7E5-3653BA29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8783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0086F7F-4448-4DB3-8760-6433ED39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56283"/>
            <a:ext cx="10058400" cy="45165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de-DE" sz="2400" dirty="0"/>
              <a:t>Was ist das bedingungsloses Grundeinkommen? </a:t>
            </a:r>
          </a:p>
          <a:p>
            <a:pPr marL="788670" lvl="1" indent="-514350">
              <a:buFont typeface="+mj-lt"/>
              <a:buAutoNum type="romanUcPeriod"/>
            </a:pPr>
            <a:r>
              <a:rPr lang="de-DE" dirty="0"/>
              <a:t>Wie soll das Konzept umgesetzt werden?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2400" dirty="0"/>
              <a:t>Hauptziele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2400" dirty="0"/>
              <a:t>Befürwortung</a:t>
            </a:r>
          </a:p>
          <a:p>
            <a:pPr marL="788670" lvl="1" indent="-514350">
              <a:buFont typeface="+mj-lt"/>
              <a:buAutoNum type="romanUcPeriod"/>
            </a:pPr>
            <a:r>
              <a:rPr lang="de-DE" dirty="0"/>
              <a:t>Wer würde profitieren?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2400" dirty="0"/>
              <a:t>Kritik </a:t>
            </a:r>
          </a:p>
          <a:p>
            <a:pPr marL="788670" lvl="1" indent="-514350">
              <a:buFont typeface="+mj-lt"/>
              <a:buAutoNum type="romanUcPeriod"/>
            </a:pPr>
            <a:r>
              <a:rPr lang="de-DE" dirty="0"/>
              <a:t>Wer würde einen Nachteil haben?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2400" dirty="0"/>
              <a:t>Fazit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2400" dirty="0"/>
              <a:t>Quellen</a:t>
            </a:r>
          </a:p>
          <a:p>
            <a:pPr marL="788670" lvl="1" indent="-514350">
              <a:buFont typeface="+mj-lt"/>
              <a:buAutoNum type="romanUcPeriod"/>
            </a:pPr>
            <a:r>
              <a:rPr lang="de-DE" sz="1700" dirty="0"/>
              <a:t>Internetquellen</a:t>
            </a:r>
          </a:p>
          <a:p>
            <a:pPr marL="788670" lvl="1" indent="-514350">
              <a:buFont typeface="+mj-lt"/>
              <a:buAutoNum type="romanUcPeriod"/>
            </a:pPr>
            <a:r>
              <a:rPr lang="de-DE" sz="1700" dirty="0"/>
              <a:t>Bildquellen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D6749AD-5EA6-4E28-A83C-D2165903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5BCF49D-F177-498C-91DD-B37127414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804">
            <a:off x="8050180" y="3273974"/>
            <a:ext cx="1976254" cy="24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34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165211-ABB9-4C90-90D2-FF5A7360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092"/>
            <a:ext cx="10058400" cy="1609344"/>
          </a:xfrm>
        </p:spPr>
        <p:txBody>
          <a:bodyPr/>
          <a:lstStyle/>
          <a:p>
            <a:pPr algn="ctr"/>
            <a:r>
              <a:rPr lang="de-DE" dirty="0"/>
              <a:t>Bildquellen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853A48F-2336-4031-9A3C-8F1131D8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13859"/>
            <a:ext cx="10058400" cy="472404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Kritik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https://cdn.pixabay.com/photo/2014/04/02/10/48/sign-304618_1280.png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>
                <a:hlinkClick r:id="rId3"/>
              </a:rPr>
              <a:t>https://images.pexels.com/photos/164652/pexels-photo-164652.jpeg?auto=compress&amp;cs=tinysrgb&amp;dpr=2&amp;h=750&amp;w=1260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https://cdn.pixabay.com/photo/2017/01/05/00/15/profits-1953616_1280.jpg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https://cdn.pixabay.com/photo/2016/08/13/07/07/currency-1590337_1280.png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https://cdn.pixabay.com/photo/2016/08/27/11/17/visa-1623894_1280.jpg</a:t>
            </a:r>
            <a:r>
              <a:rPr lang="de-DE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7"/>
              </a:rPr>
              <a:t>https://cdn.pixabay.com/photo/2017/02/14/07/14/white-male-2064830_1280.jpg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8"/>
              </a:rPr>
              <a:t>https://cdn.pixabay.com/photo/2015/10/30/10/44/money-rain-1013711_1280.jpg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>
                <a:hlinkClick r:id="rId9"/>
              </a:rPr>
              <a:t>https://cdn.pixabay.com/photo/2020/04/08/02/51/price-tag-5015518_1280.png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Fazit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https://cdn.pixabay.com/photo/2014/04/02/10/48/sign-304618_1280.png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10"/>
              </a:rPr>
              <a:t>https://cdn.pixabay.com/photo/2015/11/03/08/56/question-mark-1019820_1280.jpg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C94A345-A071-4CAF-BD09-13FD49A6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46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10DD38-0DFC-4EAC-ADCC-40A6D1A0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das </a:t>
            </a:r>
            <a:r>
              <a:rPr lang="de-DE" dirty="0" smtClean="0"/>
              <a:t>bedingungslose </a:t>
            </a:r>
            <a:r>
              <a:rPr lang="de-DE" dirty="0"/>
              <a:t>Grundeinkommen?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5A33E8C-5892-4D63-AD03-96CEB2561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soll das Konzept umgesetzt werden?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7D60C7F-6E97-4C42-84C0-2989580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22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8577DE-491D-4894-A566-864D0963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 ist das bedingungslose Grundeinkommen?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C4B774D-39C4-4EE1-B25C-D7CC372C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87117"/>
            <a:ext cx="7108953" cy="40507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Erwachsene &amp; Minderjährige erhalten monatlich einen festgelegten Betrag vom Staat. Dabei gilt: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Auszahlung des Geldes ohne Bedürftigkeitsprüfung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Es muss keine Gegenleistung (z.B. Arbeit) erbracht werden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Keine Rückzahlung des Geldes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Sozialleistungen wie Arbeitslosen-&amp; </a:t>
            </a:r>
            <a:r>
              <a:rPr lang="de-DE" dirty="0" smtClean="0"/>
              <a:t>Kindergeld </a:t>
            </a:r>
            <a:r>
              <a:rPr lang="de-DE" dirty="0"/>
              <a:t>sowie Sozialhilfe entfallen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Finanzierung durch Steuergelder (u.a. Erhöhung von Mehrwert-/Einkommenssteuer)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553CE39-16B9-49C3-B472-7B742BD9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4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63F7E57-0AAB-4CAF-9D82-DE746BF81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4667" y="1785354"/>
            <a:ext cx="2255018" cy="2255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6CB3DF6-CB63-4E5B-A3A2-DC3FF435E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04" y="3306725"/>
            <a:ext cx="582145" cy="4957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5577864-D318-47BA-AFCF-50CECB5B1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91" y="3429000"/>
            <a:ext cx="582145" cy="4957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357CEAC-2E90-43B7-AC24-FFF9B421B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852" y="3181133"/>
            <a:ext cx="582145" cy="4957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914ED5D5-303A-444B-A82E-DF401158D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130" y="4744914"/>
            <a:ext cx="2536456" cy="158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7C499614-A0F6-47A7-9785-F2DB107BE05D}"/>
              </a:ext>
            </a:extLst>
          </p:cNvPr>
          <p:cNvSpPr txBox="1"/>
          <p:nvPr/>
        </p:nvSpPr>
        <p:spPr>
          <a:xfrm rot="20520000">
            <a:off x="8779183" y="5601642"/>
            <a:ext cx="98296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Steuern</a:t>
            </a:r>
          </a:p>
        </p:txBody>
      </p:sp>
    </p:spTree>
    <p:extLst>
      <p:ext uri="{BB962C8B-B14F-4D97-AF65-F5344CB8AC3E}">
        <p14:creationId xmlns:p14="http://schemas.microsoft.com/office/powerpoint/2010/main" val="284378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CA995A-72E3-4518-A022-DC261893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Hauptziele 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1D7E21C-EB80-43F5-A119-B5964FE6D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852811-006A-42CF-9862-48A53DAA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5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3CDC6443-F12B-4A77-BB47-E42B1C7D0D3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375379" y="367108"/>
            <a:ext cx="1208037" cy="9725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72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AAC303-9CF6-46EC-BADC-0571BA2E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Hauptziele des bedingungslosen Grundeinkommens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7CAD3F4-8887-477D-AA7F-4BBFFF64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8C8ABBE-BE09-49F3-A67D-1348A18D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6</a:t>
            </a:fld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2EBF07C2-979A-4AD0-90B6-507654212D67}"/>
              </a:ext>
            </a:extLst>
          </p:cNvPr>
          <p:cNvSpPr/>
          <p:nvPr/>
        </p:nvSpPr>
        <p:spPr>
          <a:xfrm>
            <a:off x="1828800" y="3646967"/>
            <a:ext cx="3019647" cy="183943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580C693-D70E-4413-8225-D40461E806B8}"/>
              </a:ext>
            </a:extLst>
          </p:cNvPr>
          <p:cNvSpPr txBox="1"/>
          <p:nvPr/>
        </p:nvSpPr>
        <p:spPr>
          <a:xfrm>
            <a:off x="2110562" y="4266738"/>
            <a:ext cx="273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Existenzsicherung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309A82AE-A1FB-4904-AD82-8F8D95CD81B1}"/>
              </a:ext>
            </a:extLst>
          </p:cNvPr>
          <p:cNvSpPr>
            <a:spLocks noChangeAspect="1"/>
          </p:cNvSpPr>
          <p:nvPr/>
        </p:nvSpPr>
        <p:spPr>
          <a:xfrm>
            <a:off x="7061791" y="2658138"/>
            <a:ext cx="3204377" cy="195196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AE4477A-547E-4E94-B700-7663DAA81C0B}"/>
              </a:ext>
            </a:extLst>
          </p:cNvPr>
          <p:cNvSpPr txBox="1"/>
          <p:nvPr/>
        </p:nvSpPr>
        <p:spPr>
          <a:xfrm>
            <a:off x="7442200" y="3231468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Sicherung des Lebensunterhalts</a:t>
            </a:r>
          </a:p>
        </p:txBody>
      </p:sp>
    </p:spTree>
    <p:extLst>
      <p:ext uri="{BB962C8B-B14F-4D97-AF65-F5344CB8AC3E}">
        <p14:creationId xmlns:p14="http://schemas.microsoft.com/office/powerpoint/2010/main" val="2784389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458BE8-BC98-48B1-98B8-0EEBCAD7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Befürwortung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0762A61-7AFB-470A-A144-E2CC0D956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Gründe, welche </a:t>
            </a:r>
            <a:r>
              <a:rPr lang="de-DE" b="1" dirty="0"/>
              <a:t>für</a:t>
            </a:r>
            <a:r>
              <a:rPr lang="de-DE" dirty="0"/>
              <a:t> das bedingungslose Grundeinkommen sprechen.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E7EFAE9-00DE-4EE8-B06D-DF82990A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89EDBDC-F885-4DB9-96F9-14D98A0C0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/>
          <a:stretch/>
        </p:blipFill>
        <p:spPr>
          <a:xfrm>
            <a:off x="10680235" y="356549"/>
            <a:ext cx="1076198" cy="11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9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2EE7892-4DBD-4F26-802F-A6ECAC72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74" y="781493"/>
            <a:ext cx="8229600" cy="52950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Verminderung von Armut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Keine Zweit- &amp; Drittjobs nötig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Es müssten keine schlecht bezahlten Jobs in Anspruch genommen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Entwicklungschancen &amp; soziale Situation soll verbessert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Familien werden (finanziell) gestärkt </a:t>
            </a:r>
            <a:r>
              <a:rPr lang="de-DE" dirty="0">
                <a:sym typeface="Wingdings" panose="05000000000000000000" pitchFamily="2" charset="2"/>
              </a:rPr>
              <a:t> auch Kinder erhalten Geld  ggf. höhere Lebensqualität</a:t>
            </a:r>
            <a:endParaRPr lang="de-DE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Jeder kann den Beruf ausüben, den er möchte (ohne Sorgen um Höhe des Gehalts)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Motivation zum Arbeiten soll gesteigert werden </a:t>
            </a:r>
          </a:p>
          <a:p>
            <a:pPr marL="27432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Finanzierungen werden möglich, die vorher kaum möglich gewesen wären (Studium; Weiterentwicklungen im Beruf, bei denen unsicher ist, ob sie gewinnbringend sind etc.) </a:t>
            </a:r>
            <a:endParaRPr lang="de-DE" dirty="0"/>
          </a:p>
          <a:p>
            <a:pPr marL="27432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mehr Menschen würden aufgrund des bedingungslosen Grundeinkommens arbeiten gehen &amp; müssten keine Sozialleistungen beziehen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4851911-DC58-4F4D-86BB-87977C42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B04BE4C-F84B-4BFD-A5CA-577557085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33">
            <a:off x="9969008" y="390782"/>
            <a:ext cx="1342120" cy="12729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4B67918-48D9-4D84-9395-F4073F7DA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" t="2784" b="2233"/>
          <a:stretch/>
        </p:blipFill>
        <p:spPr>
          <a:xfrm>
            <a:off x="9381339" y="2336800"/>
            <a:ext cx="1929789" cy="11938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9EBF452F-0693-4EFF-A99F-67AA56542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87"/>
          <a:stretch/>
        </p:blipFill>
        <p:spPr>
          <a:xfrm rot="20904159">
            <a:off x="9240177" y="3854143"/>
            <a:ext cx="1708780" cy="1871731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E9148EE3-8325-48BB-BA80-3C270196CA6F}"/>
              </a:ext>
            </a:extLst>
          </p:cNvPr>
          <p:cNvGrpSpPr/>
          <p:nvPr/>
        </p:nvGrpSpPr>
        <p:grpSpPr>
          <a:xfrm rot="20561339">
            <a:off x="9841069" y="5333510"/>
            <a:ext cx="1756561" cy="492819"/>
            <a:chOff x="9467952" y="5463480"/>
            <a:chExt cx="1756561" cy="492819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xmlns="" id="{3BD3E57A-B2EA-4E51-95B4-DCFBDFAD220D}"/>
                </a:ext>
              </a:extLst>
            </p:cNvPr>
            <p:cNvSpPr/>
            <p:nvPr/>
          </p:nvSpPr>
          <p:spPr>
            <a:xfrm>
              <a:off x="9467952" y="5463480"/>
              <a:ext cx="1756561" cy="492819"/>
            </a:xfrm>
            <a:prstGeom prst="rightArrow">
              <a:avLst>
                <a:gd name="adj1" fmla="val 50000"/>
                <a:gd name="adj2" fmla="val 82503"/>
              </a:avLst>
            </a:prstGeom>
            <a:solidFill>
              <a:srgbClr val="0960DB"/>
            </a:solidFill>
            <a:ln>
              <a:solidFill>
                <a:srgbClr val="096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07937B58-1F5B-451B-8D79-78409B8D83BA}"/>
                </a:ext>
              </a:extLst>
            </p:cNvPr>
            <p:cNvSpPr txBox="1"/>
            <p:nvPr/>
          </p:nvSpPr>
          <p:spPr>
            <a:xfrm>
              <a:off x="9740900" y="5552379"/>
              <a:ext cx="1349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811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569B14-38C3-46D0-9D6A-3AF5CBE8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97" y="1442176"/>
            <a:ext cx="6883305" cy="405079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Weniger Bürokratie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Freie Lebensgestaltung ohne Sorgen &amp; Existenzängste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Teilnahme am gesellschaftlichen Leben wird ermöglicht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Mehr Zeit für eigene Interessen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8354112-111A-4D7E-B6D6-A89F838C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3A1-2FC4-4A82-8134-E2A2C999E724}" type="slidenum">
              <a:rPr lang="de-DE" smtClean="0"/>
              <a:t>9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C478F2D6-2530-4E93-AA09-07244C1D1B35}"/>
              </a:ext>
            </a:extLst>
          </p:cNvPr>
          <p:cNvGrpSpPr>
            <a:grpSpLocks noChangeAspect="1"/>
          </p:cNvGrpSpPr>
          <p:nvPr/>
        </p:nvGrpSpPr>
        <p:grpSpPr>
          <a:xfrm>
            <a:off x="7529950" y="494196"/>
            <a:ext cx="2718303" cy="2723048"/>
            <a:chOff x="8261245" y="1171885"/>
            <a:chExt cx="3162509" cy="3168029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33FAA3AF-E5BA-4E82-9349-2E66B7DA420D}"/>
                </a:ext>
              </a:extLst>
            </p:cNvPr>
            <p:cNvGrpSpPr/>
            <p:nvPr/>
          </p:nvGrpSpPr>
          <p:grpSpPr>
            <a:xfrm>
              <a:off x="8826500" y="1435100"/>
              <a:ext cx="1879600" cy="2413000"/>
              <a:chOff x="8826500" y="1435100"/>
              <a:chExt cx="1879600" cy="2413000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="" id="{A31DC68B-5644-4C0D-8522-0997A62D4944}"/>
                  </a:ext>
                </a:extLst>
              </p:cNvPr>
              <p:cNvSpPr/>
              <p:nvPr/>
            </p:nvSpPr>
            <p:spPr>
              <a:xfrm>
                <a:off x="8826500" y="1435100"/>
                <a:ext cx="1651000" cy="218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xmlns="" id="{48A79B00-512E-4A28-9F5E-FDBA1409ABA6}"/>
                  </a:ext>
                </a:extLst>
              </p:cNvPr>
              <p:cNvSpPr/>
              <p:nvPr/>
            </p:nvSpPr>
            <p:spPr>
              <a:xfrm>
                <a:off x="8902700" y="1511300"/>
                <a:ext cx="1651000" cy="218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xmlns="" id="{A6B1924A-B99E-47AE-8BC3-EAE5C85D76FD}"/>
                  </a:ext>
                </a:extLst>
              </p:cNvPr>
              <p:cNvSpPr/>
              <p:nvPr/>
            </p:nvSpPr>
            <p:spPr>
              <a:xfrm>
                <a:off x="8978900" y="1587500"/>
                <a:ext cx="1651000" cy="218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xmlns="" id="{3837F01F-0371-455F-BE96-07D5BC65CBAA}"/>
                  </a:ext>
                </a:extLst>
              </p:cNvPr>
              <p:cNvSpPr/>
              <p:nvPr/>
            </p:nvSpPr>
            <p:spPr>
              <a:xfrm>
                <a:off x="9055100" y="1663700"/>
                <a:ext cx="1651000" cy="218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1A1746E0-321F-4BBC-AFC3-7D3289994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20163"/>
            <a:stretch/>
          </p:blipFill>
          <p:spPr>
            <a:xfrm rot="1361015">
              <a:off x="9745048" y="2491098"/>
              <a:ext cx="753425" cy="1260475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CB9C2C97-7191-439A-A193-ACB4CDE64FC9}"/>
                </a:ext>
              </a:extLst>
            </p:cNvPr>
            <p:cNvSpPr txBox="1"/>
            <p:nvPr/>
          </p:nvSpPr>
          <p:spPr>
            <a:xfrm>
              <a:off x="9220200" y="1720544"/>
              <a:ext cx="132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Bürokratie</a:t>
              </a:r>
            </a:p>
          </p:txBody>
        </p:sp>
        <p:sp>
          <p:nvSpPr>
            <p:cNvPr id="14" name="Multiplikationszeichen 13">
              <a:extLst>
                <a:ext uri="{FF2B5EF4-FFF2-40B4-BE49-F238E27FC236}">
                  <a16:creationId xmlns:a16="http://schemas.microsoft.com/office/drawing/2014/main" xmlns="" id="{7321DCAA-5762-468D-9884-1E510A7DB424}"/>
                </a:ext>
              </a:extLst>
            </p:cNvPr>
            <p:cNvSpPr/>
            <p:nvPr/>
          </p:nvSpPr>
          <p:spPr>
            <a:xfrm>
              <a:off x="8261245" y="1171885"/>
              <a:ext cx="3162509" cy="3168029"/>
            </a:xfrm>
            <a:prstGeom prst="mathMultiply">
              <a:avLst>
                <a:gd name="adj1" fmla="val 10102"/>
              </a:avLst>
            </a:prstGeom>
            <a:solidFill>
              <a:srgbClr val="FF0000"/>
            </a:solidFill>
            <a:ln w="38100"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AF1BB864-85E1-49ED-B702-E723F5DC2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33" y="3331553"/>
            <a:ext cx="2463257" cy="246325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8B73BAB-7D91-40FE-A46D-AD19536E8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82"/>
          <a:stretch/>
        </p:blipFill>
        <p:spPr>
          <a:xfrm>
            <a:off x="5931954" y="4728419"/>
            <a:ext cx="2463258" cy="21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781</Words>
  <Application>Microsoft Office PowerPoint</Application>
  <PresentationFormat>Benutzerdefiniert</PresentationFormat>
  <Paragraphs>160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Holzart</vt:lpstr>
      <vt:lpstr>Bedingungsloses Grundeinkommen</vt:lpstr>
      <vt:lpstr>Inhalt</vt:lpstr>
      <vt:lpstr>Was ist das bedingungslose Grundeinkommen? </vt:lpstr>
      <vt:lpstr>Was ist das bedingungslose Grundeinkommen?</vt:lpstr>
      <vt:lpstr>Hauptziele   </vt:lpstr>
      <vt:lpstr>Hauptziele des bedingungslosen Grundeinkommens</vt:lpstr>
      <vt:lpstr>Befürwortung </vt:lpstr>
      <vt:lpstr>PowerPoint-Präsentation</vt:lpstr>
      <vt:lpstr>PowerPoint-Präsentation</vt:lpstr>
      <vt:lpstr>Wer würde profitieren?</vt:lpstr>
      <vt:lpstr>Kritik </vt:lpstr>
      <vt:lpstr>PowerPoint-Präsentation</vt:lpstr>
      <vt:lpstr>Wer würde einen Nachteil haben ?</vt:lpstr>
      <vt:lpstr>Fazit</vt:lpstr>
      <vt:lpstr>PowerPoint-Präsentation</vt:lpstr>
      <vt:lpstr>Quellen</vt:lpstr>
      <vt:lpstr>Internetquellen I</vt:lpstr>
      <vt:lpstr>Internetquellen II</vt:lpstr>
      <vt:lpstr>Bildquellen I</vt:lpstr>
      <vt:lpstr>Bildquellen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Bedingungsloses Grundeinkommen</dc:title>
  <dc:creator>User</dc:creator>
  <cp:lastModifiedBy>Gliem</cp:lastModifiedBy>
  <cp:revision>97</cp:revision>
  <dcterms:created xsi:type="dcterms:W3CDTF">2020-05-17T13:51:57Z</dcterms:created>
  <dcterms:modified xsi:type="dcterms:W3CDTF">2020-07-02T13:33:52Z</dcterms:modified>
</cp:coreProperties>
</file>