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1"/>
  </p:sldMasterIdLst>
  <p:sldIdLst>
    <p:sldId id="256" r:id="rId2"/>
    <p:sldId id="260" r:id="rId3"/>
    <p:sldId id="261" r:id="rId4"/>
    <p:sldId id="262" r:id="rId5"/>
    <p:sldId id="266" r:id="rId6"/>
    <p:sldId id="267" r:id="rId7"/>
    <p:sldId id="268" r:id="rId8"/>
    <p:sldId id="270" r:id="rId9"/>
    <p:sldId id="269" r:id="rId10"/>
    <p:sldId id="272" r:id="rId11"/>
    <p:sldId id="277" r:id="rId12"/>
    <p:sldId id="276" r:id="rId13"/>
    <p:sldId id="275" r:id="rId14"/>
    <p:sldId id="278" r:id="rId15"/>
    <p:sldId id="280" r:id="rId16"/>
    <p:sldId id="279" r:id="rId17"/>
    <p:sldId id="281"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5" d="100"/>
          <a:sy n="55" d="100"/>
        </p:scale>
        <p:origin x="75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5918A5-82AD-4537-B5B1-144FE6B3D287}" type="doc">
      <dgm:prSet loTypeId="urn:microsoft.com/office/officeart/2005/8/layout/cycle5" loCatId="cycle" qsTypeId="urn:microsoft.com/office/officeart/2005/8/quickstyle/simple4" qsCatId="simple" csTypeId="urn:microsoft.com/office/officeart/2005/8/colors/colorful4" csCatId="colorful" phldr="1"/>
      <dgm:spPr/>
      <dgm:t>
        <a:bodyPr/>
        <a:lstStyle/>
        <a:p>
          <a:endParaRPr lang="de-AT"/>
        </a:p>
      </dgm:t>
    </dgm:pt>
    <dgm:pt modelId="{44FB08E3-EADE-4BA1-B1B6-034EC4BE1D81}">
      <dgm:prSet phldrT="[Text]"/>
      <dgm:spPr/>
      <dgm:t>
        <a:bodyPr/>
        <a:lstStyle/>
        <a:p>
          <a:r>
            <a:rPr lang="de-AT" dirty="0"/>
            <a:t>Wahrnehmung</a:t>
          </a:r>
        </a:p>
      </dgm:t>
    </dgm:pt>
    <dgm:pt modelId="{A06AED4B-41C2-4B53-B954-7BCF4A03BE00}" type="parTrans" cxnId="{B5B2BE4A-0BC9-4AFA-B1F9-133FD7CAFBF5}">
      <dgm:prSet/>
      <dgm:spPr/>
      <dgm:t>
        <a:bodyPr/>
        <a:lstStyle/>
        <a:p>
          <a:endParaRPr lang="de-AT"/>
        </a:p>
      </dgm:t>
    </dgm:pt>
    <dgm:pt modelId="{C80C0DC1-5D17-4F13-BD02-05BA72CFFC65}" type="sibTrans" cxnId="{B5B2BE4A-0BC9-4AFA-B1F9-133FD7CAFBF5}">
      <dgm:prSet/>
      <dgm:spPr/>
      <dgm:t>
        <a:bodyPr/>
        <a:lstStyle/>
        <a:p>
          <a:endParaRPr lang="de-AT"/>
        </a:p>
      </dgm:t>
    </dgm:pt>
    <dgm:pt modelId="{A222DB8B-048D-45A1-BB3F-D1EBBB1DA28D}">
      <dgm:prSet phldrT="[Text]"/>
      <dgm:spPr/>
      <dgm:t>
        <a:bodyPr/>
        <a:lstStyle/>
        <a:p>
          <a:r>
            <a:rPr lang="de-AT" dirty="0"/>
            <a:t>Gedanke: „Gefahr“</a:t>
          </a:r>
        </a:p>
      </dgm:t>
    </dgm:pt>
    <dgm:pt modelId="{FF759B6E-F636-4A01-BF72-5C81832DE7FC}" type="parTrans" cxnId="{1307E439-8A3C-4015-82F5-DF8C6B296722}">
      <dgm:prSet/>
      <dgm:spPr/>
      <dgm:t>
        <a:bodyPr/>
        <a:lstStyle/>
        <a:p>
          <a:endParaRPr lang="de-AT"/>
        </a:p>
      </dgm:t>
    </dgm:pt>
    <dgm:pt modelId="{EB6FA2FC-6E03-40DB-B77A-7BE08B5D0533}" type="sibTrans" cxnId="{1307E439-8A3C-4015-82F5-DF8C6B296722}">
      <dgm:prSet/>
      <dgm:spPr/>
      <dgm:t>
        <a:bodyPr/>
        <a:lstStyle/>
        <a:p>
          <a:endParaRPr lang="de-AT"/>
        </a:p>
      </dgm:t>
    </dgm:pt>
    <dgm:pt modelId="{60C053F5-20EE-45DE-AD39-29A3BF6E69D6}">
      <dgm:prSet phldrT="[Text]"/>
      <dgm:spPr/>
      <dgm:t>
        <a:bodyPr/>
        <a:lstStyle/>
        <a:p>
          <a:r>
            <a:rPr lang="de-AT" dirty="0"/>
            <a:t>Gefühl: Angst</a:t>
          </a:r>
        </a:p>
      </dgm:t>
    </dgm:pt>
    <dgm:pt modelId="{096727E8-9A33-402D-B379-770B12B321DE}" type="parTrans" cxnId="{14CD0CE1-5F85-4ED3-9629-281604531972}">
      <dgm:prSet/>
      <dgm:spPr/>
      <dgm:t>
        <a:bodyPr/>
        <a:lstStyle/>
        <a:p>
          <a:endParaRPr lang="de-AT"/>
        </a:p>
      </dgm:t>
    </dgm:pt>
    <dgm:pt modelId="{6456CE8A-D3E1-4A69-8D75-BAED54D6A0B7}" type="sibTrans" cxnId="{14CD0CE1-5F85-4ED3-9629-281604531972}">
      <dgm:prSet/>
      <dgm:spPr/>
      <dgm:t>
        <a:bodyPr/>
        <a:lstStyle/>
        <a:p>
          <a:endParaRPr lang="de-AT"/>
        </a:p>
      </dgm:t>
    </dgm:pt>
    <dgm:pt modelId="{5CC744F1-831F-4A35-ACE1-C5F916903450}">
      <dgm:prSet phldrT="[Text]"/>
      <dgm:spPr/>
      <dgm:t>
        <a:bodyPr/>
        <a:lstStyle/>
        <a:p>
          <a:r>
            <a:rPr lang="de-AT" dirty="0"/>
            <a:t>Physiologische Veränderung</a:t>
          </a:r>
        </a:p>
      </dgm:t>
    </dgm:pt>
    <dgm:pt modelId="{B0B77FF0-900E-454B-9B4A-358B838A4505}" type="parTrans" cxnId="{474A2D0C-D369-4C86-993A-FB386C67E36E}">
      <dgm:prSet/>
      <dgm:spPr/>
      <dgm:t>
        <a:bodyPr/>
        <a:lstStyle/>
        <a:p>
          <a:endParaRPr lang="de-AT"/>
        </a:p>
      </dgm:t>
    </dgm:pt>
    <dgm:pt modelId="{2235B4E7-11F6-4A66-9722-BB8FA1EDCC10}" type="sibTrans" cxnId="{474A2D0C-D369-4C86-993A-FB386C67E36E}">
      <dgm:prSet/>
      <dgm:spPr/>
      <dgm:t>
        <a:bodyPr/>
        <a:lstStyle/>
        <a:p>
          <a:endParaRPr lang="de-AT"/>
        </a:p>
      </dgm:t>
    </dgm:pt>
    <dgm:pt modelId="{78052E82-6B36-4A66-B04E-83E8231BD3A6}">
      <dgm:prSet phldrT="[Text]"/>
      <dgm:spPr/>
      <dgm:t>
        <a:bodyPr/>
        <a:lstStyle/>
        <a:p>
          <a:r>
            <a:rPr lang="de-AT" dirty="0"/>
            <a:t>Verändertes Körpergefühl</a:t>
          </a:r>
        </a:p>
      </dgm:t>
    </dgm:pt>
    <dgm:pt modelId="{F51F0C1C-006A-4D0A-A4A5-D5F73FCBC7FA}" type="parTrans" cxnId="{9F0514B2-7712-4E96-8E98-01D7F0CA63CA}">
      <dgm:prSet/>
      <dgm:spPr/>
      <dgm:t>
        <a:bodyPr/>
        <a:lstStyle/>
        <a:p>
          <a:endParaRPr lang="de-AT"/>
        </a:p>
      </dgm:t>
    </dgm:pt>
    <dgm:pt modelId="{51BA3DB0-59EA-42A2-8A79-93A60E514E8D}" type="sibTrans" cxnId="{9F0514B2-7712-4E96-8E98-01D7F0CA63CA}">
      <dgm:prSet/>
      <dgm:spPr/>
      <dgm:t>
        <a:bodyPr/>
        <a:lstStyle/>
        <a:p>
          <a:endParaRPr lang="de-AT"/>
        </a:p>
      </dgm:t>
    </dgm:pt>
    <dgm:pt modelId="{7ACEDDF4-45D4-4DEF-A513-5FF929A4EE30}" type="pres">
      <dgm:prSet presAssocID="{9F5918A5-82AD-4537-B5B1-144FE6B3D287}" presName="cycle" presStyleCnt="0">
        <dgm:presLayoutVars>
          <dgm:dir/>
          <dgm:resizeHandles val="exact"/>
        </dgm:presLayoutVars>
      </dgm:prSet>
      <dgm:spPr/>
    </dgm:pt>
    <dgm:pt modelId="{67C62BAF-B4B7-40F7-91A7-3217A5CF5CAE}" type="pres">
      <dgm:prSet presAssocID="{44FB08E3-EADE-4BA1-B1B6-034EC4BE1D81}" presName="node" presStyleLbl="node1" presStyleIdx="0" presStyleCnt="5" custRadScaleRad="95927" custRadScaleInc="-1267">
        <dgm:presLayoutVars>
          <dgm:bulletEnabled val="1"/>
        </dgm:presLayoutVars>
      </dgm:prSet>
      <dgm:spPr/>
    </dgm:pt>
    <dgm:pt modelId="{63C1E839-21B9-414F-BEDC-CDD6E6B73900}" type="pres">
      <dgm:prSet presAssocID="{44FB08E3-EADE-4BA1-B1B6-034EC4BE1D81}" presName="spNode" presStyleCnt="0"/>
      <dgm:spPr/>
    </dgm:pt>
    <dgm:pt modelId="{F6E5D4F9-7D17-469C-A24F-3234BFB59226}" type="pres">
      <dgm:prSet presAssocID="{C80C0DC1-5D17-4F13-BD02-05BA72CFFC65}" presName="sibTrans" presStyleLbl="sibTrans1D1" presStyleIdx="0" presStyleCnt="5"/>
      <dgm:spPr/>
    </dgm:pt>
    <dgm:pt modelId="{855ABF62-6583-4D54-9FE3-F21CF7A14DAC}" type="pres">
      <dgm:prSet presAssocID="{A222DB8B-048D-45A1-BB3F-D1EBBB1DA28D}" presName="node" presStyleLbl="node1" presStyleIdx="1" presStyleCnt="5">
        <dgm:presLayoutVars>
          <dgm:bulletEnabled val="1"/>
        </dgm:presLayoutVars>
      </dgm:prSet>
      <dgm:spPr/>
    </dgm:pt>
    <dgm:pt modelId="{09784FD5-2BF9-4FA4-881B-EEF3B881E7EE}" type="pres">
      <dgm:prSet presAssocID="{A222DB8B-048D-45A1-BB3F-D1EBBB1DA28D}" presName="spNode" presStyleCnt="0"/>
      <dgm:spPr/>
    </dgm:pt>
    <dgm:pt modelId="{AA6D3D74-0FA9-4395-B14B-C8D24650239D}" type="pres">
      <dgm:prSet presAssocID="{EB6FA2FC-6E03-40DB-B77A-7BE08B5D0533}" presName="sibTrans" presStyleLbl="sibTrans1D1" presStyleIdx="1" presStyleCnt="5"/>
      <dgm:spPr/>
    </dgm:pt>
    <dgm:pt modelId="{37E4FFA6-6D46-4BB9-A35E-D6FAA5D3D708}" type="pres">
      <dgm:prSet presAssocID="{60C053F5-20EE-45DE-AD39-29A3BF6E69D6}" presName="node" presStyleLbl="node1" presStyleIdx="2" presStyleCnt="5">
        <dgm:presLayoutVars>
          <dgm:bulletEnabled val="1"/>
        </dgm:presLayoutVars>
      </dgm:prSet>
      <dgm:spPr/>
    </dgm:pt>
    <dgm:pt modelId="{B5823C90-C9BA-44E9-86A7-64FA5EF2FAF7}" type="pres">
      <dgm:prSet presAssocID="{60C053F5-20EE-45DE-AD39-29A3BF6E69D6}" presName="spNode" presStyleCnt="0"/>
      <dgm:spPr/>
    </dgm:pt>
    <dgm:pt modelId="{FF5F7F35-2567-45EE-9F11-3D48D77ECEAB}" type="pres">
      <dgm:prSet presAssocID="{6456CE8A-D3E1-4A69-8D75-BAED54D6A0B7}" presName="sibTrans" presStyleLbl="sibTrans1D1" presStyleIdx="2" presStyleCnt="5"/>
      <dgm:spPr/>
    </dgm:pt>
    <dgm:pt modelId="{161B762D-BF80-4328-9BFE-57D758ACB791}" type="pres">
      <dgm:prSet presAssocID="{5CC744F1-831F-4A35-ACE1-C5F916903450}" presName="node" presStyleLbl="node1" presStyleIdx="3" presStyleCnt="5">
        <dgm:presLayoutVars>
          <dgm:bulletEnabled val="1"/>
        </dgm:presLayoutVars>
      </dgm:prSet>
      <dgm:spPr/>
    </dgm:pt>
    <dgm:pt modelId="{65BEE66E-B731-48DF-8E43-5465E5FD88E0}" type="pres">
      <dgm:prSet presAssocID="{5CC744F1-831F-4A35-ACE1-C5F916903450}" presName="spNode" presStyleCnt="0"/>
      <dgm:spPr/>
    </dgm:pt>
    <dgm:pt modelId="{CC26F05E-4F90-4696-83A9-341CAAFFB7A7}" type="pres">
      <dgm:prSet presAssocID="{2235B4E7-11F6-4A66-9722-BB8FA1EDCC10}" presName="sibTrans" presStyleLbl="sibTrans1D1" presStyleIdx="3" presStyleCnt="5"/>
      <dgm:spPr/>
    </dgm:pt>
    <dgm:pt modelId="{6C367A00-0282-4113-A8BD-A0BDF3E50A75}" type="pres">
      <dgm:prSet presAssocID="{78052E82-6B36-4A66-B04E-83E8231BD3A6}" presName="node" presStyleLbl="node1" presStyleIdx="4" presStyleCnt="5">
        <dgm:presLayoutVars>
          <dgm:bulletEnabled val="1"/>
        </dgm:presLayoutVars>
      </dgm:prSet>
      <dgm:spPr/>
    </dgm:pt>
    <dgm:pt modelId="{1E7A878F-DA9F-4EF1-AC71-80D999238ACE}" type="pres">
      <dgm:prSet presAssocID="{78052E82-6B36-4A66-B04E-83E8231BD3A6}" presName="spNode" presStyleCnt="0"/>
      <dgm:spPr/>
    </dgm:pt>
    <dgm:pt modelId="{A8A0EB01-C815-460E-ABEC-39C720EEA387}" type="pres">
      <dgm:prSet presAssocID="{51BA3DB0-59EA-42A2-8A79-93A60E514E8D}" presName="sibTrans" presStyleLbl="sibTrans1D1" presStyleIdx="4" presStyleCnt="5"/>
      <dgm:spPr/>
    </dgm:pt>
  </dgm:ptLst>
  <dgm:cxnLst>
    <dgm:cxn modelId="{474A2D0C-D369-4C86-993A-FB386C67E36E}" srcId="{9F5918A5-82AD-4537-B5B1-144FE6B3D287}" destId="{5CC744F1-831F-4A35-ACE1-C5F916903450}" srcOrd="3" destOrd="0" parTransId="{B0B77FF0-900E-454B-9B4A-358B838A4505}" sibTransId="{2235B4E7-11F6-4A66-9722-BB8FA1EDCC10}"/>
    <dgm:cxn modelId="{43180B15-DF6B-47AB-8C34-B1E4070EFF85}" type="presOf" srcId="{78052E82-6B36-4A66-B04E-83E8231BD3A6}" destId="{6C367A00-0282-4113-A8BD-A0BDF3E50A75}" srcOrd="0" destOrd="0" presId="urn:microsoft.com/office/officeart/2005/8/layout/cycle5"/>
    <dgm:cxn modelId="{01B9C71B-290E-4393-8897-36BFB30785AA}" type="presOf" srcId="{A222DB8B-048D-45A1-BB3F-D1EBBB1DA28D}" destId="{855ABF62-6583-4D54-9FE3-F21CF7A14DAC}" srcOrd="0" destOrd="0" presId="urn:microsoft.com/office/officeart/2005/8/layout/cycle5"/>
    <dgm:cxn modelId="{779A4621-940E-4A53-A9A2-6B5E8653853B}" type="presOf" srcId="{EB6FA2FC-6E03-40DB-B77A-7BE08B5D0533}" destId="{AA6D3D74-0FA9-4395-B14B-C8D24650239D}" srcOrd="0" destOrd="0" presId="urn:microsoft.com/office/officeart/2005/8/layout/cycle5"/>
    <dgm:cxn modelId="{ED52082B-FD69-458D-88B0-0B7EF22077BE}" type="presOf" srcId="{C80C0DC1-5D17-4F13-BD02-05BA72CFFC65}" destId="{F6E5D4F9-7D17-469C-A24F-3234BFB59226}" srcOrd="0" destOrd="0" presId="urn:microsoft.com/office/officeart/2005/8/layout/cycle5"/>
    <dgm:cxn modelId="{EC54662E-FEA7-414F-9E05-824612A74193}" type="presOf" srcId="{44FB08E3-EADE-4BA1-B1B6-034EC4BE1D81}" destId="{67C62BAF-B4B7-40F7-91A7-3217A5CF5CAE}" srcOrd="0" destOrd="0" presId="urn:microsoft.com/office/officeart/2005/8/layout/cycle5"/>
    <dgm:cxn modelId="{E20F482F-B5D0-4E99-B5F3-AC1B2CA5945B}" type="presOf" srcId="{2235B4E7-11F6-4A66-9722-BB8FA1EDCC10}" destId="{CC26F05E-4F90-4696-83A9-341CAAFFB7A7}" srcOrd="0" destOrd="0" presId="urn:microsoft.com/office/officeart/2005/8/layout/cycle5"/>
    <dgm:cxn modelId="{1307E439-8A3C-4015-82F5-DF8C6B296722}" srcId="{9F5918A5-82AD-4537-B5B1-144FE6B3D287}" destId="{A222DB8B-048D-45A1-BB3F-D1EBBB1DA28D}" srcOrd="1" destOrd="0" parTransId="{FF759B6E-F636-4A01-BF72-5C81832DE7FC}" sibTransId="{EB6FA2FC-6E03-40DB-B77A-7BE08B5D0533}"/>
    <dgm:cxn modelId="{4B793E68-A5A4-4710-A905-567E31721B89}" type="presOf" srcId="{5CC744F1-831F-4A35-ACE1-C5F916903450}" destId="{161B762D-BF80-4328-9BFE-57D758ACB791}" srcOrd="0" destOrd="0" presId="urn:microsoft.com/office/officeart/2005/8/layout/cycle5"/>
    <dgm:cxn modelId="{B5B2BE4A-0BC9-4AFA-B1F9-133FD7CAFBF5}" srcId="{9F5918A5-82AD-4537-B5B1-144FE6B3D287}" destId="{44FB08E3-EADE-4BA1-B1B6-034EC4BE1D81}" srcOrd="0" destOrd="0" parTransId="{A06AED4B-41C2-4B53-B954-7BCF4A03BE00}" sibTransId="{C80C0DC1-5D17-4F13-BD02-05BA72CFFC65}"/>
    <dgm:cxn modelId="{9F0514B2-7712-4E96-8E98-01D7F0CA63CA}" srcId="{9F5918A5-82AD-4537-B5B1-144FE6B3D287}" destId="{78052E82-6B36-4A66-B04E-83E8231BD3A6}" srcOrd="4" destOrd="0" parTransId="{F51F0C1C-006A-4D0A-A4A5-D5F73FCBC7FA}" sibTransId="{51BA3DB0-59EA-42A2-8A79-93A60E514E8D}"/>
    <dgm:cxn modelId="{A05B9EB4-6129-4523-838A-BD8F1B54CA19}" type="presOf" srcId="{60C053F5-20EE-45DE-AD39-29A3BF6E69D6}" destId="{37E4FFA6-6D46-4BB9-A35E-D6FAA5D3D708}" srcOrd="0" destOrd="0" presId="urn:microsoft.com/office/officeart/2005/8/layout/cycle5"/>
    <dgm:cxn modelId="{92BB2BDC-1648-4F20-89BA-0A33BBBDF1B4}" type="presOf" srcId="{6456CE8A-D3E1-4A69-8D75-BAED54D6A0B7}" destId="{FF5F7F35-2567-45EE-9F11-3D48D77ECEAB}" srcOrd="0" destOrd="0" presId="urn:microsoft.com/office/officeart/2005/8/layout/cycle5"/>
    <dgm:cxn modelId="{14CD0CE1-5F85-4ED3-9629-281604531972}" srcId="{9F5918A5-82AD-4537-B5B1-144FE6B3D287}" destId="{60C053F5-20EE-45DE-AD39-29A3BF6E69D6}" srcOrd="2" destOrd="0" parTransId="{096727E8-9A33-402D-B379-770B12B321DE}" sibTransId="{6456CE8A-D3E1-4A69-8D75-BAED54D6A0B7}"/>
    <dgm:cxn modelId="{770DACE5-025B-48BF-9F99-67B19371CA80}" type="presOf" srcId="{51BA3DB0-59EA-42A2-8A79-93A60E514E8D}" destId="{A8A0EB01-C815-460E-ABEC-39C720EEA387}" srcOrd="0" destOrd="0" presId="urn:microsoft.com/office/officeart/2005/8/layout/cycle5"/>
    <dgm:cxn modelId="{7E56C5F9-830D-4587-BA35-2FFD2F752B4A}" type="presOf" srcId="{9F5918A5-82AD-4537-B5B1-144FE6B3D287}" destId="{7ACEDDF4-45D4-4DEF-A513-5FF929A4EE30}" srcOrd="0" destOrd="0" presId="urn:microsoft.com/office/officeart/2005/8/layout/cycle5"/>
    <dgm:cxn modelId="{53D0FDA4-47B4-4F9A-9F97-051343BBECAF}" type="presParOf" srcId="{7ACEDDF4-45D4-4DEF-A513-5FF929A4EE30}" destId="{67C62BAF-B4B7-40F7-91A7-3217A5CF5CAE}" srcOrd="0" destOrd="0" presId="urn:microsoft.com/office/officeart/2005/8/layout/cycle5"/>
    <dgm:cxn modelId="{83668742-AA36-4457-8FB7-906CD2472F7C}" type="presParOf" srcId="{7ACEDDF4-45D4-4DEF-A513-5FF929A4EE30}" destId="{63C1E839-21B9-414F-BEDC-CDD6E6B73900}" srcOrd="1" destOrd="0" presId="urn:microsoft.com/office/officeart/2005/8/layout/cycle5"/>
    <dgm:cxn modelId="{6840F7BF-EC00-4EF6-A33C-0675EFFC3481}" type="presParOf" srcId="{7ACEDDF4-45D4-4DEF-A513-5FF929A4EE30}" destId="{F6E5D4F9-7D17-469C-A24F-3234BFB59226}" srcOrd="2" destOrd="0" presId="urn:microsoft.com/office/officeart/2005/8/layout/cycle5"/>
    <dgm:cxn modelId="{20A53FC0-561E-4291-B593-139DE9BF17CF}" type="presParOf" srcId="{7ACEDDF4-45D4-4DEF-A513-5FF929A4EE30}" destId="{855ABF62-6583-4D54-9FE3-F21CF7A14DAC}" srcOrd="3" destOrd="0" presId="urn:microsoft.com/office/officeart/2005/8/layout/cycle5"/>
    <dgm:cxn modelId="{A1F0F8A3-7DEA-4C92-92D2-8849D169F19F}" type="presParOf" srcId="{7ACEDDF4-45D4-4DEF-A513-5FF929A4EE30}" destId="{09784FD5-2BF9-4FA4-881B-EEF3B881E7EE}" srcOrd="4" destOrd="0" presId="urn:microsoft.com/office/officeart/2005/8/layout/cycle5"/>
    <dgm:cxn modelId="{0F865ECC-68CF-49AE-BCB1-14655059939F}" type="presParOf" srcId="{7ACEDDF4-45D4-4DEF-A513-5FF929A4EE30}" destId="{AA6D3D74-0FA9-4395-B14B-C8D24650239D}" srcOrd="5" destOrd="0" presId="urn:microsoft.com/office/officeart/2005/8/layout/cycle5"/>
    <dgm:cxn modelId="{A72F8DEE-D60B-4FD1-A16B-D647BEC455D3}" type="presParOf" srcId="{7ACEDDF4-45D4-4DEF-A513-5FF929A4EE30}" destId="{37E4FFA6-6D46-4BB9-A35E-D6FAA5D3D708}" srcOrd="6" destOrd="0" presId="urn:microsoft.com/office/officeart/2005/8/layout/cycle5"/>
    <dgm:cxn modelId="{5E8AF81C-4036-4476-B285-6D4C1AFDF9A8}" type="presParOf" srcId="{7ACEDDF4-45D4-4DEF-A513-5FF929A4EE30}" destId="{B5823C90-C9BA-44E9-86A7-64FA5EF2FAF7}" srcOrd="7" destOrd="0" presId="urn:microsoft.com/office/officeart/2005/8/layout/cycle5"/>
    <dgm:cxn modelId="{A1690678-E042-4362-85DB-6915D5CAF178}" type="presParOf" srcId="{7ACEDDF4-45D4-4DEF-A513-5FF929A4EE30}" destId="{FF5F7F35-2567-45EE-9F11-3D48D77ECEAB}" srcOrd="8" destOrd="0" presId="urn:microsoft.com/office/officeart/2005/8/layout/cycle5"/>
    <dgm:cxn modelId="{0F204011-9CAE-47D2-8059-27B239AEE8CF}" type="presParOf" srcId="{7ACEDDF4-45D4-4DEF-A513-5FF929A4EE30}" destId="{161B762D-BF80-4328-9BFE-57D758ACB791}" srcOrd="9" destOrd="0" presId="urn:microsoft.com/office/officeart/2005/8/layout/cycle5"/>
    <dgm:cxn modelId="{A045A011-0519-4507-A07F-60D311B32398}" type="presParOf" srcId="{7ACEDDF4-45D4-4DEF-A513-5FF929A4EE30}" destId="{65BEE66E-B731-48DF-8E43-5465E5FD88E0}" srcOrd="10" destOrd="0" presId="urn:microsoft.com/office/officeart/2005/8/layout/cycle5"/>
    <dgm:cxn modelId="{E1A60715-DCB5-4599-8AE9-90B2EF3A0571}" type="presParOf" srcId="{7ACEDDF4-45D4-4DEF-A513-5FF929A4EE30}" destId="{CC26F05E-4F90-4696-83A9-341CAAFFB7A7}" srcOrd="11" destOrd="0" presId="urn:microsoft.com/office/officeart/2005/8/layout/cycle5"/>
    <dgm:cxn modelId="{F86B416C-B1CF-43F5-9896-878A05100FC9}" type="presParOf" srcId="{7ACEDDF4-45D4-4DEF-A513-5FF929A4EE30}" destId="{6C367A00-0282-4113-A8BD-A0BDF3E50A75}" srcOrd="12" destOrd="0" presId="urn:microsoft.com/office/officeart/2005/8/layout/cycle5"/>
    <dgm:cxn modelId="{A3C55465-AF98-490C-8A9D-CEE3C5566A3A}" type="presParOf" srcId="{7ACEDDF4-45D4-4DEF-A513-5FF929A4EE30}" destId="{1E7A878F-DA9F-4EF1-AC71-80D999238ACE}" srcOrd="13" destOrd="0" presId="urn:microsoft.com/office/officeart/2005/8/layout/cycle5"/>
    <dgm:cxn modelId="{46127D49-72F5-4C20-9349-E7E4ED6D1A0F}" type="presParOf" srcId="{7ACEDDF4-45D4-4DEF-A513-5FF929A4EE30}" destId="{A8A0EB01-C815-460E-ABEC-39C720EEA387}"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62BAF-B4B7-40F7-91A7-3217A5CF5CAE}">
      <dsp:nvSpPr>
        <dsp:cNvPr id="0" name=""/>
        <dsp:cNvSpPr/>
      </dsp:nvSpPr>
      <dsp:spPr>
        <a:xfrm>
          <a:off x="1856378" y="72853"/>
          <a:ext cx="1342586" cy="872681"/>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kern="1200" dirty="0"/>
            <a:t>Wahrnehmung</a:t>
          </a:r>
        </a:p>
      </dsp:txBody>
      <dsp:txXfrm>
        <a:off x="1898979" y="115454"/>
        <a:ext cx="1257384" cy="787479"/>
      </dsp:txXfrm>
    </dsp:sp>
    <dsp:sp modelId="{F6E5D4F9-7D17-469C-A24F-3234BFB59226}">
      <dsp:nvSpPr>
        <dsp:cNvPr id="0" name=""/>
        <dsp:cNvSpPr/>
      </dsp:nvSpPr>
      <dsp:spPr>
        <a:xfrm>
          <a:off x="871599" y="545189"/>
          <a:ext cx="3486485" cy="3486485"/>
        </a:xfrm>
        <a:custGeom>
          <a:avLst/>
          <a:gdLst/>
          <a:ahLst/>
          <a:cxnLst/>
          <a:rect l="0" t="0" r="0" b="0"/>
          <a:pathLst>
            <a:path>
              <a:moveTo>
                <a:pt x="2504828" y="175160"/>
              </a:moveTo>
              <a:arcTo wR="1743242" hR="1743242" stAng="17754295" swAng="1163954"/>
            </a:path>
          </a:pathLst>
        </a:custGeom>
        <a:noFill/>
        <a:ln w="12700" cap="rnd"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55ABF62-6583-4D54-9FE3-F21CF7A14DAC}">
      <dsp:nvSpPr>
        <dsp:cNvPr id="0" name=""/>
        <dsp:cNvSpPr/>
      </dsp:nvSpPr>
      <dsp:spPr>
        <a:xfrm>
          <a:off x="3523176" y="1206378"/>
          <a:ext cx="1342586" cy="872681"/>
        </a:xfrm>
        <a:prstGeom prst="roundRect">
          <a:avLst/>
        </a:prstGeom>
        <a:gradFill rotWithShape="0">
          <a:gsLst>
            <a:gs pos="0">
              <a:schemeClr val="accent4">
                <a:hueOff val="-227958"/>
                <a:satOff val="-1151"/>
                <a:lumOff val="-1617"/>
                <a:alphaOff val="0"/>
                <a:tint val="96000"/>
                <a:lumMod val="100000"/>
              </a:schemeClr>
            </a:gs>
            <a:gs pos="78000">
              <a:schemeClr val="accent4">
                <a:hueOff val="-227958"/>
                <a:satOff val="-1151"/>
                <a:lumOff val="-161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kern="1200" dirty="0"/>
            <a:t>Gedanke: „Gefahr“</a:t>
          </a:r>
        </a:p>
      </dsp:txBody>
      <dsp:txXfrm>
        <a:off x="3565777" y="1248979"/>
        <a:ext cx="1257384" cy="787479"/>
      </dsp:txXfrm>
    </dsp:sp>
    <dsp:sp modelId="{AA6D3D74-0FA9-4395-B14B-C8D24650239D}">
      <dsp:nvSpPr>
        <dsp:cNvPr id="0" name=""/>
        <dsp:cNvSpPr/>
      </dsp:nvSpPr>
      <dsp:spPr>
        <a:xfrm>
          <a:off x="793304" y="438167"/>
          <a:ext cx="3486485" cy="3486485"/>
        </a:xfrm>
        <a:custGeom>
          <a:avLst/>
          <a:gdLst/>
          <a:ahLst/>
          <a:cxnLst/>
          <a:rect l="0" t="0" r="0" b="0"/>
          <a:pathLst>
            <a:path>
              <a:moveTo>
                <a:pt x="3482303" y="1863911"/>
              </a:moveTo>
              <a:arcTo wR="1743242" hR="1743242" stAng="21838154" swAng="1359746"/>
            </a:path>
          </a:pathLst>
        </a:custGeom>
        <a:noFill/>
        <a:ln w="12700" cap="rnd" cmpd="sng" algn="ctr">
          <a:solidFill>
            <a:schemeClr val="accent4">
              <a:hueOff val="-227958"/>
              <a:satOff val="-1151"/>
              <a:lumOff val="-1617"/>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7E4FFA6-6D46-4BB9-A35E-D6FAA5D3D708}">
      <dsp:nvSpPr>
        <dsp:cNvPr id="0" name=""/>
        <dsp:cNvSpPr/>
      </dsp:nvSpPr>
      <dsp:spPr>
        <a:xfrm>
          <a:off x="2889906" y="3155382"/>
          <a:ext cx="1342586" cy="872681"/>
        </a:xfrm>
        <a:prstGeom prst="roundRect">
          <a:avLst/>
        </a:prstGeom>
        <a:gradFill rotWithShape="0">
          <a:gsLst>
            <a:gs pos="0">
              <a:schemeClr val="accent4">
                <a:hueOff val="-455917"/>
                <a:satOff val="-2303"/>
                <a:lumOff val="-3235"/>
                <a:alphaOff val="0"/>
                <a:tint val="96000"/>
                <a:lumMod val="100000"/>
              </a:schemeClr>
            </a:gs>
            <a:gs pos="78000">
              <a:schemeClr val="accent4">
                <a:hueOff val="-455917"/>
                <a:satOff val="-2303"/>
                <a:lumOff val="-323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kern="1200" dirty="0"/>
            <a:t>Gefühl: Angst</a:t>
          </a:r>
        </a:p>
      </dsp:txBody>
      <dsp:txXfrm>
        <a:off x="2932507" y="3197983"/>
        <a:ext cx="1257384" cy="787479"/>
      </dsp:txXfrm>
    </dsp:sp>
    <dsp:sp modelId="{FF5F7F35-2567-45EE-9F11-3D48D77ECEAB}">
      <dsp:nvSpPr>
        <dsp:cNvPr id="0" name=""/>
        <dsp:cNvSpPr/>
      </dsp:nvSpPr>
      <dsp:spPr>
        <a:xfrm>
          <a:off x="793304" y="438167"/>
          <a:ext cx="3486485" cy="3486485"/>
        </a:xfrm>
        <a:custGeom>
          <a:avLst/>
          <a:gdLst/>
          <a:ahLst/>
          <a:cxnLst/>
          <a:rect l="0" t="0" r="0" b="0"/>
          <a:pathLst>
            <a:path>
              <a:moveTo>
                <a:pt x="1957183" y="3473307"/>
              </a:moveTo>
              <a:arcTo wR="1743242" hR="1743242" stAng="4977034" swAng="845931"/>
            </a:path>
          </a:pathLst>
        </a:custGeom>
        <a:noFill/>
        <a:ln w="12700" cap="rnd" cmpd="sng" algn="ctr">
          <a:solidFill>
            <a:schemeClr val="accent4">
              <a:hueOff val="-455917"/>
              <a:satOff val="-2303"/>
              <a:lumOff val="-3235"/>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61B762D-BF80-4328-9BFE-57D758ACB791}">
      <dsp:nvSpPr>
        <dsp:cNvPr id="0" name=""/>
        <dsp:cNvSpPr/>
      </dsp:nvSpPr>
      <dsp:spPr>
        <a:xfrm>
          <a:off x="840601" y="3155382"/>
          <a:ext cx="1342586" cy="872681"/>
        </a:xfrm>
        <a:prstGeom prst="roundRect">
          <a:avLst/>
        </a:prstGeom>
        <a:gradFill rotWithShape="0">
          <a:gsLst>
            <a:gs pos="0">
              <a:schemeClr val="accent4">
                <a:hueOff val="-683875"/>
                <a:satOff val="-3454"/>
                <a:lumOff val="-4852"/>
                <a:alphaOff val="0"/>
                <a:tint val="96000"/>
                <a:lumMod val="100000"/>
              </a:schemeClr>
            </a:gs>
            <a:gs pos="78000">
              <a:schemeClr val="accent4">
                <a:hueOff val="-683875"/>
                <a:satOff val="-3454"/>
                <a:lumOff val="-485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kern="1200" dirty="0"/>
            <a:t>Physiologische Veränderung</a:t>
          </a:r>
        </a:p>
      </dsp:txBody>
      <dsp:txXfrm>
        <a:off x="883202" y="3197983"/>
        <a:ext cx="1257384" cy="787479"/>
      </dsp:txXfrm>
    </dsp:sp>
    <dsp:sp modelId="{CC26F05E-4F90-4696-83A9-341CAAFFB7A7}">
      <dsp:nvSpPr>
        <dsp:cNvPr id="0" name=""/>
        <dsp:cNvSpPr/>
      </dsp:nvSpPr>
      <dsp:spPr>
        <a:xfrm>
          <a:off x="793304" y="438167"/>
          <a:ext cx="3486485" cy="3486485"/>
        </a:xfrm>
        <a:custGeom>
          <a:avLst/>
          <a:gdLst/>
          <a:ahLst/>
          <a:cxnLst/>
          <a:rect l="0" t="0" r="0" b="0"/>
          <a:pathLst>
            <a:path>
              <a:moveTo>
                <a:pt x="184946" y="2524656"/>
              </a:moveTo>
              <a:arcTo wR="1743242" hR="1743242" stAng="9202100" swAng="1359746"/>
            </a:path>
          </a:pathLst>
        </a:custGeom>
        <a:noFill/>
        <a:ln w="12700" cap="rnd" cmpd="sng" algn="ctr">
          <a:solidFill>
            <a:schemeClr val="accent4">
              <a:hueOff val="-683875"/>
              <a:satOff val="-3454"/>
              <a:lumOff val="-4852"/>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C367A00-0282-4113-A8BD-A0BDF3E50A75}">
      <dsp:nvSpPr>
        <dsp:cNvPr id="0" name=""/>
        <dsp:cNvSpPr/>
      </dsp:nvSpPr>
      <dsp:spPr>
        <a:xfrm>
          <a:off x="207331" y="1206378"/>
          <a:ext cx="1342586" cy="872681"/>
        </a:xfrm>
        <a:prstGeom prst="roundRect">
          <a:avLst/>
        </a:prstGeom>
        <a:gradFill rotWithShape="0">
          <a:gsLst>
            <a:gs pos="0">
              <a:schemeClr val="accent4">
                <a:hueOff val="-911834"/>
                <a:satOff val="-4605"/>
                <a:lumOff val="-6470"/>
                <a:alphaOff val="0"/>
                <a:tint val="96000"/>
                <a:lumMod val="100000"/>
              </a:schemeClr>
            </a:gs>
            <a:gs pos="78000">
              <a:schemeClr val="accent4">
                <a:hueOff val="-911834"/>
                <a:satOff val="-4605"/>
                <a:lumOff val="-647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kern="1200" dirty="0"/>
            <a:t>Verändertes Körpergefühl</a:t>
          </a:r>
        </a:p>
      </dsp:txBody>
      <dsp:txXfrm>
        <a:off x="249932" y="1248979"/>
        <a:ext cx="1257384" cy="787479"/>
      </dsp:txXfrm>
    </dsp:sp>
    <dsp:sp modelId="{A8A0EB01-C815-460E-ABEC-39C720EEA387}">
      <dsp:nvSpPr>
        <dsp:cNvPr id="0" name=""/>
        <dsp:cNvSpPr/>
      </dsp:nvSpPr>
      <dsp:spPr>
        <a:xfrm>
          <a:off x="713489" y="547106"/>
          <a:ext cx="3486485" cy="3486485"/>
        </a:xfrm>
        <a:custGeom>
          <a:avLst/>
          <a:gdLst/>
          <a:ahLst/>
          <a:cxnLst/>
          <a:rect l="0" t="0" r="0" b="0"/>
          <a:pathLst>
            <a:path>
              <a:moveTo>
                <a:pt x="503113" y="518100"/>
              </a:moveTo>
              <a:arcTo wR="1743242" hR="1743242" stAng="13479101" swAng="1140049"/>
            </a:path>
          </a:pathLst>
        </a:custGeom>
        <a:noFill/>
        <a:ln w="12700" cap="rnd" cmpd="sng" algn="ctr">
          <a:solidFill>
            <a:schemeClr val="accent4">
              <a:hueOff val="-911834"/>
              <a:satOff val="-4605"/>
              <a:lumOff val="-647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2A54C80-263E-416B-A8E0-580EDEADCBDC}" type="datetimeFigureOut">
              <a:rPr lang="en-US" dirty="0"/>
              <a:t>8/8/2021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8/8/2021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BBD4EC-9E4A-45C9-BEBA-CE71CB21A3E1}"/>
              </a:ext>
            </a:extLst>
          </p:cNvPr>
          <p:cNvSpPr>
            <a:spLocks noGrp="1"/>
          </p:cNvSpPr>
          <p:nvPr>
            <p:ph type="ctrTitle"/>
          </p:nvPr>
        </p:nvSpPr>
        <p:spPr/>
        <p:txBody>
          <a:bodyPr/>
          <a:lstStyle/>
          <a:p>
            <a:r>
              <a:rPr lang="de-AT" dirty="0"/>
              <a:t>Skills – Fertigkeiten zur Spannungs- und Gefühlsregulation</a:t>
            </a:r>
          </a:p>
        </p:txBody>
      </p:sp>
      <p:sp>
        <p:nvSpPr>
          <p:cNvPr id="3" name="Untertitel 2">
            <a:extLst>
              <a:ext uri="{FF2B5EF4-FFF2-40B4-BE49-F238E27FC236}">
                <a16:creationId xmlns:a16="http://schemas.microsoft.com/office/drawing/2014/main" id="{1B519CD8-02AF-4B98-B7D5-7F0E135F0F95}"/>
              </a:ext>
            </a:extLst>
          </p:cNvPr>
          <p:cNvSpPr>
            <a:spLocks noGrp="1"/>
          </p:cNvSpPr>
          <p:nvPr>
            <p:ph type="subTitle" idx="1"/>
          </p:nvPr>
        </p:nvSpPr>
        <p:spPr/>
        <p:txBody>
          <a:bodyPr/>
          <a:lstStyle/>
          <a:p>
            <a:endParaRPr lang="de-AT" dirty="0"/>
          </a:p>
        </p:txBody>
      </p:sp>
      <p:pic>
        <p:nvPicPr>
          <p:cNvPr id="1025" name="Grafik 2" descr="Unbenannt-1g">
            <a:extLst>
              <a:ext uri="{FF2B5EF4-FFF2-40B4-BE49-F238E27FC236}">
                <a16:creationId xmlns:a16="http://schemas.microsoft.com/office/drawing/2014/main" id="{C0F64EEA-46E8-420D-8131-52A479A20D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77" y="5618688"/>
            <a:ext cx="977958" cy="916562"/>
          </a:xfrm>
          <a:prstGeom prst="rect">
            <a:avLst/>
          </a:prstGeom>
          <a:noFill/>
          <a:extLst>
            <a:ext uri="{909E8E84-426E-40DD-AFC4-6F175D3DCCD1}">
              <a14:hiddenFill xmlns:a14="http://schemas.microsoft.com/office/drawing/2010/main">
                <a:solidFill>
                  <a:srgbClr val="FFFFFF"/>
                </a:solidFill>
              </a14:hiddenFill>
            </a:ext>
          </a:extLst>
        </p:spPr>
      </p:pic>
      <p:sp>
        <p:nvSpPr>
          <p:cNvPr id="5" name="Rechteck 4">
            <a:extLst>
              <a:ext uri="{FF2B5EF4-FFF2-40B4-BE49-F238E27FC236}">
                <a16:creationId xmlns:a16="http://schemas.microsoft.com/office/drawing/2014/main" id="{52EB63E0-B5AD-46AF-B2E2-959EDDCCB208}"/>
              </a:ext>
            </a:extLst>
          </p:cNvPr>
          <p:cNvSpPr/>
          <p:nvPr/>
        </p:nvSpPr>
        <p:spPr>
          <a:xfrm>
            <a:off x="1065335" y="5492194"/>
            <a:ext cx="1686658" cy="954107"/>
          </a:xfrm>
          <a:prstGeom prst="rect">
            <a:avLst/>
          </a:prstGeom>
        </p:spPr>
        <p:txBody>
          <a:bodyPr wrap="square">
            <a:spAutoFit/>
          </a:bodyPr>
          <a:lstStyle/>
          <a:p>
            <a:pPr lvl="0" defTabSz="914400" eaLnBrk="0" fontAlgn="base" hangingPunct="0">
              <a:spcBef>
                <a:spcPct val="0"/>
              </a:spcBef>
              <a:spcAft>
                <a:spcPct val="0"/>
              </a:spcAft>
            </a:pPr>
            <a:r>
              <a:rPr lang="de-AT" altLang="de-DE" sz="1400" dirty="0" bmk="_MailAutoSig">
                <a:latin typeface="Calibri" panose="020F0502020204030204" pitchFamily="34" charset="0"/>
                <a:ea typeface="Times New Roman" panose="02020603050405020304" pitchFamily="18" charset="0"/>
                <a:cs typeface="Times New Roman" panose="02020603050405020304" pitchFamily="18" charset="0"/>
              </a:rPr>
              <a:t>Psychotherapie</a:t>
            </a:r>
          </a:p>
          <a:p>
            <a:pPr lvl="0" defTabSz="914400" eaLnBrk="0" fontAlgn="base" hangingPunct="0">
              <a:spcBef>
                <a:spcPct val="0"/>
              </a:spcBef>
              <a:spcAft>
                <a:spcPct val="0"/>
              </a:spcAft>
            </a:pPr>
            <a:r>
              <a:rPr lang="de-AT" altLang="de-DE" sz="1400" dirty="0" bmk="_MailAutoSig">
                <a:latin typeface="Calibri" panose="020F0502020204030204" pitchFamily="34" charset="0"/>
                <a:ea typeface="Times New Roman" panose="02020603050405020304" pitchFamily="18" charset="0"/>
                <a:cs typeface="Times New Roman" panose="02020603050405020304" pitchFamily="18" charset="0"/>
              </a:rPr>
              <a:t>am Markt </a:t>
            </a:r>
            <a:endParaRPr lang="de-AT" altLang="de-DE" sz="1400" dirty="0" bmk="_MailAutoSig"/>
          </a:p>
          <a:p>
            <a:pPr lvl="0" defTabSz="914400" eaLnBrk="0" fontAlgn="base" hangingPunct="0">
              <a:spcBef>
                <a:spcPct val="0"/>
              </a:spcBef>
              <a:spcAft>
                <a:spcPct val="0"/>
              </a:spcAft>
            </a:pPr>
            <a:r>
              <a:rPr lang="de-AT" altLang="de-DE" sz="1400" dirty="0" err="1" bmk="_MailAutoSig">
                <a:latin typeface="Calibri" panose="020F0502020204030204" pitchFamily="34" charset="0"/>
                <a:ea typeface="Times New Roman" panose="02020603050405020304" pitchFamily="18" charset="0"/>
                <a:cs typeface="Times New Roman" panose="02020603050405020304" pitchFamily="18" charset="0"/>
              </a:rPr>
              <a:t>Markstrasse</a:t>
            </a:r>
            <a:r>
              <a:rPr lang="de-AT" altLang="de-DE" sz="1400" dirty="0" bmk="_MailAutoSig">
                <a:latin typeface="Calibri" panose="020F0502020204030204" pitchFamily="34" charset="0"/>
                <a:ea typeface="Times New Roman" panose="02020603050405020304" pitchFamily="18" charset="0"/>
                <a:cs typeface="Times New Roman" panose="02020603050405020304" pitchFamily="18" charset="0"/>
              </a:rPr>
              <a:t> 4</a:t>
            </a:r>
            <a:endParaRPr lang="de-AT" altLang="de-DE" sz="1400" dirty="0" bmk="_MailAutoSig"/>
          </a:p>
          <a:p>
            <a:pPr lvl="0" defTabSz="914400" eaLnBrk="0" fontAlgn="base" hangingPunct="0">
              <a:spcBef>
                <a:spcPct val="0"/>
              </a:spcBef>
              <a:spcAft>
                <a:spcPct val="0"/>
              </a:spcAft>
            </a:pPr>
            <a:r>
              <a:rPr lang="de-AT" altLang="de-DE" sz="1400" bmk="_MailAutoSig">
                <a:latin typeface="Calibri" panose="020F0502020204030204" pitchFamily="34" charset="0"/>
                <a:ea typeface="Times New Roman" panose="02020603050405020304" pitchFamily="18" charset="0"/>
                <a:cs typeface="Times New Roman" panose="02020603050405020304" pitchFamily="18" charset="0"/>
              </a:rPr>
              <a:t>9435 Heerbrugg</a:t>
            </a:r>
            <a:endParaRPr lang="de-AT" altLang="de-DE" sz="1400" dirty="0" bmk="_MailAutoSig"/>
          </a:p>
        </p:txBody>
      </p:sp>
    </p:spTree>
    <p:extLst>
      <p:ext uri="{BB962C8B-B14F-4D97-AF65-F5344CB8AC3E}">
        <p14:creationId xmlns:p14="http://schemas.microsoft.com/office/powerpoint/2010/main" val="140512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Wie kann man helfen?</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marL="0" indent="0">
              <a:buNone/>
            </a:pPr>
            <a:r>
              <a:rPr lang="de-AT" dirty="0">
                <a:solidFill>
                  <a:schemeClr val="accent2">
                    <a:lumMod val="60000"/>
                    <a:lumOff val="40000"/>
                  </a:schemeClr>
                </a:solidFill>
              </a:rPr>
              <a:t>0. </a:t>
            </a:r>
            <a:r>
              <a:rPr lang="de-AT" dirty="0">
                <a:solidFill>
                  <a:schemeClr val="tx1"/>
                </a:solidFill>
              </a:rPr>
              <a:t>Selbstregulation vor Fremdregulation</a:t>
            </a:r>
          </a:p>
          <a:p>
            <a:pPr>
              <a:buAutoNum type="arabicPeriod"/>
            </a:pPr>
            <a:r>
              <a:rPr lang="de-AT" dirty="0">
                <a:solidFill>
                  <a:schemeClr val="tx1"/>
                </a:solidFill>
              </a:rPr>
              <a:t>Kontaktaufnahme</a:t>
            </a:r>
          </a:p>
          <a:p>
            <a:pPr>
              <a:buAutoNum type="arabicPeriod"/>
            </a:pPr>
            <a:r>
              <a:rPr lang="de-AT" dirty="0">
                <a:solidFill>
                  <a:schemeClr val="tx1"/>
                </a:solidFill>
              </a:rPr>
              <a:t>Funktionale </a:t>
            </a:r>
            <a:r>
              <a:rPr lang="de-AT" dirty="0"/>
              <a:t>Validierung</a:t>
            </a:r>
          </a:p>
          <a:p>
            <a:pPr>
              <a:buAutoNum type="arabicPeriod"/>
            </a:pPr>
            <a:r>
              <a:rPr lang="de-AT" dirty="0"/>
              <a:t>Intervention</a:t>
            </a:r>
          </a:p>
          <a:p>
            <a:pPr>
              <a:buAutoNum type="arabicPeriod"/>
            </a:pPr>
            <a:r>
              <a:rPr lang="de-AT" dirty="0">
                <a:solidFill>
                  <a:srgbClr val="FF0000"/>
                </a:solidFill>
              </a:rPr>
              <a:t>Evaluation der Intervention</a:t>
            </a:r>
          </a:p>
          <a:p>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42937"/>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r>
              <a:rPr lang="de-AT" dirty="0"/>
              <a:t>		</a:t>
            </a:r>
            <a:r>
              <a:rPr lang="de-AT" dirty="0">
                <a:solidFill>
                  <a:schemeClr val="bg1"/>
                </a:solidFill>
              </a:rPr>
              <a:t>Nachfragen ob es funktioniert</a:t>
            </a:r>
          </a:p>
          <a:p>
            <a:pPr marL="0" indent="0">
              <a:buNone/>
            </a:pPr>
            <a:endParaRPr lang="de-AT" dirty="0">
              <a:solidFill>
                <a:schemeClr val="bg1"/>
              </a:solidFill>
            </a:endParaRPr>
          </a:p>
          <a:p>
            <a:pPr marL="0" indent="0">
              <a:buNone/>
            </a:pPr>
            <a:endParaRPr lang="de-AT" dirty="0">
              <a:solidFill>
                <a:schemeClr val="bg1"/>
              </a:solidFill>
            </a:endParaRPr>
          </a:p>
          <a:p>
            <a:pPr marL="0" indent="0">
              <a:buNone/>
            </a:pPr>
            <a:r>
              <a:rPr lang="de-AT" dirty="0">
                <a:solidFill>
                  <a:schemeClr val="bg1"/>
                </a:solidFill>
              </a:rPr>
              <a:t>	</a:t>
            </a:r>
            <a:endParaRPr lang="de-AT" dirty="0"/>
          </a:p>
        </p:txBody>
      </p:sp>
      <p:sp>
        <p:nvSpPr>
          <p:cNvPr id="8" name="Rechteck: abgerundete Ecken 7">
            <a:extLst>
              <a:ext uri="{FF2B5EF4-FFF2-40B4-BE49-F238E27FC236}">
                <a16:creationId xmlns:a16="http://schemas.microsoft.com/office/drawing/2014/main" id="{AEDA90D7-3398-430B-9DF6-7A3534FAD7A5}"/>
              </a:ext>
            </a:extLst>
          </p:cNvPr>
          <p:cNvSpPr/>
          <p:nvPr/>
        </p:nvSpPr>
        <p:spPr>
          <a:xfrm>
            <a:off x="5623684" y="3121247"/>
            <a:ext cx="2311473" cy="99129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Intervention verstärken</a:t>
            </a:r>
          </a:p>
          <a:p>
            <a:pPr algn="ctr"/>
            <a:endParaRPr lang="de-AT" dirty="0"/>
          </a:p>
        </p:txBody>
      </p:sp>
      <p:sp>
        <p:nvSpPr>
          <p:cNvPr id="9" name="Rechteck: abgerundete Ecken 8">
            <a:extLst>
              <a:ext uri="{FF2B5EF4-FFF2-40B4-BE49-F238E27FC236}">
                <a16:creationId xmlns:a16="http://schemas.microsoft.com/office/drawing/2014/main" id="{77C49B67-93F7-4AF7-9DB9-B8A82B3176F7}"/>
              </a:ext>
            </a:extLst>
          </p:cNvPr>
          <p:cNvSpPr/>
          <p:nvPr/>
        </p:nvSpPr>
        <p:spPr>
          <a:xfrm>
            <a:off x="5625166" y="2160589"/>
            <a:ext cx="2311474" cy="62699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Ja</a:t>
            </a:r>
          </a:p>
          <a:p>
            <a:pPr algn="ctr"/>
            <a:endParaRPr lang="de-AT" dirty="0"/>
          </a:p>
        </p:txBody>
      </p:sp>
      <p:sp>
        <p:nvSpPr>
          <p:cNvPr id="10" name="Rechteck: abgerundete Ecken 9">
            <a:extLst>
              <a:ext uri="{FF2B5EF4-FFF2-40B4-BE49-F238E27FC236}">
                <a16:creationId xmlns:a16="http://schemas.microsoft.com/office/drawing/2014/main" id="{2508884B-F140-439F-8721-A3B324C5459B}"/>
              </a:ext>
            </a:extLst>
          </p:cNvPr>
          <p:cNvSpPr/>
          <p:nvPr/>
        </p:nvSpPr>
        <p:spPr>
          <a:xfrm>
            <a:off x="8739440" y="3154266"/>
            <a:ext cx="2199120" cy="976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Neue Intervention</a:t>
            </a:r>
          </a:p>
          <a:p>
            <a:pPr algn="ctr"/>
            <a:endParaRPr lang="de-AT" dirty="0"/>
          </a:p>
        </p:txBody>
      </p:sp>
      <p:sp>
        <p:nvSpPr>
          <p:cNvPr id="11" name="Rechteck: abgerundete Ecken 10">
            <a:extLst>
              <a:ext uri="{FF2B5EF4-FFF2-40B4-BE49-F238E27FC236}">
                <a16:creationId xmlns:a16="http://schemas.microsoft.com/office/drawing/2014/main" id="{21D4AD50-91A9-4BFE-B30F-3908E69A9EB6}"/>
              </a:ext>
            </a:extLst>
          </p:cNvPr>
          <p:cNvSpPr/>
          <p:nvPr/>
        </p:nvSpPr>
        <p:spPr>
          <a:xfrm>
            <a:off x="8711536" y="2151793"/>
            <a:ext cx="2199120" cy="635795"/>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Nein</a:t>
            </a:r>
          </a:p>
        </p:txBody>
      </p:sp>
      <p:sp>
        <p:nvSpPr>
          <p:cNvPr id="12" name="Rechteck: abgerundete Ecken 11">
            <a:extLst>
              <a:ext uri="{FF2B5EF4-FFF2-40B4-BE49-F238E27FC236}">
                <a16:creationId xmlns:a16="http://schemas.microsoft.com/office/drawing/2014/main" id="{C772A1AB-76A2-40E2-AC4B-BB0E93BFD720}"/>
              </a:ext>
            </a:extLst>
          </p:cNvPr>
          <p:cNvSpPr/>
          <p:nvPr/>
        </p:nvSpPr>
        <p:spPr>
          <a:xfrm>
            <a:off x="5623684" y="4509621"/>
            <a:ext cx="2311473" cy="99129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Intervention erklären</a:t>
            </a:r>
          </a:p>
          <a:p>
            <a:pPr algn="ctr"/>
            <a:endParaRPr lang="de-AT" dirty="0"/>
          </a:p>
        </p:txBody>
      </p:sp>
      <p:sp>
        <p:nvSpPr>
          <p:cNvPr id="13" name="Rechteck: abgerundete Ecken 12">
            <a:extLst>
              <a:ext uri="{FF2B5EF4-FFF2-40B4-BE49-F238E27FC236}">
                <a16:creationId xmlns:a16="http://schemas.microsoft.com/office/drawing/2014/main" id="{7BBFC65B-B831-4291-866A-0708346C892F}"/>
              </a:ext>
            </a:extLst>
          </p:cNvPr>
          <p:cNvSpPr/>
          <p:nvPr/>
        </p:nvSpPr>
        <p:spPr>
          <a:xfrm>
            <a:off x="8711536" y="4464717"/>
            <a:ext cx="2199120" cy="976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Neue Evaluation</a:t>
            </a:r>
          </a:p>
          <a:p>
            <a:pPr algn="ctr"/>
            <a:endParaRPr lang="de-AT" dirty="0"/>
          </a:p>
        </p:txBody>
      </p:sp>
      <p:sp>
        <p:nvSpPr>
          <p:cNvPr id="5" name="Pfeil: nach unten 4">
            <a:extLst>
              <a:ext uri="{FF2B5EF4-FFF2-40B4-BE49-F238E27FC236}">
                <a16:creationId xmlns:a16="http://schemas.microsoft.com/office/drawing/2014/main" id="{F75C8736-0866-48B2-9BEC-83756902A8D1}"/>
              </a:ext>
            </a:extLst>
          </p:cNvPr>
          <p:cNvSpPr/>
          <p:nvPr/>
        </p:nvSpPr>
        <p:spPr>
          <a:xfrm>
            <a:off x="9658906" y="1793287"/>
            <a:ext cx="195309" cy="43500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4" name="Pfeil: nach unten 13">
            <a:extLst>
              <a:ext uri="{FF2B5EF4-FFF2-40B4-BE49-F238E27FC236}">
                <a16:creationId xmlns:a16="http://schemas.microsoft.com/office/drawing/2014/main" id="{BB4C68EB-FCB7-4292-B514-B1E8CDF52A07}"/>
              </a:ext>
            </a:extLst>
          </p:cNvPr>
          <p:cNvSpPr/>
          <p:nvPr/>
        </p:nvSpPr>
        <p:spPr>
          <a:xfrm>
            <a:off x="9669258" y="2762440"/>
            <a:ext cx="195309" cy="43500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5" name="Pfeil: nach unten 14">
            <a:extLst>
              <a:ext uri="{FF2B5EF4-FFF2-40B4-BE49-F238E27FC236}">
                <a16:creationId xmlns:a16="http://schemas.microsoft.com/office/drawing/2014/main" id="{9E5D8F5F-107D-4412-BDE8-3531D0504C7E}"/>
              </a:ext>
            </a:extLst>
          </p:cNvPr>
          <p:cNvSpPr/>
          <p:nvPr/>
        </p:nvSpPr>
        <p:spPr>
          <a:xfrm>
            <a:off x="9661862" y="4122203"/>
            <a:ext cx="195309" cy="43500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6" name="Pfeil: nach unten 15">
            <a:extLst>
              <a:ext uri="{FF2B5EF4-FFF2-40B4-BE49-F238E27FC236}">
                <a16:creationId xmlns:a16="http://schemas.microsoft.com/office/drawing/2014/main" id="{BF640526-9D08-43DC-A5E1-B6F4F580A1CF}"/>
              </a:ext>
            </a:extLst>
          </p:cNvPr>
          <p:cNvSpPr/>
          <p:nvPr/>
        </p:nvSpPr>
        <p:spPr>
          <a:xfrm>
            <a:off x="6715952" y="1815478"/>
            <a:ext cx="195309" cy="43500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7" name="Pfeil: nach unten 16">
            <a:extLst>
              <a:ext uri="{FF2B5EF4-FFF2-40B4-BE49-F238E27FC236}">
                <a16:creationId xmlns:a16="http://schemas.microsoft.com/office/drawing/2014/main" id="{2783B3BD-2CAF-466C-8896-EA3B324B2F2E}"/>
              </a:ext>
            </a:extLst>
          </p:cNvPr>
          <p:cNvSpPr/>
          <p:nvPr/>
        </p:nvSpPr>
        <p:spPr>
          <a:xfrm>
            <a:off x="6717428" y="2775755"/>
            <a:ext cx="195309" cy="43500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8" name="Pfeil: nach unten 17">
            <a:extLst>
              <a:ext uri="{FF2B5EF4-FFF2-40B4-BE49-F238E27FC236}">
                <a16:creationId xmlns:a16="http://schemas.microsoft.com/office/drawing/2014/main" id="{860DD697-A621-4E3E-85E2-D4CF95C62CEF}"/>
              </a:ext>
            </a:extLst>
          </p:cNvPr>
          <p:cNvSpPr/>
          <p:nvPr/>
        </p:nvSpPr>
        <p:spPr>
          <a:xfrm>
            <a:off x="6718907" y="4117761"/>
            <a:ext cx="195309" cy="43500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72164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animBg="1"/>
      <p:bldP spid="13" grpId="0" animBg="1"/>
      <p:bldP spid="5" grpId="0" animBg="1"/>
      <p:bldP spid="14" grpId="0" animBg="1"/>
      <p:bldP spid="15" grpId="0" animBg="1"/>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Spezialfall Angst - Panik</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a:buAutoNum type="arabicPeriod"/>
            </a:pPr>
            <a:r>
              <a:rPr lang="de-AT" dirty="0">
                <a:solidFill>
                  <a:schemeClr val="tx1"/>
                </a:solidFill>
              </a:rPr>
              <a:t>Angst, Sorgenkette</a:t>
            </a:r>
          </a:p>
          <a:p>
            <a:pPr>
              <a:buAutoNum type="arabicPeriod"/>
            </a:pPr>
            <a:r>
              <a:rPr lang="de-AT" dirty="0">
                <a:solidFill>
                  <a:schemeClr val="tx1"/>
                </a:solidFill>
              </a:rPr>
              <a:t>Panik</a:t>
            </a:r>
            <a:endParaRPr lang="de-AT" dirty="0"/>
          </a:p>
          <a:p>
            <a:pPr marL="0" indent="0">
              <a:buNone/>
            </a:pPr>
            <a:endParaRPr lang="de-AT" dirty="0"/>
          </a:p>
        </p:txBody>
      </p:sp>
    </p:spTree>
    <p:extLst>
      <p:ext uri="{BB962C8B-B14F-4D97-AF65-F5344CB8AC3E}">
        <p14:creationId xmlns:p14="http://schemas.microsoft.com/office/powerpoint/2010/main" val="95085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Spezialfall Angst - Panik</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a:buAutoNum type="arabicPeriod"/>
            </a:pPr>
            <a:r>
              <a:rPr lang="de-AT" dirty="0">
                <a:solidFill>
                  <a:srgbClr val="FF0000"/>
                </a:solidFill>
              </a:rPr>
              <a:t>Angst, Sorgenkette</a:t>
            </a:r>
          </a:p>
          <a:p>
            <a:pPr>
              <a:buAutoNum type="arabicPeriod"/>
            </a:pPr>
            <a:r>
              <a:rPr lang="de-AT" dirty="0">
                <a:solidFill>
                  <a:schemeClr val="tx1"/>
                </a:solidFill>
              </a:rPr>
              <a:t>Panik</a:t>
            </a:r>
            <a:endParaRPr lang="de-AT" dirty="0"/>
          </a:p>
          <a:p>
            <a:pPr marL="0" indent="0">
              <a:buNone/>
            </a:pPr>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endParaRPr lang="de-AT" dirty="0"/>
          </a:p>
          <a:p>
            <a:pPr marL="0" indent="0">
              <a:buNone/>
            </a:pPr>
            <a:endParaRPr lang="de-AT" dirty="0"/>
          </a:p>
          <a:p>
            <a:pPr marL="0" indent="0">
              <a:buNone/>
            </a:pPr>
            <a:r>
              <a:rPr lang="de-AT" dirty="0"/>
              <a:t>	</a:t>
            </a:r>
            <a:r>
              <a:rPr lang="de-AT" dirty="0">
                <a:solidFill>
                  <a:schemeClr val="bg1"/>
                </a:solidFill>
              </a:rPr>
              <a:t>Jede Sorge bis zum Ende durchdenken</a:t>
            </a:r>
          </a:p>
          <a:p>
            <a:pPr marL="0" indent="0">
              <a:buNone/>
            </a:pPr>
            <a:endParaRPr lang="de-AT" dirty="0">
              <a:solidFill>
                <a:schemeClr val="bg1"/>
              </a:solidFill>
            </a:endParaRPr>
          </a:p>
          <a:p>
            <a:pPr marL="0" indent="0">
              <a:buNone/>
            </a:pPr>
            <a:r>
              <a:rPr lang="de-AT" dirty="0">
                <a:solidFill>
                  <a:schemeClr val="bg1"/>
                </a:solidFill>
              </a:rPr>
              <a:t>	Realitätsprüfung</a:t>
            </a:r>
          </a:p>
          <a:p>
            <a:pPr marL="0" indent="0">
              <a:buNone/>
            </a:pPr>
            <a:endParaRPr lang="de-AT" dirty="0">
              <a:solidFill>
                <a:schemeClr val="bg1"/>
              </a:solidFill>
            </a:endParaRPr>
          </a:p>
          <a:p>
            <a:pPr marL="0" indent="0">
              <a:buNone/>
            </a:pPr>
            <a:r>
              <a:rPr lang="de-AT" dirty="0">
                <a:solidFill>
                  <a:schemeClr val="bg1"/>
                </a:solidFill>
              </a:rPr>
              <a:t>	Nützlichkeitsprüfung</a:t>
            </a:r>
            <a:endParaRPr lang="de-AT" dirty="0"/>
          </a:p>
        </p:txBody>
      </p:sp>
    </p:spTree>
    <p:extLst>
      <p:ext uri="{BB962C8B-B14F-4D97-AF65-F5344CB8AC3E}">
        <p14:creationId xmlns:p14="http://schemas.microsoft.com/office/powerpoint/2010/main" val="259876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Spezialfall Angst - Panik</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a:buAutoNum type="arabicPeriod"/>
            </a:pPr>
            <a:r>
              <a:rPr lang="de-AT" dirty="0">
                <a:solidFill>
                  <a:schemeClr val="tx1"/>
                </a:solidFill>
              </a:rPr>
              <a:t>Angst, Sorgenkette</a:t>
            </a:r>
          </a:p>
          <a:p>
            <a:pPr>
              <a:buAutoNum type="arabicPeriod"/>
            </a:pPr>
            <a:r>
              <a:rPr lang="de-AT" dirty="0">
                <a:solidFill>
                  <a:srgbClr val="FF0000"/>
                </a:solidFill>
              </a:rPr>
              <a:t>Panik</a:t>
            </a:r>
          </a:p>
          <a:p>
            <a:pPr marL="0" indent="0">
              <a:buNone/>
            </a:pPr>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r>
              <a:rPr lang="de-AT" dirty="0"/>
              <a:t>	</a:t>
            </a:r>
            <a:r>
              <a:rPr lang="de-AT" dirty="0">
                <a:solidFill>
                  <a:schemeClr val="bg1"/>
                </a:solidFill>
              </a:rPr>
              <a:t>Teufelskreis der Angst</a:t>
            </a:r>
          </a:p>
          <a:p>
            <a:pPr marL="0" indent="0">
              <a:buNone/>
            </a:pPr>
            <a:endParaRPr lang="de-AT" dirty="0">
              <a:solidFill>
                <a:schemeClr val="bg1"/>
              </a:solidFill>
            </a:endParaRPr>
          </a:p>
          <a:p>
            <a:pPr marL="0" indent="0">
              <a:buNone/>
            </a:pPr>
            <a:r>
              <a:rPr lang="de-AT" dirty="0">
                <a:solidFill>
                  <a:schemeClr val="bg1"/>
                </a:solidFill>
              </a:rPr>
              <a:t>	</a:t>
            </a:r>
            <a:endParaRPr lang="de-AT" dirty="0"/>
          </a:p>
        </p:txBody>
      </p:sp>
      <p:graphicFrame>
        <p:nvGraphicFramePr>
          <p:cNvPr id="5" name="Diagramm 4">
            <a:extLst>
              <a:ext uri="{FF2B5EF4-FFF2-40B4-BE49-F238E27FC236}">
                <a16:creationId xmlns:a16="http://schemas.microsoft.com/office/drawing/2014/main" id="{A616F6B4-202F-4981-9637-653618AA46A0}"/>
              </a:ext>
            </a:extLst>
          </p:cNvPr>
          <p:cNvGraphicFramePr/>
          <p:nvPr>
            <p:extLst>
              <p:ext uri="{D42A27DB-BD31-4B8C-83A1-F6EECF244321}">
                <p14:modId xmlns:p14="http://schemas.microsoft.com/office/powerpoint/2010/main" val="135288576"/>
              </p:ext>
            </p:extLst>
          </p:nvPr>
        </p:nvGraphicFramePr>
        <p:xfrm>
          <a:off x="5837562" y="2547890"/>
          <a:ext cx="5073094" cy="4087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729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Spezialfall Ärger - Wut</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a:buAutoNum type="arabicPeriod"/>
            </a:pPr>
            <a:r>
              <a:rPr lang="de-AT" dirty="0">
                <a:solidFill>
                  <a:schemeClr val="tx1"/>
                </a:solidFill>
              </a:rPr>
              <a:t>Ärger</a:t>
            </a:r>
          </a:p>
          <a:p>
            <a:pPr>
              <a:buAutoNum type="arabicPeriod"/>
            </a:pPr>
            <a:r>
              <a:rPr lang="de-AT" dirty="0">
                <a:solidFill>
                  <a:schemeClr val="tx1"/>
                </a:solidFill>
              </a:rPr>
              <a:t>Wut</a:t>
            </a:r>
            <a:endParaRPr lang="de-AT" dirty="0"/>
          </a:p>
          <a:p>
            <a:pPr marL="0" indent="0">
              <a:buNone/>
            </a:pPr>
            <a:endParaRPr lang="de-AT" dirty="0"/>
          </a:p>
        </p:txBody>
      </p:sp>
    </p:spTree>
    <p:extLst>
      <p:ext uri="{BB962C8B-B14F-4D97-AF65-F5344CB8AC3E}">
        <p14:creationId xmlns:p14="http://schemas.microsoft.com/office/powerpoint/2010/main" val="296717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Spezialfall Ärger - Wut</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a:buAutoNum type="arabicPeriod"/>
            </a:pPr>
            <a:r>
              <a:rPr lang="de-AT" dirty="0">
                <a:solidFill>
                  <a:srgbClr val="FF0000"/>
                </a:solidFill>
              </a:rPr>
              <a:t>Ärger</a:t>
            </a:r>
          </a:p>
          <a:p>
            <a:pPr>
              <a:buAutoNum type="arabicPeriod"/>
            </a:pPr>
            <a:r>
              <a:rPr lang="de-AT" dirty="0">
                <a:solidFill>
                  <a:schemeClr val="tx1"/>
                </a:solidFill>
              </a:rPr>
              <a:t>Wut</a:t>
            </a:r>
            <a:endParaRPr lang="de-AT" dirty="0"/>
          </a:p>
          <a:p>
            <a:pPr marL="0" indent="0">
              <a:buNone/>
            </a:pPr>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endParaRPr lang="de-AT" dirty="0"/>
          </a:p>
          <a:p>
            <a:pPr marL="0" indent="0">
              <a:buNone/>
            </a:pPr>
            <a:endParaRPr lang="de-AT" dirty="0"/>
          </a:p>
          <a:p>
            <a:pPr marL="0" indent="0">
              <a:buNone/>
            </a:pPr>
            <a:r>
              <a:rPr lang="de-AT"/>
              <a:t>	</a:t>
            </a:r>
            <a:r>
              <a:rPr lang="de-AT">
                <a:solidFill>
                  <a:schemeClr val="bg1"/>
                </a:solidFill>
              </a:rPr>
              <a:t>funktionale </a:t>
            </a:r>
            <a:r>
              <a:rPr lang="de-AT" dirty="0">
                <a:solidFill>
                  <a:schemeClr val="bg1"/>
                </a:solidFill>
              </a:rPr>
              <a:t>Validierung!</a:t>
            </a:r>
          </a:p>
          <a:p>
            <a:pPr marL="0" indent="0">
              <a:buNone/>
            </a:pPr>
            <a:endParaRPr lang="de-AT" dirty="0">
              <a:solidFill>
                <a:schemeClr val="bg1"/>
              </a:solidFill>
            </a:endParaRPr>
          </a:p>
          <a:p>
            <a:pPr marL="0" indent="0">
              <a:buNone/>
            </a:pPr>
            <a:r>
              <a:rPr lang="de-AT" dirty="0">
                <a:solidFill>
                  <a:schemeClr val="bg1"/>
                </a:solidFill>
              </a:rPr>
              <a:t>	Leichtes Lächeln</a:t>
            </a:r>
          </a:p>
          <a:p>
            <a:pPr marL="0" indent="0">
              <a:buNone/>
            </a:pPr>
            <a:r>
              <a:rPr lang="de-AT" dirty="0">
                <a:solidFill>
                  <a:schemeClr val="bg1"/>
                </a:solidFill>
              </a:rPr>
              <a:t>	</a:t>
            </a:r>
            <a:endParaRPr lang="de-AT" dirty="0"/>
          </a:p>
        </p:txBody>
      </p:sp>
    </p:spTree>
    <p:extLst>
      <p:ext uri="{BB962C8B-B14F-4D97-AF65-F5344CB8AC3E}">
        <p14:creationId xmlns:p14="http://schemas.microsoft.com/office/powerpoint/2010/main" val="287515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Spezialfall Ärger - Wut</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a:buAutoNum type="arabicPeriod"/>
            </a:pPr>
            <a:r>
              <a:rPr lang="de-AT" dirty="0">
                <a:solidFill>
                  <a:schemeClr val="tx1"/>
                </a:solidFill>
              </a:rPr>
              <a:t>Ärger</a:t>
            </a:r>
          </a:p>
          <a:p>
            <a:pPr>
              <a:buAutoNum type="arabicPeriod"/>
            </a:pPr>
            <a:r>
              <a:rPr lang="de-AT" dirty="0">
                <a:solidFill>
                  <a:srgbClr val="FF0000"/>
                </a:solidFill>
              </a:rPr>
              <a:t>Wut</a:t>
            </a:r>
          </a:p>
          <a:p>
            <a:pPr marL="0" indent="0">
              <a:buNone/>
            </a:pPr>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endParaRPr lang="de-AT" dirty="0">
              <a:solidFill>
                <a:schemeClr val="bg1"/>
              </a:solidFill>
            </a:endParaRPr>
          </a:p>
          <a:p>
            <a:pPr marL="0" indent="0">
              <a:buNone/>
            </a:pPr>
            <a:r>
              <a:rPr lang="de-AT" dirty="0">
                <a:solidFill>
                  <a:schemeClr val="bg1"/>
                </a:solidFill>
              </a:rPr>
              <a:t>	Je lauter der andere wird, desto leiser 	werden</a:t>
            </a:r>
          </a:p>
          <a:p>
            <a:pPr marL="0" indent="0">
              <a:buNone/>
            </a:pPr>
            <a:r>
              <a:rPr lang="de-AT" dirty="0">
                <a:solidFill>
                  <a:schemeClr val="bg1"/>
                </a:solidFill>
              </a:rPr>
              <a:t>	Je ärgerlicher der andere wird, desto ruhiger 	werden</a:t>
            </a:r>
          </a:p>
          <a:p>
            <a:pPr marL="0" indent="0">
              <a:buNone/>
            </a:pPr>
            <a:endParaRPr lang="de-AT" dirty="0">
              <a:solidFill>
                <a:schemeClr val="bg1"/>
              </a:solidFill>
            </a:endParaRPr>
          </a:p>
          <a:p>
            <a:pPr marL="0" indent="0">
              <a:buNone/>
            </a:pPr>
            <a:r>
              <a:rPr lang="de-AT" dirty="0">
                <a:solidFill>
                  <a:schemeClr val="bg1"/>
                </a:solidFill>
              </a:rPr>
              <a:t>	Kurze, knappe Sätze:</a:t>
            </a:r>
          </a:p>
          <a:p>
            <a:pPr marL="0" indent="0">
              <a:buNone/>
            </a:pPr>
            <a:r>
              <a:rPr lang="de-AT" dirty="0">
                <a:solidFill>
                  <a:schemeClr val="bg1"/>
                </a:solidFill>
              </a:rPr>
              <a:t>		„ich sehe sie sind verärgert.“</a:t>
            </a:r>
          </a:p>
          <a:p>
            <a:pPr marL="0" indent="0">
              <a:buNone/>
            </a:pPr>
            <a:r>
              <a:rPr lang="de-AT" dirty="0">
                <a:solidFill>
                  <a:schemeClr val="bg1"/>
                </a:solidFill>
              </a:rPr>
              <a:t>		„in Ordnung … sie ärgern sich.“</a:t>
            </a:r>
          </a:p>
          <a:p>
            <a:pPr marL="0" indent="0">
              <a:buNone/>
            </a:pPr>
            <a:endParaRPr lang="de-AT" dirty="0">
              <a:solidFill>
                <a:schemeClr val="bg1"/>
              </a:solidFill>
            </a:endParaRPr>
          </a:p>
          <a:p>
            <a:pPr marL="0" indent="0">
              <a:buNone/>
            </a:pPr>
            <a:r>
              <a:rPr lang="de-AT" dirty="0">
                <a:solidFill>
                  <a:schemeClr val="bg1"/>
                </a:solidFill>
              </a:rPr>
              <a:t>Später: „ich verstehe sie sind aufgebracht… ich würde gerne wissen wieso … ich kann aber nicht klar genug denken, wenn ich mir Sorgen machen muss und dass muss ich, wenn sie so herum schreien… Helfen sie mir bitte sie richtig zu verstehen indem sie zunächst ruhiger werden und mir dann ganz genau erklären was los ist, in Ordnung?“</a:t>
            </a:r>
            <a:endParaRPr lang="de-AT" dirty="0"/>
          </a:p>
        </p:txBody>
      </p:sp>
    </p:spTree>
    <p:extLst>
      <p:ext uri="{BB962C8B-B14F-4D97-AF65-F5344CB8AC3E}">
        <p14:creationId xmlns:p14="http://schemas.microsoft.com/office/powerpoint/2010/main" val="34388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fade">
                                      <p:cBhvr>
                                        <p:cTn id="3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9F2FBE-6656-4C91-BDF6-16B92655593B}"/>
              </a:ext>
            </a:extLst>
          </p:cNvPr>
          <p:cNvSpPr>
            <a:spLocks noGrp="1"/>
          </p:cNvSpPr>
          <p:nvPr>
            <p:ph type="title"/>
          </p:nvPr>
        </p:nvSpPr>
        <p:spPr>
          <a:xfrm>
            <a:off x="677334" y="2605453"/>
            <a:ext cx="8596668" cy="1320800"/>
          </a:xfrm>
        </p:spPr>
        <p:txBody>
          <a:bodyPr/>
          <a:lstStyle/>
          <a:p>
            <a:pPr algn="ctr"/>
            <a:r>
              <a:rPr lang="de-AT" dirty="0"/>
              <a:t>Vielen Dank für </a:t>
            </a:r>
            <a:br>
              <a:rPr lang="de-AT" dirty="0"/>
            </a:br>
            <a:r>
              <a:rPr lang="de-AT" dirty="0"/>
              <a:t>die Aufmerksamkeit</a:t>
            </a:r>
          </a:p>
        </p:txBody>
      </p:sp>
    </p:spTree>
    <p:extLst>
      <p:ext uri="{BB962C8B-B14F-4D97-AF65-F5344CB8AC3E}">
        <p14:creationId xmlns:p14="http://schemas.microsoft.com/office/powerpoint/2010/main" val="242167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61133D-75B2-4E34-9368-99BA6C64AA17}"/>
              </a:ext>
            </a:extLst>
          </p:cNvPr>
          <p:cNvSpPr>
            <a:spLocks noGrp="1"/>
          </p:cNvSpPr>
          <p:nvPr>
            <p:ph type="title"/>
          </p:nvPr>
        </p:nvSpPr>
        <p:spPr/>
        <p:txBody>
          <a:bodyPr/>
          <a:lstStyle/>
          <a:p>
            <a:r>
              <a:rPr lang="de-AT" dirty="0"/>
              <a:t>Inhaltsverzeichnis</a:t>
            </a:r>
          </a:p>
        </p:txBody>
      </p:sp>
      <p:sp>
        <p:nvSpPr>
          <p:cNvPr id="3" name="Inhaltsplatzhalter 2">
            <a:extLst>
              <a:ext uri="{FF2B5EF4-FFF2-40B4-BE49-F238E27FC236}">
                <a16:creationId xmlns:a16="http://schemas.microsoft.com/office/drawing/2014/main" id="{1D79FC0A-4B47-4690-B6D4-55030B863C7C}"/>
              </a:ext>
            </a:extLst>
          </p:cNvPr>
          <p:cNvSpPr>
            <a:spLocks noGrp="1"/>
          </p:cNvSpPr>
          <p:nvPr>
            <p:ph idx="1"/>
          </p:nvPr>
        </p:nvSpPr>
        <p:spPr/>
        <p:txBody>
          <a:bodyPr/>
          <a:lstStyle/>
          <a:p>
            <a:r>
              <a:rPr lang="de-AT" dirty="0"/>
              <a:t>Was passiert bei starker Anspannung? </a:t>
            </a:r>
          </a:p>
          <a:p>
            <a:r>
              <a:rPr lang="de-AT" dirty="0"/>
              <a:t>Wie kann man (helfen) Spannungen (zu) regulieren? </a:t>
            </a:r>
          </a:p>
        </p:txBody>
      </p:sp>
    </p:spTree>
    <p:extLst>
      <p:ext uri="{BB962C8B-B14F-4D97-AF65-F5344CB8AC3E}">
        <p14:creationId xmlns:p14="http://schemas.microsoft.com/office/powerpoint/2010/main" val="58147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951C59-FB9A-4D06-9D57-D2F50CEBE60B}"/>
              </a:ext>
            </a:extLst>
          </p:cNvPr>
          <p:cNvSpPr>
            <a:spLocks noGrp="1"/>
          </p:cNvSpPr>
          <p:nvPr>
            <p:ph type="title"/>
          </p:nvPr>
        </p:nvSpPr>
        <p:spPr/>
        <p:txBody>
          <a:bodyPr/>
          <a:lstStyle/>
          <a:p>
            <a:r>
              <a:rPr lang="de-AT" dirty="0"/>
              <a:t>Was passiert bei Anspannung?</a:t>
            </a:r>
          </a:p>
        </p:txBody>
      </p:sp>
      <p:sp>
        <p:nvSpPr>
          <p:cNvPr id="3" name="Inhaltsplatzhalter 2">
            <a:extLst>
              <a:ext uri="{FF2B5EF4-FFF2-40B4-BE49-F238E27FC236}">
                <a16:creationId xmlns:a16="http://schemas.microsoft.com/office/drawing/2014/main" id="{733FD738-28B5-4D80-9799-91290B2A0639}"/>
              </a:ext>
            </a:extLst>
          </p:cNvPr>
          <p:cNvSpPr>
            <a:spLocks noGrp="1"/>
          </p:cNvSpPr>
          <p:nvPr>
            <p:ph idx="1"/>
          </p:nvPr>
        </p:nvSpPr>
        <p:spPr/>
        <p:txBody>
          <a:bodyPr/>
          <a:lstStyle/>
          <a:p>
            <a:pPr marL="0" indent="0">
              <a:buNone/>
            </a:pPr>
            <a:r>
              <a:rPr lang="de-AT" dirty="0"/>
              <a:t>Selbstversuch:</a:t>
            </a:r>
          </a:p>
          <a:p>
            <a:pPr marL="0" indent="0">
              <a:buNone/>
            </a:pPr>
            <a:endParaRPr lang="de-AT" dirty="0"/>
          </a:p>
          <a:p>
            <a:pPr lvl="1"/>
            <a:r>
              <a:rPr lang="de-AT" dirty="0"/>
              <a:t>Brausetablette im Mund zergehen lassen, </a:t>
            </a:r>
            <a:r>
              <a:rPr lang="de-AT" dirty="0">
                <a:solidFill>
                  <a:srgbClr val="FF0000"/>
                </a:solidFill>
              </a:rPr>
              <a:t>ABER</a:t>
            </a:r>
            <a:r>
              <a:rPr lang="de-AT" dirty="0"/>
              <a:t> nichts runterschlucken</a:t>
            </a:r>
          </a:p>
          <a:p>
            <a:pPr lvl="1"/>
            <a:endParaRPr lang="de-AT" dirty="0"/>
          </a:p>
          <a:p>
            <a:pPr lvl="1"/>
            <a:r>
              <a:rPr lang="de-AT" dirty="0"/>
              <a:t>Beobachten was passiert</a:t>
            </a:r>
          </a:p>
          <a:p>
            <a:pPr lvl="1"/>
            <a:endParaRPr lang="de-AT" dirty="0"/>
          </a:p>
          <a:p>
            <a:pPr lvl="1"/>
            <a:r>
              <a:rPr lang="de-AT" dirty="0"/>
              <a:t>Skills nutzen um diese Zeit zu überstehen</a:t>
            </a:r>
          </a:p>
          <a:p>
            <a:pPr lvl="1"/>
            <a:endParaRPr lang="de-AT" dirty="0"/>
          </a:p>
        </p:txBody>
      </p:sp>
      <p:pic>
        <p:nvPicPr>
          <p:cNvPr id="5" name="Grafik 4">
            <a:extLst>
              <a:ext uri="{FF2B5EF4-FFF2-40B4-BE49-F238E27FC236}">
                <a16:creationId xmlns:a16="http://schemas.microsoft.com/office/drawing/2014/main" id="{5DC16B47-E259-4003-8DEA-5E1370A505EB}"/>
              </a:ext>
            </a:extLst>
          </p:cNvPr>
          <p:cNvPicPr>
            <a:picLocks noChangeAspect="1"/>
          </p:cNvPicPr>
          <p:nvPr/>
        </p:nvPicPr>
        <p:blipFill>
          <a:blip r:embed="rId2"/>
          <a:stretch>
            <a:fillRect/>
          </a:stretch>
        </p:blipFill>
        <p:spPr>
          <a:xfrm>
            <a:off x="7239000" y="3613212"/>
            <a:ext cx="2836415" cy="2836415"/>
          </a:xfrm>
          <a:prstGeom prst="rect">
            <a:avLst/>
          </a:prstGeom>
        </p:spPr>
      </p:pic>
    </p:spTree>
    <p:extLst>
      <p:ext uri="{BB962C8B-B14F-4D97-AF65-F5344CB8AC3E}">
        <p14:creationId xmlns:p14="http://schemas.microsoft.com/office/powerpoint/2010/main" val="357661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DC316B39-36D0-423F-8565-4D2D7818CDCC}"/>
              </a:ext>
            </a:extLst>
          </p:cNvPr>
          <p:cNvPicPr>
            <a:picLocks noChangeAspect="1"/>
          </p:cNvPicPr>
          <p:nvPr/>
        </p:nvPicPr>
        <p:blipFill>
          <a:blip r:embed="rId2"/>
          <a:stretch>
            <a:fillRect/>
          </a:stretch>
        </p:blipFill>
        <p:spPr>
          <a:xfrm>
            <a:off x="6735064" y="1431106"/>
            <a:ext cx="2736301" cy="6194811"/>
          </a:xfrm>
          <a:prstGeom prst="rect">
            <a:avLst/>
          </a:prstGeom>
        </p:spPr>
      </p:pic>
      <p:sp>
        <p:nvSpPr>
          <p:cNvPr id="2" name="Titel 1">
            <a:extLst>
              <a:ext uri="{FF2B5EF4-FFF2-40B4-BE49-F238E27FC236}">
                <a16:creationId xmlns:a16="http://schemas.microsoft.com/office/drawing/2014/main" id="{15951C59-FB9A-4D06-9D57-D2F50CEBE60B}"/>
              </a:ext>
            </a:extLst>
          </p:cNvPr>
          <p:cNvSpPr>
            <a:spLocks noGrp="1"/>
          </p:cNvSpPr>
          <p:nvPr>
            <p:ph type="title"/>
          </p:nvPr>
        </p:nvSpPr>
        <p:spPr/>
        <p:txBody>
          <a:bodyPr/>
          <a:lstStyle/>
          <a:p>
            <a:r>
              <a:rPr lang="de-AT" dirty="0"/>
              <a:t>Was passiert bei Anspannung?</a:t>
            </a:r>
          </a:p>
        </p:txBody>
      </p:sp>
      <p:sp>
        <p:nvSpPr>
          <p:cNvPr id="3" name="Inhaltsplatzhalter 2">
            <a:extLst>
              <a:ext uri="{FF2B5EF4-FFF2-40B4-BE49-F238E27FC236}">
                <a16:creationId xmlns:a16="http://schemas.microsoft.com/office/drawing/2014/main" id="{733FD738-28B5-4D80-9799-91290B2A0639}"/>
              </a:ext>
            </a:extLst>
          </p:cNvPr>
          <p:cNvSpPr>
            <a:spLocks noGrp="1"/>
          </p:cNvSpPr>
          <p:nvPr>
            <p:ph idx="1"/>
          </p:nvPr>
        </p:nvSpPr>
        <p:spPr>
          <a:xfrm>
            <a:off x="1490570" y="2064677"/>
            <a:ext cx="8596668" cy="3880773"/>
          </a:xfrm>
        </p:spPr>
        <p:txBody>
          <a:bodyPr>
            <a:normAutofit/>
          </a:bodyPr>
          <a:lstStyle/>
          <a:p>
            <a:pPr marL="0" indent="0">
              <a:buNone/>
            </a:pPr>
            <a:endParaRPr lang="de-DE" sz="1700" dirty="0"/>
          </a:p>
          <a:p>
            <a:pPr marL="0" indent="0">
              <a:buNone/>
            </a:pPr>
            <a:r>
              <a:rPr lang="de-DE" sz="1700" dirty="0"/>
              <a:t>100</a:t>
            </a:r>
          </a:p>
          <a:p>
            <a:endParaRPr lang="de-DE" sz="1700" dirty="0"/>
          </a:p>
          <a:p>
            <a:pPr marL="0" indent="0">
              <a:buNone/>
            </a:pPr>
            <a:r>
              <a:rPr lang="de-DE" sz="1700" b="1" dirty="0">
                <a:solidFill>
                  <a:srgbClr val="FF0000"/>
                </a:solidFill>
              </a:rPr>
              <a:t>70</a:t>
            </a:r>
          </a:p>
          <a:p>
            <a:pPr marL="0" indent="0">
              <a:buNone/>
            </a:pPr>
            <a:endParaRPr lang="de-DE" sz="1700" dirty="0"/>
          </a:p>
          <a:p>
            <a:pPr marL="0" indent="0">
              <a:buNone/>
            </a:pPr>
            <a:endParaRPr lang="de-DE" sz="1700" dirty="0"/>
          </a:p>
          <a:p>
            <a:endParaRPr lang="de-DE" sz="1700" dirty="0"/>
          </a:p>
          <a:p>
            <a:pPr marL="0" indent="0">
              <a:buNone/>
            </a:pPr>
            <a:endParaRPr lang="de-DE" sz="200" dirty="0"/>
          </a:p>
          <a:p>
            <a:pPr marL="0" indent="0">
              <a:buNone/>
            </a:pPr>
            <a:r>
              <a:rPr lang="de-DE" sz="1700" dirty="0"/>
              <a:t>30</a:t>
            </a:r>
          </a:p>
          <a:p>
            <a:pPr marL="457200" lvl="1" indent="0">
              <a:buNone/>
            </a:pPr>
            <a:endParaRPr lang="de-AT" dirty="0"/>
          </a:p>
        </p:txBody>
      </p:sp>
      <p:cxnSp>
        <p:nvCxnSpPr>
          <p:cNvPr id="6" name="Gerade Verbindung 7">
            <a:extLst>
              <a:ext uri="{FF2B5EF4-FFF2-40B4-BE49-F238E27FC236}">
                <a16:creationId xmlns:a16="http://schemas.microsoft.com/office/drawing/2014/main" id="{F8817F2B-4822-4187-910E-C65465FA4148}"/>
              </a:ext>
            </a:extLst>
          </p:cNvPr>
          <p:cNvCxnSpPr/>
          <p:nvPr/>
        </p:nvCxnSpPr>
        <p:spPr>
          <a:xfrm>
            <a:off x="2123728" y="5805264"/>
            <a:ext cx="51125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 Verbindung 8">
            <a:extLst>
              <a:ext uri="{FF2B5EF4-FFF2-40B4-BE49-F238E27FC236}">
                <a16:creationId xmlns:a16="http://schemas.microsoft.com/office/drawing/2014/main" id="{05CD675F-A898-4DAE-85D4-D41E010EB8EC}"/>
              </a:ext>
            </a:extLst>
          </p:cNvPr>
          <p:cNvCxnSpPr/>
          <p:nvPr/>
        </p:nvCxnSpPr>
        <p:spPr>
          <a:xfrm flipV="1">
            <a:off x="2123728" y="2564904"/>
            <a:ext cx="0" cy="32403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Gerade Verbindung 10">
            <a:extLst>
              <a:ext uri="{FF2B5EF4-FFF2-40B4-BE49-F238E27FC236}">
                <a16:creationId xmlns:a16="http://schemas.microsoft.com/office/drawing/2014/main" id="{47D94173-32CA-45C4-9F97-636AF3E1772E}"/>
              </a:ext>
            </a:extLst>
          </p:cNvPr>
          <p:cNvCxnSpPr/>
          <p:nvPr/>
        </p:nvCxnSpPr>
        <p:spPr>
          <a:xfrm>
            <a:off x="2123728" y="3356992"/>
            <a:ext cx="51125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Gerade Verbindung 11">
            <a:extLst>
              <a:ext uri="{FF2B5EF4-FFF2-40B4-BE49-F238E27FC236}">
                <a16:creationId xmlns:a16="http://schemas.microsoft.com/office/drawing/2014/main" id="{63F7EA02-488B-4DD9-A2EC-FFE8692AFD62}"/>
              </a:ext>
            </a:extLst>
          </p:cNvPr>
          <p:cNvCxnSpPr/>
          <p:nvPr/>
        </p:nvCxnSpPr>
        <p:spPr>
          <a:xfrm>
            <a:off x="2123728" y="5157192"/>
            <a:ext cx="51125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bgerundetes Rechteck 20">
            <a:extLst>
              <a:ext uri="{FF2B5EF4-FFF2-40B4-BE49-F238E27FC236}">
                <a16:creationId xmlns:a16="http://schemas.microsoft.com/office/drawing/2014/main" id="{81D9DABF-B306-40C9-A2AC-5BB1FAE170F5}"/>
              </a:ext>
            </a:extLst>
          </p:cNvPr>
          <p:cNvSpPr/>
          <p:nvPr/>
        </p:nvSpPr>
        <p:spPr>
          <a:xfrm>
            <a:off x="3052600" y="3937624"/>
            <a:ext cx="2736304" cy="50405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Mittlere Anspannung</a:t>
            </a:r>
          </a:p>
        </p:txBody>
      </p:sp>
      <p:sp>
        <p:nvSpPr>
          <p:cNvPr id="15" name="Abgerundetes Rechteck 21">
            <a:extLst>
              <a:ext uri="{FF2B5EF4-FFF2-40B4-BE49-F238E27FC236}">
                <a16:creationId xmlns:a16="http://schemas.microsoft.com/office/drawing/2014/main" id="{885F40A2-7841-4116-92F0-88E92F2AA81C}"/>
              </a:ext>
            </a:extLst>
          </p:cNvPr>
          <p:cNvSpPr/>
          <p:nvPr/>
        </p:nvSpPr>
        <p:spPr>
          <a:xfrm>
            <a:off x="3052600" y="5242514"/>
            <a:ext cx="2736304" cy="50405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Entspannter Zustand</a:t>
            </a:r>
          </a:p>
        </p:txBody>
      </p:sp>
      <p:sp>
        <p:nvSpPr>
          <p:cNvPr id="20" name="Abgerundetes Rechteck 20">
            <a:extLst>
              <a:ext uri="{FF2B5EF4-FFF2-40B4-BE49-F238E27FC236}">
                <a16:creationId xmlns:a16="http://schemas.microsoft.com/office/drawing/2014/main" id="{971606B2-0F42-4D9C-AAFC-C096CC277BC9}"/>
              </a:ext>
            </a:extLst>
          </p:cNvPr>
          <p:cNvSpPr/>
          <p:nvPr/>
        </p:nvSpPr>
        <p:spPr>
          <a:xfrm>
            <a:off x="3052600" y="2571561"/>
            <a:ext cx="2736304" cy="504056"/>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Hohe Anspannung</a:t>
            </a:r>
          </a:p>
        </p:txBody>
      </p:sp>
      <p:sp>
        <p:nvSpPr>
          <p:cNvPr id="4" name="Textfeld 3">
            <a:extLst>
              <a:ext uri="{FF2B5EF4-FFF2-40B4-BE49-F238E27FC236}">
                <a16:creationId xmlns:a16="http://schemas.microsoft.com/office/drawing/2014/main" id="{B192EDFD-62F4-467F-9DAD-B30E13B50F6F}"/>
              </a:ext>
            </a:extLst>
          </p:cNvPr>
          <p:cNvSpPr txBox="1"/>
          <p:nvPr/>
        </p:nvSpPr>
        <p:spPr>
          <a:xfrm>
            <a:off x="2194559" y="3081546"/>
            <a:ext cx="2066544" cy="369332"/>
          </a:xfrm>
          <a:prstGeom prst="rect">
            <a:avLst/>
          </a:prstGeom>
          <a:noFill/>
        </p:spPr>
        <p:txBody>
          <a:bodyPr wrap="square" rtlCol="0">
            <a:spAutoFit/>
          </a:bodyPr>
          <a:lstStyle/>
          <a:p>
            <a:r>
              <a:rPr lang="de-AT" b="1" dirty="0">
                <a:solidFill>
                  <a:srgbClr val="FF0000"/>
                </a:solidFill>
              </a:rPr>
              <a:t>Kontrollverlust</a:t>
            </a:r>
          </a:p>
        </p:txBody>
      </p:sp>
      <p:sp>
        <p:nvSpPr>
          <p:cNvPr id="21" name="Abgerundetes Rechteck 12">
            <a:extLst>
              <a:ext uri="{FF2B5EF4-FFF2-40B4-BE49-F238E27FC236}">
                <a16:creationId xmlns:a16="http://schemas.microsoft.com/office/drawing/2014/main" id="{730B3984-1D10-4390-815D-105FE6A11556}"/>
              </a:ext>
            </a:extLst>
          </p:cNvPr>
          <p:cNvSpPr/>
          <p:nvPr/>
        </p:nvSpPr>
        <p:spPr>
          <a:xfrm>
            <a:off x="6887745" y="2673297"/>
            <a:ext cx="419382" cy="313196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Wahrnehmung</a:t>
            </a:r>
          </a:p>
        </p:txBody>
      </p:sp>
      <p:sp>
        <p:nvSpPr>
          <p:cNvPr id="22" name="Abgerundetes Rechteck 12">
            <a:extLst>
              <a:ext uri="{FF2B5EF4-FFF2-40B4-BE49-F238E27FC236}">
                <a16:creationId xmlns:a16="http://schemas.microsoft.com/office/drawing/2014/main" id="{06B1A80F-24A2-4D7B-8FAA-CE38B2DB1DAC}"/>
              </a:ext>
            </a:extLst>
          </p:cNvPr>
          <p:cNvSpPr/>
          <p:nvPr/>
        </p:nvSpPr>
        <p:spPr>
          <a:xfrm>
            <a:off x="7466139" y="2673297"/>
            <a:ext cx="419382" cy="313196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Handlungsimpuls</a:t>
            </a:r>
          </a:p>
        </p:txBody>
      </p:sp>
      <p:sp>
        <p:nvSpPr>
          <p:cNvPr id="23" name="Abgerundetes Rechteck 12">
            <a:extLst>
              <a:ext uri="{FF2B5EF4-FFF2-40B4-BE49-F238E27FC236}">
                <a16:creationId xmlns:a16="http://schemas.microsoft.com/office/drawing/2014/main" id="{CB2B3468-988E-4E23-9B74-AEEF14A820F2}"/>
              </a:ext>
            </a:extLst>
          </p:cNvPr>
          <p:cNvSpPr/>
          <p:nvPr/>
        </p:nvSpPr>
        <p:spPr>
          <a:xfrm>
            <a:off x="8108752" y="2673297"/>
            <a:ext cx="419382" cy="313196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Gefühle</a:t>
            </a:r>
          </a:p>
        </p:txBody>
      </p:sp>
      <p:sp>
        <p:nvSpPr>
          <p:cNvPr id="24" name="Abgerundetes Rechteck 12">
            <a:extLst>
              <a:ext uri="{FF2B5EF4-FFF2-40B4-BE49-F238E27FC236}">
                <a16:creationId xmlns:a16="http://schemas.microsoft.com/office/drawing/2014/main" id="{04624130-408F-4169-B4CD-A2910DA0F2CA}"/>
              </a:ext>
            </a:extLst>
          </p:cNvPr>
          <p:cNvSpPr/>
          <p:nvPr/>
        </p:nvSpPr>
        <p:spPr>
          <a:xfrm>
            <a:off x="8751365" y="2719017"/>
            <a:ext cx="419382" cy="313196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Gedanken</a:t>
            </a:r>
          </a:p>
        </p:txBody>
      </p:sp>
      <p:sp>
        <p:nvSpPr>
          <p:cNvPr id="26" name="Abgerundetes Rechteck 12">
            <a:extLst>
              <a:ext uri="{FF2B5EF4-FFF2-40B4-BE49-F238E27FC236}">
                <a16:creationId xmlns:a16="http://schemas.microsoft.com/office/drawing/2014/main" id="{54FDE438-54D4-4E64-A5DB-E30387393886}"/>
              </a:ext>
            </a:extLst>
          </p:cNvPr>
          <p:cNvSpPr/>
          <p:nvPr/>
        </p:nvSpPr>
        <p:spPr>
          <a:xfrm>
            <a:off x="7472235" y="2679393"/>
            <a:ext cx="419382" cy="313196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Handlungsimpuls</a:t>
            </a:r>
          </a:p>
        </p:txBody>
      </p:sp>
      <p:sp>
        <p:nvSpPr>
          <p:cNvPr id="27" name="Abgerundetes Rechteck 12">
            <a:extLst>
              <a:ext uri="{FF2B5EF4-FFF2-40B4-BE49-F238E27FC236}">
                <a16:creationId xmlns:a16="http://schemas.microsoft.com/office/drawing/2014/main" id="{89482D94-4238-40B3-AC25-AD5EE9177F00}"/>
              </a:ext>
            </a:extLst>
          </p:cNvPr>
          <p:cNvSpPr/>
          <p:nvPr/>
        </p:nvSpPr>
        <p:spPr>
          <a:xfrm>
            <a:off x="6884697" y="2670249"/>
            <a:ext cx="419382" cy="313196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Wahrnehmung</a:t>
            </a:r>
          </a:p>
        </p:txBody>
      </p:sp>
      <p:sp>
        <p:nvSpPr>
          <p:cNvPr id="28" name="Abgerundetes Rechteck 12">
            <a:extLst>
              <a:ext uri="{FF2B5EF4-FFF2-40B4-BE49-F238E27FC236}">
                <a16:creationId xmlns:a16="http://schemas.microsoft.com/office/drawing/2014/main" id="{0D9D42F8-D743-4C9C-B55A-AB7A8C61A70F}"/>
              </a:ext>
            </a:extLst>
          </p:cNvPr>
          <p:cNvSpPr/>
          <p:nvPr/>
        </p:nvSpPr>
        <p:spPr>
          <a:xfrm>
            <a:off x="8114848" y="2670249"/>
            <a:ext cx="419382" cy="313196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Gefühle</a:t>
            </a:r>
          </a:p>
        </p:txBody>
      </p:sp>
      <p:sp>
        <p:nvSpPr>
          <p:cNvPr id="29" name="Abgerundetes Rechteck 12">
            <a:extLst>
              <a:ext uri="{FF2B5EF4-FFF2-40B4-BE49-F238E27FC236}">
                <a16:creationId xmlns:a16="http://schemas.microsoft.com/office/drawing/2014/main" id="{890287A5-69E6-42E9-9F92-70F6858D18C4}"/>
              </a:ext>
            </a:extLst>
          </p:cNvPr>
          <p:cNvSpPr/>
          <p:nvPr/>
        </p:nvSpPr>
        <p:spPr>
          <a:xfrm>
            <a:off x="8748317" y="2697681"/>
            <a:ext cx="419382" cy="313196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Gedanken</a:t>
            </a:r>
          </a:p>
        </p:txBody>
      </p:sp>
    </p:spTree>
    <p:extLst>
      <p:ext uri="{BB962C8B-B14F-4D97-AF65-F5344CB8AC3E}">
        <p14:creationId xmlns:p14="http://schemas.microsoft.com/office/powerpoint/2010/main" val="783242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wipe(down)">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down)">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down)">
                                      <p:cBhvr>
                                        <p:cTn id="62" dur="500"/>
                                        <p:tgtEl>
                                          <p:spTgt spid="2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wipe(down)">
                                      <p:cBhvr>
                                        <p:cTn id="6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20" grpId="0" animBg="1"/>
      <p:bldP spid="4" grpId="0"/>
      <p:bldP spid="21" grpId="0" animBg="1"/>
      <p:bldP spid="22" grpId="0" animBg="1"/>
      <p:bldP spid="23" grpId="0" animBg="1"/>
      <p:bldP spid="24" grpId="0" animBg="1"/>
      <p:bldP spid="26" grpId="0" animBg="1"/>
      <p:bldP spid="27" grpId="0" animBg="1"/>
      <p:bldP spid="28"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Wie kann man helfen?</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marL="0" indent="0">
              <a:buNone/>
            </a:pPr>
            <a:r>
              <a:rPr lang="de-AT" dirty="0">
                <a:solidFill>
                  <a:schemeClr val="accent2">
                    <a:lumMod val="60000"/>
                    <a:lumOff val="40000"/>
                  </a:schemeClr>
                </a:solidFill>
              </a:rPr>
              <a:t>0. </a:t>
            </a:r>
            <a:r>
              <a:rPr lang="de-AT" dirty="0"/>
              <a:t>Selbstregulation vor Fremdregulation</a:t>
            </a:r>
          </a:p>
          <a:p>
            <a:pPr>
              <a:buAutoNum type="arabicPeriod"/>
            </a:pPr>
            <a:r>
              <a:rPr lang="de-AT" dirty="0"/>
              <a:t>Kontaktaufnahme</a:t>
            </a:r>
          </a:p>
          <a:p>
            <a:pPr>
              <a:buAutoNum type="arabicPeriod"/>
            </a:pPr>
            <a:r>
              <a:rPr lang="de-AT" dirty="0"/>
              <a:t>Funktionale Validierung</a:t>
            </a:r>
          </a:p>
          <a:p>
            <a:pPr>
              <a:buAutoNum type="arabicPeriod"/>
            </a:pPr>
            <a:r>
              <a:rPr lang="de-AT" dirty="0"/>
              <a:t>Intervention</a:t>
            </a:r>
          </a:p>
          <a:p>
            <a:pPr>
              <a:buAutoNum type="arabicPeriod"/>
            </a:pPr>
            <a:r>
              <a:rPr lang="de-AT" dirty="0"/>
              <a:t>Evaluation der Intervention</a:t>
            </a:r>
          </a:p>
          <a:p>
            <a:endParaRPr lang="de-AT" dirty="0"/>
          </a:p>
        </p:txBody>
      </p:sp>
    </p:spTree>
    <p:extLst>
      <p:ext uri="{BB962C8B-B14F-4D97-AF65-F5344CB8AC3E}">
        <p14:creationId xmlns:p14="http://schemas.microsoft.com/office/powerpoint/2010/main" val="414612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Wie kann man helfen?</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marL="0" indent="0">
              <a:buNone/>
            </a:pPr>
            <a:r>
              <a:rPr lang="de-AT" dirty="0">
                <a:solidFill>
                  <a:schemeClr val="accent2">
                    <a:lumMod val="60000"/>
                    <a:lumOff val="40000"/>
                  </a:schemeClr>
                </a:solidFill>
              </a:rPr>
              <a:t>0. </a:t>
            </a:r>
            <a:r>
              <a:rPr lang="de-AT" dirty="0">
                <a:solidFill>
                  <a:srgbClr val="FF0000"/>
                </a:solidFill>
              </a:rPr>
              <a:t>Selbstregulation vor Fremdregulation</a:t>
            </a:r>
          </a:p>
          <a:p>
            <a:pPr>
              <a:buAutoNum type="arabicPeriod"/>
            </a:pPr>
            <a:r>
              <a:rPr lang="de-AT" dirty="0"/>
              <a:t>Kontaktaufnahme</a:t>
            </a:r>
          </a:p>
          <a:p>
            <a:pPr>
              <a:buAutoNum type="arabicPeriod"/>
            </a:pPr>
            <a:r>
              <a:rPr lang="de-AT" dirty="0"/>
              <a:t>Funktionale Validierung</a:t>
            </a:r>
          </a:p>
          <a:p>
            <a:pPr>
              <a:buAutoNum type="arabicPeriod"/>
            </a:pPr>
            <a:r>
              <a:rPr lang="de-AT" dirty="0"/>
              <a:t>Intervention</a:t>
            </a:r>
          </a:p>
          <a:p>
            <a:pPr>
              <a:buAutoNum type="arabicPeriod"/>
            </a:pPr>
            <a:r>
              <a:rPr lang="de-AT" dirty="0"/>
              <a:t>Evaluation der Intervention</a:t>
            </a:r>
          </a:p>
          <a:p>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r>
              <a:rPr lang="de-AT" dirty="0"/>
              <a:t>	</a:t>
            </a:r>
            <a:r>
              <a:rPr lang="de-AT" dirty="0">
                <a:solidFill>
                  <a:schemeClr val="bg1"/>
                </a:solidFill>
              </a:rPr>
              <a:t>Hilfe holen wenn nötig</a:t>
            </a:r>
          </a:p>
          <a:p>
            <a:pPr marL="0" indent="0">
              <a:buNone/>
            </a:pPr>
            <a:endParaRPr lang="de-AT" dirty="0">
              <a:solidFill>
                <a:schemeClr val="bg1"/>
              </a:solidFill>
            </a:endParaRPr>
          </a:p>
          <a:p>
            <a:pPr marL="0" indent="0">
              <a:buNone/>
            </a:pPr>
            <a:endParaRPr lang="de-AT" dirty="0">
              <a:solidFill>
                <a:schemeClr val="bg1"/>
              </a:solidFill>
            </a:endParaRPr>
          </a:p>
          <a:p>
            <a:pPr marL="0" indent="0">
              <a:buNone/>
            </a:pPr>
            <a:r>
              <a:rPr lang="de-AT" dirty="0">
                <a:solidFill>
                  <a:schemeClr val="bg1"/>
                </a:solidFill>
              </a:rPr>
              <a:t>	Skills zur Gefühlsregulation (AB 9ab)</a:t>
            </a:r>
          </a:p>
          <a:p>
            <a:pPr marL="0" indent="0">
              <a:buNone/>
            </a:pPr>
            <a:endParaRPr lang="de-AT" dirty="0">
              <a:solidFill>
                <a:schemeClr val="bg1"/>
              </a:solidFill>
            </a:endParaRPr>
          </a:p>
          <a:p>
            <a:pPr marL="0" indent="0" algn="ctr">
              <a:buNone/>
            </a:pPr>
            <a:r>
              <a:rPr lang="de-AT" dirty="0">
                <a:solidFill>
                  <a:srgbClr val="FFFF00"/>
                </a:solidFill>
              </a:rPr>
              <a:t>Bewusste Tiefenatmung</a:t>
            </a:r>
          </a:p>
          <a:p>
            <a:pPr marL="0" indent="0" algn="ctr">
              <a:buNone/>
            </a:pPr>
            <a:r>
              <a:rPr lang="de-AT" dirty="0">
                <a:solidFill>
                  <a:srgbClr val="FFFF00"/>
                </a:solidFill>
              </a:rPr>
              <a:t>+</a:t>
            </a:r>
          </a:p>
          <a:p>
            <a:pPr marL="0" indent="0" algn="ctr">
              <a:buNone/>
            </a:pPr>
            <a:r>
              <a:rPr lang="de-AT" dirty="0">
                <a:solidFill>
                  <a:srgbClr val="FFFF00"/>
                </a:solidFill>
              </a:rPr>
              <a:t>Entgegengesetzes Handeln auf 4 Ebenen</a:t>
            </a:r>
          </a:p>
          <a:p>
            <a:pPr marL="0" indent="0">
              <a:buNone/>
            </a:pPr>
            <a:endParaRPr lang="de-AT" dirty="0"/>
          </a:p>
        </p:txBody>
      </p:sp>
      <p:sp>
        <p:nvSpPr>
          <p:cNvPr id="7" name="Rechteck: abgerundete Ecken 6">
            <a:extLst>
              <a:ext uri="{FF2B5EF4-FFF2-40B4-BE49-F238E27FC236}">
                <a16:creationId xmlns:a16="http://schemas.microsoft.com/office/drawing/2014/main" id="{7C793B27-D575-43F9-9035-C54DCCBFCB42}"/>
              </a:ext>
            </a:extLst>
          </p:cNvPr>
          <p:cNvSpPr/>
          <p:nvPr/>
        </p:nvSpPr>
        <p:spPr>
          <a:xfrm>
            <a:off x="7221877" y="5272046"/>
            <a:ext cx="2052125" cy="976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Gefühl</a:t>
            </a:r>
          </a:p>
        </p:txBody>
      </p:sp>
      <p:sp>
        <p:nvSpPr>
          <p:cNvPr id="8" name="Rechteck: abgerundete Ecken 7">
            <a:extLst>
              <a:ext uri="{FF2B5EF4-FFF2-40B4-BE49-F238E27FC236}">
                <a16:creationId xmlns:a16="http://schemas.microsoft.com/office/drawing/2014/main" id="{AEDA90D7-3398-430B-9DF6-7A3534FAD7A5}"/>
              </a:ext>
            </a:extLst>
          </p:cNvPr>
          <p:cNvSpPr/>
          <p:nvPr/>
        </p:nvSpPr>
        <p:spPr>
          <a:xfrm>
            <a:off x="5545265" y="5760222"/>
            <a:ext cx="2311473" cy="9912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Entgegengesetztes Handeln</a:t>
            </a:r>
          </a:p>
          <a:p>
            <a:pPr algn="ctr"/>
            <a:endParaRPr lang="de-AT" dirty="0"/>
          </a:p>
        </p:txBody>
      </p:sp>
      <p:sp>
        <p:nvSpPr>
          <p:cNvPr id="9" name="Rechteck: abgerundete Ecken 8">
            <a:extLst>
              <a:ext uri="{FF2B5EF4-FFF2-40B4-BE49-F238E27FC236}">
                <a16:creationId xmlns:a16="http://schemas.microsoft.com/office/drawing/2014/main" id="{77C49B67-93F7-4AF7-9DB9-B8A82B3176F7}"/>
              </a:ext>
            </a:extLst>
          </p:cNvPr>
          <p:cNvSpPr/>
          <p:nvPr/>
        </p:nvSpPr>
        <p:spPr>
          <a:xfrm>
            <a:off x="5545265" y="4660858"/>
            <a:ext cx="2311474" cy="10062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Entgegengesetzte Körpersprache</a:t>
            </a:r>
          </a:p>
          <a:p>
            <a:pPr algn="ctr"/>
            <a:endParaRPr lang="de-AT" dirty="0"/>
          </a:p>
        </p:txBody>
      </p:sp>
      <p:sp>
        <p:nvSpPr>
          <p:cNvPr id="10" name="Rechteck: abgerundete Ecken 9">
            <a:extLst>
              <a:ext uri="{FF2B5EF4-FFF2-40B4-BE49-F238E27FC236}">
                <a16:creationId xmlns:a16="http://schemas.microsoft.com/office/drawing/2014/main" id="{2508884B-F140-439F-8721-A3B324C5459B}"/>
              </a:ext>
            </a:extLst>
          </p:cNvPr>
          <p:cNvSpPr/>
          <p:nvPr/>
        </p:nvSpPr>
        <p:spPr>
          <a:xfrm>
            <a:off x="8789955" y="5775168"/>
            <a:ext cx="2199120" cy="976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Entgegengesetzte Wahrnehmung</a:t>
            </a:r>
          </a:p>
          <a:p>
            <a:pPr algn="ctr"/>
            <a:endParaRPr lang="de-AT" dirty="0"/>
          </a:p>
        </p:txBody>
      </p:sp>
      <p:sp>
        <p:nvSpPr>
          <p:cNvPr id="11" name="Rechteck: abgerundete Ecken 10">
            <a:extLst>
              <a:ext uri="{FF2B5EF4-FFF2-40B4-BE49-F238E27FC236}">
                <a16:creationId xmlns:a16="http://schemas.microsoft.com/office/drawing/2014/main" id="{21D4AD50-91A9-4BFE-B30F-3908E69A9EB6}"/>
              </a:ext>
            </a:extLst>
          </p:cNvPr>
          <p:cNvSpPr/>
          <p:nvPr/>
        </p:nvSpPr>
        <p:spPr>
          <a:xfrm>
            <a:off x="8789955" y="4660858"/>
            <a:ext cx="2199120" cy="10062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Entgegengesetztes Denken</a:t>
            </a:r>
          </a:p>
        </p:txBody>
      </p:sp>
    </p:spTree>
    <p:extLst>
      <p:ext uri="{BB962C8B-B14F-4D97-AF65-F5344CB8AC3E}">
        <p14:creationId xmlns:p14="http://schemas.microsoft.com/office/powerpoint/2010/main" val="259675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5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fade">
                                      <p:cBhvr>
                                        <p:cTn id="5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Wie kann man helfen?</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marL="0" indent="0">
              <a:buNone/>
            </a:pPr>
            <a:r>
              <a:rPr lang="de-AT" dirty="0">
                <a:solidFill>
                  <a:schemeClr val="accent2">
                    <a:lumMod val="60000"/>
                    <a:lumOff val="40000"/>
                  </a:schemeClr>
                </a:solidFill>
              </a:rPr>
              <a:t>0. </a:t>
            </a:r>
            <a:r>
              <a:rPr lang="de-AT" dirty="0">
                <a:solidFill>
                  <a:schemeClr val="tx1"/>
                </a:solidFill>
              </a:rPr>
              <a:t>Selbstregulation vor Fremdregulation</a:t>
            </a:r>
          </a:p>
          <a:p>
            <a:pPr>
              <a:buAutoNum type="arabicPeriod"/>
            </a:pPr>
            <a:r>
              <a:rPr lang="de-AT" dirty="0">
                <a:solidFill>
                  <a:srgbClr val="FF0000"/>
                </a:solidFill>
              </a:rPr>
              <a:t>Kontaktaufnahme</a:t>
            </a:r>
            <a:endParaRPr lang="de-AT" dirty="0"/>
          </a:p>
          <a:p>
            <a:pPr>
              <a:buAutoNum type="arabicPeriod"/>
            </a:pPr>
            <a:r>
              <a:rPr lang="de-AT" dirty="0"/>
              <a:t>Funktionale Validierung</a:t>
            </a:r>
          </a:p>
          <a:p>
            <a:pPr>
              <a:buAutoNum type="arabicPeriod"/>
            </a:pPr>
            <a:r>
              <a:rPr lang="de-AT" dirty="0"/>
              <a:t>Intervention</a:t>
            </a:r>
          </a:p>
          <a:p>
            <a:pPr>
              <a:buAutoNum type="arabicPeriod"/>
            </a:pPr>
            <a:r>
              <a:rPr lang="de-AT" dirty="0"/>
              <a:t>Evaluation der Intervention</a:t>
            </a:r>
          </a:p>
          <a:p>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r>
              <a:rPr lang="de-AT" dirty="0"/>
              <a:t>	</a:t>
            </a:r>
            <a:r>
              <a:rPr lang="de-AT" dirty="0">
                <a:solidFill>
                  <a:schemeClr val="tx1"/>
                </a:solidFill>
              </a:rPr>
              <a:t> </a:t>
            </a:r>
            <a:r>
              <a:rPr lang="de-AT" dirty="0">
                <a:solidFill>
                  <a:schemeClr val="bg1"/>
                </a:solidFill>
              </a:rPr>
              <a:t>im Zweifelsfall sicherstellen das Kontakt 		 hergestellt ist</a:t>
            </a:r>
          </a:p>
          <a:p>
            <a:pPr marL="0" indent="0">
              <a:buNone/>
            </a:pPr>
            <a:endParaRPr lang="de-AT" dirty="0">
              <a:solidFill>
                <a:schemeClr val="bg1"/>
              </a:solidFill>
            </a:endParaRPr>
          </a:p>
          <a:p>
            <a:pPr marL="0" indent="0">
              <a:buNone/>
            </a:pPr>
            <a:r>
              <a:rPr lang="de-AT" dirty="0">
                <a:solidFill>
                  <a:schemeClr val="bg1"/>
                </a:solidFill>
              </a:rPr>
              <a:t>	</a:t>
            </a:r>
            <a:endParaRPr lang="de-AT" dirty="0"/>
          </a:p>
        </p:txBody>
      </p:sp>
    </p:spTree>
    <p:extLst>
      <p:ext uri="{BB962C8B-B14F-4D97-AF65-F5344CB8AC3E}">
        <p14:creationId xmlns:p14="http://schemas.microsoft.com/office/powerpoint/2010/main" val="353860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Wie kann man helfen?</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marL="0" indent="0">
              <a:buNone/>
            </a:pPr>
            <a:r>
              <a:rPr lang="de-AT" dirty="0">
                <a:solidFill>
                  <a:schemeClr val="accent2">
                    <a:lumMod val="60000"/>
                    <a:lumOff val="40000"/>
                  </a:schemeClr>
                </a:solidFill>
              </a:rPr>
              <a:t>0. </a:t>
            </a:r>
            <a:r>
              <a:rPr lang="de-AT" dirty="0">
                <a:solidFill>
                  <a:schemeClr val="tx1"/>
                </a:solidFill>
              </a:rPr>
              <a:t>Selbstregulation vor Fremdregulation</a:t>
            </a:r>
          </a:p>
          <a:p>
            <a:pPr>
              <a:buAutoNum type="arabicPeriod"/>
            </a:pPr>
            <a:r>
              <a:rPr lang="de-AT" dirty="0">
                <a:solidFill>
                  <a:schemeClr val="tx1"/>
                </a:solidFill>
              </a:rPr>
              <a:t>Kontaktaufnahme</a:t>
            </a:r>
          </a:p>
          <a:p>
            <a:pPr>
              <a:buAutoNum type="arabicPeriod"/>
            </a:pPr>
            <a:r>
              <a:rPr lang="de-AT" dirty="0">
                <a:solidFill>
                  <a:srgbClr val="FF0000"/>
                </a:solidFill>
              </a:rPr>
              <a:t>Funktionale Validierung</a:t>
            </a:r>
          </a:p>
          <a:p>
            <a:pPr>
              <a:buAutoNum type="arabicPeriod"/>
            </a:pPr>
            <a:r>
              <a:rPr lang="de-AT" dirty="0"/>
              <a:t>Intervention</a:t>
            </a:r>
          </a:p>
          <a:p>
            <a:pPr>
              <a:buAutoNum type="arabicPeriod"/>
            </a:pPr>
            <a:r>
              <a:rPr lang="de-AT" dirty="0"/>
              <a:t>Evaluation der Intervention</a:t>
            </a:r>
          </a:p>
          <a:p>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r>
              <a:rPr lang="de-AT" dirty="0"/>
              <a:t>	</a:t>
            </a:r>
            <a:r>
              <a:rPr lang="de-AT" dirty="0">
                <a:solidFill>
                  <a:schemeClr val="bg1"/>
                </a:solidFill>
              </a:rPr>
              <a:t>Validierung = Empathie + Botschaft, dass die 		Sichtweise des anderen auf bestimmte 			Weise berechtigt ist.</a:t>
            </a:r>
          </a:p>
          <a:p>
            <a:pPr marL="0" indent="0">
              <a:buNone/>
            </a:pPr>
            <a:endParaRPr lang="de-AT" dirty="0">
              <a:solidFill>
                <a:schemeClr val="bg1"/>
              </a:solidFill>
            </a:endParaRPr>
          </a:p>
          <a:p>
            <a:pPr marL="0" indent="0">
              <a:buNone/>
            </a:pPr>
            <a:r>
              <a:rPr lang="de-AT" dirty="0">
                <a:solidFill>
                  <a:schemeClr val="bg1"/>
                </a:solidFill>
              </a:rPr>
              <a:t>	funktional = authentisch bleiben</a:t>
            </a:r>
          </a:p>
          <a:p>
            <a:pPr marL="0" indent="0">
              <a:buNone/>
            </a:pPr>
            <a:endParaRPr lang="de-AT" dirty="0">
              <a:solidFill>
                <a:schemeClr val="bg1"/>
              </a:solidFill>
            </a:endParaRPr>
          </a:p>
          <a:p>
            <a:pPr marL="0" indent="0">
              <a:buNone/>
            </a:pPr>
            <a:r>
              <a:rPr lang="de-AT" dirty="0">
                <a:solidFill>
                  <a:schemeClr val="bg1"/>
                </a:solidFill>
              </a:rPr>
              <a:t>	</a:t>
            </a:r>
            <a:r>
              <a:rPr lang="de-AT" dirty="0">
                <a:solidFill>
                  <a:srgbClr val="FFFF00"/>
                </a:solidFill>
              </a:rPr>
              <a:t>6 Stufen der Validierung</a:t>
            </a:r>
          </a:p>
          <a:p>
            <a:pPr marL="0" indent="0">
              <a:buNone/>
            </a:pPr>
            <a:endParaRPr lang="de-AT" dirty="0"/>
          </a:p>
        </p:txBody>
      </p:sp>
      <p:sp>
        <p:nvSpPr>
          <p:cNvPr id="7" name="Rechteck: abgerundete Ecken 6">
            <a:extLst>
              <a:ext uri="{FF2B5EF4-FFF2-40B4-BE49-F238E27FC236}">
                <a16:creationId xmlns:a16="http://schemas.microsoft.com/office/drawing/2014/main" id="{7C793B27-D575-43F9-9035-C54DCCBFCB42}"/>
              </a:ext>
            </a:extLst>
          </p:cNvPr>
          <p:cNvSpPr/>
          <p:nvPr/>
        </p:nvSpPr>
        <p:spPr>
          <a:xfrm>
            <a:off x="5921403" y="6248400"/>
            <a:ext cx="6258757" cy="56365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Aufmerksam zuhören</a:t>
            </a:r>
          </a:p>
        </p:txBody>
      </p:sp>
      <p:sp>
        <p:nvSpPr>
          <p:cNvPr id="8" name="Rechteck: abgerundete Ecken 7">
            <a:extLst>
              <a:ext uri="{FF2B5EF4-FFF2-40B4-BE49-F238E27FC236}">
                <a16:creationId xmlns:a16="http://schemas.microsoft.com/office/drawing/2014/main" id="{AEDA90D7-3398-430B-9DF6-7A3534FAD7A5}"/>
              </a:ext>
            </a:extLst>
          </p:cNvPr>
          <p:cNvSpPr/>
          <p:nvPr/>
        </p:nvSpPr>
        <p:spPr>
          <a:xfrm>
            <a:off x="9010834" y="3808565"/>
            <a:ext cx="3181165" cy="63536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Bezug zur normaler Reaktion</a:t>
            </a:r>
          </a:p>
          <a:p>
            <a:pPr algn="ctr"/>
            <a:endParaRPr lang="de-AT" dirty="0"/>
          </a:p>
        </p:txBody>
      </p:sp>
      <p:sp>
        <p:nvSpPr>
          <p:cNvPr id="9" name="Rechteck: abgerundete Ecken 8">
            <a:extLst>
              <a:ext uri="{FF2B5EF4-FFF2-40B4-BE49-F238E27FC236}">
                <a16:creationId xmlns:a16="http://schemas.microsoft.com/office/drawing/2014/main" id="{77C49B67-93F7-4AF7-9DB9-B8A82B3176F7}"/>
              </a:ext>
            </a:extLst>
          </p:cNvPr>
          <p:cNvSpPr/>
          <p:nvPr/>
        </p:nvSpPr>
        <p:spPr>
          <a:xfrm>
            <a:off x="8202967" y="4450505"/>
            <a:ext cx="3977193" cy="543017"/>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Bezug zur Lebensgeschichte herstellen</a:t>
            </a:r>
          </a:p>
          <a:p>
            <a:pPr algn="ctr"/>
            <a:endParaRPr lang="de-AT" dirty="0"/>
          </a:p>
        </p:txBody>
      </p:sp>
      <p:sp>
        <p:nvSpPr>
          <p:cNvPr id="10" name="Rechteck: abgerundete Ecken 9">
            <a:extLst>
              <a:ext uri="{FF2B5EF4-FFF2-40B4-BE49-F238E27FC236}">
                <a16:creationId xmlns:a16="http://schemas.microsoft.com/office/drawing/2014/main" id="{2508884B-F140-439F-8721-A3B324C5459B}"/>
              </a:ext>
            </a:extLst>
          </p:cNvPr>
          <p:cNvSpPr/>
          <p:nvPr/>
        </p:nvSpPr>
        <p:spPr>
          <a:xfrm>
            <a:off x="7537141" y="4977680"/>
            <a:ext cx="4654859" cy="63536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Benennen von Unausgesprochenem</a:t>
            </a:r>
          </a:p>
          <a:p>
            <a:pPr algn="ctr"/>
            <a:endParaRPr lang="de-AT" dirty="0"/>
          </a:p>
        </p:txBody>
      </p:sp>
      <p:sp>
        <p:nvSpPr>
          <p:cNvPr id="11" name="Rechteck: abgerundete Ecken 10">
            <a:extLst>
              <a:ext uri="{FF2B5EF4-FFF2-40B4-BE49-F238E27FC236}">
                <a16:creationId xmlns:a16="http://schemas.microsoft.com/office/drawing/2014/main" id="{21D4AD50-91A9-4BFE-B30F-3908E69A9EB6}"/>
              </a:ext>
            </a:extLst>
          </p:cNvPr>
          <p:cNvSpPr/>
          <p:nvPr/>
        </p:nvSpPr>
        <p:spPr>
          <a:xfrm>
            <a:off x="6747029" y="5613040"/>
            <a:ext cx="5433131" cy="63536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Wiederholen des Gesagten</a:t>
            </a:r>
          </a:p>
        </p:txBody>
      </p:sp>
      <p:sp>
        <p:nvSpPr>
          <p:cNvPr id="12" name="Rechteck: abgerundete Ecken 11">
            <a:extLst>
              <a:ext uri="{FF2B5EF4-FFF2-40B4-BE49-F238E27FC236}">
                <a16:creationId xmlns:a16="http://schemas.microsoft.com/office/drawing/2014/main" id="{F854F8EE-70B5-4EDA-AD65-E2321452977A}"/>
              </a:ext>
            </a:extLst>
          </p:cNvPr>
          <p:cNvSpPr/>
          <p:nvPr/>
        </p:nvSpPr>
        <p:spPr>
          <a:xfrm>
            <a:off x="9685539" y="3185444"/>
            <a:ext cx="2506461" cy="63536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a:p>
            <a:pPr algn="ctr"/>
            <a:r>
              <a:rPr lang="de-AT" dirty="0"/>
              <a:t>Bezug zur eigenen Reaktion</a:t>
            </a:r>
          </a:p>
          <a:p>
            <a:pPr algn="ctr"/>
            <a:endParaRPr lang="de-AT" dirty="0"/>
          </a:p>
        </p:txBody>
      </p:sp>
    </p:spTree>
    <p:extLst>
      <p:ext uri="{BB962C8B-B14F-4D97-AF65-F5344CB8AC3E}">
        <p14:creationId xmlns:p14="http://schemas.microsoft.com/office/powerpoint/2010/main" val="329907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C1368-BD8D-4954-8BA9-9F582492B192}"/>
              </a:ext>
            </a:extLst>
          </p:cNvPr>
          <p:cNvSpPr>
            <a:spLocks noGrp="1"/>
          </p:cNvSpPr>
          <p:nvPr>
            <p:ph type="title"/>
          </p:nvPr>
        </p:nvSpPr>
        <p:spPr/>
        <p:txBody>
          <a:bodyPr/>
          <a:lstStyle/>
          <a:p>
            <a:r>
              <a:rPr lang="de-AT" dirty="0"/>
              <a:t>Wie kann man helfen?</a:t>
            </a:r>
          </a:p>
        </p:txBody>
      </p:sp>
      <p:sp>
        <p:nvSpPr>
          <p:cNvPr id="3" name="Inhaltsplatzhalter 2">
            <a:extLst>
              <a:ext uri="{FF2B5EF4-FFF2-40B4-BE49-F238E27FC236}">
                <a16:creationId xmlns:a16="http://schemas.microsoft.com/office/drawing/2014/main" id="{06F17379-5D3E-49BB-BEF9-1BE0FD3EEA75}"/>
              </a:ext>
            </a:extLst>
          </p:cNvPr>
          <p:cNvSpPr>
            <a:spLocks noGrp="1"/>
          </p:cNvSpPr>
          <p:nvPr>
            <p:ph idx="1"/>
          </p:nvPr>
        </p:nvSpPr>
        <p:spPr/>
        <p:txBody>
          <a:bodyPr/>
          <a:lstStyle/>
          <a:p>
            <a:pPr marL="0" indent="0">
              <a:buNone/>
            </a:pPr>
            <a:r>
              <a:rPr lang="de-AT" dirty="0">
                <a:solidFill>
                  <a:schemeClr val="accent2">
                    <a:lumMod val="60000"/>
                    <a:lumOff val="40000"/>
                  </a:schemeClr>
                </a:solidFill>
              </a:rPr>
              <a:t>0. </a:t>
            </a:r>
            <a:r>
              <a:rPr lang="de-AT" dirty="0">
                <a:solidFill>
                  <a:schemeClr val="tx1"/>
                </a:solidFill>
              </a:rPr>
              <a:t>Selbstregulation vor Fremdregulation</a:t>
            </a:r>
          </a:p>
          <a:p>
            <a:pPr>
              <a:buAutoNum type="arabicPeriod"/>
            </a:pPr>
            <a:r>
              <a:rPr lang="de-AT" dirty="0">
                <a:solidFill>
                  <a:schemeClr val="tx1"/>
                </a:solidFill>
              </a:rPr>
              <a:t>Kontaktaufnahme</a:t>
            </a:r>
          </a:p>
          <a:p>
            <a:pPr>
              <a:buAutoNum type="arabicPeriod"/>
            </a:pPr>
            <a:r>
              <a:rPr lang="de-AT" dirty="0">
                <a:solidFill>
                  <a:schemeClr val="tx1"/>
                </a:solidFill>
              </a:rPr>
              <a:t>Funktionale </a:t>
            </a:r>
            <a:r>
              <a:rPr lang="de-AT" dirty="0"/>
              <a:t>Validierung</a:t>
            </a:r>
          </a:p>
          <a:p>
            <a:pPr>
              <a:buAutoNum type="arabicPeriod"/>
            </a:pPr>
            <a:r>
              <a:rPr lang="de-AT" dirty="0">
                <a:solidFill>
                  <a:srgbClr val="FF0000"/>
                </a:solidFill>
              </a:rPr>
              <a:t>Intervention</a:t>
            </a:r>
          </a:p>
          <a:p>
            <a:pPr>
              <a:buAutoNum type="arabicPeriod"/>
            </a:pPr>
            <a:r>
              <a:rPr lang="de-AT" dirty="0"/>
              <a:t>Evaluation der Intervention</a:t>
            </a:r>
          </a:p>
          <a:p>
            <a:endParaRPr lang="de-AT" dirty="0"/>
          </a:p>
        </p:txBody>
      </p:sp>
      <p:sp>
        <p:nvSpPr>
          <p:cNvPr id="4" name="Inhaltsplatzhalter 2">
            <a:extLst>
              <a:ext uri="{FF2B5EF4-FFF2-40B4-BE49-F238E27FC236}">
                <a16:creationId xmlns:a16="http://schemas.microsoft.com/office/drawing/2014/main" id="{BAA9BDC4-9570-4D70-8C61-A2A955B1B6AE}"/>
              </a:ext>
            </a:extLst>
          </p:cNvPr>
          <p:cNvSpPr txBox="1">
            <a:spLocks/>
          </p:cNvSpPr>
          <p:nvPr/>
        </p:nvSpPr>
        <p:spPr>
          <a:xfrm>
            <a:off x="5623684" y="1082832"/>
            <a:ext cx="5286972" cy="5708585"/>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de-AT" dirty="0"/>
          </a:p>
          <a:p>
            <a:pPr marL="0" indent="0">
              <a:buNone/>
            </a:pPr>
            <a:r>
              <a:rPr lang="de-AT" dirty="0"/>
              <a:t>	</a:t>
            </a:r>
            <a:r>
              <a:rPr lang="de-AT" dirty="0">
                <a:solidFill>
                  <a:schemeClr val="bg1"/>
                </a:solidFill>
              </a:rPr>
              <a:t>Tiefenatmung anleiten</a:t>
            </a:r>
          </a:p>
          <a:p>
            <a:pPr marL="0" indent="0">
              <a:buNone/>
            </a:pPr>
            <a:endParaRPr lang="de-AT" dirty="0">
              <a:solidFill>
                <a:schemeClr val="bg1"/>
              </a:solidFill>
            </a:endParaRPr>
          </a:p>
          <a:p>
            <a:pPr marL="0" indent="0">
              <a:buNone/>
            </a:pPr>
            <a:r>
              <a:rPr lang="de-AT" dirty="0">
                <a:solidFill>
                  <a:schemeClr val="bg1"/>
                </a:solidFill>
              </a:rPr>
              <a:t>	Normalisieren der Situation</a:t>
            </a:r>
          </a:p>
          <a:p>
            <a:pPr marL="0" indent="0">
              <a:buNone/>
            </a:pPr>
            <a:endParaRPr lang="de-AT" dirty="0">
              <a:solidFill>
                <a:schemeClr val="bg1"/>
              </a:solidFill>
            </a:endParaRPr>
          </a:p>
          <a:p>
            <a:pPr marL="0" indent="0">
              <a:buNone/>
            </a:pPr>
            <a:r>
              <a:rPr lang="de-AT" dirty="0">
                <a:solidFill>
                  <a:schemeClr val="bg1"/>
                </a:solidFill>
              </a:rPr>
              <a:t>	Skills zur Stresstoleranz verwenden </a:t>
            </a:r>
          </a:p>
          <a:p>
            <a:pPr marL="0" indent="0">
              <a:buNone/>
            </a:pPr>
            <a:r>
              <a:rPr lang="de-AT" dirty="0">
                <a:solidFill>
                  <a:schemeClr val="bg1"/>
                </a:solidFill>
              </a:rPr>
              <a:t>	(AB 4-8 + 11)</a:t>
            </a:r>
          </a:p>
          <a:p>
            <a:pPr marL="0" indent="0">
              <a:buNone/>
            </a:pPr>
            <a:endParaRPr lang="de-AT" dirty="0">
              <a:solidFill>
                <a:schemeClr val="bg1"/>
              </a:solidFill>
            </a:endParaRPr>
          </a:p>
          <a:p>
            <a:pPr marL="0" indent="0">
              <a:buNone/>
            </a:pPr>
            <a:r>
              <a:rPr lang="de-AT" dirty="0">
                <a:solidFill>
                  <a:schemeClr val="bg1"/>
                </a:solidFill>
              </a:rPr>
              <a:t>	Skills zur Gefühlsregulation verwenden, um </a:t>
            </a:r>
          </a:p>
          <a:p>
            <a:pPr marL="0" indent="0">
              <a:buNone/>
            </a:pPr>
            <a:r>
              <a:rPr lang="de-AT" dirty="0">
                <a:solidFill>
                  <a:schemeClr val="bg1"/>
                </a:solidFill>
              </a:rPr>
              <a:t>	sekundäre Emotionen abzuschwächen und  </a:t>
            </a:r>
          </a:p>
          <a:p>
            <a:pPr marL="0" indent="0">
              <a:buNone/>
            </a:pPr>
            <a:r>
              <a:rPr lang="de-AT" dirty="0">
                <a:solidFill>
                  <a:schemeClr val="bg1"/>
                </a:solidFill>
              </a:rPr>
              <a:t>	primäre Emotionen angemessen ausdrücken </a:t>
            </a:r>
          </a:p>
          <a:p>
            <a:pPr marL="0" indent="0">
              <a:buNone/>
            </a:pPr>
            <a:r>
              <a:rPr lang="de-AT" dirty="0">
                <a:solidFill>
                  <a:schemeClr val="bg1"/>
                </a:solidFill>
              </a:rPr>
              <a:t>	zu können (AB 9ab)</a:t>
            </a:r>
            <a:endParaRPr lang="de-AT" dirty="0"/>
          </a:p>
        </p:txBody>
      </p:sp>
    </p:spTree>
    <p:extLst>
      <p:ext uri="{BB962C8B-B14F-4D97-AF65-F5344CB8AC3E}">
        <p14:creationId xmlns:p14="http://schemas.microsoft.com/office/powerpoint/2010/main" val="202346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fade">
                                      <p:cBhvr>
                                        <p:cTn id="32" dur="500"/>
                                        <p:tgtEl>
                                          <p:spTgt spid="4">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fade">
                                      <p:cBhvr>
                                        <p:cTn id="35" dur="500"/>
                                        <p:tgtEl>
                                          <p:spTgt spid="4">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4">
                                            <p:txEl>
                                              <p:pRg st="10" end="10"/>
                                            </p:txEl>
                                          </p:spTgt>
                                        </p:tgtEl>
                                        <p:attrNameLst>
                                          <p:attrName>style.visibility</p:attrName>
                                        </p:attrNameLst>
                                      </p:cBhvr>
                                      <p:to>
                                        <p:strVal val="visible"/>
                                      </p:to>
                                    </p:set>
                                    <p:animEffect transition="in" filter="fade">
                                      <p:cBhvr>
                                        <p:cTn id="38" dur="500"/>
                                        <p:tgtEl>
                                          <p:spTgt spid="4">
                                            <p:txEl>
                                              <p:pRg st="10" end="10"/>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4">
                                            <p:txEl>
                                              <p:pRg st="11" end="11"/>
                                            </p:txEl>
                                          </p:spTgt>
                                        </p:tgtEl>
                                        <p:attrNameLst>
                                          <p:attrName>style.visibility</p:attrName>
                                        </p:attrNameLst>
                                      </p:cBhvr>
                                      <p:to>
                                        <p:strVal val="visible"/>
                                      </p:to>
                                    </p:set>
                                    <p:animEffect transition="in" filter="fade">
                                      <p:cBhvr>
                                        <p:cTn id="41"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538</Words>
  <Application>Microsoft Office PowerPoint</Application>
  <PresentationFormat>Breitbild</PresentationFormat>
  <Paragraphs>195</Paragraphs>
  <Slides>17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Arial</vt:lpstr>
      <vt:lpstr>Calibri</vt:lpstr>
      <vt:lpstr>Trebuchet MS</vt:lpstr>
      <vt:lpstr>Wingdings 3</vt:lpstr>
      <vt:lpstr>Facette</vt:lpstr>
      <vt:lpstr>Skills – Fertigkeiten zur Spannungs- und Gefühlsregulation</vt:lpstr>
      <vt:lpstr>Inhaltsverzeichnis</vt:lpstr>
      <vt:lpstr>Was passiert bei Anspannung?</vt:lpstr>
      <vt:lpstr>Was passiert bei Anspannung?</vt:lpstr>
      <vt:lpstr>Wie kann man helfen?</vt:lpstr>
      <vt:lpstr>Wie kann man helfen?</vt:lpstr>
      <vt:lpstr>Wie kann man helfen?</vt:lpstr>
      <vt:lpstr>Wie kann man helfen?</vt:lpstr>
      <vt:lpstr>Wie kann man helfen?</vt:lpstr>
      <vt:lpstr>Wie kann man helfen?</vt:lpstr>
      <vt:lpstr>Spezialfall Angst - Panik</vt:lpstr>
      <vt:lpstr>Spezialfall Angst - Panik</vt:lpstr>
      <vt:lpstr>Spezialfall Angst - Panik</vt:lpstr>
      <vt:lpstr>Spezialfall Ärger - Wut</vt:lpstr>
      <vt:lpstr>Spezialfall Ärger - Wut</vt:lpstr>
      <vt:lpstr>Spezialfall Ärger - Wut</vt:lpstr>
      <vt:lpstr>Vielen Dank für  die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 Fertigkeiten zur Spannungsregulation</dc:title>
  <dc:creator>Patrick</dc:creator>
  <cp:lastModifiedBy>Patrick</cp:lastModifiedBy>
  <cp:revision>59</cp:revision>
  <cp:lastPrinted>2018-05-11T06:37:39Z</cp:lastPrinted>
  <dcterms:created xsi:type="dcterms:W3CDTF">2018-03-07T18:18:32Z</dcterms:created>
  <dcterms:modified xsi:type="dcterms:W3CDTF">2021-08-08T14:12:33Z</dcterms:modified>
</cp:coreProperties>
</file>