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57" r:id="rId10"/>
    <p:sldId id="258" r:id="rId11"/>
    <p:sldId id="259" r:id="rId12"/>
    <p:sldId id="260" r:id="rId13"/>
    <p:sldId id="26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B21EE7-8E52-ED63-8037-A2AD3528571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FD91DBA-6ADD-D0D2-1A2D-3982842DE9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433DE51-CE35-2C12-A434-83EEABCB3EDA}"/>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B4FE202A-5C0F-6696-229D-CDB5BFC998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E86807-F098-5888-DC10-2553AA7FF34A}"/>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231099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B518D3-56C1-9E7A-204D-850E7406BAA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B6DFEE5-D455-3949-0AA3-558CB9800F0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7099F1C-CAE0-0AF4-6108-997E5D33C2D2}"/>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9BDFFD70-F5FF-479C-065A-A10A901D51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C08953-869D-62C2-8FDF-374CE4A169E8}"/>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325983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A9F93A8-E713-D335-8FF3-766DD9149C0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11AFD0A-7E71-BF87-757B-67C8D5BD60F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7938E38-9347-4E20-B612-38C52B5D5142}"/>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BDBB8845-9C4F-DA01-44B6-285DDA88267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F1A94C-C958-07B0-BE5D-783EB9600805}"/>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189276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525F9F-D989-F343-208A-264CD96814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079566-9C2A-8260-4329-EE213330A94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0A2DF7-2AB3-EADD-DE2D-C7D2159AC84F}"/>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BF0AFDFA-01B0-575A-CA1D-FA47CC284B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F780FD-1451-ECA7-8DFA-A4C7F70A99BF}"/>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161845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CD0F1D-BC44-65F1-FEF6-2A35EE9CB6E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A3428C9-7122-91EB-0365-25A6EA0710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270F894-D7EB-08B7-21B3-796D6FF0D8C1}"/>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26998DD8-6B60-67D3-1F5C-D5686CE4CDD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9A84ACD-8B83-4BB9-3C09-E2B3430B5B0E}"/>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211785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601EB-4E9A-8061-EE14-D0B24192516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DE2C557-C7A9-F8B7-3CEC-A3CC3215755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D590415-45C1-95F1-C8F5-DDE8AA7E0D5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DC143FD-4E81-9365-96AA-84192DE7EC3F}"/>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6" name="Espace réservé du pied de page 5">
            <a:extLst>
              <a:ext uri="{FF2B5EF4-FFF2-40B4-BE49-F238E27FC236}">
                <a16:creationId xmlns:a16="http://schemas.microsoft.com/office/drawing/2014/main" id="{33842636-D8FB-F8EC-9E06-6F6AE0A46C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BB19F7F-36DE-F284-D451-7B8B688252F7}"/>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322917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CF57FE-C9D4-DB93-F70C-8FA137FD355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0A0903F-2395-41A9-91E9-D1A4DE171F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23488C3-E08C-D911-730C-F0840526DCD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F7985B-5B97-547E-8704-FC182CFA93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A40845C-6553-CA90-FACF-DF5A363DB57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EBCC0C-1173-2825-2D4D-CB0F8B53109B}"/>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8" name="Espace réservé du pied de page 7">
            <a:extLst>
              <a:ext uri="{FF2B5EF4-FFF2-40B4-BE49-F238E27FC236}">
                <a16:creationId xmlns:a16="http://schemas.microsoft.com/office/drawing/2014/main" id="{198FCF39-E2F7-9B2A-C6EF-C4988E8051B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CD0C6AE-CED8-3C2A-FEDB-305CEBBFE7E3}"/>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817090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F53BD3-E90A-5FED-DEC9-39C8479D009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72881D6-069A-8797-E6F9-E233D9EB6C42}"/>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4" name="Espace réservé du pied de page 3">
            <a:extLst>
              <a:ext uri="{FF2B5EF4-FFF2-40B4-BE49-F238E27FC236}">
                <a16:creationId xmlns:a16="http://schemas.microsoft.com/office/drawing/2014/main" id="{5EDE4BFD-1FE6-9E05-6386-DA9A9963C90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48DF345-0DB0-0E00-5DBF-CE009F548235}"/>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216761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3C260C0-261A-BB4D-09B9-7A4CED7463C0}"/>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3" name="Espace réservé du pied de page 2">
            <a:extLst>
              <a:ext uri="{FF2B5EF4-FFF2-40B4-BE49-F238E27FC236}">
                <a16:creationId xmlns:a16="http://schemas.microsoft.com/office/drawing/2014/main" id="{73B82994-9084-B33A-1A69-A3F08963A12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21B8824-8200-B92B-24F4-B17617DF358E}"/>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310359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D9415-C25D-A45A-36FE-DCCE5140A1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21CE308-B24D-9A99-331B-9E14C34A6F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E97AF2F-A762-E01E-EC70-58EBB74FD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3F3EF9-6134-92A0-9DF6-2355B0060E91}"/>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6" name="Espace réservé du pied de page 5">
            <a:extLst>
              <a:ext uri="{FF2B5EF4-FFF2-40B4-BE49-F238E27FC236}">
                <a16:creationId xmlns:a16="http://schemas.microsoft.com/office/drawing/2014/main" id="{DB3ED1D5-FE3A-0CA3-371B-95FF56168D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5A5DACE-B856-D688-3991-5D1A874A0B7F}"/>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85999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8D6322-7357-E07E-8D48-1B74D2199B1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6BCB492-29C9-387C-A2EA-A3466BCE2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CD9F05C-D332-03EA-4558-6209E520D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1651468-56D7-FFDC-6E8A-CBCB784FA8C0}"/>
              </a:ext>
            </a:extLst>
          </p:cNvPr>
          <p:cNvSpPr>
            <a:spLocks noGrp="1"/>
          </p:cNvSpPr>
          <p:nvPr>
            <p:ph type="dt" sz="half" idx="10"/>
          </p:nvPr>
        </p:nvSpPr>
        <p:spPr/>
        <p:txBody>
          <a:bodyPr/>
          <a:lstStyle/>
          <a:p>
            <a:fld id="{3AE57A45-8759-4195-ACF9-7C9054113013}" type="datetimeFigureOut">
              <a:rPr lang="fr-FR" smtClean="0"/>
              <a:t>27/03/2024</a:t>
            </a:fld>
            <a:endParaRPr lang="fr-FR"/>
          </a:p>
        </p:txBody>
      </p:sp>
      <p:sp>
        <p:nvSpPr>
          <p:cNvPr id="6" name="Espace réservé du pied de page 5">
            <a:extLst>
              <a:ext uri="{FF2B5EF4-FFF2-40B4-BE49-F238E27FC236}">
                <a16:creationId xmlns:a16="http://schemas.microsoft.com/office/drawing/2014/main" id="{A313B512-2D2E-DCF5-F47C-4ABD4BCA739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943BEA8-ADE4-EB7E-562E-6FF06ADC36D4}"/>
              </a:ext>
            </a:extLst>
          </p:cNvPr>
          <p:cNvSpPr>
            <a:spLocks noGrp="1"/>
          </p:cNvSpPr>
          <p:nvPr>
            <p:ph type="sldNum" sz="quarter" idx="12"/>
          </p:nvPr>
        </p:nvSpPr>
        <p:spPr/>
        <p:txBody>
          <a:bodyPr/>
          <a:lstStyle/>
          <a:p>
            <a:fld id="{589B9C5E-8496-4368-A8B5-6ECD6858E2B8}" type="slidenum">
              <a:rPr lang="fr-FR" smtClean="0"/>
              <a:t>‹N°›</a:t>
            </a:fld>
            <a:endParaRPr lang="fr-FR"/>
          </a:p>
        </p:txBody>
      </p:sp>
    </p:spTree>
    <p:extLst>
      <p:ext uri="{BB962C8B-B14F-4D97-AF65-F5344CB8AC3E}">
        <p14:creationId xmlns:p14="http://schemas.microsoft.com/office/powerpoint/2010/main" val="99650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EBE7A94-794D-C5A4-726C-66966ABC1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E213E5D-7D0B-7647-87CF-3BC465895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F9D467-BC38-A31C-4095-FCAFFC9E62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57A45-8759-4195-ACF9-7C9054113013}" type="datetimeFigureOut">
              <a:rPr lang="fr-FR" smtClean="0"/>
              <a:t>27/03/2024</a:t>
            </a:fld>
            <a:endParaRPr lang="fr-FR"/>
          </a:p>
        </p:txBody>
      </p:sp>
      <p:sp>
        <p:nvSpPr>
          <p:cNvPr id="5" name="Espace réservé du pied de page 4">
            <a:extLst>
              <a:ext uri="{FF2B5EF4-FFF2-40B4-BE49-F238E27FC236}">
                <a16:creationId xmlns:a16="http://schemas.microsoft.com/office/drawing/2014/main" id="{1B1B4659-0FA2-6571-78A7-BEFF50E0D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8211D5D-84B5-A77F-89D3-F885B532F6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9C5E-8496-4368-A8B5-6ECD6858E2B8}" type="slidenum">
              <a:rPr lang="fr-FR" smtClean="0"/>
              <a:t>‹N°›</a:t>
            </a:fld>
            <a:endParaRPr lang="fr-FR"/>
          </a:p>
        </p:txBody>
      </p:sp>
    </p:spTree>
    <p:extLst>
      <p:ext uri="{BB962C8B-B14F-4D97-AF65-F5344CB8AC3E}">
        <p14:creationId xmlns:p14="http://schemas.microsoft.com/office/powerpoint/2010/main" val="2060708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23D07C-F1C1-7F20-F6BA-5E2EC1A6EF39}"/>
              </a:ext>
            </a:extLst>
          </p:cNvPr>
          <p:cNvSpPr>
            <a:spLocks noGrp="1"/>
          </p:cNvSpPr>
          <p:nvPr>
            <p:ph type="ctrTitle"/>
          </p:nvPr>
        </p:nvSpPr>
        <p:spPr/>
        <p:txBody>
          <a:bodyPr/>
          <a:lstStyle/>
          <a:p>
            <a:pPr algn="l"/>
            <a:r>
              <a:rPr lang="fr-FR" cap="none" dirty="0"/>
              <a:t>Atelier d’écriture</a:t>
            </a:r>
            <a:endParaRPr lang="fr-FR" dirty="0"/>
          </a:p>
        </p:txBody>
      </p:sp>
      <p:sp>
        <p:nvSpPr>
          <p:cNvPr id="3" name="Sous-titre 2">
            <a:extLst>
              <a:ext uri="{FF2B5EF4-FFF2-40B4-BE49-F238E27FC236}">
                <a16:creationId xmlns:a16="http://schemas.microsoft.com/office/drawing/2014/main" id="{72C4DB99-F908-040E-198C-A959700F628D}"/>
              </a:ext>
            </a:extLst>
          </p:cNvPr>
          <p:cNvSpPr>
            <a:spLocks noGrp="1"/>
          </p:cNvSpPr>
          <p:nvPr>
            <p:ph type="subTitle" idx="1"/>
          </p:nvPr>
        </p:nvSpPr>
        <p:spPr/>
        <p:txBody>
          <a:bodyPr/>
          <a:lstStyle/>
          <a:p>
            <a:pPr algn="l"/>
            <a:r>
              <a:rPr lang="fr-FR" dirty="0"/>
              <a:t>Organisé et animé par Thierry </a:t>
            </a:r>
            <a:r>
              <a:rPr lang="fr-FR" dirty="0" err="1"/>
              <a:t>Feret</a:t>
            </a:r>
            <a:endParaRPr lang="fr-FR" dirty="0"/>
          </a:p>
          <a:p>
            <a:pPr algn="l"/>
            <a:r>
              <a:rPr lang="en-US" sz="1200" dirty="0"/>
              <a:t>Les participants se </a:t>
            </a:r>
            <a:r>
              <a:rPr lang="en-US" sz="1200" dirty="0" err="1"/>
              <a:t>retrouvent</a:t>
            </a:r>
            <a:r>
              <a:rPr lang="en-US" sz="1200" dirty="0"/>
              <a:t> dans la </a:t>
            </a:r>
            <a:r>
              <a:rPr lang="en-US" sz="1200" dirty="0" err="1"/>
              <a:t>galerie</a:t>
            </a:r>
            <a:r>
              <a:rPr lang="en-US" sz="1200" dirty="0"/>
              <a:t> et </a:t>
            </a:r>
            <a:r>
              <a:rPr lang="en-US" sz="1200" dirty="0" err="1"/>
              <a:t>trouvent</a:t>
            </a:r>
            <a:r>
              <a:rPr lang="en-US" sz="1200" dirty="0"/>
              <a:t> </a:t>
            </a:r>
            <a:r>
              <a:rPr lang="en-US" sz="1200" dirty="0" err="1"/>
              <a:t>leur</a:t>
            </a:r>
            <a:r>
              <a:rPr lang="en-US" sz="1200" dirty="0"/>
              <a:t> inspiration dans les oeuvres </a:t>
            </a:r>
            <a:r>
              <a:rPr lang="en-US" sz="1200" dirty="0" err="1"/>
              <a:t>exposées</a:t>
            </a:r>
            <a:endParaRPr lang="en-US" sz="1200" dirty="0"/>
          </a:p>
          <a:p>
            <a:endParaRPr lang="fr-FR" dirty="0"/>
          </a:p>
        </p:txBody>
      </p:sp>
    </p:spTree>
    <p:extLst>
      <p:ext uri="{BB962C8B-B14F-4D97-AF65-F5344CB8AC3E}">
        <p14:creationId xmlns:p14="http://schemas.microsoft.com/office/powerpoint/2010/main" val="1444232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54F17-233F-E49B-0C5D-C524D80C7894}"/>
              </a:ext>
            </a:extLst>
          </p:cNvPr>
          <p:cNvSpPr>
            <a:spLocks noGrp="1"/>
          </p:cNvSpPr>
          <p:nvPr>
            <p:ph type="title"/>
          </p:nvPr>
        </p:nvSpPr>
        <p:spPr/>
        <p:txBody>
          <a:bodyPr>
            <a:norm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Eve- Marie </a:t>
            </a:r>
            <a:r>
              <a:rPr lang="fr-FR" sz="2800" dirty="0" err="1">
                <a:effectLst/>
                <a:latin typeface="Calibri" panose="020F0502020204030204" pitchFamily="34" charset="0"/>
                <a:ea typeface="Calibri" panose="020F0502020204030204" pitchFamily="34" charset="0"/>
                <a:cs typeface="Times New Roman" panose="02020603050405020304" pitchFamily="18" charset="0"/>
              </a:rPr>
              <a:t>Fornier</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E</a:t>
            </a:r>
            <a:r>
              <a:rPr lang="fr-FR" sz="1800" cap="none" dirty="0">
                <a:effectLst/>
                <a:latin typeface="Calibri" panose="020F0502020204030204" pitchFamily="34" charset="0"/>
                <a:ea typeface="Calibri" panose="020F0502020204030204" pitchFamily="34" charset="0"/>
                <a:cs typeface="Times New Roman" panose="02020603050405020304" pitchFamily="18" charset="0"/>
              </a:rPr>
              <a:t>xposition juin 2023</a:t>
            </a:r>
            <a:endParaRPr lang="fr-FR" sz="1800" dirty="0"/>
          </a:p>
        </p:txBody>
      </p:sp>
      <p:sp>
        <p:nvSpPr>
          <p:cNvPr id="4" name="ZoneTexte 3">
            <a:extLst>
              <a:ext uri="{FF2B5EF4-FFF2-40B4-BE49-F238E27FC236}">
                <a16:creationId xmlns:a16="http://schemas.microsoft.com/office/drawing/2014/main" id="{66F36640-8D2C-371F-20C3-0AF86A88069D}"/>
              </a:ext>
            </a:extLst>
          </p:cNvPr>
          <p:cNvSpPr txBox="1"/>
          <p:nvPr/>
        </p:nvSpPr>
        <p:spPr>
          <a:xfrm>
            <a:off x="838200" y="1690688"/>
            <a:ext cx="6094562" cy="4339650"/>
          </a:xfrm>
          <a:prstGeom prst="rect">
            <a:avLst/>
          </a:prstGeom>
          <a:noFill/>
        </p:spPr>
        <p:txBody>
          <a:bodyPr wrap="square">
            <a:spAutoFit/>
          </a:bodyPr>
          <a:lstStyle/>
          <a:p>
            <a:pPr marL="0" indent="0">
              <a:spcBef>
                <a:spcPts val="0"/>
              </a:spcBef>
              <a:buNone/>
            </a:pPr>
            <a:r>
              <a:rPr lang="fr-FR" sz="12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D’après une pièce en verre de Nathalie Dumontier</a:t>
            </a:r>
            <a:endParaRPr lang="fr-FR"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Le filet abandonné.</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Quel est ce gastéropode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Quel est ce bébé pieuvre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Et ce visage humain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Sur cet animal aquatique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J’aime cette idée de multiplicité</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De transparence.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Et d’avancée.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La forme bombée pour le torse.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Des nageoires pour avancer.</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Cette petite bouche rigolote et noire pour nous dire coucou.</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Et cette transparence pour nous dire l’eau propre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La lumière.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Non ce petit animal aquatique n’erre pas.</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Il est bien dans son eau, l’eau propre de cette transparence.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J’aimerais bien être cet animal.</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Ou si je ne l’étais pas, lui dire bonjour.</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Comment vas-tu ?</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Je veux bien te suivre le long de la rivière ou du fleuve.</a:t>
            </a:r>
          </a:p>
          <a:p>
            <a:pPr marL="0" indent="0">
              <a:lnSpc>
                <a:spcPct val="100000"/>
              </a:lnSpc>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Enfin, le long ………</a:t>
            </a:r>
          </a:p>
        </p:txBody>
      </p:sp>
    </p:spTree>
    <p:extLst>
      <p:ext uri="{BB962C8B-B14F-4D97-AF65-F5344CB8AC3E}">
        <p14:creationId xmlns:p14="http://schemas.microsoft.com/office/powerpoint/2010/main" val="23347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54F17-233F-E49B-0C5D-C524D80C7894}"/>
              </a:ext>
            </a:extLst>
          </p:cNvPr>
          <p:cNvSpPr>
            <a:spLocks noGrp="1"/>
          </p:cNvSpPr>
          <p:nvPr>
            <p:ph type="title"/>
          </p:nvPr>
        </p:nvSpPr>
        <p:spPr/>
        <p:txBody>
          <a:bodyPr>
            <a:norm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Eve- Marie </a:t>
            </a:r>
            <a:r>
              <a:rPr lang="fr-FR" sz="2800" dirty="0" err="1">
                <a:effectLst/>
                <a:latin typeface="Calibri" panose="020F0502020204030204" pitchFamily="34" charset="0"/>
                <a:ea typeface="Calibri" panose="020F0502020204030204" pitchFamily="34" charset="0"/>
                <a:cs typeface="Times New Roman" panose="02020603050405020304" pitchFamily="18" charset="0"/>
              </a:rPr>
              <a:t>Fornier</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E</a:t>
            </a:r>
            <a:r>
              <a:rPr lang="fr-FR" sz="1800" cap="none" dirty="0">
                <a:effectLst/>
                <a:latin typeface="Calibri" panose="020F0502020204030204" pitchFamily="34" charset="0"/>
                <a:ea typeface="Calibri" panose="020F0502020204030204" pitchFamily="34" charset="0"/>
                <a:cs typeface="Times New Roman" panose="02020603050405020304" pitchFamily="18" charset="0"/>
              </a:rPr>
              <a:t>xposition juin 2023</a:t>
            </a:r>
            <a:endParaRPr lang="fr-FR" sz="1800" dirty="0"/>
          </a:p>
        </p:txBody>
      </p:sp>
      <p:sp>
        <p:nvSpPr>
          <p:cNvPr id="4" name="ZoneTexte 3">
            <a:extLst>
              <a:ext uri="{FF2B5EF4-FFF2-40B4-BE49-F238E27FC236}">
                <a16:creationId xmlns:a16="http://schemas.microsoft.com/office/drawing/2014/main" id="{66F36640-8D2C-371F-20C3-0AF86A88069D}"/>
              </a:ext>
            </a:extLst>
          </p:cNvPr>
          <p:cNvSpPr txBox="1"/>
          <p:nvPr/>
        </p:nvSpPr>
        <p:spPr>
          <a:xfrm>
            <a:off x="838200" y="1690688"/>
            <a:ext cx="6094562" cy="4339650"/>
          </a:xfrm>
          <a:prstGeom prst="rect">
            <a:avLst/>
          </a:prstGeom>
          <a:noFill/>
        </p:spPr>
        <p:txBody>
          <a:bodyPr wrap="square">
            <a:spAutoFit/>
          </a:bodyPr>
          <a:lstStyle/>
          <a:p>
            <a:pPr marL="0" indent="0">
              <a:spcBef>
                <a:spcPts val="0"/>
              </a:spcBef>
              <a:buNone/>
            </a:pPr>
            <a:r>
              <a:rPr lang="fr-FR" sz="1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 ’ après les sculptures en céramique de Iule Amado </a:t>
            </a:r>
            <a:r>
              <a:rPr lang="fr-FR" sz="11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Fischgrund</a:t>
            </a:r>
            <a:r>
              <a:rPr lang="fr-FR" sz="1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spcBef>
                <a:spcPts val="0"/>
              </a:spcBef>
              <a:buNone/>
            </a:pP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Des soutiens- gorges :</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Une gorge noire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Une gorge blanche.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Pour nous dire la beauté des seins.</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Que ce soit noir ou blanc, les seins sont beaux</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Traversés de tant de vie accablée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Accablante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Brillante ou non.</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Je ne saurais dire tout ce qu’ils ont vécu derrière cette beauté en céramique.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Moi je suis émerveillée par ces minuscules beautés accolées les unes aux autres.</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Et ce galbe !</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Comme la trace d ’une main caressante aimante.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Une chose me chagrine.</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Les sculptures ne sont pas reliées comme si les seins avaient</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Des vies contraires,</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Comme si les seins ne se parlaient pas.</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Si, si </a:t>
            </a:r>
            <a:r>
              <a:rPr lang="fr-FR" sz="1200" dirty="0" err="1">
                <a:effectLst/>
                <a:latin typeface="Calibri" panose="020F0502020204030204" pitchFamily="34" charset="0"/>
                <a:ea typeface="Calibri" panose="020F0502020204030204" pitchFamily="34" charset="0"/>
                <a:cs typeface="Times New Roman" panose="02020603050405020304" pitchFamily="18" charset="0"/>
              </a:rPr>
              <a:t>si</a:t>
            </a:r>
            <a:r>
              <a:rPr lang="fr-FR" sz="1200" dirty="0">
                <a:effectLst/>
                <a:latin typeface="Calibri" panose="020F0502020204030204" pitchFamily="34" charset="0"/>
                <a:ea typeface="Calibri" panose="020F0502020204030204" pitchFamily="34" charset="0"/>
                <a:cs typeface="Times New Roman" panose="02020603050405020304" pitchFamily="18" charset="0"/>
              </a:rPr>
              <a:t>, pas de découragement.</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Des liens très beaux peuvent attacher</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Rattacher ces sculptures- seins.</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Quelle coquine cette Iule Amado </a:t>
            </a:r>
            <a:r>
              <a:rPr lang="fr-FR" sz="1200" dirty="0" err="1">
                <a:effectLst/>
                <a:latin typeface="Calibri" panose="020F0502020204030204" pitchFamily="34" charset="0"/>
                <a:ea typeface="Calibri" panose="020F0502020204030204" pitchFamily="34" charset="0"/>
                <a:cs typeface="Times New Roman" panose="02020603050405020304" pitchFamily="18" charset="0"/>
              </a:rPr>
              <a:t>Fischgrund</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spcBef>
                <a:spcPts val="0"/>
              </a:spcBef>
              <a:buNone/>
            </a:pPr>
            <a:r>
              <a:rPr lang="fr-FR" sz="1200" dirty="0">
                <a:effectLst/>
                <a:latin typeface="Calibri" panose="020F0502020204030204" pitchFamily="34" charset="0"/>
                <a:ea typeface="Calibri" panose="020F0502020204030204" pitchFamily="34" charset="0"/>
                <a:cs typeface="Times New Roman" panose="02020603050405020304" pitchFamily="18" charset="0"/>
              </a:rPr>
              <a:t>Elle a le feu sacré.</a:t>
            </a:r>
          </a:p>
        </p:txBody>
      </p:sp>
    </p:spTree>
    <p:extLst>
      <p:ext uri="{BB962C8B-B14F-4D97-AF65-F5344CB8AC3E}">
        <p14:creationId xmlns:p14="http://schemas.microsoft.com/office/powerpoint/2010/main" val="2960115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54F17-233F-E49B-0C5D-C524D80C7894}"/>
              </a:ext>
            </a:extLst>
          </p:cNvPr>
          <p:cNvSpPr>
            <a:spLocks noGrp="1"/>
          </p:cNvSpPr>
          <p:nvPr>
            <p:ph type="title"/>
          </p:nvPr>
        </p:nvSpPr>
        <p:spPr/>
        <p:txBody>
          <a:bodyPr>
            <a:norm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Gabrielle moreau</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E</a:t>
            </a:r>
            <a:r>
              <a:rPr lang="fr-FR" sz="1800" cap="none" dirty="0">
                <a:effectLst/>
                <a:latin typeface="Calibri" panose="020F0502020204030204" pitchFamily="34" charset="0"/>
                <a:ea typeface="Calibri" panose="020F0502020204030204" pitchFamily="34" charset="0"/>
                <a:cs typeface="Times New Roman" panose="02020603050405020304" pitchFamily="18" charset="0"/>
              </a:rPr>
              <a:t>xposition juin 2023</a:t>
            </a:r>
            <a:endParaRPr lang="fr-FR" sz="1800" dirty="0"/>
          </a:p>
        </p:txBody>
      </p:sp>
      <p:sp>
        <p:nvSpPr>
          <p:cNvPr id="4" name="ZoneTexte 3">
            <a:extLst>
              <a:ext uri="{FF2B5EF4-FFF2-40B4-BE49-F238E27FC236}">
                <a16:creationId xmlns:a16="http://schemas.microsoft.com/office/drawing/2014/main" id="{66F36640-8D2C-371F-20C3-0AF86A88069D}"/>
              </a:ext>
            </a:extLst>
          </p:cNvPr>
          <p:cNvSpPr txBox="1"/>
          <p:nvPr/>
        </p:nvSpPr>
        <p:spPr>
          <a:xfrm>
            <a:off x="838200" y="1690688"/>
            <a:ext cx="5346940" cy="4242187"/>
          </a:xfrm>
          <a:prstGeom prst="rect">
            <a:avLst/>
          </a:prstGeom>
          <a:noFill/>
        </p:spPr>
        <p:txBody>
          <a:bodyPr wrap="square">
            <a:spAutoFit/>
          </a:bodyPr>
          <a:lstStyle/>
          <a:p>
            <a:pPr marL="0" indent="0">
              <a:spcBef>
                <a:spcPts val="0"/>
              </a:spcBef>
              <a:buNone/>
            </a:pPr>
            <a:r>
              <a:rPr lang="fr-FR" sz="1000" b="1"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Inspiré par « Au bord de la mer » </a:t>
            </a:r>
            <a:r>
              <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de Dorothée DELORNOIR</a:t>
            </a:r>
          </a:p>
          <a:p>
            <a:pPr marL="0" indent="0">
              <a:spcBef>
                <a:spcPts val="0"/>
              </a:spcBef>
              <a:buNone/>
            </a:pPr>
            <a:endPar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Assise, là, devant le bord de la mer, le vent souffle. De minuscules grains de sable volent. La danse des vagues résonne, et les souvenirs enfouis affluent et montent en moi. Une larme perle à ma paupière, aussitôt séchée par le vent. Il n’y a personne. La plage est déserte. L’air chargé d’embruns glisse sur ma peau. Difficilement, je me décide à me lever. Je marche un peu. Mes pas laissent des traces sur le sable. Puis la mer vient les effacer une à une, lentement, patiemment. J’aimerai qu’elle lave aussi ma mémoire du feu qui la hante. J’aimerai que le vent aère mon âme et souffle un grand renouveau. J’aimerai pouvoir te croiser et te dire « bonjour, comment vas-tu ? ». J’aimerai ne plus ressasser la rancœur, la jalousie et la perte d’estime de soi. Là, devant l’amer, je me sens à la fois toute petite, insignifiante et minuscule en contraste avec le paysage grandiose. Mais je reprends aussi goût aux choses, à moi-même et à la vie. Je m’aperçois du chemin parcouru en quelque temps et ça m’impressionne. Maintenant que j’ai fait la paix avec moi-même, il ne me reste plus qu’à apprendre à vivre avec les autres. Tous ceux-là, tantôt trop bruyants, tantôt trop silencieux, trop nombreux ou trop solitaires. Apprendre à vivre avec les autres. </a:t>
            </a:r>
          </a:p>
          <a:p>
            <a:pPr marL="0" indent="0">
              <a:spcBef>
                <a:spcPts val="0"/>
              </a:spcBef>
              <a:buNone/>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7957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54F17-233F-E49B-0C5D-C524D80C7894}"/>
              </a:ext>
            </a:extLst>
          </p:cNvPr>
          <p:cNvSpPr>
            <a:spLocks noGrp="1"/>
          </p:cNvSpPr>
          <p:nvPr>
            <p:ph type="title"/>
          </p:nvPr>
        </p:nvSpPr>
        <p:spPr/>
        <p:txBody>
          <a:bodyPr>
            <a:norm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Gabrielle moreau</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E</a:t>
            </a:r>
            <a:r>
              <a:rPr lang="fr-FR" sz="1800" cap="none" dirty="0">
                <a:effectLst/>
                <a:latin typeface="Calibri" panose="020F0502020204030204" pitchFamily="34" charset="0"/>
                <a:ea typeface="Calibri" panose="020F0502020204030204" pitchFamily="34" charset="0"/>
                <a:cs typeface="Times New Roman" panose="02020603050405020304" pitchFamily="18" charset="0"/>
              </a:rPr>
              <a:t>xposition juin 2023</a:t>
            </a:r>
            <a:endParaRPr lang="fr-FR" sz="1800" dirty="0"/>
          </a:p>
        </p:txBody>
      </p:sp>
      <p:sp>
        <p:nvSpPr>
          <p:cNvPr id="4" name="ZoneTexte 3">
            <a:extLst>
              <a:ext uri="{FF2B5EF4-FFF2-40B4-BE49-F238E27FC236}">
                <a16:creationId xmlns:a16="http://schemas.microsoft.com/office/drawing/2014/main" id="{66F36640-8D2C-371F-20C3-0AF86A88069D}"/>
              </a:ext>
            </a:extLst>
          </p:cNvPr>
          <p:cNvSpPr txBox="1"/>
          <p:nvPr/>
        </p:nvSpPr>
        <p:spPr>
          <a:xfrm>
            <a:off x="838200" y="1690688"/>
            <a:ext cx="5346940" cy="4747453"/>
          </a:xfrm>
          <a:prstGeom prst="rect">
            <a:avLst/>
          </a:prstGeom>
          <a:noFill/>
        </p:spPr>
        <p:txBody>
          <a:bodyPr wrap="square">
            <a:spAutoFit/>
          </a:bodyPr>
          <a:lstStyle/>
          <a:p>
            <a:pPr marL="0" indent="0">
              <a:spcBef>
                <a:spcPts val="0"/>
              </a:spcBef>
              <a:buNone/>
            </a:pPr>
            <a:r>
              <a:rPr lang="fr-FR" sz="1000" b="1" cap="none" dirty="0">
                <a:solidFill>
                  <a:srgbClr val="C00000"/>
                </a:solidFill>
                <a:latin typeface="Calibri" panose="020F0502020204030204" pitchFamily="34" charset="0"/>
                <a:ea typeface="Calibri" panose="020F0502020204030204" pitchFamily="34" charset="0"/>
                <a:cs typeface="Times New Roman" panose="02020603050405020304" pitchFamily="18" charset="0"/>
              </a:rPr>
              <a:t>Inspiré par « </a:t>
            </a:r>
            <a:r>
              <a:rPr lang="fr-FR" sz="1000" b="1" cap="none"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eté</a:t>
            </a:r>
            <a:r>
              <a:rPr lang="fr-FR" sz="1000" b="1" cap="none"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indien » de Claire Montoya &amp; « Incendie » de André </a:t>
            </a:r>
            <a:r>
              <a:rPr lang="fr-FR" sz="1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Schembri</a:t>
            </a:r>
            <a:endParaRPr lang="fr-FR" sz="1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Et là ? T’as mal ? » Elle pose sa main sur une de ses plaies à peine cicatrisées.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Non, c’est sec. Ça gratte un peu c’est tout et je n’ai plus mal, maintenant que tu es près de moi.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Même pas un petit peu ?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Si un petit peu, mais je n’y pense plus … Tu sais que même ton ombre est lumineuse ?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Et toi, c’est ta noirceur qui te rend beau. »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Beau ??? Non pas beau … Intrigant, ténébreux, torturé, en pleine chute, mais pas beau…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Utilise les mots que tu souhaites pour te qualifier, j’y mets les miens. Moi je te vois énigmatique, et peut-être un peu prisonnier de toi-même.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C’est que je suis terre à terre.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Terre à terre, ça te va très bien … et moi … je suis quoi alors ??? </a:t>
            </a:r>
            <a:r>
              <a:rPr lang="fr-FR" sz="1100" i="1" dirty="0">
                <a:latin typeface="Calibri" panose="020F0502020204030204" pitchFamily="34" charset="0"/>
                <a:ea typeface="Calibri" panose="020F0502020204030204" pitchFamily="34" charset="0"/>
                <a:cs typeface="Times New Roman" panose="02020603050405020304" pitchFamily="18" charset="0"/>
              </a:rPr>
              <a:t>U</a:t>
            </a:r>
            <a:r>
              <a:rPr lang="fr-FR" sz="1100" i="1" dirty="0">
                <a:effectLst/>
                <a:latin typeface="Calibri" panose="020F0502020204030204" pitchFamily="34" charset="0"/>
                <a:ea typeface="Calibri" panose="020F0502020204030204" pitchFamily="34" charset="0"/>
                <a:cs typeface="Times New Roman" panose="02020603050405020304" pitchFamily="18" charset="0"/>
              </a:rPr>
              <a:t>n squame d’étoile, un plasma inorganique, un vitrail qui raconte la vie entière, totale et imparfaite.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Tu es transparente, limpide et joyeuse. Tu coules comme de l’eau de roche. Tu sembles tellement différente des autres. Tu apportes de la lumière à mon ombre.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Et nous dans tout ça ? »</a:t>
            </a:r>
          </a:p>
          <a:p>
            <a:pPr marL="0" lvl="0" indent="0" algn="just">
              <a:lnSpc>
                <a:spcPct val="150000"/>
              </a:lnSpc>
              <a:spcBef>
                <a:spcPts val="0"/>
              </a:spcBef>
              <a:buNone/>
            </a:pPr>
            <a:r>
              <a:rPr lang="fr-FR" sz="1100" i="1" dirty="0">
                <a:effectLst/>
                <a:latin typeface="Calibri" panose="020F0502020204030204" pitchFamily="34" charset="0"/>
                <a:ea typeface="Calibri" panose="020F0502020204030204" pitchFamily="34" charset="0"/>
                <a:cs typeface="Times New Roman" panose="02020603050405020304" pitchFamily="18" charset="0"/>
              </a:rPr>
              <a:t>« Il n’y a de « nous » que dans l’éphémère instant et un stylo est notre messager. »</a:t>
            </a:r>
          </a:p>
          <a:p>
            <a:pPr marL="0" indent="0">
              <a:spcBef>
                <a:spcPts val="0"/>
              </a:spcBef>
              <a:buNone/>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173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Espace réservé pour une image  5" descr="Une image contenant habits, Visage humain, personne, sourire&#10;&#10;Description générée automatiquement">
            <a:extLst>
              <a:ext uri="{FF2B5EF4-FFF2-40B4-BE49-F238E27FC236}">
                <a16:creationId xmlns:a16="http://schemas.microsoft.com/office/drawing/2014/main" id="{189CED6E-0B3D-81FA-2AE0-4BF3576448FB}"/>
              </a:ext>
            </a:extLst>
          </p:cNvPr>
          <p:cNvPicPr>
            <a:picLocks noChangeAspect="1"/>
          </p:cNvPicPr>
          <p:nvPr/>
        </p:nvPicPr>
        <p:blipFill rotWithShape="1">
          <a:blip r:embed="rId2"/>
          <a:srcRect t="10025" b="5712"/>
          <a:stretch/>
        </p:blipFill>
        <p:spPr>
          <a:xfrm>
            <a:off x="5168156" y="741582"/>
            <a:ext cx="5985799" cy="5142200"/>
          </a:xfrm>
          <a:prstGeom prst="rect">
            <a:avLst/>
          </a:prstGeom>
          <a:ln w="57150">
            <a:solidFill>
              <a:schemeClr val="tx1"/>
            </a:solidFill>
          </a:ln>
        </p:spPr>
      </p:pic>
      <p:sp>
        <p:nvSpPr>
          <p:cNvPr id="26" name="Freeform: Shape 25">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338E1C64-8E09-A6A9-69BE-32BEE5AD35E5}"/>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dirty="0">
                <a:solidFill>
                  <a:srgbClr val="FFFFFF"/>
                </a:solidFill>
              </a:rPr>
              <a:t>Invitation au </a:t>
            </a:r>
            <a:r>
              <a:rPr lang="en-US" sz="4000" dirty="0" err="1">
                <a:solidFill>
                  <a:srgbClr val="FFFFFF"/>
                </a:solidFill>
              </a:rPr>
              <a:t>songe</a:t>
            </a:r>
            <a:br>
              <a:rPr lang="en-US" sz="4000" dirty="0">
                <a:solidFill>
                  <a:srgbClr val="FFFFFF"/>
                </a:solidFill>
              </a:rPr>
            </a:br>
            <a:r>
              <a:rPr lang="en-US" sz="2000" dirty="0">
                <a:solidFill>
                  <a:srgbClr val="FFFFFF"/>
                </a:solidFill>
              </a:rPr>
              <a:t>12 </a:t>
            </a:r>
            <a:r>
              <a:rPr lang="en-US" sz="2000" dirty="0" err="1">
                <a:solidFill>
                  <a:srgbClr val="FFFFFF"/>
                </a:solidFill>
              </a:rPr>
              <a:t>janvier</a:t>
            </a:r>
            <a:r>
              <a:rPr lang="en-US" sz="2000" dirty="0">
                <a:solidFill>
                  <a:srgbClr val="FFFFFF"/>
                </a:solidFill>
              </a:rPr>
              <a:t> au 11 </a:t>
            </a:r>
            <a:r>
              <a:rPr lang="en-US" sz="2000" dirty="0" err="1">
                <a:solidFill>
                  <a:srgbClr val="FFFFFF"/>
                </a:solidFill>
              </a:rPr>
              <a:t>février</a:t>
            </a:r>
            <a:r>
              <a:rPr lang="en-US" sz="2000" dirty="0">
                <a:solidFill>
                  <a:srgbClr val="FFFFFF"/>
                </a:solidFill>
              </a:rPr>
              <a:t> 2024</a:t>
            </a:r>
            <a:br>
              <a:rPr lang="en-US" sz="4000" dirty="0">
                <a:solidFill>
                  <a:srgbClr val="FFFFFF"/>
                </a:solidFill>
              </a:rPr>
            </a:br>
            <a:endParaRPr lang="en-US" sz="4000" dirty="0">
              <a:solidFill>
                <a:srgbClr val="FFFFFF"/>
              </a:solidFill>
            </a:endParaRPr>
          </a:p>
        </p:txBody>
      </p:sp>
    </p:spTree>
    <p:extLst>
      <p:ext uri="{BB962C8B-B14F-4D97-AF65-F5344CB8AC3E}">
        <p14:creationId xmlns:p14="http://schemas.microsoft.com/office/powerpoint/2010/main" val="356731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C014B3-D5B0-F28E-B3CC-BF8E7E3F5A99}"/>
              </a:ext>
            </a:extLst>
          </p:cNvPr>
          <p:cNvSpPr>
            <a:spLocks noGrp="1"/>
          </p:cNvSpPr>
          <p:nvPr>
            <p:ph type="title"/>
          </p:nvPr>
        </p:nvSpPr>
        <p:spPr>
          <a:xfrm>
            <a:off x="838200" y="237717"/>
            <a:ext cx="10515600" cy="1325563"/>
          </a:xfrm>
        </p:spPr>
        <p:txBody>
          <a:bodyPr>
            <a:normAutofit/>
          </a:bodyPr>
          <a:lstStyle/>
          <a:p>
            <a:r>
              <a:rPr lang="fr-FR" sz="3100" dirty="0">
                <a:effectLst/>
                <a:latin typeface="Calibri" panose="020F0502020204030204" pitchFamily="34" charset="0"/>
                <a:ea typeface="Calibri" panose="020F0502020204030204" pitchFamily="34" charset="0"/>
                <a:cs typeface="Times New Roman" panose="02020603050405020304" pitchFamily="18" charset="0"/>
              </a:rPr>
              <a:t>Thierry </a:t>
            </a:r>
            <a:r>
              <a:rPr lang="fr-FR" sz="3100" dirty="0" err="1">
                <a:effectLst/>
                <a:latin typeface="Calibri" panose="020F0502020204030204" pitchFamily="34" charset="0"/>
                <a:ea typeface="Calibri" panose="020F0502020204030204" pitchFamily="34" charset="0"/>
                <a:cs typeface="Times New Roman" panose="02020603050405020304" pitchFamily="18" charset="0"/>
              </a:rPr>
              <a:t>Feret</a:t>
            </a:r>
            <a:br>
              <a:rPr lang="fr-FR" sz="60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5 février 2024</a:t>
            </a:r>
            <a:endParaRPr lang="fr-FR" sz="1800" dirty="0"/>
          </a:p>
        </p:txBody>
      </p:sp>
      <p:sp>
        <p:nvSpPr>
          <p:cNvPr id="4" name="ZoneTexte 3">
            <a:extLst>
              <a:ext uri="{FF2B5EF4-FFF2-40B4-BE49-F238E27FC236}">
                <a16:creationId xmlns:a16="http://schemas.microsoft.com/office/drawing/2014/main" id="{C4DAD9A4-8378-C4C7-533E-1D5DB5C578A8}"/>
              </a:ext>
            </a:extLst>
          </p:cNvPr>
          <p:cNvSpPr txBox="1"/>
          <p:nvPr/>
        </p:nvSpPr>
        <p:spPr>
          <a:xfrm>
            <a:off x="838200" y="1425257"/>
            <a:ext cx="6528758" cy="5432256"/>
          </a:xfrm>
          <a:prstGeom prst="rect">
            <a:avLst/>
          </a:prstGeom>
          <a:noFill/>
        </p:spPr>
        <p:txBody>
          <a:bodyPr wrap="square">
            <a:spAutoFit/>
          </a:bodyPr>
          <a:lstStyle/>
          <a:p>
            <a:pPr marL="0" indent="0" algn="just">
              <a:lnSpc>
                <a:spcPct val="100000"/>
              </a:lnSpc>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Coucher la case et cocher la case, cacher le danger sans gâcher sa planète, tourner gauche puis tourner droite puis revenir au milieu.</a:t>
            </a:r>
          </a:p>
          <a:p>
            <a:pPr marL="0" indent="0" algn="just">
              <a:lnSpc>
                <a:spcPct val="100000"/>
              </a:lnSpc>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Il est tout retourné au dehors et au-dedans, il ne trouve plus ses mots il bafouille, il barbouille les mots il aimerait les saisir, les attraper, les encapsuler, les cajoler. il ne faisait que les cajoler, il dérape sur les syllabes les b deviennent des P et lui se transforme homme de peu, certains vont même jusqu’à l’appeler </a:t>
            </a:r>
            <a:r>
              <a:rPr lang="fr-FR" sz="1100" dirty="0" err="1">
                <a:effectLst/>
                <a:latin typeface="Calibri" panose="020F0502020204030204" pitchFamily="34" charset="0"/>
                <a:ea typeface="Calibri" panose="020F0502020204030204" pitchFamily="34" charset="0"/>
                <a:cs typeface="Times New Roman" panose="02020603050405020304" pitchFamily="18" charset="0"/>
              </a:rPr>
              <a:t>Peupeu</a:t>
            </a:r>
            <a:r>
              <a:rPr lang="fr-FR" sz="1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0000"/>
              </a:lnSpc>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Il voit sait, mais ne peut passer à l’exécution, il a su il y eut un temps mais voilà il ne sait plus. Il a beau chercher à droite, à gauche au milieu et au centre il ne sait pas ou plus exactement, il ne sait plus. Il est redevenu cet enfant qui joue sa vie entre parenthèse en jouant à colin Maillart. Bouteille à la mer il est sans Amar   tout lui parait amer. Il n’est qu’un peut être suspendu entre aujourd’hui et demain il ne sait pas comment on cicatrise les mots. Il est cet enfant abandonné sur le rivage qui sait plus s’il doit chanter, se souvenir, prier, aller voir des sorciers, des sourciers, lire sur les lèvres. Il ne connaissait pas ce présent, il ne le conjugue plus il est conjugué. Il est le conjuré d’un langage qui l’habite mais qu’il ne connait pas. Il bégaye sa vie trébuche sur les mots pèse les syllabes au trébuchet de son souvenir vacillant,</a:t>
            </a:r>
          </a:p>
          <a:p>
            <a:pPr marL="0" indent="0" algn="just">
              <a:lnSpc>
                <a:spcPct val="100000"/>
              </a:lnSpc>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Parfois dans le labyrinthe, il rêve du bleu de la source, de ton sourire si clair, aura-t-il la force demain, demain lui parait si loin.</a:t>
            </a:r>
          </a:p>
          <a:p>
            <a:pPr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Baiser rouge de la patience qui fuse et vient effleurer les aplats blancs.</a:t>
            </a:r>
          </a:p>
          <a:p>
            <a:pPr marL="0"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Le calme vient atterrir et puis plus rien ne bouge le silence trouve sa place et le corps s’étend.</a:t>
            </a:r>
          </a:p>
          <a:p>
            <a:pPr marL="0"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Peur bleu les geôles se referment. Tu ne sais pas si tu es dehors ou déjà dedans et devant toi les barreaux un bruit de loquet la lumière entre.</a:t>
            </a:r>
          </a:p>
          <a:p>
            <a:pPr marL="0"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Elle poudroie elle balaie tout. Le jour est-il une prison ? Des grilles et du sang, des graffitis sur les murs tachés. Les ai-je rêvés</a:t>
            </a:r>
            <a:r>
              <a:rPr lang="fr-FR" sz="1100" dirty="0">
                <a:latin typeface="Calibri" panose="020F0502020204030204" pitchFamily="34" charset="0"/>
                <a:ea typeface="Calibri" panose="020F0502020204030204" pitchFamily="34" charset="0"/>
                <a:cs typeface="Times New Roman" panose="02020603050405020304" pitchFamily="18" charset="0"/>
              </a:rPr>
              <a:t> </a:t>
            </a:r>
            <a:r>
              <a:rPr lang="fr-FR" sz="1100" dirty="0">
                <a:effectLst/>
                <a:latin typeface="Calibri" panose="020F0502020204030204" pitchFamily="34" charset="0"/>
                <a:ea typeface="Calibri" panose="020F0502020204030204" pitchFamily="34" charset="0"/>
                <a:cs typeface="Times New Roman" panose="02020603050405020304" pitchFamily="18" charset="0"/>
              </a:rPr>
              <a:t>? J’étends les doigts. Touche le froid et glisse la lumière sous la taie du sommeil. Sous ma paupière il y a une ville, dense, serrée qui grimpe jusqu’au ciel et se perd dans l’orage. Un éclair un fracas. J’ai compté jusqu’à trois</a:t>
            </a:r>
          </a:p>
          <a:p>
            <a:pPr marL="0"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Dans la création du ciel et de la terre surgit cette femme à la bouche douce</a:t>
            </a:r>
          </a:p>
          <a:p>
            <a:pPr marL="0" indent="0" algn="just">
              <a:spcBef>
                <a:spcPts val="600"/>
              </a:spcBef>
              <a:buNone/>
            </a:pPr>
            <a:r>
              <a:rPr lang="fr-FR" sz="1100" dirty="0">
                <a:effectLst/>
                <a:latin typeface="Calibri" panose="020F0502020204030204" pitchFamily="34" charset="0"/>
                <a:ea typeface="Calibri" panose="020F0502020204030204" pitchFamily="34" charset="0"/>
                <a:cs typeface="Times New Roman" panose="02020603050405020304" pitchFamily="18" charset="0"/>
              </a:rPr>
              <a:t>Elle souffle et repousse la fumée qui encrasse la ville mais en vain. Le voile noir, sale et étouffant qui recouvre tout, pourtant la femme paisible ne renonce pas il y a donc de l’espoir. </a:t>
            </a:r>
          </a:p>
          <a:p>
            <a:pPr marL="0" indent="0" algn="just">
              <a:lnSpc>
                <a:spcPct val="100000"/>
              </a:lnSpc>
              <a:spcBef>
                <a:spcPts val="600"/>
              </a:spcBef>
              <a:spcAft>
                <a:spcPts val="600"/>
              </a:spcAft>
              <a:buNone/>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751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C014B3-D5B0-F28E-B3CC-BF8E7E3F5A99}"/>
              </a:ext>
            </a:extLst>
          </p:cNvPr>
          <p:cNvSpPr>
            <a:spLocks noGrp="1"/>
          </p:cNvSpPr>
          <p:nvPr>
            <p:ph type="title"/>
          </p:nvPr>
        </p:nvSpPr>
        <p:spPr>
          <a:xfrm>
            <a:off x="838200" y="237717"/>
            <a:ext cx="10515600" cy="1325563"/>
          </a:xfrm>
        </p:spPr>
        <p:txBody>
          <a:bodyPr>
            <a:normAutofit/>
          </a:bodyPr>
          <a:lstStyle/>
          <a:p>
            <a:r>
              <a:rPr lang="fr-FR" sz="3100" dirty="0">
                <a:effectLst/>
                <a:latin typeface="Calibri" panose="020F0502020204030204" pitchFamily="34" charset="0"/>
                <a:ea typeface="Calibri" panose="020F0502020204030204" pitchFamily="34" charset="0"/>
                <a:cs typeface="Times New Roman" panose="02020603050405020304" pitchFamily="18" charset="0"/>
              </a:rPr>
              <a:t>Marie </a:t>
            </a:r>
            <a:r>
              <a:rPr lang="fr-FR" sz="3100" dirty="0" err="1">
                <a:effectLst/>
                <a:latin typeface="Calibri" panose="020F0502020204030204" pitchFamily="34" charset="0"/>
                <a:ea typeface="Calibri" panose="020F0502020204030204" pitchFamily="34" charset="0"/>
                <a:cs typeface="Times New Roman" panose="02020603050405020304" pitchFamily="18" charset="0"/>
              </a:rPr>
              <a:t>Renoul</a:t>
            </a:r>
            <a:br>
              <a:rPr lang="fr-FR" sz="60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5 février 2024</a:t>
            </a:r>
            <a:endParaRPr lang="fr-FR" sz="1800" dirty="0"/>
          </a:p>
        </p:txBody>
      </p:sp>
      <p:sp>
        <p:nvSpPr>
          <p:cNvPr id="4" name="ZoneTexte 3">
            <a:extLst>
              <a:ext uri="{FF2B5EF4-FFF2-40B4-BE49-F238E27FC236}">
                <a16:creationId xmlns:a16="http://schemas.microsoft.com/office/drawing/2014/main" id="{C4DAD9A4-8378-C4C7-533E-1D5DB5C578A8}"/>
              </a:ext>
            </a:extLst>
          </p:cNvPr>
          <p:cNvSpPr txBox="1"/>
          <p:nvPr/>
        </p:nvSpPr>
        <p:spPr>
          <a:xfrm>
            <a:off x="838200" y="2054985"/>
            <a:ext cx="5924909" cy="3631763"/>
          </a:xfrm>
          <a:prstGeom prst="rect">
            <a:avLst/>
          </a:prstGeom>
          <a:noFill/>
        </p:spPr>
        <p:txBody>
          <a:bodyPr wrap="square">
            <a:spAutoFit/>
          </a:bodyPr>
          <a:lstStyle/>
          <a:p>
            <a:pPr marL="0" indent="0">
              <a:buNone/>
            </a:pPr>
            <a:r>
              <a:rPr lang="fr-FR" sz="1000" b="1" kern="150" dirty="0">
                <a:solidFill>
                  <a:srgbClr val="C00000"/>
                </a:solidFill>
                <a:effectLst/>
                <a:latin typeface="Calibri" panose="020F0502020204030204" pitchFamily="34" charset="0"/>
                <a:ea typeface="NSimSun" panose="02010609030101010101" pitchFamily="49" charset="-122"/>
                <a:cs typeface="Calibri" panose="020F0502020204030204" pitchFamily="34" charset="0"/>
              </a:rPr>
              <a:t>D’</a:t>
            </a:r>
            <a:r>
              <a:rPr lang="fr-FR" sz="1000" b="1" kern="150" dirty="0" err="1">
                <a:solidFill>
                  <a:srgbClr val="C00000"/>
                </a:solidFill>
                <a:effectLst/>
                <a:latin typeface="Calibri" panose="020F0502020204030204" pitchFamily="34" charset="0"/>
                <a:ea typeface="NSimSun" panose="02010609030101010101" pitchFamily="49" charset="-122"/>
                <a:cs typeface="Calibri" panose="020F0502020204030204" pitchFamily="34" charset="0"/>
              </a:rPr>
              <a:t>aprés</a:t>
            </a:r>
            <a:r>
              <a:rPr lang="fr-FR" sz="1000" b="1" kern="150" dirty="0">
                <a:solidFill>
                  <a:srgbClr val="C00000"/>
                </a:solidFill>
                <a:effectLst/>
                <a:latin typeface="Calibri" panose="020F0502020204030204" pitchFamily="34" charset="0"/>
                <a:ea typeface="NSimSun" panose="02010609030101010101" pitchFamily="49" charset="-122"/>
                <a:cs typeface="Calibri" panose="020F0502020204030204" pitchFamily="34" charset="0"/>
              </a:rPr>
              <a:t> sculpture de Pascale </a:t>
            </a:r>
            <a:r>
              <a:rPr lang="fr-FR" sz="1000" b="1" kern="150" dirty="0" err="1">
                <a:solidFill>
                  <a:srgbClr val="C00000"/>
                </a:solidFill>
                <a:effectLst/>
                <a:latin typeface="Calibri" panose="020F0502020204030204" pitchFamily="34" charset="0"/>
                <a:ea typeface="NSimSun" panose="02010609030101010101" pitchFamily="49" charset="-122"/>
                <a:cs typeface="Calibri" panose="020F0502020204030204" pitchFamily="34" charset="0"/>
              </a:rPr>
              <a:t>Marchesini</a:t>
            </a:r>
            <a:r>
              <a:rPr lang="fr-FR" sz="1000" b="1" kern="150" dirty="0">
                <a:solidFill>
                  <a:srgbClr val="C00000"/>
                </a:solidFill>
                <a:effectLst/>
                <a:latin typeface="Calibri" panose="020F0502020204030204" pitchFamily="34" charset="0"/>
                <a:ea typeface="NSimSun" panose="02010609030101010101" pitchFamily="49" charset="-122"/>
                <a:cs typeface="Calibri" panose="020F0502020204030204" pitchFamily="34" charset="0"/>
              </a:rPr>
              <a:t>-Arnal</a:t>
            </a:r>
          </a:p>
          <a:p>
            <a:pPr marL="0" indent="0">
              <a:buNone/>
            </a:pPr>
            <a:endParaRPr lang="fr-FR" sz="10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spcBef>
                <a:spcPts val="600"/>
              </a:spcBef>
              <a:buNone/>
            </a:pPr>
            <a:r>
              <a:rPr lang="fr-FR" sz="1000" kern="150" dirty="0">
                <a:effectLst/>
                <a:latin typeface="Calibri" panose="020F0502020204030204" pitchFamily="34" charset="0"/>
                <a:ea typeface="NSimSun" panose="02010609030101010101" pitchFamily="49" charset="-122"/>
                <a:cs typeface="Calibri" panose="020F0502020204030204" pitchFamily="34" charset="0"/>
              </a:rPr>
              <a:t> </a:t>
            </a:r>
            <a:r>
              <a:rPr lang="fr-FR" sz="1100" kern="150" dirty="0">
                <a:effectLst/>
                <a:latin typeface="Calibri" panose="020F0502020204030204" pitchFamily="34" charset="0"/>
                <a:ea typeface="NSimSun" panose="02010609030101010101" pitchFamily="49" charset="-122"/>
                <a:cs typeface="Calibri" panose="020F0502020204030204" pitchFamily="34" charset="0"/>
              </a:rPr>
              <a:t>Désert de nuit crépusculaire</a:t>
            </a:r>
          </a:p>
          <a:p>
            <a:pPr marL="0" indent="0">
              <a:spcBef>
                <a:spcPts val="600"/>
              </a:spcBef>
              <a:buNone/>
            </a:pPr>
            <a:r>
              <a:rPr lang="fr-FR" sz="1100" kern="150" dirty="0">
                <a:effectLst/>
                <a:latin typeface="Calibri" panose="020F0502020204030204" pitchFamily="34" charset="0"/>
                <a:ea typeface="NSimSun" panose="02010609030101010101" pitchFamily="49" charset="-122"/>
                <a:cs typeface="Calibri" panose="020F0502020204030204" pitchFamily="34" charset="0"/>
              </a:rPr>
              <a:t> </a:t>
            </a:r>
            <a:r>
              <a:rPr lang="fr-FR" sz="1100" i="1" kern="150" dirty="0">
                <a:effectLst/>
                <a:latin typeface="Calibri" panose="020F0502020204030204" pitchFamily="34" charset="0"/>
                <a:ea typeface="NSimSun" panose="02010609030101010101" pitchFamily="49" charset="-122"/>
                <a:cs typeface="Calibri" panose="020F0502020204030204" pitchFamily="34" charset="0"/>
              </a:rPr>
              <a:t>Voile ou linceul, le soir a coloré la voûte du ciel de gris plomb , de gris désespoir. Sur la planète vide, l’horizon éclate et se fracture en brisures multiples. Reste un œuf, posé sur le limon d’un fleuve asséché, à demi enseveli dans la poussière de cendres.</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Fin de tout ou promesse ?</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Spirale de sommeil lourd, que faut-il pour le ramener du pays des songes ?</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Une secousse, un choc, ultime soubresaut d’une terre qui n’en finit pas de mourir, et l’opale blafard se fendille et s’éventre.</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Un bec, de longues échasses couleur limaille, des ailes humides des limbes des origines, la créature s’étire, se déploie, fragile.</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Réincarnation polymorphe d’une création chaotique, elle est à elle seule une forêt multiple.</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Je. Tu. Nous avons pris place sur ses ailes, sans destination, juste pour fuir et explorer le chemin des rêves.</a:t>
            </a:r>
            <a:endParaRPr lang="fr-FR" sz="1100" kern="150" dirty="0">
              <a:effectLst/>
              <a:latin typeface="Calibri" panose="020F0502020204030204" pitchFamily="34" charset="0"/>
              <a:ea typeface="NSimSun" panose="02010609030101010101" pitchFamily="49" charset="-122"/>
              <a:cs typeface="Calibri" panose="020F0502020204030204" pitchFamily="34" charset="0"/>
            </a:endParaRPr>
          </a:p>
          <a:p>
            <a:pPr marL="0" indent="0" algn="just">
              <a:spcBef>
                <a:spcPts val="600"/>
              </a:spcBef>
              <a:buNone/>
            </a:pPr>
            <a:r>
              <a:rPr lang="fr-FR" sz="1100" i="1" kern="150" dirty="0">
                <a:effectLst/>
                <a:latin typeface="Calibri" panose="020F0502020204030204" pitchFamily="34" charset="0"/>
                <a:ea typeface="NSimSun" panose="02010609030101010101" pitchFamily="49" charset="-122"/>
                <a:cs typeface="Calibri" panose="020F0502020204030204" pitchFamily="34" charset="0"/>
              </a:rPr>
              <a:t>Comme une traversée hallucinée au creux des ténèbres, comme l’exil silencieux des bannis de ce monde.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2533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C014B3-D5B0-F28E-B3CC-BF8E7E3F5A99}"/>
              </a:ext>
            </a:extLst>
          </p:cNvPr>
          <p:cNvSpPr>
            <a:spLocks noGrp="1"/>
          </p:cNvSpPr>
          <p:nvPr>
            <p:ph type="title"/>
          </p:nvPr>
        </p:nvSpPr>
        <p:spPr>
          <a:xfrm>
            <a:off x="838200" y="73814"/>
            <a:ext cx="10515600" cy="1325563"/>
          </a:xfrm>
        </p:spPr>
        <p:txBody>
          <a:bodyPr>
            <a:normAutofit/>
          </a:bodyPr>
          <a:lstStyle/>
          <a:p>
            <a:r>
              <a:rPr lang="fr-FR" sz="3100" dirty="0">
                <a:effectLst/>
                <a:latin typeface="Calibri" panose="020F0502020204030204" pitchFamily="34" charset="0"/>
                <a:ea typeface="Calibri" panose="020F0502020204030204" pitchFamily="34" charset="0"/>
                <a:cs typeface="Times New Roman" panose="02020603050405020304" pitchFamily="18" charset="0"/>
              </a:rPr>
              <a:t>Eve-Marie Fournier</a:t>
            </a:r>
            <a:br>
              <a:rPr lang="fr-FR" sz="6000" dirty="0">
                <a:effectLst/>
                <a:latin typeface="Calibri" panose="020F0502020204030204" pitchFamily="34" charset="0"/>
                <a:ea typeface="Calibri" panose="020F0502020204030204" pitchFamily="34" charset="0"/>
                <a:cs typeface="Times New Roman" panose="02020603050405020304" pitchFamily="18" charset="0"/>
              </a:rPr>
            </a:br>
            <a:r>
              <a:rPr lang="fr-FR" sz="1800" cap="none" dirty="0">
                <a:latin typeface="Calibri" panose="020F0502020204030204" pitchFamily="34" charset="0"/>
                <a:ea typeface="Calibri" panose="020F0502020204030204" pitchFamily="34" charset="0"/>
                <a:cs typeface="Times New Roman" panose="02020603050405020304" pitchFamily="18" charset="0"/>
              </a:rPr>
              <a:t>5 février 2024- </a:t>
            </a:r>
            <a:r>
              <a:rPr lang="fr-FR" sz="1800" dirty="0">
                <a:effectLst/>
                <a:latin typeface="Calibri" panose="020F0502020204030204" pitchFamily="34" charset="0"/>
                <a:ea typeface="Calibri" panose="020F0502020204030204" pitchFamily="34" charset="0"/>
                <a:cs typeface="Times New Roman" panose="02020603050405020304" pitchFamily="18" charset="0"/>
              </a:rPr>
              <a:t>A propos du tableau en bleu ciel de la femme de dos.</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sz="1800" dirty="0"/>
          </a:p>
        </p:txBody>
      </p:sp>
      <p:sp>
        <p:nvSpPr>
          <p:cNvPr id="4" name="ZoneTexte 3">
            <a:extLst>
              <a:ext uri="{FF2B5EF4-FFF2-40B4-BE49-F238E27FC236}">
                <a16:creationId xmlns:a16="http://schemas.microsoft.com/office/drawing/2014/main" id="{C4DAD9A4-8378-C4C7-533E-1D5DB5C578A8}"/>
              </a:ext>
            </a:extLst>
          </p:cNvPr>
          <p:cNvSpPr txBox="1"/>
          <p:nvPr/>
        </p:nvSpPr>
        <p:spPr>
          <a:xfrm>
            <a:off x="838200" y="1080201"/>
            <a:ext cx="5924909" cy="5324535"/>
          </a:xfrm>
          <a:prstGeom prst="rect">
            <a:avLst/>
          </a:prstGeom>
          <a:noFill/>
        </p:spPr>
        <p:txBody>
          <a:bodyPr wrap="square">
            <a:spAutoFit/>
          </a:bodyPr>
          <a:lstStyle/>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Où est sa tête alouette ?</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Ce titre ne me plait pas.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J’ai envie de parler des corps nuageux et ça me trotte dans la tête.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corps nuageux de nature légère.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A la frontière de la peau légère.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corps nuageux que je n’ai jamais vus quand j’étais triste.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La tristesse projetée dans les nuages, changeants.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Jamais de corps.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nuages sans corps.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animaux, les bestioles vues dans les nuages.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Jamais de forme humaine.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Pourtant, quelques formes : des creux</a:t>
            </a:r>
          </a:p>
          <a:p>
            <a:pPr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Des arrondis</a:t>
            </a:r>
          </a:p>
          <a:p>
            <a:pPr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Sur une ligne</a:t>
            </a:r>
          </a:p>
          <a:p>
            <a:pPr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Sous une ligne</a:t>
            </a:r>
          </a:p>
          <a:p>
            <a:pPr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Entre les lignes.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Qu’est – ce que j’ai pu écrire sur ces lignes !!!</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Aussitôt écrits.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Aussitôt dissous.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Comme ces corps qui pourraient se dissoudre.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Sur des lignes dis solvables.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Sauf l’œuf.</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L’œuf ne se dissous pas.</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L’œuf se casse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Se cuisine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Se ramollit</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Se cuit</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Se touille.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L’œuf réalité qui se touche.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nuages réalité que je ne peux pas toucher.</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Les nuages dit solvables, réalité que je ne peux pas toucher.</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Trois étages de réalité : l’inconscient</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La conscience</a:t>
            </a:r>
          </a:p>
          <a:p>
            <a:pPr marL="0" indent="0">
              <a:lnSpc>
                <a:spcPct val="100000"/>
              </a:lnSpc>
              <a:buNone/>
            </a:pPr>
            <a:r>
              <a:rPr lang="fr-FR" sz="1000" dirty="0">
                <a:effectLst/>
                <a:latin typeface="Calibri" panose="020F0502020204030204" pitchFamily="34" charset="0"/>
                <a:ea typeface="Calibri" panose="020F0502020204030204" pitchFamily="34" charset="0"/>
                <a:cs typeface="Times New Roman" panose="02020603050405020304" pitchFamily="18" charset="0"/>
              </a:rPr>
              <a:t>                             La supra conscience.</a:t>
            </a:r>
          </a:p>
        </p:txBody>
      </p:sp>
    </p:spTree>
    <p:extLst>
      <p:ext uri="{BB962C8B-B14F-4D97-AF65-F5344CB8AC3E}">
        <p14:creationId xmlns:p14="http://schemas.microsoft.com/office/powerpoint/2010/main" val="2296865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Espace réservé pour une image  5" descr="Une image contenant habits, mur, intérieur, homme&#10;&#10;Description générée automatiquement">
            <a:extLst>
              <a:ext uri="{FF2B5EF4-FFF2-40B4-BE49-F238E27FC236}">
                <a16:creationId xmlns:a16="http://schemas.microsoft.com/office/drawing/2014/main" id="{59D534D4-E8E4-661B-9F14-E5A3A80E686F}"/>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3216" b="33587"/>
          <a:stretch/>
        </p:blipFill>
        <p:spPr>
          <a:xfrm>
            <a:off x="4038599" y="10"/>
            <a:ext cx="8160026" cy="6875809"/>
          </a:xfrm>
          <a:prstGeom prst="rect">
            <a:avLst/>
          </a:prstGeom>
        </p:spPr>
      </p:pic>
      <p:sp>
        <p:nvSpPr>
          <p:cNvPr id="17"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67C3C602-AEF6-E9F1-2CBF-A741242ED709}"/>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dirty="0">
                <a:solidFill>
                  <a:srgbClr val="FFFFFF"/>
                </a:solidFill>
              </a:rPr>
              <a:t>NUS</a:t>
            </a:r>
            <a:br>
              <a:rPr lang="en-US" sz="4000" dirty="0">
                <a:solidFill>
                  <a:srgbClr val="FFFFFF"/>
                </a:solidFill>
              </a:rPr>
            </a:br>
            <a:r>
              <a:rPr lang="en-US" sz="2000" dirty="0">
                <a:solidFill>
                  <a:srgbClr val="FFFFFF"/>
                </a:solidFill>
              </a:rPr>
              <a:t>22 </a:t>
            </a:r>
            <a:r>
              <a:rPr lang="en-US" sz="2000" dirty="0" err="1">
                <a:solidFill>
                  <a:srgbClr val="FFFFFF"/>
                </a:solidFill>
              </a:rPr>
              <a:t>septembre</a:t>
            </a:r>
            <a:r>
              <a:rPr lang="en-US" sz="2000" dirty="0">
                <a:solidFill>
                  <a:srgbClr val="FFFFFF"/>
                </a:solidFill>
              </a:rPr>
              <a:t> au 22 </a:t>
            </a:r>
            <a:r>
              <a:rPr lang="en-US" sz="2000" dirty="0" err="1">
                <a:solidFill>
                  <a:srgbClr val="FFFFFF"/>
                </a:solidFill>
              </a:rPr>
              <a:t>octobre</a:t>
            </a:r>
            <a:r>
              <a:rPr lang="en-US" sz="2000" dirty="0">
                <a:solidFill>
                  <a:srgbClr val="FFFFFF"/>
                </a:solidFill>
              </a:rPr>
              <a:t> 2023 </a:t>
            </a:r>
          </a:p>
        </p:txBody>
      </p:sp>
    </p:spTree>
    <p:extLst>
      <p:ext uri="{BB962C8B-B14F-4D97-AF65-F5344CB8AC3E}">
        <p14:creationId xmlns:p14="http://schemas.microsoft.com/office/powerpoint/2010/main" val="2306705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887660-0AD5-6CE2-1D37-F0BF9B8F9410}"/>
              </a:ext>
            </a:extLst>
          </p:cNvPr>
          <p:cNvSpPr>
            <a:spLocks noGrp="1"/>
          </p:cNvSpPr>
          <p:nvPr>
            <p:ph type="title"/>
          </p:nvPr>
        </p:nvSpPr>
        <p:spPr/>
        <p:txBody>
          <a:bodyPr/>
          <a:lstStyle/>
          <a:p>
            <a:r>
              <a:rPr lang="fr-FR" sz="2800" dirty="0"/>
              <a:t>Gabrielle Moreau</a:t>
            </a:r>
            <a:br>
              <a:rPr lang="fr-FR" dirty="0"/>
            </a:br>
            <a:r>
              <a:rPr lang="fr-FR" sz="1800" dirty="0"/>
              <a:t>16 octobre 2023</a:t>
            </a:r>
          </a:p>
        </p:txBody>
      </p:sp>
      <p:sp>
        <p:nvSpPr>
          <p:cNvPr id="4" name="ZoneTexte 3">
            <a:extLst>
              <a:ext uri="{FF2B5EF4-FFF2-40B4-BE49-F238E27FC236}">
                <a16:creationId xmlns:a16="http://schemas.microsoft.com/office/drawing/2014/main" id="{DC9F0752-C111-708C-1B44-967514D8B53C}"/>
              </a:ext>
            </a:extLst>
          </p:cNvPr>
          <p:cNvSpPr txBox="1"/>
          <p:nvPr/>
        </p:nvSpPr>
        <p:spPr>
          <a:xfrm>
            <a:off x="838200" y="1871825"/>
            <a:ext cx="6094562" cy="2970044"/>
          </a:xfrm>
          <a:prstGeom prst="rect">
            <a:avLst/>
          </a:prstGeom>
          <a:noFill/>
        </p:spPr>
        <p:txBody>
          <a:bodyPr wrap="square">
            <a:spAutoFit/>
          </a:bodyPr>
          <a:lstStyle/>
          <a:p>
            <a:pPr marL="0" indent="0" algn="just">
              <a:buNone/>
            </a:pPr>
            <a:r>
              <a:rPr lang="fr-FR" sz="1100" b="1" i="0" u="none" strike="noStrike" baseline="0" dirty="0">
                <a:solidFill>
                  <a:srgbClr val="000000"/>
                </a:solidFill>
                <a:latin typeface="Calibri" panose="020F0502020204030204" pitchFamily="34" charset="0"/>
              </a:rPr>
              <a:t>Charlie </a:t>
            </a:r>
            <a:endParaRPr lang="fr-FR" sz="1100" b="0" i="0" u="none" strike="noStrike" baseline="0" dirty="0">
              <a:solidFill>
                <a:srgbClr val="000000"/>
              </a:solidFill>
              <a:latin typeface="Calibri" panose="020F0502020204030204" pitchFamily="34" charset="0"/>
            </a:endParaRPr>
          </a:p>
          <a:p>
            <a:pPr marL="0" indent="0" algn="just">
              <a:spcBef>
                <a:spcPts val="0"/>
              </a:spcBef>
              <a:buNone/>
            </a:pPr>
            <a:r>
              <a:rPr lang="fr-FR" sz="1100" b="0" i="0" u="none" strike="noStrike" baseline="0" dirty="0">
                <a:solidFill>
                  <a:srgbClr val="000000"/>
                </a:solidFill>
                <a:latin typeface="Calibri" panose="020F0502020204030204" pitchFamily="34" charset="0"/>
              </a:rPr>
              <a:t>Je me sens nue, vide, sans consistance. Je me sens comme ces soifs insatiables. Je me sens inachevée, morcelée, brouillon. Tout semble aller trop vite pour moi. L’énergie décuplée des uns, résonne en moi comme dans la ouate par des sons de rage étouffée, des cris silencieux. Seule ma main qui tremble encore me prouve que je ne dors pas. J’ai beau adopter une posture </a:t>
            </a:r>
            <a:r>
              <a:rPr lang="fr-FR" sz="1100" b="0" i="0" u="none" strike="noStrike" baseline="0" dirty="0" err="1">
                <a:solidFill>
                  <a:srgbClr val="000000"/>
                </a:solidFill>
                <a:latin typeface="Calibri" panose="020F0502020204030204" pitchFamily="34" charset="0"/>
              </a:rPr>
              <a:t>foetale</a:t>
            </a:r>
            <a:r>
              <a:rPr lang="fr-FR" sz="1100" b="0" i="0" u="none" strike="noStrike" baseline="0" dirty="0">
                <a:solidFill>
                  <a:srgbClr val="000000"/>
                </a:solidFill>
                <a:latin typeface="Calibri" panose="020F0502020204030204" pitchFamily="34" charset="0"/>
              </a:rPr>
              <a:t>, tout fout le camp : le beau, l’espoir surtout. Je reste là, prostrée. Mon dos me fait souffrir et je savoure la morsure du mal, comme autant de preuves de ma survie. </a:t>
            </a:r>
          </a:p>
          <a:p>
            <a:pPr marL="0" indent="0">
              <a:spcBef>
                <a:spcPts val="0"/>
              </a:spcBef>
              <a:buNone/>
            </a:pP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dirty="0">
                <a:solidFill>
                  <a:srgbClr val="000000"/>
                </a:solidFill>
                <a:latin typeface="Calibri" panose="020F0502020204030204" pitchFamily="34" charset="0"/>
              </a:rPr>
              <a:t>	</a:t>
            </a:r>
            <a:r>
              <a:rPr lang="fr-FR" sz="1100" b="0" i="0" u="none" strike="noStrike" baseline="0" dirty="0">
                <a:solidFill>
                  <a:srgbClr val="000000"/>
                </a:solidFill>
                <a:latin typeface="Calibri" panose="020F0502020204030204" pitchFamily="34" charset="0"/>
              </a:rPr>
              <a:t>Pourquoi moi ? Pourquoi sont-ils morts ? Pourquoi suis-je vivante ? </a:t>
            </a:r>
          </a:p>
          <a:p>
            <a:pPr marL="0" indent="0">
              <a:spcBef>
                <a:spcPts val="0"/>
              </a:spcBef>
              <a:buNone/>
            </a:pPr>
            <a:r>
              <a:rPr lang="fr-FR" sz="1100" b="0" i="0" u="none" strike="noStrike" baseline="0" dirty="0">
                <a:solidFill>
                  <a:srgbClr val="000000"/>
                </a:solidFill>
                <a:latin typeface="Calibri" panose="020F0502020204030204" pitchFamily="34" charset="0"/>
              </a:rPr>
              <a:t>	Pourquoi ? Comment ? Pour combien de temps ? </a:t>
            </a:r>
          </a:p>
          <a:p>
            <a:pPr marL="0" indent="0">
              <a:spcBef>
                <a:spcPts val="0"/>
              </a:spcBef>
              <a:buNone/>
            </a:pPr>
            <a:r>
              <a:rPr lang="fr-FR" sz="1100" dirty="0">
                <a:solidFill>
                  <a:srgbClr val="000000"/>
                </a:solidFill>
                <a:latin typeface="Calibri" panose="020F0502020204030204" pitchFamily="34" charset="0"/>
              </a:rPr>
              <a:t>	</a:t>
            </a:r>
            <a:r>
              <a:rPr lang="fr-FR" sz="1100" b="0" i="0" u="none" strike="noStrike" baseline="0" dirty="0">
                <a:solidFill>
                  <a:srgbClr val="000000"/>
                </a:solidFill>
                <a:latin typeface="Calibri" panose="020F0502020204030204" pitchFamily="34" charset="0"/>
              </a:rPr>
              <a:t>Là, cachée sous cette table, je ne pense plus. Je ne suis plus qu’un souffle retenu. </a:t>
            </a:r>
          </a:p>
          <a:p>
            <a:pPr marL="0" indent="0">
              <a:spcBef>
                <a:spcPts val="0"/>
              </a:spcBef>
              <a:buNone/>
            </a:pPr>
            <a:r>
              <a:rPr lang="fr-FR" sz="1100" dirty="0">
                <a:solidFill>
                  <a:srgbClr val="000000"/>
                </a:solidFill>
                <a:latin typeface="Calibri" panose="020F0502020204030204" pitchFamily="34" charset="0"/>
              </a:rPr>
              <a:t>	</a:t>
            </a:r>
            <a:r>
              <a:rPr lang="fr-FR" sz="1100" b="0" i="0" u="none" strike="noStrike" baseline="0" dirty="0">
                <a:solidFill>
                  <a:srgbClr val="000000"/>
                </a:solidFill>
                <a:latin typeface="Calibri" panose="020F0502020204030204" pitchFamily="34" charset="0"/>
              </a:rPr>
              <a:t>Et puis, l’odeur. L’odeur du sang sur moi. Est-ce le mien ? Je ne pense plus. </a:t>
            </a:r>
          </a:p>
          <a:p>
            <a:pPr marL="0" indent="0">
              <a:spcBef>
                <a:spcPts val="0"/>
              </a:spcBef>
              <a:buNone/>
            </a:pPr>
            <a:r>
              <a:rPr lang="fr-FR" sz="1100" dirty="0">
                <a:solidFill>
                  <a:srgbClr val="000000"/>
                </a:solidFill>
                <a:latin typeface="Calibri" panose="020F0502020204030204" pitchFamily="34" charset="0"/>
              </a:rPr>
              <a:t>	</a:t>
            </a:r>
            <a:r>
              <a:rPr lang="fr-FR" sz="1100" b="0" i="0" u="none" strike="noStrike" baseline="0" dirty="0">
                <a:solidFill>
                  <a:srgbClr val="000000"/>
                </a:solidFill>
                <a:latin typeface="Calibri" panose="020F0502020204030204" pitchFamily="34" charset="0"/>
              </a:rPr>
              <a:t>Je ne sais plus. </a:t>
            </a:r>
          </a:p>
          <a:p>
            <a:pPr marL="0" indent="0">
              <a:spcBef>
                <a:spcPts val="0"/>
              </a:spcBef>
              <a:buNone/>
            </a:pP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b="0" i="0" u="none" strike="noStrike" baseline="0" dirty="0">
                <a:solidFill>
                  <a:srgbClr val="000000"/>
                </a:solidFill>
                <a:latin typeface="Calibri" panose="020F0502020204030204" pitchFamily="34" charset="0"/>
              </a:rPr>
              <a:t>	Je suis nue comme une ville bombardée, nue comme la mort, nue comme un oiseau qui 	cherche une issue. </a:t>
            </a:r>
          </a:p>
          <a:p>
            <a:pPr marL="0" indent="0">
              <a:spcBef>
                <a:spcPts val="0"/>
              </a:spcBef>
              <a:buNone/>
            </a:pPr>
            <a:r>
              <a:rPr lang="fr-FR" sz="1100" b="0" i="0" u="none" strike="noStrike" baseline="0" dirty="0">
                <a:solidFill>
                  <a:srgbClr val="000000"/>
                </a:solidFill>
                <a:latin typeface="Calibri" panose="020F0502020204030204" pitchFamily="34" charset="0"/>
              </a:rPr>
              <a:t>	Je suis nue. J’ai froid. Puis plus rien. </a:t>
            </a:r>
          </a:p>
        </p:txBody>
      </p:sp>
    </p:spTree>
    <p:extLst>
      <p:ext uri="{BB962C8B-B14F-4D97-AF65-F5344CB8AC3E}">
        <p14:creationId xmlns:p14="http://schemas.microsoft.com/office/powerpoint/2010/main" val="343318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887660-0AD5-6CE2-1D37-F0BF9B8F9410}"/>
              </a:ext>
            </a:extLst>
          </p:cNvPr>
          <p:cNvSpPr>
            <a:spLocks noGrp="1"/>
          </p:cNvSpPr>
          <p:nvPr>
            <p:ph type="title"/>
          </p:nvPr>
        </p:nvSpPr>
        <p:spPr/>
        <p:txBody>
          <a:bodyPr/>
          <a:lstStyle/>
          <a:p>
            <a:r>
              <a:rPr lang="fr-FR" sz="2800" dirty="0"/>
              <a:t>Gabrielle Moreau</a:t>
            </a:r>
            <a:br>
              <a:rPr lang="fr-FR" dirty="0"/>
            </a:br>
            <a:r>
              <a:rPr lang="fr-FR" sz="1800" dirty="0"/>
              <a:t>16 octobre 2023</a:t>
            </a:r>
          </a:p>
        </p:txBody>
      </p:sp>
      <p:sp>
        <p:nvSpPr>
          <p:cNvPr id="4" name="ZoneTexte 3">
            <a:extLst>
              <a:ext uri="{FF2B5EF4-FFF2-40B4-BE49-F238E27FC236}">
                <a16:creationId xmlns:a16="http://schemas.microsoft.com/office/drawing/2014/main" id="{DC9F0752-C111-708C-1B44-967514D8B53C}"/>
              </a:ext>
            </a:extLst>
          </p:cNvPr>
          <p:cNvSpPr txBox="1"/>
          <p:nvPr/>
        </p:nvSpPr>
        <p:spPr>
          <a:xfrm>
            <a:off x="838200" y="1871825"/>
            <a:ext cx="6094562" cy="4154984"/>
          </a:xfrm>
          <a:prstGeom prst="rect">
            <a:avLst/>
          </a:prstGeom>
          <a:noFill/>
        </p:spPr>
        <p:txBody>
          <a:bodyPr wrap="square">
            <a:spAutoFit/>
          </a:bodyPr>
          <a:lstStyle/>
          <a:p>
            <a:pPr marL="0" indent="0">
              <a:spcBef>
                <a:spcPts val="0"/>
              </a:spcBef>
              <a:buNone/>
            </a:pPr>
            <a:r>
              <a:rPr lang="fr-FR" sz="1100" b="1" i="0" u="none" strike="noStrike" baseline="0" dirty="0">
                <a:solidFill>
                  <a:srgbClr val="000000"/>
                </a:solidFill>
                <a:latin typeface="Calibri" panose="020F0502020204030204" pitchFamily="34" charset="0"/>
              </a:rPr>
              <a:t>Hymen </a:t>
            </a: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b="0" i="0" u="none" strike="noStrike" baseline="0" dirty="0">
                <a:solidFill>
                  <a:srgbClr val="000000"/>
                </a:solidFill>
                <a:latin typeface="Calibri" panose="020F0502020204030204" pitchFamily="34" charset="0"/>
              </a:rPr>
              <a:t>C’était pour toi inéluctable. Comme les oiseaux des premiers nids. </a:t>
            </a:r>
          </a:p>
          <a:p>
            <a:pPr marL="0" indent="0">
              <a:spcBef>
                <a:spcPts val="0"/>
              </a:spcBef>
              <a:buNone/>
            </a:pPr>
            <a:r>
              <a:rPr lang="fr-FR" sz="1100" b="0" i="0" u="none" strike="noStrike" baseline="0" dirty="0">
                <a:solidFill>
                  <a:srgbClr val="000000"/>
                </a:solidFill>
                <a:latin typeface="Calibri" panose="020F0502020204030204" pitchFamily="34" charset="0"/>
              </a:rPr>
              <a:t>Oubliée aujourd’hui, alanguie demain. Trouvant le repos dans une pause lascive. </a:t>
            </a:r>
          </a:p>
          <a:p>
            <a:pPr marL="0" indent="0">
              <a:spcBef>
                <a:spcPts val="0"/>
              </a:spcBef>
              <a:buNone/>
            </a:pPr>
            <a:r>
              <a:rPr lang="fr-FR" sz="1100" b="0" i="0" u="none" strike="noStrike" baseline="0" dirty="0">
                <a:solidFill>
                  <a:srgbClr val="000000"/>
                </a:solidFill>
                <a:latin typeface="Calibri" panose="020F0502020204030204" pitchFamily="34" charset="0"/>
              </a:rPr>
              <a:t>Belle ! Dans ton sommeil, rêves-tu de moi ? </a:t>
            </a:r>
          </a:p>
          <a:p>
            <a:pPr marL="0" indent="0">
              <a:spcBef>
                <a:spcPts val="0"/>
              </a:spcBef>
              <a:buNone/>
            </a:pPr>
            <a:r>
              <a:rPr lang="fr-FR" sz="1100" b="0" i="0" u="none" strike="noStrike" baseline="0" dirty="0">
                <a:solidFill>
                  <a:srgbClr val="000000"/>
                </a:solidFill>
                <a:latin typeface="Calibri" panose="020F0502020204030204" pitchFamily="34" charset="0"/>
              </a:rPr>
              <a:t>Est-ce que je fais encore partie de ton monde lorsque tu t’échappes de celui-ci ? </a:t>
            </a:r>
          </a:p>
          <a:p>
            <a:pPr marL="0" indent="0">
              <a:spcBef>
                <a:spcPts val="0"/>
              </a:spcBef>
              <a:buNone/>
            </a:pP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b="0" i="0" u="none" strike="noStrike" baseline="0" dirty="0">
                <a:solidFill>
                  <a:srgbClr val="000000"/>
                </a:solidFill>
                <a:latin typeface="Calibri" panose="020F0502020204030204" pitchFamily="34" charset="0"/>
              </a:rPr>
              <a:t>C’était pour toi inéluctable. Comme les oiseaux des premiers nids. </a:t>
            </a:r>
          </a:p>
          <a:p>
            <a:pPr marL="0" indent="0">
              <a:spcBef>
                <a:spcPts val="0"/>
              </a:spcBef>
              <a:buNone/>
            </a:pPr>
            <a:r>
              <a:rPr lang="fr-FR" sz="1100" b="0" i="0" u="none" strike="noStrike" baseline="0" dirty="0">
                <a:solidFill>
                  <a:srgbClr val="000000"/>
                </a:solidFill>
                <a:latin typeface="Calibri" panose="020F0502020204030204" pitchFamily="34" charset="0"/>
              </a:rPr>
              <a:t>Nos jeux d’enfants renouvelés. Pour apprendre à ne pas devenir vieux. </a:t>
            </a:r>
          </a:p>
          <a:p>
            <a:pPr marL="0" indent="0">
              <a:spcBef>
                <a:spcPts val="0"/>
              </a:spcBef>
              <a:buNone/>
            </a:pPr>
            <a:r>
              <a:rPr lang="fr-FR" sz="1100" b="0" i="0" u="none" strike="noStrike" baseline="0" dirty="0">
                <a:solidFill>
                  <a:srgbClr val="000000"/>
                </a:solidFill>
                <a:latin typeface="Calibri" panose="020F0502020204030204" pitchFamily="34" charset="0"/>
              </a:rPr>
              <a:t>Notre espoir en demain sans cesse réinvesti. Pour trouver la force de rester debout. </a:t>
            </a:r>
          </a:p>
          <a:p>
            <a:pPr marL="0" indent="0">
              <a:spcBef>
                <a:spcPts val="0"/>
              </a:spcBef>
              <a:buNone/>
            </a:pPr>
            <a:r>
              <a:rPr lang="fr-FR" sz="1100" b="0" i="0" u="none" strike="noStrike" baseline="0" dirty="0">
                <a:solidFill>
                  <a:srgbClr val="000000"/>
                </a:solidFill>
                <a:latin typeface="Calibri" panose="020F0502020204030204" pitchFamily="34" charset="0"/>
              </a:rPr>
              <a:t>C’est alors qu’il est apparu le rêve d’enfant entre nous. Un enfant renouveau, posé là sur les maux d’hier. On ne s’en cachait pas, on assumait déjà. </a:t>
            </a:r>
          </a:p>
          <a:p>
            <a:pPr marL="0" indent="0">
              <a:spcBef>
                <a:spcPts val="0"/>
              </a:spcBef>
              <a:buNone/>
            </a:pPr>
            <a:r>
              <a:rPr lang="fr-FR" sz="1100" b="0" i="0" u="none" strike="noStrike" baseline="0" dirty="0">
                <a:solidFill>
                  <a:srgbClr val="000000"/>
                </a:solidFill>
                <a:latin typeface="Calibri" panose="020F0502020204030204" pitchFamily="34" charset="0"/>
              </a:rPr>
              <a:t>Belle ! Quand tu dors y penses-tu encore à cet enfant ? Celui-là même qui n’a jamais vu le jour. Et comme pansement nous avons mis nos âmes comme ça, ensemble en béquilles mutuelles. Toi tu créais. Moi je t’aimais. </a:t>
            </a:r>
          </a:p>
          <a:p>
            <a:pPr marL="0" indent="0">
              <a:spcBef>
                <a:spcPts val="0"/>
              </a:spcBef>
              <a:buNone/>
            </a:pP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b="0" i="0" u="none" strike="noStrike" baseline="0" dirty="0">
                <a:solidFill>
                  <a:srgbClr val="000000"/>
                </a:solidFill>
                <a:latin typeface="Calibri" panose="020F0502020204030204" pitchFamily="34" charset="0"/>
              </a:rPr>
              <a:t>C’était pour toi inéluctable. Comme les oiseaux des premiers nids. </a:t>
            </a:r>
          </a:p>
          <a:p>
            <a:pPr marL="0" indent="0">
              <a:spcBef>
                <a:spcPts val="0"/>
              </a:spcBef>
              <a:buNone/>
            </a:pPr>
            <a:r>
              <a:rPr lang="fr-FR" sz="1100" b="0" i="0" u="none" strike="noStrike" baseline="0" dirty="0">
                <a:solidFill>
                  <a:srgbClr val="000000"/>
                </a:solidFill>
                <a:latin typeface="Calibri" panose="020F0502020204030204" pitchFamily="34" charset="0"/>
              </a:rPr>
              <a:t>Et la vie qui va. Et la vie qui vient. Tout ça mélangé en un pot multicolore. </a:t>
            </a:r>
          </a:p>
          <a:p>
            <a:pPr marL="0" indent="0">
              <a:spcBef>
                <a:spcPts val="0"/>
              </a:spcBef>
              <a:buNone/>
            </a:pPr>
            <a:r>
              <a:rPr lang="fr-FR" sz="1100" b="0" i="0" u="none" strike="noStrike" baseline="0" dirty="0">
                <a:solidFill>
                  <a:srgbClr val="000000"/>
                </a:solidFill>
                <a:latin typeface="Calibri" panose="020F0502020204030204" pitchFamily="34" charset="0"/>
              </a:rPr>
              <a:t>Un pot magique de couleurs pour éclairer nos soirs. </a:t>
            </a:r>
          </a:p>
          <a:p>
            <a:pPr marL="0" indent="0">
              <a:spcBef>
                <a:spcPts val="0"/>
              </a:spcBef>
              <a:buNone/>
            </a:pPr>
            <a:endParaRPr lang="fr-FR" sz="1100" b="0" i="0" u="none" strike="noStrike" baseline="0" dirty="0">
              <a:solidFill>
                <a:srgbClr val="000000"/>
              </a:solidFill>
              <a:latin typeface="Calibri" panose="020F0502020204030204" pitchFamily="34" charset="0"/>
            </a:endParaRPr>
          </a:p>
          <a:p>
            <a:pPr marL="0" indent="0">
              <a:spcBef>
                <a:spcPts val="0"/>
              </a:spcBef>
              <a:buNone/>
            </a:pPr>
            <a:r>
              <a:rPr lang="fr-FR" sz="1100" b="0" i="0" u="none" strike="noStrike" baseline="0" dirty="0">
                <a:solidFill>
                  <a:srgbClr val="000000"/>
                </a:solidFill>
                <a:latin typeface="Calibri" panose="020F0502020204030204" pitchFamily="34" charset="0"/>
              </a:rPr>
              <a:t>Alors l’isolement séchait telle la peinture en un point étincelant, persévérant dans l’obscurité. Et nous, mis à nus, mais cachés, nous avons pu vivre le meilleur de notre existence. Il me reste aujourd’hui les souvenirs et même le manque de toi reste, demeure et restera. Tu t’inscris en moi chaque jour davantage. Tu transparais en moi, tu continues de me transcender par-delà les limites du réel. </a:t>
            </a:r>
          </a:p>
          <a:p>
            <a:pPr marL="0" indent="0">
              <a:spcBef>
                <a:spcPts val="0"/>
              </a:spcBef>
              <a:buNone/>
            </a:pPr>
            <a:r>
              <a:rPr lang="fr-FR" sz="1100" b="0" i="0" u="none" strike="noStrike" baseline="0" dirty="0">
                <a:solidFill>
                  <a:srgbClr val="000000"/>
                </a:solidFill>
                <a:latin typeface="Calibri" panose="020F0502020204030204" pitchFamily="34" charset="0"/>
              </a:rPr>
              <a:t>Je t’aime Hymen. </a:t>
            </a:r>
          </a:p>
        </p:txBody>
      </p:sp>
    </p:spTree>
    <p:extLst>
      <p:ext uri="{BB962C8B-B14F-4D97-AF65-F5344CB8AC3E}">
        <p14:creationId xmlns:p14="http://schemas.microsoft.com/office/powerpoint/2010/main" val="1910271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Espace réservé pour une image  13" descr="Une image contenant habits, meubles, intérieur, personne&#10;&#10;Description générée automatiquement">
            <a:extLst>
              <a:ext uri="{FF2B5EF4-FFF2-40B4-BE49-F238E27FC236}">
                <a16:creationId xmlns:a16="http://schemas.microsoft.com/office/drawing/2014/main" id="{3CBC50D2-0533-33F5-2081-DDCCEE80E022}"/>
              </a:ext>
            </a:extLst>
          </p:cNvPr>
          <p:cNvPicPr>
            <a:picLocks noChangeAspect="1"/>
          </p:cNvPicPr>
          <p:nvPr/>
        </p:nvPicPr>
        <p:blipFill rotWithShape="1">
          <a:blip r:embed="rId2"/>
          <a:srcRect l="8714" r="2277" b="-2"/>
          <a:stretch/>
        </p:blipFill>
        <p:spPr>
          <a:xfrm>
            <a:off x="4038599" y="10"/>
            <a:ext cx="8160026" cy="6875809"/>
          </a:xfrm>
          <a:prstGeom prst="rect">
            <a:avLst/>
          </a:prstGeom>
        </p:spPr>
      </p:pic>
      <p:sp>
        <p:nvSpPr>
          <p:cNvPr id="21" name="Freeform: Shape 20">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619D4297-C7D6-8E99-E831-0B018DFE51C3}"/>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dirty="0" err="1">
                <a:solidFill>
                  <a:srgbClr val="FFFFFF"/>
                </a:solidFill>
              </a:rPr>
              <a:t>L’Art</a:t>
            </a:r>
            <a:r>
              <a:rPr lang="en-US" sz="4000" dirty="0">
                <a:solidFill>
                  <a:srgbClr val="FFFFFF"/>
                </a:solidFill>
              </a:rPr>
              <a:t> et la Matière</a:t>
            </a:r>
            <a:br>
              <a:rPr lang="en-US" sz="4000" dirty="0">
                <a:solidFill>
                  <a:srgbClr val="FFFFFF"/>
                </a:solidFill>
              </a:rPr>
            </a:br>
            <a:r>
              <a:rPr lang="fr-FR" sz="2000" dirty="0">
                <a:solidFill>
                  <a:schemeClr val="bg1"/>
                </a:solidFill>
              </a:rPr>
              <a:t>19 MAI AU 18 JUIN 2023</a:t>
            </a:r>
            <a:br>
              <a:rPr lang="en-US" sz="4000" dirty="0">
                <a:solidFill>
                  <a:srgbClr val="FFFFFF"/>
                </a:solidFill>
              </a:rPr>
            </a:br>
            <a:endParaRPr lang="en-US" sz="4000" dirty="0">
              <a:solidFill>
                <a:srgbClr val="FFFFFF"/>
              </a:solidFill>
            </a:endParaRPr>
          </a:p>
        </p:txBody>
      </p:sp>
    </p:spTree>
    <p:extLst>
      <p:ext uri="{BB962C8B-B14F-4D97-AF65-F5344CB8AC3E}">
        <p14:creationId xmlns:p14="http://schemas.microsoft.com/office/powerpoint/2010/main" val="89700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2386</Words>
  <Application>Microsoft Office PowerPoint</Application>
  <PresentationFormat>Grand écran</PresentationFormat>
  <Paragraphs>161</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Atelier d’écriture</vt:lpstr>
      <vt:lpstr>Invitation au songe 12 janvier au 11 février 2024 </vt:lpstr>
      <vt:lpstr>Thierry Feret 5 février 2024</vt:lpstr>
      <vt:lpstr>Marie Renoul 5 février 2024</vt:lpstr>
      <vt:lpstr>Eve-Marie Fournier 5 février 2024- A propos du tableau en bleu ciel de la femme de dos. </vt:lpstr>
      <vt:lpstr>NUS 22 septembre au 22 octobre 2023 </vt:lpstr>
      <vt:lpstr>Gabrielle Moreau 16 octobre 2023</vt:lpstr>
      <vt:lpstr>Gabrielle Moreau 16 octobre 2023</vt:lpstr>
      <vt:lpstr>L’Art et la Matière 19 MAI AU 18 JUIN 2023 </vt:lpstr>
      <vt:lpstr>Eve- Marie Fornier Exposition juin 2023</vt:lpstr>
      <vt:lpstr>Eve- Marie Fornier Exposition juin 2023</vt:lpstr>
      <vt:lpstr>Gabrielle moreau Exposition juin 2023</vt:lpstr>
      <vt:lpstr>Gabrielle moreau Exposition juin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d’écriture</dc:title>
  <dc:creator>Dominique Bazille</dc:creator>
  <cp:lastModifiedBy>Dominique Bazille</cp:lastModifiedBy>
  <cp:revision>2</cp:revision>
  <dcterms:created xsi:type="dcterms:W3CDTF">2024-03-27T08:37:28Z</dcterms:created>
  <dcterms:modified xsi:type="dcterms:W3CDTF">2024-03-27T09:54:36Z</dcterms:modified>
</cp:coreProperties>
</file>