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10.xml" ContentType="application/vnd.openxmlformats-officedocument.themeOverrid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Default Extension="wav" ContentType="audio/wav"/>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heme/themeOverride8.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
  </p:notesMasterIdLst>
  <p:handoutMasterIdLst>
    <p:handoutMasterId r:id="rId14"/>
  </p:handoutMasterIdLst>
  <p:sldIdLst>
    <p:sldId id="256" r:id="rId2"/>
    <p:sldId id="296" r:id="rId3"/>
    <p:sldId id="297" r:id="rId4"/>
    <p:sldId id="298" r:id="rId5"/>
    <p:sldId id="257" r:id="rId6"/>
    <p:sldId id="274" r:id="rId7"/>
    <p:sldId id="276" r:id="rId8"/>
    <p:sldId id="278" r:id="rId9"/>
    <p:sldId id="300" r:id="rId10"/>
    <p:sldId id="287" r:id="rId11"/>
    <p:sldId id="288" r:id="rId12"/>
  </p:sldIdLst>
  <p:sldSz cx="9144000" cy="6858000" type="screen4x3"/>
  <p:notesSz cx="7104063"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66CC"/>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961" autoAdjust="0"/>
  </p:normalViewPr>
  <p:slideViewPr>
    <p:cSldViewPr>
      <p:cViewPr>
        <p:scale>
          <a:sx n="53" d="100"/>
          <a:sy n="53" d="100"/>
        </p:scale>
        <p:origin x="-1644"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4313" y="0"/>
            <a:ext cx="3078162" cy="511175"/>
          </a:xfrm>
          <a:prstGeom prst="rect">
            <a:avLst/>
          </a:prstGeom>
        </p:spPr>
        <p:txBody>
          <a:bodyPr vert="horz" lIns="91440" tIns="45720" rIns="91440" bIns="45720" rtlCol="0"/>
          <a:lstStyle>
            <a:lvl1pPr algn="r">
              <a:defRPr sz="1200"/>
            </a:lvl1pPr>
          </a:lstStyle>
          <a:p>
            <a:fld id="{9164E20F-0C2E-4D03-ABEE-F61217E55786}" type="datetimeFigureOut">
              <a:rPr lang="es-ES" smtClean="0"/>
              <a:pPr/>
              <a:t>11/11/2024</a:t>
            </a:fld>
            <a:endParaRPr lang="es-ES"/>
          </a:p>
        </p:txBody>
      </p:sp>
      <p:sp>
        <p:nvSpPr>
          <p:cNvPr id="4" name="3 Marcador de pie de página"/>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024313" y="9721850"/>
            <a:ext cx="3078162" cy="511175"/>
          </a:xfrm>
          <a:prstGeom prst="rect">
            <a:avLst/>
          </a:prstGeom>
        </p:spPr>
        <p:txBody>
          <a:bodyPr vert="horz" lIns="91440" tIns="45720" rIns="91440" bIns="45720" rtlCol="0" anchor="b"/>
          <a:lstStyle>
            <a:lvl1pPr algn="r">
              <a:defRPr sz="1200"/>
            </a:lvl1pPr>
          </a:lstStyle>
          <a:p>
            <a:fld id="{7C8E1906-CB92-409B-9F5E-28A300653042}"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C17E61FD-62C3-4C73-84CD-B8858873C75F}" type="datetimeFigureOut">
              <a:rPr lang="es-ES" smtClean="0"/>
              <a:pPr/>
              <a:t>11/11/2024</a:t>
            </a:fld>
            <a:endParaRPr lang="es-ES"/>
          </a:p>
        </p:txBody>
      </p:sp>
      <p:sp>
        <p:nvSpPr>
          <p:cNvPr id="4" name="3 Marcador de imagen de diapositiva"/>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E50A5100-EC9D-406E-A6C6-3D693ADE26DE}"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1184564" y="768247"/>
            <a:ext cx="4734936" cy="3837980"/>
          </a:xfrm>
          <a:prstGeom prst="rect">
            <a:avLst/>
          </a:prstGeom>
          <a:solidFill>
            <a:srgbClr val="FFFFFF"/>
          </a:solidFill>
          <a:ln w="9360">
            <a:solidFill>
              <a:srgbClr val="000000"/>
            </a:solidFill>
            <a:miter lim="800000"/>
            <a:headEnd/>
            <a:tailEnd/>
          </a:ln>
        </p:spPr>
        <p:txBody>
          <a:bodyPr wrap="none" lIns="94478" tIns="47238" rIns="94478" bIns="47238" anchor="ctr"/>
          <a:lstStyle/>
          <a:p>
            <a:endParaRPr lang="es-ES">
              <a:ea typeface="Lucida Sans Unicode" pitchFamily="34" charset="0"/>
              <a:cs typeface="Lucida Sans Unicode" pitchFamily="34" charset="0"/>
            </a:endParaRPr>
          </a:p>
        </p:txBody>
      </p:sp>
      <p:sp>
        <p:nvSpPr>
          <p:cNvPr id="69635" name="Rectangle 2"/>
          <p:cNvSpPr>
            <a:spLocks noGrp="1" noChangeArrowheads="1"/>
          </p:cNvSpPr>
          <p:nvPr>
            <p:ph type="body"/>
          </p:nvPr>
        </p:nvSpPr>
        <p:spPr>
          <a:xfrm>
            <a:off x="1099953" y="4869906"/>
            <a:ext cx="4900841" cy="3924245"/>
          </a:xfrm>
          <a:noFill/>
          <a:ln/>
        </p:spPr>
        <p:txBody>
          <a:bodyPr wrap="none" lIns="98736" tIns="49367" rIns="98736" bIns="49367" anchor="ctr"/>
          <a:lstStyle/>
          <a:p>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1184564" y="768247"/>
            <a:ext cx="4734936" cy="3837980"/>
          </a:xfrm>
          <a:prstGeom prst="rect">
            <a:avLst/>
          </a:prstGeom>
          <a:solidFill>
            <a:srgbClr val="FFFFFF"/>
          </a:solidFill>
          <a:ln w="9360">
            <a:solidFill>
              <a:srgbClr val="000000"/>
            </a:solidFill>
            <a:miter lim="800000"/>
            <a:headEnd/>
            <a:tailEnd/>
          </a:ln>
        </p:spPr>
        <p:txBody>
          <a:bodyPr wrap="none" lIns="94478" tIns="47238" rIns="94478" bIns="47238" anchor="ctr"/>
          <a:lstStyle/>
          <a:p>
            <a:endParaRPr lang="es-ES">
              <a:ea typeface="Lucida Sans Unicode" pitchFamily="34" charset="0"/>
              <a:cs typeface="Lucida Sans Unicode" pitchFamily="34" charset="0"/>
            </a:endParaRPr>
          </a:p>
        </p:txBody>
      </p:sp>
      <p:sp>
        <p:nvSpPr>
          <p:cNvPr id="71683" name="Rectangle 2"/>
          <p:cNvSpPr>
            <a:spLocks noGrp="1" noChangeArrowheads="1"/>
          </p:cNvSpPr>
          <p:nvPr>
            <p:ph type="body"/>
          </p:nvPr>
        </p:nvSpPr>
        <p:spPr>
          <a:xfrm>
            <a:off x="1099953" y="4869906"/>
            <a:ext cx="4900841" cy="3924245"/>
          </a:xfrm>
          <a:noFill/>
          <a:ln/>
        </p:spPr>
        <p:txBody>
          <a:bodyPr wrap="none" lIns="98736" tIns="49367" rIns="98736" bIns="49367" anchor="ctr"/>
          <a:lstStyle/>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7921B27-EA98-4FA6-AE1D-6063C69B0C1E}" type="datetimeFigureOut">
              <a:rPr lang="es-ES" smtClean="0"/>
              <a:pPr/>
              <a:t>11/11/2024</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9091B7EC-BACA-40BF-98BD-98619CAA3793}"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7921B27-EA98-4FA6-AE1D-6063C69B0C1E}" type="datetimeFigureOut">
              <a:rPr lang="es-ES" smtClean="0"/>
              <a:pPr/>
              <a:t>11/11/2024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91B7EC-BACA-40BF-98BD-98619CAA379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57921B27-EA98-4FA6-AE1D-6063C69B0C1E}" type="datetimeFigureOut">
              <a:rPr lang="es-ES" smtClean="0"/>
              <a:pPr/>
              <a:t>11/11/2024</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9091B7EC-BACA-40BF-98BD-98619CAA379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57921B27-EA98-4FA6-AE1D-6063C69B0C1E}" type="datetimeFigureOut">
              <a:rPr lang="es-ES" smtClean="0"/>
              <a:pPr/>
              <a:t>11/11/2024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9091B7EC-BACA-40BF-98BD-98619CAA3793}"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57921B27-EA98-4FA6-AE1D-6063C69B0C1E}" type="datetimeFigureOut">
              <a:rPr lang="es-ES" smtClean="0"/>
              <a:pPr/>
              <a:t>11/11/2024</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091B7EC-BACA-40BF-98BD-98619CAA3793}"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57921B27-EA98-4FA6-AE1D-6063C69B0C1E}" type="datetimeFigureOut">
              <a:rPr lang="es-ES" smtClean="0"/>
              <a:pPr/>
              <a:t>11/11/2024</a:t>
            </a:fld>
            <a:endParaRPr lang="es-ES"/>
          </a:p>
        </p:txBody>
      </p:sp>
      <p:sp>
        <p:nvSpPr>
          <p:cNvPr id="10" name="9 Marcador de número de diapositiva"/>
          <p:cNvSpPr>
            <a:spLocks noGrp="1"/>
          </p:cNvSpPr>
          <p:nvPr>
            <p:ph type="sldNum" sz="quarter" idx="16"/>
          </p:nvPr>
        </p:nvSpPr>
        <p:spPr/>
        <p:txBody>
          <a:bodyPr rtlCol="0"/>
          <a:lstStyle/>
          <a:p>
            <a:fld id="{9091B7EC-BACA-40BF-98BD-98619CAA3793}"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57921B27-EA98-4FA6-AE1D-6063C69B0C1E}" type="datetimeFigureOut">
              <a:rPr lang="es-ES" smtClean="0"/>
              <a:pPr/>
              <a:t>11/11/2024</a:t>
            </a:fld>
            <a:endParaRPr lang="es-ES"/>
          </a:p>
        </p:txBody>
      </p:sp>
      <p:sp>
        <p:nvSpPr>
          <p:cNvPr id="12" name="11 Marcador de número de diapositiva"/>
          <p:cNvSpPr>
            <a:spLocks noGrp="1"/>
          </p:cNvSpPr>
          <p:nvPr>
            <p:ph type="sldNum" sz="quarter" idx="16"/>
          </p:nvPr>
        </p:nvSpPr>
        <p:spPr/>
        <p:txBody>
          <a:bodyPr rtlCol="0"/>
          <a:lstStyle/>
          <a:p>
            <a:fld id="{9091B7EC-BACA-40BF-98BD-98619CAA3793}"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7921B27-EA98-4FA6-AE1D-6063C69B0C1E}" type="datetimeFigureOut">
              <a:rPr lang="es-ES" smtClean="0"/>
              <a:pPr/>
              <a:t>11/11/2024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9091B7EC-BACA-40BF-98BD-98619CAA379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921B27-EA98-4FA6-AE1D-6063C69B0C1E}" type="datetimeFigureOut">
              <a:rPr lang="es-ES" smtClean="0"/>
              <a:pPr/>
              <a:t>11/11/2024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9091B7EC-BACA-40BF-98BD-98619CAA379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7921B27-EA98-4FA6-AE1D-6063C69B0C1E}" type="datetimeFigureOut">
              <a:rPr lang="es-ES" smtClean="0"/>
              <a:pPr/>
              <a:t>11/11/2024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9091B7EC-BACA-40BF-98BD-98619CAA3793}"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57921B27-EA98-4FA6-AE1D-6063C69B0C1E}" type="datetimeFigureOut">
              <a:rPr lang="es-ES" smtClean="0"/>
              <a:pPr/>
              <a:t>11/11/2024</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9091B7EC-BACA-40BF-98BD-98619CAA3793}"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7921B27-EA98-4FA6-AE1D-6063C69B0C1E}" type="datetimeFigureOut">
              <a:rPr lang="es-ES" smtClean="0"/>
              <a:pPr/>
              <a:t>11/11/2024</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091B7EC-BACA-40BF-98BD-98619CAA379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1142984"/>
            <a:ext cx="8174860" cy="4081472"/>
          </a:xfrm>
        </p:spPr>
        <p:txBody>
          <a:bodyPr>
            <a:noAutofit/>
          </a:bodyPr>
          <a:lstStyle/>
          <a:p>
            <a:pPr algn="ctr"/>
            <a:r>
              <a:rPr lang="es-ES" sz="6000" b="1" dirty="0" smtClean="0"/>
              <a:t/>
            </a:r>
            <a:br>
              <a:rPr lang="es-ES" sz="6000" b="1" dirty="0" smtClean="0"/>
            </a:br>
            <a:r>
              <a:rPr lang="es-ES" sz="4000" b="1" dirty="0" smtClean="0"/>
              <a:t> </a:t>
            </a:r>
            <a:r>
              <a:rPr lang="es-ES" sz="5400" b="1" dirty="0" smtClean="0"/>
              <a:t/>
            </a:r>
            <a:br>
              <a:rPr lang="es-ES" sz="5400" b="1" dirty="0" smtClean="0"/>
            </a:br>
            <a:r>
              <a:rPr lang="es-ES" sz="5400" b="1" dirty="0" smtClean="0"/>
              <a:t> INSTRUMENTO DE ATRACCIÓN DE NUEVOS POBLADORES</a:t>
            </a:r>
            <a:endParaRPr lang="es-ES" sz="5400" b="1" dirty="0"/>
          </a:p>
        </p:txBody>
      </p:sp>
      <p:sp>
        <p:nvSpPr>
          <p:cNvPr id="6" name="5 CuadroTexto"/>
          <p:cNvSpPr txBox="1"/>
          <p:nvPr/>
        </p:nvSpPr>
        <p:spPr>
          <a:xfrm>
            <a:off x="2643142" y="6143644"/>
            <a:ext cx="6215138" cy="461665"/>
          </a:xfrm>
          <a:prstGeom prst="rect">
            <a:avLst/>
          </a:prstGeom>
          <a:noFill/>
        </p:spPr>
        <p:txBody>
          <a:bodyPr wrap="square" rtlCol="0">
            <a:spAutoFit/>
          </a:bodyPr>
          <a:lstStyle/>
          <a:p>
            <a:pPr algn="r"/>
            <a:r>
              <a:rPr lang="es-ES" sz="2400" b="1" dirty="0" smtClean="0">
                <a:solidFill>
                  <a:srgbClr val="3366CC"/>
                </a:solidFill>
              </a:rPr>
              <a:t>PRADOLUENGO, 12 DE NOVIEMBRE DE 2024</a:t>
            </a:r>
            <a:endParaRPr lang="es-ES" sz="2400" b="1" dirty="0">
              <a:solidFill>
                <a:srgbClr val="3366CC"/>
              </a:solidFill>
            </a:endParaRPr>
          </a:p>
        </p:txBody>
      </p:sp>
      <p:pic>
        <p:nvPicPr>
          <p:cNvPr id="1026" name="Picture 2" descr="\\WDMYCLOUD\compartida_nube\DATOS COMPARTIDOS RED\LOGOTIPOS\LEADER 2020.jpg"/>
          <p:cNvPicPr>
            <a:picLocks noChangeAspect="1" noChangeArrowheads="1"/>
          </p:cNvPicPr>
          <p:nvPr/>
        </p:nvPicPr>
        <p:blipFill>
          <a:blip r:embed="rId2"/>
          <a:srcRect/>
          <a:stretch>
            <a:fillRect/>
          </a:stretch>
        </p:blipFill>
        <p:spPr bwMode="auto">
          <a:xfrm>
            <a:off x="3571868" y="428604"/>
            <a:ext cx="2357454" cy="233487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57158" y="1595021"/>
            <a:ext cx="850112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lang="es-ES" sz="2800" b="1" dirty="0" smtClean="0">
                <a:latin typeface="Calibri" pitchFamily="34" charset="0"/>
                <a:cs typeface="Calibri" pitchFamily="34" charset="0"/>
              </a:rPr>
              <a:t>  Demostrarnos que somos capaces de trabajar en esta línea de atracción de nuevos pobladores. </a:t>
            </a:r>
          </a:p>
          <a:p>
            <a:pPr marL="0" marR="0" lvl="0" indent="0" algn="just" defTabSz="914400" rtl="0" eaLnBrk="0" fontAlgn="base" latinLnBrk="0" hangingPunct="0">
              <a:lnSpc>
                <a:spcPct val="100000"/>
              </a:lnSpc>
              <a:spcBef>
                <a:spcPct val="0"/>
              </a:spcBef>
              <a:spcAft>
                <a:spcPct val="0"/>
              </a:spcAft>
              <a:buClrTx/>
              <a:buSzTx/>
              <a:tabLst/>
            </a:pPr>
            <a:endParaRPr lang="es-ES" sz="2800" b="1" dirty="0" smtClean="0">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lang="es-ES" sz="2800" b="1" dirty="0" smtClean="0">
                <a:latin typeface="Calibri" pitchFamily="34" charset="0"/>
                <a:cs typeface="Calibri" pitchFamily="34" charset="0"/>
              </a:rPr>
              <a:t>  Además de la gestión de LEADER sabemos y podemos hacer más cosas en nuestros territorios.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endParaRPr lang="es-ES" sz="2800" b="1" dirty="0" smtClean="0">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lang="es-ES" sz="2800" b="1" dirty="0" smtClean="0">
                <a:latin typeface="Calibri" pitchFamily="34" charset="0"/>
                <a:cs typeface="Calibri" pitchFamily="34" charset="0"/>
              </a:rPr>
              <a:t>  Experiencia de 30 años en las comarcas y apoyo de los agentes sociales, equipos técnicos y profesionales formados y motivados, medios técnicos etc.</a:t>
            </a:r>
          </a:p>
          <a:p>
            <a:pPr marL="0" marR="0" lvl="0" indent="0" algn="l" defTabSz="914400" rtl="0" eaLnBrk="0" fontAlgn="base" latinLnBrk="0" hangingPunct="0">
              <a:lnSpc>
                <a:spcPct val="100000"/>
              </a:lnSpc>
              <a:spcBef>
                <a:spcPct val="0"/>
              </a:spcBef>
              <a:spcAft>
                <a:spcPct val="0"/>
              </a:spcAft>
              <a:buClrTx/>
              <a:buSzTx/>
              <a:tabLst/>
            </a:pPr>
            <a:endParaRPr lang="es-ES" sz="2800" b="1" dirty="0" smtClean="0">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lang="es-ES" sz="2800" b="1" dirty="0" smtClean="0">
                <a:latin typeface="Calibri" pitchFamily="34" charset="0"/>
                <a:cs typeface="Calibri" pitchFamily="34" charset="0"/>
              </a:rPr>
              <a:t>  AIRE RURAL tiene un carácter experimental que esperamos poder incrementar en el siguiente marco.</a:t>
            </a:r>
          </a:p>
        </p:txBody>
      </p:sp>
      <p:sp>
        <p:nvSpPr>
          <p:cNvPr id="5" name="1 Título"/>
          <p:cNvSpPr txBox="1">
            <a:spLocks noGrp="1"/>
          </p:cNvSpPr>
          <p:nvPr>
            <p:ph type="title"/>
          </p:nvPr>
        </p:nvSpPr>
        <p:spPr>
          <a:prstGeom prst="rect">
            <a:avLst/>
          </a:prstGeom>
        </p:spPr>
        <p:txBody>
          <a:bodyPr vert="horz" anchor="ctr">
            <a:normAutofit/>
          </a:bodyPr>
          <a:lstStyle/>
          <a:p>
            <a:pPr marL="0" marR="0" lvl="0" indent="0" algn="ctr" defTabSz="914400" rtl="0" eaLnBrk="1" fontAlgn="auto" latinLnBrk="0" hangingPunct="1">
              <a:lnSpc>
                <a:spcPct val="93000"/>
              </a:lnSpc>
              <a:spcBef>
                <a:spcPct val="0"/>
              </a:spcBef>
              <a:spcAft>
                <a:spcPts val="0"/>
              </a:spcAft>
              <a:buClr>
                <a:srgbClr val="FFFFFF"/>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5400" b="1" i="0" u="none" strike="noStrike" kern="1200" cap="none" spc="0" normalizeH="0" baseline="0" noProof="1" smtClean="0">
                <a:ln>
                  <a:noFill/>
                </a:ln>
                <a:solidFill>
                  <a:schemeClr val="tx1"/>
                </a:solidFill>
                <a:effectLst/>
                <a:uLnTx/>
                <a:uFillTx/>
                <a:latin typeface="+mj-lt"/>
                <a:ea typeface="+mj-ea"/>
                <a:cs typeface="+mj-cs"/>
              </a:rPr>
              <a:t>UN PROYECTO PILOTO</a:t>
            </a:r>
            <a:endParaRPr kumimoji="0" lang="es-ES" b="1" i="0" u="none" strike="noStrike" kern="1200" cap="none" spc="0" normalizeH="0" baseline="0" noProof="1">
              <a:ln>
                <a:noFill/>
              </a:ln>
              <a:solidFill>
                <a:schemeClr val="tx1"/>
              </a:solidFill>
              <a:effectLst/>
              <a:uLnTx/>
              <a:uFillTx/>
              <a:latin typeface="+mj-lt"/>
              <a:ea typeface="+mj-ea"/>
              <a:cs typeface="+mj-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28596" y="1357298"/>
            <a:ext cx="8286808" cy="53399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pPr>
            <a:endParaRPr lang="es-ES" sz="2400" b="1" dirty="0" smtClean="0">
              <a:latin typeface="Calibri" pitchFamily="34" charset="0"/>
              <a:cs typeface="Calibri" pitchFamily="34" charset="0"/>
            </a:endParaRPr>
          </a:p>
          <a:p>
            <a:pPr algn="just" eaLnBrk="0" fontAlgn="base" hangingPunct="0">
              <a:spcBef>
                <a:spcPts val="600"/>
              </a:spcBef>
              <a:spcAft>
                <a:spcPts val="600"/>
              </a:spcAft>
              <a:buFont typeface="Wingdings" pitchFamily="2" charset="2"/>
              <a:buChar char="ü"/>
            </a:pPr>
            <a:r>
              <a:rPr lang="es-ES" sz="3600" b="1" dirty="0" smtClean="0">
                <a:latin typeface="Calibri" pitchFamily="34" charset="0"/>
                <a:cs typeface="Calibri" pitchFamily="34" charset="0"/>
              </a:rPr>
              <a:t> RECIBIR Y APORTAR</a:t>
            </a:r>
          </a:p>
          <a:p>
            <a:pPr algn="just" eaLnBrk="0" fontAlgn="base" hangingPunct="0">
              <a:spcBef>
                <a:spcPts val="600"/>
              </a:spcBef>
              <a:spcAft>
                <a:spcPts val="600"/>
              </a:spcAft>
              <a:buFont typeface="Wingdings" pitchFamily="2" charset="2"/>
              <a:buChar char="ü"/>
            </a:pPr>
            <a:r>
              <a:rPr lang="es-ES" sz="3600" b="1" dirty="0" smtClean="0">
                <a:latin typeface="Calibri" pitchFamily="34" charset="0"/>
                <a:cs typeface="Calibri" pitchFamily="34" charset="0"/>
              </a:rPr>
              <a:t>AGILIZAR LA BUROCRACIA</a:t>
            </a:r>
          </a:p>
          <a:p>
            <a:pPr algn="just" eaLnBrk="0" fontAlgn="base" hangingPunct="0">
              <a:spcBef>
                <a:spcPts val="600"/>
              </a:spcBef>
              <a:spcAft>
                <a:spcPts val="600"/>
              </a:spcAft>
              <a:buFont typeface="Wingdings" pitchFamily="2" charset="2"/>
              <a:buChar char="ü"/>
            </a:pPr>
            <a:r>
              <a:rPr lang="es-ES" sz="3600" b="1" dirty="0" smtClean="0">
                <a:latin typeface="Calibri" pitchFamily="34" charset="0"/>
                <a:cs typeface="Calibri" pitchFamily="34" charset="0"/>
              </a:rPr>
              <a:t> DEFINIR COMPETENCIAS</a:t>
            </a:r>
          </a:p>
          <a:p>
            <a:pPr algn="just" eaLnBrk="0" fontAlgn="base" hangingPunct="0">
              <a:spcBef>
                <a:spcPts val="600"/>
              </a:spcBef>
              <a:spcAft>
                <a:spcPts val="600"/>
              </a:spcAft>
              <a:buFont typeface="Wingdings" pitchFamily="2" charset="2"/>
              <a:buChar char="ü"/>
            </a:pPr>
            <a:r>
              <a:rPr lang="es-ES" sz="3600" b="1" dirty="0" smtClean="0">
                <a:latin typeface="Calibri" pitchFamily="34" charset="0"/>
                <a:cs typeface="Calibri" pitchFamily="34" charset="0"/>
              </a:rPr>
              <a:t> LAS CLAVES: EMPLEO Y VIVIENDA</a:t>
            </a:r>
          </a:p>
          <a:p>
            <a:pPr algn="just" eaLnBrk="0" fontAlgn="base" hangingPunct="0">
              <a:spcBef>
                <a:spcPts val="600"/>
              </a:spcBef>
              <a:spcAft>
                <a:spcPts val="600"/>
              </a:spcAft>
              <a:buFont typeface="Wingdings" pitchFamily="2" charset="2"/>
              <a:buChar char="ü"/>
            </a:pPr>
            <a:r>
              <a:rPr lang="es-ES" sz="3600" b="1" dirty="0" smtClean="0">
                <a:latin typeface="Calibri" pitchFamily="34" charset="0"/>
                <a:cs typeface="Calibri" pitchFamily="34" charset="0"/>
              </a:rPr>
              <a:t> TIEMPO Y PACIENCIA</a:t>
            </a:r>
          </a:p>
          <a:p>
            <a:pPr algn="just" eaLnBrk="0" fontAlgn="base" hangingPunct="0">
              <a:spcBef>
                <a:spcPts val="600"/>
              </a:spcBef>
              <a:spcAft>
                <a:spcPts val="600"/>
              </a:spcAft>
              <a:buFont typeface="Wingdings" pitchFamily="2" charset="2"/>
              <a:buChar char="ü"/>
            </a:pPr>
            <a:r>
              <a:rPr lang="es-ES" sz="3600" b="1" dirty="0" smtClean="0">
                <a:latin typeface="Calibri" pitchFamily="34" charset="0"/>
                <a:cs typeface="Calibri" pitchFamily="34" charset="0"/>
              </a:rPr>
              <a:t> SONREIR</a:t>
            </a:r>
          </a:p>
          <a:p>
            <a:pPr algn="just" eaLnBrk="0" fontAlgn="base" hangingPunct="0">
              <a:spcBef>
                <a:spcPts val="600"/>
              </a:spcBef>
              <a:spcAft>
                <a:spcPts val="600"/>
              </a:spcAft>
              <a:buFont typeface="Wingdings" pitchFamily="2" charset="2"/>
              <a:buChar char="ü"/>
            </a:pPr>
            <a:r>
              <a:rPr lang="es-ES" sz="3600" b="1" dirty="0" smtClean="0">
                <a:latin typeface="Calibri" pitchFamily="34" charset="0"/>
                <a:cs typeface="Calibri" pitchFamily="34" charset="0"/>
              </a:rPr>
              <a:t> SALIR DE NUESTRA ZONA DE CONFORT</a:t>
            </a:r>
          </a:p>
        </p:txBody>
      </p:sp>
      <p:sp>
        <p:nvSpPr>
          <p:cNvPr id="5" name="1 Título"/>
          <p:cNvSpPr txBox="1">
            <a:spLocks noGrp="1"/>
          </p:cNvSpPr>
          <p:nvPr>
            <p:ph type="title"/>
          </p:nvPr>
        </p:nvSpPr>
        <p:spPr>
          <a:prstGeom prst="rect">
            <a:avLst/>
          </a:prstGeom>
        </p:spPr>
        <p:txBody>
          <a:bodyPr vert="horz" anchor="ctr">
            <a:normAutofit/>
          </a:bodyPr>
          <a:lstStyle/>
          <a:p>
            <a:pPr marL="0" marR="0" lvl="0" indent="0" algn="ctr" defTabSz="914400" rtl="0" eaLnBrk="1" fontAlgn="auto" latinLnBrk="0" hangingPunct="1">
              <a:lnSpc>
                <a:spcPct val="93000"/>
              </a:lnSpc>
              <a:spcBef>
                <a:spcPct val="0"/>
              </a:spcBef>
              <a:spcAft>
                <a:spcPts val="0"/>
              </a:spcAft>
              <a:buClr>
                <a:srgbClr val="FFFFFF"/>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5400" b="1" i="0" u="none" strike="noStrike" kern="1200" cap="none" spc="0" normalizeH="0" baseline="0" noProof="1" smtClean="0">
                <a:ln>
                  <a:noFill/>
                </a:ln>
                <a:solidFill>
                  <a:schemeClr val="tx1"/>
                </a:solidFill>
                <a:effectLst/>
                <a:uLnTx/>
                <a:uFillTx/>
                <a:latin typeface="+mj-lt"/>
                <a:ea typeface="+mj-ea"/>
                <a:cs typeface="+mj-cs"/>
              </a:rPr>
              <a:t>LECCIONES</a:t>
            </a:r>
            <a:r>
              <a:rPr kumimoji="0" lang="en-GB" sz="5400" b="1" i="0" u="none" strike="noStrike" kern="1200" cap="none" spc="0" normalizeH="0" noProof="1" smtClean="0">
                <a:ln>
                  <a:noFill/>
                </a:ln>
                <a:solidFill>
                  <a:schemeClr val="tx1"/>
                </a:solidFill>
                <a:effectLst/>
                <a:uLnTx/>
                <a:uFillTx/>
                <a:latin typeface="+mj-lt"/>
                <a:ea typeface="+mj-ea"/>
                <a:cs typeface="+mj-cs"/>
              </a:rPr>
              <a:t> APRENDIDAS</a:t>
            </a:r>
            <a:endParaRPr kumimoji="0" lang="es-ES" b="1" i="0" u="none" strike="noStrike" kern="1200" cap="none" spc="0" normalizeH="0" baseline="0" noProof="1">
              <a:ln>
                <a:noFill/>
              </a:ln>
              <a:solidFill>
                <a:schemeClr val="tx1"/>
              </a:solidFill>
              <a:effectLst/>
              <a:uLnTx/>
              <a:uFillTx/>
              <a:latin typeface="+mj-lt"/>
              <a:ea typeface="+mj-ea"/>
              <a:cs typeface="+mj-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42938" y="214313"/>
            <a:ext cx="8115300" cy="979487"/>
          </a:xfrm>
        </p:spPr>
        <p:txBody>
          <a:bodyPr>
            <a:normAutofit fontScale="90000"/>
          </a:bodyPr>
          <a:lstStyle/>
          <a:p>
            <a:pPr algn="ctr" eaLnBrk="1" fontAlgn="auto" hangingPunct="1">
              <a:spcAft>
                <a:spcPts val="0"/>
              </a:spcAft>
              <a:defRPr/>
            </a:pPr>
            <a:r>
              <a:rPr lang="es-ES" b="1" dirty="0" smtClean="0">
                <a:solidFill>
                  <a:schemeClr val="tx1"/>
                </a:solidFill>
              </a:rPr>
              <a:t>LA ZONA DE ACTUACIÓN DEL GRUPO ARADUEY-CAMPOS</a:t>
            </a:r>
            <a:endParaRPr lang="es-ES_tradnl" b="1" dirty="0" smtClean="0">
              <a:solidFill>
                <a:schemeClr val="tx1"/>
              </a:solidFill>
            </a:endParaRPr>
          </a:p>
        </p:txBody>
      </p:sp>
      <p:grpSp>
        <p:nvGrpSpPr>
          <p:cNvPr id="2" name="Group 4"/>
          <p:cNvGrpSpPr>
            <a:grpSpLocks/>
          </p:cNvGrpSpPr>
          <p:nvPr/>
        </p:nvGrpSpPr>
        <p:grpSpPr bwMode="auto">
          <a:xfrm>
            <a:off x="357188" y="1714500"/>
            <a:ext cx="3143250" cy="2500313"/>
            <a:chOff x="333" y="1152"/>
            <a:chExt cx="1439" cy="1258"/>
          </a:xfrm>
        </p:grpSpPr>
        <p:pic>
          <p:nvPicPr>
            <p:cNvPr id="15370" name="Picture 5"/>
            <p:cNvPicPr>
              <a:picLocks noChangeAspect="1" noChangeArrowheads="1"/>
            </p:cNvPicPr>
            <p:nvPr/>
          </p:nvPicPr>
          <p:blipFill>
            <a:blip r:embed="rId5"/>
            <a:srcRect/>
            <a:stretch>
              <a:fillRect/>
            </a:stretch>
          </p:blipFill>
          <p:spPr bwMode="auto">
            <a:xfrm>
              <a:off x="333" y="1152"/>
              <a:ext cx="1439" cy="1258"/>
            </a:xfrm>
            <a:prstGeom prst="rect">
              <a:avLst/>
            </a:prstGeom>
            <a:noFill/>
            <a:ln w="9525">
              <a:noFill/>
              <a:miter lim="800000"/>
              <a:headEnd/>
              <a:tailEnd/>
            </a:ln>
          </p:spPr>
        </p:pic>
        <p:pic>
          <p:nvPicPr>
            <p:cNvPr id="15371" name="Picture 6"/>
            <p:cNvPicPr>
              <a:picLocks noChangeAspect="1" noChangeArrowheads="1"/>
            </p:cNvPicPr>
            <p:nvPr/>
          </p:nvPicPr>
          <p:blipFill>
            <a:blip r:embed="rId6"/>
            <a:srcRect/>
            <a:stretch>
              <a:fillRect/>
            </a:stretch>
          </p:blipFill>
          <p:spPr bwMode="auto">
            <a:xfrm>
              <a:off x="336" y="1152"/>
              <a:ext cx="1433" cy="1252"/>
            </a:xfrm>
            <a:prstGeom prst="rect">
              <a:avLst/>
            </a:prstGeom>
            <a:noFill/>
            <a:ln w="9525">
              <a:noFill/>
              <a:miter lim="800000"/>
              <a:headEnd/>
              <a:tailEnd/>
            </a:ln>
          </p:spPr>
        </p:pic>
        <p:pic>
          <p:nvPicPr>
            <p:cNvPr id="15372" name="Picture 7"/>
            <p:cNvPicPr>
              <a:picLocks noChangeAspect="1" noChangeArrowheads="1"/>
            </p:cNvPicPr>
            <p:nvPr/>
          </p:nvPicPr>
          <p:blipFill>
            <a:blip r:embed="rId7"/>
            <a:srcRect/>
            <a:stretch>
              <a:fillRect/>
            </a:stretch>
          </p:blipFill>
          <p:spPr bwMode="auto">
            <a:xfrm>
              <a:off x="1318" y="1912"/>
              <a:ext cx="359" cy="83"/>
            </a:xfrm>
            <a:prstGeom prst="rect">
              <a:avLst/>
            </a:prstGeom>
            <a:noFill/>
            <a:ln w="9525">
              <a:noFill/>
              <a:miter lim="800000"/>
              <a:headEnd/>
              <a:tailEnd/>
            </a:ln>
          </p:spPr>
        </p:pic>
        <p:pic>
          <p:nvPicPr>
            <p:cNvPr id="15373" name="Picture 8"/>
            <p:cNvPicPr>
              <a:picLocks noChangeAspect="1" noChangeArrowheads="1"/>
            </p:cNvPicPr>
            <p:nvPr/>
          </p:nvPicPr>
          <p:blipFill>
            <a:blip r:embed="rId8"/>
            <a:srcRect/>
            <a:stretch>
              <a:fillRect/>
            </a:stretch>
          </p:blipFill>
          <p:spPr bwMode="auto">
            <a:xfrm>
              <a:off x="1220" y="2063"/>
              <a:ext cx="546" cy="95"/>
            </a:xfrm>
            <a:prstGeom prst="rect">
              <a:avLst/>
            </a:prstGeom>
            <a:noFill/>
            <a:ln w="9525">
              <a:noFill/>
              <a:miter lim="800000"/>
              <a:headEnd/>
              <a:tailEnd/>
            </a:ln>
          </p:spPr>
        </p:pic>
      </p:grpSp>
      <p:grpSp>
        <p:nvGrpSpPr>
          <p:cNvPr id="3" name="Group 9"/>
          <p:cNvGrpSpPr>
            <a:grpSpLocks/>
          </p:cNvGrpSpPr>
          <p:nvPr/>
        </p:nvGrpSpPr>
        <p:grpSpPr bwMode="auto">
          <a:xfrm>
            <a:off x="3429000" y="2286000"/>
            <a:ext cx="3214688" cy="2493963"/>
            <a:chOff x="1920" y="1152"/>
            <a:chExt cx="1776" cy="1255"/>
          </a:xfrm>
        </p:grpSpPr>
        <p:pic>
          <p:nvPicPr>
            <p:cNvPr id="15368" name="Picture 10"/>
            <p:cNvPicPr>
              <a:picLocks noChangeAspect="1" noChangeArrowheads="1"/>
            </p:cNvPicPr>
            <p:nvPr/>
          </p:nvPicPr>
          <p:blipFill>
            <a:blip r:embed="rId9"/>
            <a:srcRect/>
            <a:stretch>
              <a:fillRect/>
            </a:stretch>
          </p:blipFill>
          <p:spPr bwMode="auto">
            <a:xfrm>
              <a:off x="1920" y="1152"/>
              <a:ext cx="1776" cy="1255"/>
            </a:xfrm>
            <a:prstGeom prst="rect">
              <a:avLst/>
            </a:prstGeom>
            <a:noFill/>
            <a:ln w="9525">
              <a:noFill/>
              <a:miter lim="800000"/>
              <a:headEnd/>
              <a:tailEnd/>
            </a:ln>
          </p:spPr>
        </p:pic>
        <p:pic>
          <p:nvPicPr>
            <p:cNvPr id="15369" name="Picture 11"/>
            <p:cNvPicPr>
              <a:picLocks noChangeAspect="1" noChangeArrowheads="1"/>
            </p:cNvPicPr>
            <p:nvPr/>
          </p:nvPicPr>
          <p:blipFill>
            <a:blip r:embed="rId10"/>
            <a:srcRect/>
            <a:stretch>
              <a:fillRect/>
            </a:stretch>
          </p:blipFill>
          <p:spPr bwMode="auto">
            <a:xfrm>
              <a:off x="2535" y="1774"/>
              <a:ext cx="808" cy="47"/>
            </a:xfrm>
            <a:prstGeom prst="rect">
              <a:avLst/>
            </a:prstGeom>
            <a:noFill/>
            <a:ln w="9525">
              <a:noFill/>
              <a:miter lim="800000"/>
              <a:headEnd/>
              <a:tailEnd/>
            </a:ln>
          </p:spPr>
        </p:pic>
      </p:grpSp>
      <p:pic>
        <p:nvPicPr>
          <p:cNvPr id="95244" name="Picture 12"/>
          <p:cNvPicPr>
            <a:picLocks noChangeAspect="1" noChangeArrowheads="1"/>
          </p:cNvPicPr>
          <p:nvPr/>
        </p:nvPicPr>
        <p:blipFill>
          <a:blip r:embed="rId11"/>
          <a:srcRect/>
          <a:stretch>
            <a:fillRect/>
          </a:stretch>
        </p:blipFill>
        <p:spPr bwMode="auto">
          <a:xfrm>
            <a:off x="6421438" y="3359150"/>
            <a:ext cx="2444750" cy="3141663"/>
          </a:xfrm>
          <a:prstGeom prst="rect">
            <a:avLst/>
          </a:prstGeom>
          <a:solidFill>
            <a:schemeClr val="tx2"/>
          </a:solidFill>
          <a:ln w="9525">
            <a:noFill/>
            <a:miter lim="800000"/>
            <a:headEnd/>
            <a:tailEnd/>
          </a:ln>
        </p:spPr>
      </p:pic>
      <p:sp>
        <p:nvSpPr>
          <p:cNvPr id="15366" name="Rectangle 13"/>
          <p:cNvSpPr>
            <a:spLocks noChangeArrowheads="1"/>
          </p:cNvSpPr>
          <p:nvPr/>
        </p:nvSpPr>
        <p:spPr bwMode="auto">
          <a:xfrm>
            <a:off x="1447800" y="4648200"/>
            <a:ext cx="3505200" cy="1524000"/>
          </a:xfrm>
          <a:prstGeom prst="rect">
            <a:avLst/>
          </a:prstGeom>
          <a:noFill/>
          <a:ln w="9525">
            <a:noFill/>
            <a:miter lim="800000"/>
            <a:headEnd/>
            <a:tailEnd/>
          </a:ln>
        </p:spPr>
        <p:txBody>
          <a:bodyPr wrap="none" lIns="92075" tIns="46038" rIns="92075" bIns="46038" anchor="ctr"/>
          <a:lstStyle/>
          <a:p>
            <a:endParaRPr lang="es-ES"/>
          </a:p>
        </p:txBody>
      </p:sp>
      <p:sp>
        <p:nvSpPr>
          <p:cNvPr id="95246" name="Text Box 14"/>
          <p:cNvSpPr txBox="1">
            <a:spLocks noChangeArrowheads="1"/>
          </p:cNvSpPr>
          <p:nvPr/>
        </p:nvSpPr>
        <p:spPr bwMode="auto">
          <a:xfrm>
            <a:off x="357188" y="4786313"/>
            <a:ext cx="5143500" cy="2001837"/>
          </a:xfrm>
          <a:prstGeom prst="rect">
            <a:avLst/>
          </a:prstGeom>
          <a:noFill/>
          <a:ln w="9525">
            <a:noFill/>
            <a:miter lim="800000"/>
            <a:headEnd/>
            <a:tailEnd/>
          </a:ln>
        </p:spPr>
        <p:txBody>
          <a:bodyPr lIns="92075" tIns="46038" rIns="92075" bIns="46038">
            <a:spAutoFit/>
          </a:bodyPr>
          <a:lstStyle/>
          <a:p>
            <a:pPr algn="just" defTabSz="914400">
              <a:lnSpc>
                <a:spcPct val="100000"/>
              </a:lnSpc>
              <a:spcBef>
                <a:spcPct val="50000"/>
              </a:spcBef>
              <a:buClrTx/>
              <a:buSzTx/>
              <a:buFontTx/>
              <a:buNone/>
            </a:pPr>
            <a:r>
              <a:rPr kumimoji="1" lang="es-ES_tradnl" sz="2000" i="1">
                <a:solidFill>
                  <a:schemeClr val="tx2"/>
                </a:solidFill>
                <a:latin typeface="Tahoma" pitchFamily="34" charset="0"/>
              </a:rPr>
              <a:t>“Difícilmente podrá hallarse en los reinos de León y Castilla una región más interesante a los ojos del viajero artista y del viajero historiador que la conocida hoy con el nombre de Tierra de Campos”</a:t>
            </a:r>
            <a:r>
              <a:rPr kumimoji="1" lang="es-ES_tradnl" sz="1600" i="1">
                <a:solidFill>
                  <a:schemeClr val="tx2"/>
                </a:solidFill>
                <a:latin typeface="Tahoma" pitchFamily="34" charset="0"/>
              </a:rPr>
              <a:t>              </a:t>
            </a:r>
          </a:p>
          <a:p>
            <a:pPr algn="just" defTabSz="914400">
              <a:lnSpc>
                <a:spcPct val="100000"/>
              </a:lnSpc>
              <a:spcBef>
                <a:spcPct val="50000"/>
              </a:spcBef>
              <a:buClrTx/>
              <a:buSzTx/>
              <a:buFontTx/>
              <a:buNone/>
            </a:pPr>
            <a:r>
              <a:rPr kumimoji="1" lang="es-ES_tradnl" sz="1600" i="1">
                <a:solidFill>
                  <a:schemeClr val="tx2"/>
                </a:solidFill>
                <a:latin typeface="Tahoma" pitchFamily="34" charset="0"/>
              </a:rPr>
              <a:t>                                                  </a:t>
            </a:r>
            <a:r>
              <a:rPr kumimoji="1" lang="es-ES_tradnl" sz="1600">
                <a:solidFill>
                  <a:schemeClr val="tx2"/>
                </a:solidFill>
                <a:latin typeface="Tahoma" pitchFamily="34" charset="0"/>
              </a:rPr>
              <a:t>(F. Simón Nieto</a:t>
            </a:r>
            <a:r>
              <a:rPr kumimoji="1" lang="es-ES_tradnl" sz="1400">
                <a:solidFill>
                  <a:schemeClr val="tx2"/>
                </a:solidFill>
                <a:latin typeface="Tahoma" pitchFamily="34" charset="0"/>
              </a:rPr>
              <a:t>)</a:t>
            </a:r>
            <a:endParaRPr kumimoji="1" lang="es-ES_tradnl" sz="1400">
              <a:solidFill>
                <a:schemeClr val="tx2"/>
              </a:solidFill>
              <a:latin typeface="Times New Roman" pitchFamily="18" charset="0"/>
            </a:endParaRPr>
          </a:p>
        </p:txBody>
      </p:sp>
    </p:spTree>
  </p:cSld>
  <p:clrMapOvr>
    <a:overrideClrMapping bg1="dk1" tx1="lt1" bg2="dk2" tx2="lt2" accent1="accent1" accent2="accent2" accent3="accent3" accent4="accent4" accent5="accent5" accent6="accent6" hlink="hlink" folHlink="folHlink"/>
  </p:clrMapOvr>
  <p:transition advTm="153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5244"/>
                                        </p:tgtEl>
                                        <p:attrNameLst>
                                          <p:attrName>style.visibility</p:attrName>
                                        </p:attrNameLst>
                                      </p:cBhvr>
                                      <p:to>
                                        <p:strVal val="visible"/>
                                      </p:to>
                                    </p:set>
                                    <p:anim calcmode="lin" valueType="num">
                                      <p:cBhvr additive="base">
                                        <p:cTn id="19" dur="500" fill="hold"/>
                                        <p:tgtEl>
                                          <p:spTgt spid="95244"/>
                                        </p:tgtEl>
                                        <p:attrNameLst>
                                          <p:attrName>ppt_x</p:attrName>
                                        </p:attrNameLst>
                                      </p:cBhvr>
                                      <p:tavLst>
                                        <p:tav tm="0">
                                          <p:val>
                                            <p:strVal val="1+#ppt_w/2"/>
                                          </p:val>
                                        </p:tav>
                                        <p:tav tm="100000">
                                          <p:val>
                                            <p:strVal val="#ppt_x"/>
                                          </p:val>
                                        </p:tav>
                                      </p:tavLst>
                                    </p:anim>
                                    <p:anim calcmode="lin" valueType="num">
                                      <p:cBhvr additive="base">
                                        <p:cTn id="20" dur="500" fill="hold"/>
                                        <p:tgtEl>
                                          <p:spTgt spid="952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LIC.WAV" builtIn="1"/>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5246"/>
                                        </p:tgtEl>
                                        <p:attrNameLst>
                                          <p:attrName>style.visibility</p:attrName>
                                        </p:attrNameLst>
                                      </p:cBhvr>
                                      <p:to>
                                        <p:strVal val="visible"/>
                                      </p:to>
                                    </p:set>
                                    <p:animEffect transition="in" filter="box(in)">
                                      <p:cBhvr>
                                        <p:cTn id="25" dur="500"/>
                                        <p:tgtEl>
                                          <p:spTgt spid="95246"/>
                                        </p:tgtEl>
                                      </p:cBhvr>
                                    </p:animEffect>
                                  </p:childTnLst>
                                  <p:subTnLst>
                                    <p:audio>
                                      <p:cMediaNode>
                                        <p:cTn display="0" masterRel="sameClick">
                                          <p:stCondLst>
                                            <p:cond evt="begin" delay="0">
                                              <p:tn val="23"/>
                                            </p:cond>
                                          </p:stCondLst>
                                          <p:endCondLst>
                                            <p:cond evt="onStopAudio" delay="0">
                                              <p:tgtEl>
                                                <p:sldTgt/>
                                              </p:tgtEl>
                                            </p:cond>
                                          </p:endCondLst>
                                        </p:cTn>
                                        <p:tgtEl>
                                          <p:sndTgt r:embed="rId4" name="ARPEGIO.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571500" y="0"/>
            <a:ext cx="8072438" cy="1325563"/>
          </a:xfrm>
        </p:spPr>
        <p:txBody>
          <a:bodyPr lIns="90000" tIns="46800" rIns="90000" bIns="46800">
            <a:spAutoFit/>
          </a:bodyPr>
          <a:lstStyle/>
          <a:p>
            <a:pPr algn="ctr" eaLnBrk="1" fontAlgn="auto" hangingPunct="1">
              <a:spcAft>
                <a:spcPts val="0"/>
              </a:spcAft>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s-ES" sz="4000" b="1" dirty="0" smtClean="0">
                <a:solidFill>
                  <a:schemeClr val="tx1"/>
                </a:solidFill>
              </a:rPr>
              <a:t>LA ZONA DE ACTUACIÓN DEL GRUPO ARADUEY-CAMPOS</a:t>
            </a:r>
            <a:endParaRPr lang="en-GB" sz="4000" b="1" dirty="0" smtClean="0">
              <a:solidFill>
                <a:schemeClr val="tx1"/>
              </a:solidFill>
            </a:endParaRPr>
          </a:p>
        </p:txBody>
      </p:sp>
      <p:pic>
        <p:nvPicPr>
          <p:cNvPr id="16387" name="Picture 2"/>
          <p:cNvPicPr>
            <a:picLocks noChangeAspect="1" noChangeArrowheads="1"/>
          </p:cNvPicPr>
          <p:nvPr/>
        </p:nvPicPr>
        <p:blipFill>
          <a:blip r:embed="rId4"/>
          <a:srcRect/>
          <a:stretch>
            <a:fillRect/>
          </a:stretch>
        </p:blipFill>
        <p:spPr bwMode="auto">
          <a:xfrm>
            <a:off x="2214546" y="1882188"/>
            <a:ext cx="4429139" cy="4975812"/>
          </a:xfrm>
          <a:prstGeom prst="rect">
            <a:avLst/>
          </a:prstGeom>
          <a:noFill/>
          <a:ln w="9525">
            <a:noFill/>
            <a:round/>
            <a:headEnd/>
            <a:tailEnd/>
          </a:ln>
        </p:spPr>
      </p:pic>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857225" y="500063"/>
            <a:ext cx="7715304" cy="865173"/>
          </a:xfrm>
        </p:spPr>
        <p:txBody>
          <a:bodyPr wrap="square">
            <a:spAutoFit/>
          </a:bodyPr>
          <a:lstStyle/>
          <a:p>
            <a:pPr algn="ctr" eaLnBrk="1" fontAlgn="auto" hangingPunct="1">
              <a:lnSpc>
                <a:spcPct val="93000"/>
              </a:lnSpc>
              <a:spcAft>
                <a:spcPts val="0"/>
              </a:spcAft>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5400" b="1" dirty="0" smtClean="0">
                <a:solidFill>
                  <a:schemeClr val="tx1"/>
                </a:solidFill>
              </a:rPr>
              <a:t>EL TERRITORIO</a:t>
            </a:r>
          </a:p>
        </p:txBody>
      </p:sp>
      <p:sp>
        <p:nvSpPr>
          <p:cNvPr id="18435" name="Rectangle 2"/>
          <p:cNvSpPr>
            <a:spLocks noGrp="1" noChangeArrowheads="1"/>
          </p:cNvSpPr>
          <p:nvPr>
            <p:ph sz="quarter" idx="1"/>
          </p:nvPr>
        </p:nvSpPr>
        <p:spPr>
          <a:xfrm>
            <a:off x="1619250" y="2214563"/>
            <a:ext cx="7019925" cy="4054956"/>
          </a:xfrm>
        </p:spPr>
        <p:txBody>
          <a:bodyPr>
            <a:spAutoFit/>
          </a:bodyPr>
          <a:lstStyle/>
          <a:p>
            <a:pPr marL="327025" indent="-539750" eaLnBrk="1" hangingPunct="1">
              <a:lnSpc>
                <a:spcPct val="150000"/>
              </a:lnSpc>
              <a:buClr>
                <a:srgbClr val="FFCC66"/>
              </a:buClr>
              <a:buSzPct val="65000"/>
              <a:buFont typeface="Monotype Sorts" charset="2"/>
              <a:buChar char=""/>
              <a:tabLst>
                <a:tab pos="349250" algn="l"/>
                <a:tab pos="798513" algn="l"/>
                <a:tab pos="1247775" algn="l"/>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Lst>
            </a:pPr>
            <a:r>
              <a:rPr lang="en-GB" sz="4000" b="1" dirty="0" smtClean="0"/>
              <a:t>78 </a:t>
            </a:r>
            <a:r>
              <a:rPr lang="en-GB" sz="4000" b="1" dirty="0" err="1" smtClean="0"/>
              <a:t>Municipios</a:t>
            </a:r>
            <a:r>
              <a:rPr lang="en-GB" sz="4000" b="1" dirty="0" smtClean="0"/>
              <a:t> </a:t>
            </a:r>
          </a:p>
          <a:p>
            <a:pPr marL="327025" indent="-539750">
              <a:lnSpc>
                <a:spcPct val="150000"/>
              </a:lnSpc>
              <a:buClr>
                <a:srgbClr val="FFCC66"/>
              </a:buClr>
              <a:buSzPct val="65000"/>
              <a:buFont typeface="Monotype Sorts" charset="2"/>
              <a:buChar char=""/>
              <a:tabLst>
                <a:tab pos="349250" algn="l"/>
                <a:tab pos="798513" algn="l"/>
                <a:tab pos="1247775" algn="l"/>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Lst>
            </a:pPr>
            <a:r>
              <a:rPr lang="en-GB" sz="4000" b="1" dirty="0" smtClean="0"/>
              <a:t>2.614 </a:t>
            </a:r>
            <a:r>
              <a:rPr lang="es-ES" sz="4000" b="1" dirty="0" smtClean="0"/>
              <a:t>km</a:t>
            </a:r>
            <a:r>
              <a:rPr lang="es-ES" sz="4000" b="1" baseline="30000" dirty="0" smtClean="0"/>
              <a:t>2</a:t>
            </a:r>
            <a:endParaRPr lang="es-ES" sz="4000" b="1" dirty="0" smtClean="0"/>
          </a:p>
          <a:p>
            <a:pPr marL="327025" indent="-539750" eaLnBrk="1" hangingPunct="1">
              <a:lnSpc>
                <a:spcPct val="150000"/>
              </a:lnSpc>
              <a:buClr>
                <a:srgbClr val="FFCC66"/>
              </a:buClr>
              <a:buSzPct val="65000"/>
              <a:buFont typeface="Monotype Sorts" charset="2"/>
              <a:buChar char=""/>
              <a:tabLst>
                <a:tab pos="349250" algn="l"/>
                <a:tab pos="798513" algn="l"/>
                <a:tab pos="1247775" algn="l"/>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Lst>
            </a:pPr>
            <a:r>
              <a:rPr lang="en-GB" sz="4000" b="1" dirty="0" smtClean="0"/>
              <a:t>23.236 </a:t>
            </a:r>
            <a:r>
              <a:rPr lang="en-GB" sz="4000" b="1" dirty="0" err="1" smtClean="0"/>
              <a:t>Habitantes</a:t>
            </a:r>
            <a:endParaRPr lang="en-GB" sz="4000" b="1" dirty="0" smtClean="0"/>
          </a:p>
          <a:p>
            <a:pPr marL="327025" indent="-539750">
              <a:lnSpc>
                <a:spcPct val="150000"/>
              </a:lnSpc>
              <a:buClr>
                <a:srgbClr val="FFCC66"/>
              </a:buClr>
              <a:buSzPct val="65000"/>
              <a:buFont typeface="Monotype Sorts" charset="2"/>
              <a:buChar char=""/>
              <a:tabLst>
                <a:tab pos="349250" algn="l"/>
                <a:tab pos="798513" algn="l"/>
                <a:tab pos="1247775" algn="l"/>
                <a:tab pos="1698625" algn="l"/>
                <a:tab pos="2146300" algn="l"/>
                <a:tab pos="2595563" algn="l"/>
                <a:tab pos="3044825" algn="l"/>
                <a:tab pos="3494088" algn="l"/>
                <a:tab pos="3943350" algn="l"/>
                <a:tab pos="4392613" algn="l"/>
                <a:tab pos="4841875" algn="l"/>
                <a:tab pos="5291138" algn="l"/>
                <a:tab pos="5740400" algn="l"/>
                <a:tab pos="6189663" algn="l"/>
                <a:tab pos="6638925" algn="l"/>
                <a:tab pos="7088188" algn="l"/>
                <a:tab pos="7537450" algn="l"/>
                <a:tab pos="7986713" algn="l"/>
                <a:tab pos="8435975" algn="l"/>
                <a:tab pos="8885238" algn="l"/>
              </a:tabLst>
            </a:pPr>
            <a:r>
              <a:rPr lang="en-GB" sz="4000" b="1" dirty="0" smtClean="0"/>
              <a:t>8,9 h./</a:t>
            </a:r>
            <a:r>
              <a:rPr lang="es-ES" sz="4000" b="1" dirty="0" smtClean="0"/>
              <a:t>km</a:t>
            </a:r>
            <a:r>
              <a:rPr lang="es-ES" sz="4000" b="1" baseline="30000" dirty="0" smtClean="0"/>
              <a:t>2</a:t>
            </a:r>
            <a:endParaRPr lang="en-GB" sz="4000" b="1" dirty="0" smtClean="0"/>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1143000"/>
          </a:xfrm>
        </p:spPr>
        <p:txBody>
          <a:bodyPr>
            <a:normAutofit/>
          </a:bodyPr>
          <a:lstStyle/>
          <a:p>
            <a:pPr algn="ctr">
              <a:lnSpc>
                <a:spcPct val="93000"/>
              </a:lnSpc>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5400" b="1" noProof="1" smtClean="0">
                <a:solidFill>
                  <a:schemeClr val="tx1"/>
                </a:solidFill>
              </a:rPr>
              <a:t>A.I.R.E.</a:t>
            </a:r>
            <a:endParaRPr lang="es-ES" sz="5400" b="1" noProof="1">
              <a:solidFill>
                <a:schemeClr val="tx1"/>
              </a:solidFill>
            </a:endParaRPr>
          </a:p>
        </p:txBody>
      </p:sp>
      <p:sp>
        <p:nvSpPr>
          <p:cNvPr id="4" name="3 Marcador de contenido"/>
          <p:cNvSpPr>
            <a:spLocks noGrp="1"/>
          </p:cNvSpPr>
          <p:nvPr>
            <p:ph sz="quarter" idx="1"/>
          </p:nvPr>
        </p:nvSpPr>
        <p:spPr>
          <a:xfrm>
            <a:off x="571472" y="1785926"/>
            <a:ext cx="8229600" cy="4500594"/>
          </a:xfrm>
        </p:spPr>
        <p:txBody>
          <a:bodyPr>
            <a:normAutofit fontScale="85000" lnSpcReduction="10000"/>
          </a:bodyPr>
          <a:lstStyle/>
          <a:p>
            <a:pPr marL="0" indent="0" algn="just">
              <a:lnSpc>
                <a:spcPct val="150000"/>
              </a:lnSpc>
              <a:spcAft>
                <a:spcPct val="0"/>
              </a:spcAft>
              <a:buClr>
                <a:srgbClr val="FFFFFF"/>
              </a:buClr>
              <a:buSzPct val="100000"/>
              <a:buNone/>
            </a:pPr>
            <a:r>
              <a:rPr lang="es-ES" sz="3500" b="1" dirty="0" smtClean="0">
                <a:latin typeface="Calibri" pitchFamily="34" charset="0"/>
                <a:cs typeface="Calibri" pitchFamily="34" charset="0"/>
              </a:rPr>
              <a:t>Acrónimo que resume los objetivos del Proyecto</a:t>
            </a:r>
          </a:p>
          <a:p>
            <a:pPr marL="0" indent="0" algn="ctr">
              <a:lnSpc>
                <a:spcPct val="150000"/>
              </a:lnSpc>
              <a:spcAft>
                <a:spcPct val="0"/>
              </a:spcAft>
              <a:buClr>
                <a:srgbClr val="FFFFFF"/>
              </a:buClr>
              <a:buSzPct val="100000"/>
              <a:buNone/>
            </a:pPr>
            <a:r>
              <a:rPr lang="es-ES" sz="3600" b="1" i="1" dirty="0" smtClean="0">
                <a:latin typeface="Calibri" pitchFamily="34" charset="0"/>
                <a:cs typeface="Calibri" pitchFamily="34" charset="0"/>
              </a:rPr>
              <a:t>Apoyando Iniciativas de Repoblación y Emprendimiento</a:t>
            </a:r>
          </a:p>
          <a:p>
            <a:pPr marL="0" indent="0" algn="just">
              <a:lnSpc>
                <a:spcPct val="150000"/>
              </a:lnSpc>
              <a:spcAft>
                <a:spcPct val="0"/>
              </a:spcAft>
              <a:buClr>
                <a:srgbClr val="FFFFFF"/>
              </a:buClr>
              <a:buSzPct val="100000"/>
              <a:buNone/>
            </a:pPr>
            <a:r>
              <a:rPr lang="es-ES" sz="3500" b="1" dirty="0" smtClean="0">
                <a:latin typeface="Calibri" pitchFamily="34" charset="0"/>
                <a:cs typeface="Calibri" pitchFamily="34" charset="0"/>
              </a:rPr>
              <a:t>Se evitan connotaciones negativas asociadas a la palabra “despoblación” por otras que analizan las necesidades de nuevos pobladores. </a:t>
            </a:r>
            <a:endParaRPr lang="es-ES" sz="3500" b="1" dirty="0" smtClean="0">
              <a:cs typeface="Calibri" pitchFamily="34" charset="0"/>
            </a:endParaRPr>
          </a:p>
          <a:p>
            <a:pPr marL="0" indent="0" algn="just">
              <a:lnSpc>
                <a:spcPct val="150000"/>
              </a:lnSpc>
              <a:spcAft>
                <a:spcPct val="0"/>
              </a:spcAft>
              <a:buClr>
                <a:srgbClr val="FFFFFF"/>
              </a:buClr>
              <a:buSzPct val="100000"/>
              <a:buFont typeface="Wingdings" pitchFamily="2" charset="2"/>
              <a:buChar char="q"/>
            </a:pPr>
            <a:endParaRPr lang="es-ES" sz="2800" b="1" dirty="0" smtClean="0"/>
          </a:p>
          <a:p>
            <a:endParaRPr lang="es-ES" dirty="0"/>
          </a:p>
        </p:txBody>
      </p:sp>
      <p:pic>
        <p:nvPicPr>
          <p:cNvPr id="6" name="0 Imagen"/>
          <p:cNvPicPr>
            <a:picLocks noChangeAspect="1" noChangeArrowheads="1"/>
          </p:cNvPicPr>
          <p:nvPr/>
        </p:nvPicPr>
        <p:blipFill>
          <a:blip r:embed="rId3"/>
          <a:srcRect/>
          <a:stretch>
            <a:fillRect/>
          </a:stretch>
        </p:blipFill>
        <p:spPr bwMode="auto">
          <a:xfrm>
            <a:off x="6429315" y="5048210"/>
            <a:ext cx="2714685" cy="180979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71472" y="571480"/>
            <a:ext cx="8215370" cy="714380"/>
          </a:xfrm>
        </p:spPr>
        <p:txBody>
          <a:bodyPr>
            <a:noAutofit/>
          </a:bodyPr>
          <a:lstStyle/>
          <a:p>
            <a:pPr algn="ctr">
              <a:lnSpc>
                <a:spcPct val="93000"/>
              </a:lnSpc>
              <a:buClr>
                <a:srgbClr val="FFFFFF"/>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5400" b="1" noProof="1" smtClean="0">
                <a:solidFill>
                  <a:schemeClr val="tx1"/>
                </a:solidFill>
              </a:rPr>
              <a:t>A.I.R.E.</a:t>
            </a:r>
            <a:endParaRPr lang="es-ES" sz="5400" b="1" dirty="0">
              <a:solidFill>
                <a:schemeClr val="tx1"/>
              </a:solidFill>
            </a:endParaRPr>
          </a:p>
        </p:txBody>
      </p:sp>
      <p:pic>
        <p:nvPicPr>
          <p:cNvPr id="5" name="Picture 2"/>
          <p:cNvPicPr>
            <a:picLocks noChangeAspect="1" noChangeArrowheads="1"/>
          </p:cNvPicPr>
          <p:nvPr/>
        </p:nvPicPr>
        <p:blipFill>
          <a:blip r:embed="rId3"/>
          <a:srcRect l="3419" t="18475"/>
          <a:stretch>
            <a:fillRect/>
          </a:stretch>
        </p:blipFill>
        <p:spPr bwMode="auto">
          <a:xfrm>
            <a:off x="0" y="2143116"/>
            <a:ext cx="9146664" cy="4286280"/>
          </a:xfrm>
          <a:prstGeom prst="rect">
            <a:avLst/>
          </a:prstGeom>
          <a:noFill/>
          <a:ln w="9525">
            <a:noFill/>
            <a:miter lim="800000"/>
            <a:headEnd/>
            <a:tailEnd/>
          </a:ln>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4 Imagen"/>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t="12698"/>
          <a:stretch>
            <a:fillRect/>
          </a:stretch>
        </p:blipFill>
        <p:spPr bwMode="auto">
          <a:xfrm>
            <a:off x="500034" y="1785926"/>
            <a:ext cx="8215370" cy="4786346"/>
          </a:xfrm>
          <a:prstGeom prst="rect">
            <a:avLst/>
          </a:prstGeom>
          <a:noFill/>
          <a:ln>
            <a:solidFill>
              <a:schemeClr val="bg2">
                <a:lumMod val="10000"/>
              </a:schemeClr>
            </a:solidFill>
          </a:ln>
        </p:spPr>
      </p:pic>
      <p:sp>
        <p:nvSpPr>
          <p:cNvPr id="4" name="1 Título"/>
          <p:cNvSpPr txBox="1">
            <a:spLocks/>
          </p:cNvSpPr>
          <p:nvPr/>
        </p:nvSpPr>
        <p:spPr>
          <a:xfrm>
            <a:off x="500034" y="357166"/>
            <a:ext cx="8229600" cy="1143000"/>
          </a:xfrm>
          <a:prstGeom prst="rect">
            <a:avLst/>
          </a:prstGeom>
        </p:spPr>
        <p:txBody>
          <a:bodyPr vert="horz" anchor="ctr">
            <a:normAutofit fontScale="85000" lnSpcReduction="10000"/>
          </a:bodyPr>
          <a:lstStyle/>
          <a:p>
            <a:pPr marL="0" marR="0" lvl="0" indent="0" algn="ctr" defTabSz="914400" rtl="0" eaLnBrk="1" fontAlgn="auto" latinLnBrk="0" hangingPunct="1">
              <a:lnSpc>
                <a:spcPct val="93000"/>
              </a:lnSpc>
              <a:spcBef>
                <a:spcPct val="0"/>
              </a:spcBef>
              <a:spcAft>
                <a:spcPts val="0"/>
              </a:spcAft>
              <a:buClr>
                <a:srgbClr val="FFFFFF"/>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5400" b="1" noProof="1" smtClean="0">
                <a:latin typeface="+mj-lt"/>
                <a:ea typeface="+mj-ea"/>
                <a:cs typeface="+mj-cs"/>
              </a:rPr>
              <a:t>LA TENDENCIA DEMOGRÁFICA</a:t>
            </a:r>
            <a:endParaRPr kumimoji="0" lang="es-ES" sz="5400" b="1" i="0" u="none" strike="noStrike" kern="1200" cap="none" spc="0" normalizeH="0" baseline="0" noProof="1">
              <a:ln>
                <a:noFill/>
              </a:ln>
              <a:solidFill>
                <a:schemeClr val="tx1"/>
              </a:solidFill>
              <a:effectLst/>
              <a:uLnTx/>
              <a:uFillTx/>
              <a:latin typeface="+mj-lt"/>
              <a:ea typeface="+mj-ea"/>
              <a:cs typeface="+mj-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42910" y="1714488"/>
            <a:ext cx="8072494" cy="4579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fontAlgn="base">
              <a:lnSpc>
                <a:spcPct val="130000"/>
              </a:lnSpc>
              <a:spcBef>
                <a:spcPts val="400"/>
              </a:spcBef>
              <a:spcAft>
                <a:spcPct val="0"/>
              </a:spcAft>
              <a:buClr>
                <a:srgbClr val="FFFFFF"/>
              </a:buClr>
              <a:buSzPct val="100000"/>
              <a:tabLst/>
            </a:pPr>
            <a:r>
              <a:rPr lang="es-ES" sz="2800" b="1" dirty="0" smtClean="0">
                <a:latin typeface="Calibri" pitchFamily="34" charset="0"/>
                <a:cs typeface="Calibri" pitchFamily="34" charset="0"/>
              </a:rPr>
              <a:t>Buscar, en función de un perfil adaptado a cada municipio, familias de nuevos pobladores a los que ofrecer la posibilidad de asentarse con carácter permanente en cada localidad. </a:t>
            </a:r>
          </a:p>
          <a:p>
            <a:pPr marR="0" lvl="0" algn="just" defTabSz="914400" fontAlgn="base">
              <a:lnSpc>
                <a:spcPct val="130000"/>
              </a:lnSpc>
              <a:spcBef>
                <a:spcPts val="400"/>
              </a:spcBef>
              <a:spcAft>
                <a:spcPct val="0"/>
              </a:spcAft>
              <a:buClr>
                <a:srgbClr val="FFFFFF"/>
              </a:buClr>
              <a:buSzPct val="100000"/>
              <a:tabLst/>
            </a:pPr>
            <a:r>
              <a:rPr lang="es-ES" sz="2800" b="1" dirty="0" smtClean="0">
                <a:latin typeface="Calibri" pitchFamily="34" charset="0"/>
                <a:cs typeface="Calibri" pitchFamily="34" charset="0"/>
              </a:rPr>
              <a:t>Este proceso incluye desde la selección hasta que se consolide su integración tanto desde el punto de vista de las personas que vienen de fuera como de los propios vecinos de la localidad</a:t>
            </a:r>
            <a:r>
              <a:rPr lang="es-ES" sz="2700" b="1" dirty="0" smtClean="0">
                <a:latin typeface="Calibri" pitchFamily="34" charset="0"/>
                <a:cs typeface="Calibri" pitchFamily="34" charset="0"/>
              </a:rPr>
              <a:t>. </a:t>
            </a:r>
          </a:p>
        </p:txBody>
      </p:sp>
      <p:sp>
        <p:nvSpPr>
          <p:cNvPr id="5" name="1 Título"/>
          <p:cNvSpPr txBox="1">
            <a:spLocks noGrp="1"/>
          </p:cNvSpPr>
          <p:nvPr>
            <p:ph type="title"/>
          </p:nvPr>
        </p:nvSpPr>
        <p:spPr>
          <a:prstGeom prst="rect">
            <a:avLst/>
          </a:prstGeom>
        </p:spPr>
        <p:txBody>
          <a:bodyPr vert="horz" anchor="ctr">
            <a:normAutofit/>
          </a:bodyPr>
          <a:lstStyle/>
          <a:p>
            <a:pPr marL="0" marR="0" lvl="0" indent="0" algn="ctr" defTabSz="914400" rtl="0" eaLnBrk="1" fontAlgn="auto" latinLnBrk="0" hangingPunct="1">
              <a:lnSpc>
                <a:spcPct val="93000"/>
              </a:lnSpc>
              <a:spcBef>
                <a:spcPct val="0"/>
              </a:spcBef>
              <a:spcAft>
                <a:spcPts val="0"/>
              </a:spcAft>
              <a:buClr>
                <a:srgbClr val="FFFFFF"/>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5400" b="1" noProof="1" smtClean="0">
                <a:solidFill>
                  <a:schemeClr val="tx1"/>
                </a:solidFill>
              </a:rPr>
              <a:t>LOS OBJETIVOS</a:t>
            </a:r>
            <a:endParaRPr kumimoji="0" lang="es-ES" b="1" i="0" u="none" strike="noStrike" kern="1200" cap="none" spc="0" normalizeH="0" baseline="0" noProof="1">
              <a:ln>
                <a:noFill/>
              </a:ln>
              <a:solidFill>
                <a:schemeClr val="tx1"/>
              </a:solidFill>
              <a:effectLst/>
              <a:uLnTx/>
              <a:uFillTx/>
              <a:latin typeface="+mj-lt"/>
              <a:ea typeface="+mj-ea"/>
              <a:cs typeface="+mj-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85720" y="1714488"/>
            <a:ext cx="842968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lvl="0" indent="-514350" algn="just"/>
            <a:r>
              <a:rPr lang="es-ES" sz="2800" b="1" dirty="0" smtClean="0">
                <a:latin typeface="Calibri" pitchFamily="34" charset="0"/>
                <a:cs typeface="Calibri" pitchFamily="34" charset="0"/>
              </a:rPr>
              <a:t>EMBAJADOR RURAL: Persona  que actúe como contacto permanente y disponible en este proceso. </a:t>
            </a:r>
          </a:p>
          <a:p>
            <a:pPr marL="514350" lvl="0" indent="-514350">
              <a:buFont typeface="+mj-lt"/>
              <a:buAutoNum type="arabicPeriod"/>
            </a:pPr>
            <a:endParaRPr lang="es-ES" sz="2800" b="1" dirty="0" smtClean="0">
              <a:latin typeface="Calibri" pitchFamily="34" charset="0"/>
              <a:cs typeface="Calibri" pitchFamily="34" charset="0"/>
            </a:endParaRPr>
          </a:p>
          <a:p>
            <a:pPr marL="514350" lvl="0" indent="-514350" algn="just"/>
            <a:r>
              <a:rPr lang="es-ES" sz="2800" b="1" dirty="0" smtClean="0">
                <a:latin typeface="Calibri" pitchFamily="34" charset="0"/>
                <a:cs typeface="Calibri" pitchFamily="34" charset="0"/>
              </a:rPr>
              <a:t>VIVIENDA: Identificar una vivienda que pueda ser susceptible de acoger a nuevos pobladores. </a:t>
            </a:r>
          </a:p>
          <a:p>
            <a:pPr marL="514350" lvl="0" indent="-514350">
              <a:buFont typeface="+mj-lt"/>
              <a:buAutoNum type="arabicPeriod"/>
            </a:pPr>
            <a:endParaRPr lang="es-ES" sz="2800" b="1" dirty="0" smtClean="0">
              <a:latin typeface="Calibri" pitchFamily="34" charset="0"/>
              <a:cs typeface="Calibri" pitchFamily="34" charset="0"/>
            </a:endParaRPr>
          </a:p>
          <a:p>
            <a:pPr marL="514350" lvl="0" indent="-514350"/>
            <a:r>
              <a:rPr lang="es-ES" sz="2800" b="1" dirty="0" smtClean="0">
                <a:latin typeface="Calibri" pitchFamily="34" charset="0"/>
                <a:cs typeface="Calibri" pitchFamily="34" charset="0"/>
              </a:rPr>
              <a:t>RECURSOS MUNICIPALES: Para facilitar su asentamiento (ayudas a la instalación, alquiler social etc.)</a:t>
            </a:r>
          </a:p>
          <a:p>
            <a:pPr marL="514350" lvl="0" indent="-514350">
              <a:buFont typeface="+mj-lt"/>
              <a:buAutoNum type="arabicPeriod"/>
            </a:pPr>
            <a:endParaRPr lang="es-ES" sz="2800" b="1" dirty="0" smtClean="0">
              <a:latin typeface="Calibri" pitchFamily="34" charset="0"/>
              <a:cs typeface="Calibri" pitchFamily="34" charset="0"/>
            </a:endParaRPr>
          </a:p>
          <a:p>
            <a:pPr marL="514350" lvl="0" indent="-514350"/>
            <a:r>
              <a:rPr lang="es-ES" sz="2800" b="1" dirty="0" smtClean="0">
                <a:latin typeface="Calibri" pitchFamily="34" charset="0"/>
                <a:cs typeface="Calibri" pitchFamily="34" charset="0"/>
              </a:rPr>
              <a:t>EMPLEO: Identificar empleos disponibles en la comarca (asalariado, traspasos, emprendimiento etc.)</a:t>
            </a:r>
          </a:p>
        </p:txBody>
      </p:sp>
      <p:sp>
        <p:nvSpPr>
          <p:cNvPr id="5" name="1 Título"/>
          <p:cNvSpPr txBox="1">
            <a:spLocks noGrp="1"/>
          </p:cNvSpPr>
          <p:nvPr>
            <p:ph type="title"/>
          </p:nvPr>
        </p:nvSpPr>
        <p:spPr>
          <a:prstGeom prst="rect">
            <a:avLst/>
          </a:prstGeom>
        </p:spPr>
        <p:txBody>
          <a:bodyPr vert="horz" anchor="ctr">
            <a:normAutofit/>
          </a:bodyPr>
          <a:lstStyle/>
          <a:p>
            <a:pPr marL="0" marR="0" lvl="0" indent="0" algn="ctr" defTabSz="914400" rtl="0" eaLnBrk="1" fontAlgn="auto" latinLnBrk="0" hangingPunct="1">
              <a:lnSpc>
                <a:spcPct val="93000"/>
              </a:lnSpc>
              <a:spcBef>
                <a:spcPct val="0"/>
              </a:spcBef>
              <a:spcAft>
                <a:spcPts val="0"/>
              </a:spcAft>
              <a:buClr>
                <a:srgbClr val="FFFFFF"/>
              </a:buClr>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5400" b="1" i="0" u="none" strike="noStrike" kern="1200" cap="none" spc="0" normalizeH="0" baseline="0" noProof="1" smtClean="0">
                <a:ln>
                  <a:noFill/>
                </a:ln>
                <a:solidFill>
                  <a:schemeClr val="tx1"/>
                </a:solidFill>
                <a:effectLst/>
                <a:uLnTx/>
                <a:uFillTx/>
                <a:latin typeface="+mj-lt"/>
                <a:ea typeface="+mj-ea"/>
                <a:cs typeface="+mj-cs"/>
              </a:rPr>
              <a:t>QUE OFRECEMOS</a:t>
            </a:r>
            <a:endParaRPr kumimoji="0" lang="es-ES" b="1" i="0" u="none" strike="noStrike" kern="1200" cap="none" spc="0" normalizeH="0" baseline="0" noProof="1">
              <a:ln>
                <a:noFill/>
              </a:ln>
              <a:solidFill>
                <a:schemeClr val="tx1"/>
              </a:solidFill>
              <a:effectLst/>
              <a:uLnTx/>
              <a:uFillTx/>
              <a:latin typeface="+mj-lt"/>
              <a:ea typeface="+mj-ea"/>
              <a:cs typeface="+mj-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10.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5.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6.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7.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8.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9.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312</TotalTime>
  <Words>361</Words>
  <Application>Microsoft Office PowerPoint</Application>
  <PresentationFormat>Presentación en pantalla (4:3)</PresentationFormat>
  <Paragraphs>45</Paragraphs>
  <Slides>11</Slides>
  <Notes>2</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Intermedio</vt:lpstr>
      <vt:lpstr>    INSTRUMENTO DE ATRACCIÓN DE NUEVOS POBLADORES</vt:lpstr>
      <vt:lpstr>LA ZONA DE ACTUACIÓN DEL GRUPO ARADUEY-CAMPOS</vt:lpstr>
      <vt:lpstr>LA ZONA DE ACTUACIÓN DEL GRUPO ARADUEY-CAMPOS</vt:lpstr>
      <vt:lpstr>EL TERRITORIO</vt:lpstr>
      <vt:lpstr>A.I.R.E.</vt:lpstr>
      <vt:lpstr>A.I.R.E.</vt:lpstr>
      <vt:lpstr>Diapositiva 7</vt:lpstr>
      <vt:lpstr>LOS OBJETIVOS</vt:lpstr>
      <vt:lpstr>QUE OFRECEMOS</vt:lpstr>
      <vt:lpstr>UN PROYECTO PILOTO</vt:lpstr>
      <vt:lpstr>LECCIONES APRENDIDAS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Propietario</dc:creator>
  <cp:lastModifiedBy>Propietario</cp:lastModifiedBy>
  <cp:revision>31</cp:revision>
  <dcterms:created xsi:type="dcterms:W3CDTF">2022-09-22T20:45:40Z</dcterms:created>
  <dcterms:modified xsi:type="dcterms:W3CDTF">2024-11-11T13:34:40Z</dcterms:modified>
</cp:coreProperties>
</file>