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sldIdLst>
    <p:sldId id="256" r:id="rId2"/>
    <p:sldId id="257" r:id="rId3"/>
    <p:sldId id="258" r:id="rId4"/>
    <p:sldId id="274" r:id="rId5"/>
    <p:sldId id="259" r:id="rId6"/>
    <p:sldId id="271" r:id="rId7"/>
    <p:sldId id="272" r:id="rId8"/>
    <p:sldId id="273" r:id="rId9"/>
    <p:sldId id="280" r:id="rId10"/>
    <p:sldId id="275" r:id="rId11"/>
    <p:sldId id="276" r:id="rId12"/>
    <p:sldId id="277" r:id="rId13"/>
    <p:sldId id="278" r:id="rId14"/>
    <p:sldId id="279" r:id="rId15"/>
    <p:sldId id="260" r:id="rId16"/>
    <p:sldId id="261" r:id="rId17"/>
    <p:sldId id="264" r:id="rId18"/>
    <p:sldId id="262" r:id="rId19"/>
    <p:sldId id="265" r:id="rId20"/>
    <p:sldId id="263" r:id="rId21"/>
    <p:sldId id="266" r:id="rId22"/>
    <p:sldId id="267" r:id="rId2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98DDE4-2CC0-4A4B-136F-BFA95536F5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423104A-7DCD-E53E-0F89-83E627DC09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86F184-11C3-269C-8874-77AF7E023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DBE5-0AC8-4105-8222-38C62AAE4191}" type="datetimeFigureOut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EF6091-22DB-55AD-517B-16D644DC5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9B0AC7-7CD5-BA78-AA63-95E7E495E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CDCE1-86A1-4B9A-A11E-6D1CFE6DC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252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41A1FB-A18A-78C5-F688-8136B3DDE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1E94835-F48D-9F5E-003E-8DD288D66A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6107DB-813E-4A44-EFEB-BBB70B825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DBE5-0AC8-4105-8222-38C62AAE4191}" type="datetimeFigureOut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FED77F-AE2A-178F-C3F7-1481B3908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7D95CE-54B5-0293-EB85-444BEAEFD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CDCE1-86A1-4B9A-A11E-6D1CFE6DC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50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E8A5CB9-E20D-4C4D-598C-E484C84669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B565CB-D9F5-9092-456F-DFAE5E634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061FDB-354B-E551-772B-CE8C66FA5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DBE5-0AC8-4105-8222-38C62AAE4191}" type="datetimeFigureOut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51BF0F-56A1-2925-2BA0-93B7B282F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C1D0B4-B584-B519-0DF4-41FF4AE1F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CDCE1-86A1-4B9A-A11E-6D1CFE6DC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932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26C261-13CB-2B73-0829-CEDD27FA3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BD38DF-892A-FB48-0C90-C55BCA392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AEFD6B-B5C0-9D0A-7A6B-5AE91EA6A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DBE5-0AC8-4105-8222-38C62AAE4191}" type="datetimeFigureOut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80AF46-1354-F20E-11AF-A2F3931F5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F4D75D-4151-3B52-1490-ECF2296F2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CDCE1-86A1-4B9A-A11E-6D1CFE6DC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927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765EE6-03A2-7997-A64C-84B1348B8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460E1A1-BDA4-C324-7F56-75052298A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C23BD1-C2D5-261B-FD77-9EFC472EC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DBE5-0AC8-4105-8222-38C62AAE4191}" type="datetimeFigureOut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A0E6D9-68C8-B78F-A163-60D527F78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587EBB-AF34-4150-9059-51A12CB01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CDCE1-86A1-4B9A-A11E-6D1CFE6DC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767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8FC0B4-8D99-ECCE-5EAF-9EA657430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5FA4A9-7734-58BA-EFF7-5F3BFEA7CB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0BF081-0EFE-B6D4-0199-F27768A735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7167EB9-CF6E-8F9A-D288-22A93A4E5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DBE5-0AC8-4105-8222-38C62AAE4191}" type="datetimeFigureOut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5DFE6F-A115-1A74-9605-D88A83DAC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49B28E-4DEC-2414-4023-69518B507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CDCE1-86A1-4B9A-A11E-6D1CFE6DC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407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9965A3-3881-4452-311F-46F7270A7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73435F-6C8B-2435-6A7F-242107851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DAEA56B-A3B0-11DB-753C-3B8BFFA8AE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7A9842C-BD31-4080-C9A2-A85A3278F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6D0CC0A-842D-8820-8295-59582F1A1C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5786702-58F4-A8F2-A1E0-5F09D7A60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DBE5-0AC8-4105-8222-38C62AAE4191}" type="datetimeFigureOut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C21B834-4C86-1A20-713B-D9C150BA4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4DC7FE9-7678-CFF5-2F97-B5EF32F19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CDCE1-86A1-4B9A-A11E-6D1CFE6DC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482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69D9A9-68C8-05FA-3A98-0969681E5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58F3899-F0B9-713F-6BC0-D519F44E3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DBE5-0AC8-4105-8222-38C62AAE4191}" type="datetimeFigureOut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5B7070A-B19B-C64E-DB30-0B924E0F5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7C2886D-51FD-3C40-57A2-23D325DAB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CDCE1-86A1-4B9A-A11E-6D1CFE6DC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317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2C857E1-1146-F4C5-C6DB-636AE5529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DBE5-0AC8-4105-8222-38C62AAE4191}" type="datetimeFigureOut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99E239B-528A-2863-C0AE-C271333FA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8A28EE-362E-4807-7932-F13A30720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CDCE1-86A1-4B9A-A11E-6D1CFE6DC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16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689132-3C6D-58F3-DD49-3D301C33D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E2F523-8C9D-2DA0-4966-5291972F9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1AC8DB-B8E3-A383-6FA6-3819DE4185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A73241-0AD3-CF61-BB7C-04B3E09C0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DBE5-0AC8-4105-8222-38C62AAE4191}" type="datetimeFigureOut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B2FF979-3AF1-2EB5-58AE-CD499388C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66D3383-A3CE-0C97-8D9F-213A1FB65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CDCE1-86A1-4B9A-A11E-6D1CFE6DC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6050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B732A8-5C1B-3058-E3F8-41E412D7F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0F69AF9-28AF-AAC9-CA70-B1118D7CA5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B22A2DD-7EF8-9BD9-15DE-D175706ED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2043483-9C65-DF56-F1DF-C1BE2CBD5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DBE5-0AC8-4105-8222-38C62AAE4191}" type="datetimeFigureOut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CA37BE-9487-C0A3-BFFD-E2353DB4B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3C0158C-6741-0964-666B-7DBFA607F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CDCE1-86A1-4B9A-A11E-6D1CFE6DC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073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4A31A58-E0BE-C272-EA6C-3A98BEAED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2A8F03-1D42-6E05-B8C0-023AE549D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36AB45-58F0-F4A4-728E-308AE80E59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FDBE5-0AC8-4105-8222-38C62AAE4191}" type="datetimeFigureOut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10C89A-265B-1651-9CA1-74D5BE57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72217D-A0A9-A2EF-F571-0AFD771C56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CDCE1-86A1-4B9A-A11E-6D1CFE6DC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091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5A2607-38B9-00DB-55A7-1D889855B9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b="1" dirty="0"/>
              <a:t>６０歳以降の働き方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4302933-9EE0-38EE-E355-4B79C76300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b="1" dirty="0"/>
              <a:t>定年引上げに関する情報・退職金・再任用再就職について</a:t>
            </a:r>
          </a:p>
        </p:txBody>
      </p:sp>
    </p:spTree>
    <p:extLst>
      <p:ext uri="{BB962C8B-B14F-4D97-AF65-F5344CB8AC3E}">
        <p14:creationId xmlns:p14="http://schemas.microsoft.com/office/powerpoint/2010/main" val="3727339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5E1CBA-81ED-616B-00CC-50F657CCB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b="1" dirty="0"/>
              <a:t>次に定年以降について解説します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2787D8-86D9-5300-9AA4-A66534CD5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000" dirty="0"/>
              <a:t>①再任用管理職について</a:t>
            </a:r>
          </a:p>
          <a:p>
            <a:pPr marL="0" indent="0">
              <a:buNone/>
            </a:pPr>
            <a:r>
              <a:rPr kumimoji="1" lang="ja-JP" altLang="en-US" sz="4000" dirty="0"/>
              <a:t>②拠点校指導員について</a:t>
            </a:r>
          </a:p>
          <a:p>
            <a:pPr marL="0" indent="0">
              <a:buNone/>
            </a:pPr>
            <a:r>
              <a:rPr kumimoji="1" lang="ja-JP" altLang="en-US" sz="4000" dirty="0"/>
              <a:t>③再任用教諭について</a:t>
            </a:r>
          </a:p>
        </p:txBody>
      </p:sp>
    </p:spTree>
    <p:extLst>
      <p:ext uri="{BB962C8B-B14F-4D97-AF65-F5344CB8AC3E}">
        <p14:creationId xmlns:p14="http://schemas.microsoft.com/office/powerpoint/2010/main" val="1780863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637E49-D963-8D23-6140-BD38AA1BD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暫定再任用管理職について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821FAC-F5F1-6D77-1EC9-CAC08FE79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①定年後も６５歳まで、管理職として採用される場合があります。</a:t>
            </a:r>
          </a:p>
          <a:p>
            <a:pPr marL="0" indent="0">
              <a:buNone/>
            </a:pPr>
            <a:r>
              <a:rPr kumimoji="1" lang="ja-JP" altLang="en-US" dirty="0"/>
              <a:t>②</a:t>
            </a:r>
            <a:r>
              <a:rPr kumimoji="1" lang="ja-JP" altLang="en-US" b="1" dirty="0"/>
              <a:t>毎年選考に合格する必要があります</a:t>
            </a:r>
            <a:r>
              <a:rPr kumimoji="1" lang="ja-JP" altLang="en-US" dirty="0"/>
              <a:t>。</a:t>
            </a:r>
          </a:p>
          <a:p>
            <a:pPr marL="0" indent="0">
              <a:buNone/>
            </a:pPr>
            <a:r>
              <a:rPr kumimoji="1" lang="ja-JP" altLang="en-US" dirty="0"/>
              <a:t>③不合格の場合、拠点校指導員・暫定再任用教諭となります。</a:t>
            </a:r>
          </a:p>
          <a:p>
            <a:pPr marL="0" indent="0">
              <a:buNone/>
            </a:pPr>
            <a:r>
              <a:rPr kumimoji="1" lang="ja-JP" altLang="en-US" dirty="0"/>
              <a:t>④</a:t>
            </a:r>
            <a:r>
              <a:rPr kumimoji="1" lang="ja-JP" altLang="en-US" b="1" dirty="0"/>
              <a:t>待遇は現行と同じく校長４００、７００円、</a:t>
            </a:r>
          </a:p>
          <a:p>
            <a:pPr marL="0" indent="0">
              <a:buNone/>
            </a:pPr>
            <a:r>
              <a:rPr kumimoji="1" lang="ja-JP" altLang="en-US" b="1" dirty="0"/>
              <a:t>　　　　　　　　　　　　　　　　副校長３２８、２００円</a:t>
            </a:r>
            <a:r>
              <a:rPr kumimoji="1" lang="ja-JP" altLang="en-US" dirty="0"/>
              <a:t>。</a:t>
            </a:r>
          </a:p>
          <a:p>
            <a:pPr marL="0" indent="0">
              <a:buNone/>
            </a:pPr>
            <a:endParaRPr kumimoji="1" lang="ja-JP" altLang="en-US" dirty="0"/>
          </a:p>
          <a:p>
            <a:pPr marL="0" indent="0">
              <a:buNone/>
            </a:pPr>
            <a:r>
              <a:rPr kumimoji="1" lang="ja-JP" altLang="en-US" dirty="0"/>
              <a:t>○上記基本給に管理職手当と管理職加算が加わります。</a:t>
            </a:r>
          </a:p>
        </p:txBody>
      </p:sp>
    </p:spTree>
    <p:extLst>
      <p:ext uri="{BB962C8B-B14F-4D97-AF65-F5344CB8AC3E}">
        <p14:creationId xmlns:p14="http://schemas.microsoft.com/office/powerpoint/2010/main" val="2851766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5A7966-49D6-A300-F84F-20DF3596A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拠点校指導員について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128735-3729-746E-0ACD-EDFC39CA3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CBEBD"/>
              </a:buClr>
              <a:buSzPct val="100000"/>
              <a:buFont typeface="Tw Cen MT" panose="020B0602020104020603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①定年後も６５歳まで暫定再任用教諭拠点校指導員として勤務できます。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CBEBD"/>
              </a:buClr>
              <a:buSzPct val="100000"/>
              <a:buFont typeface="Tw Cen MT" panose="020B0602020104020603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②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選考を受け合格する必要があります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。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CBEBD"/>
              </a:buClr>
              <a:buSzPct val="100000"/>
              <a:buFont typeface="Tw Cen MT" panose="020B0602020104020603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③不合格の場合、暫定再任用教諭となります。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2E2B21"/>
              </a:solidFill>
              <a:effectLst/>
              <a:uLnTx/>
              <a:uFillTx/>
              <a:latin typeface="Tw Cen MT" panose="020B0602020104020603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CBEBD"/>
              </a:buClr>
              <a:buSzPct val="100000"/>
              <a:buFont typeface="Tw Cen MT" panose="020B0602020104020603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④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定年後はハーフタイムを選択できます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2E2B21"/>
              </a:solidFill>
              <a:effectLst/>
              <a:uLnTx/>
              <a:uFillTx/>
              <a:latin typeface="Tw Cen MT" panose="020B0602020104020603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CBEBD"/>
              </a:buClr>
              <a:buSzPct val="100000"/>
              <a:buFont typeface="Tw Cen MT" panose="020B0602020104020603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⑤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待遇は、フルタイム　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259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、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800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円　ハーフタイム　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129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、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061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円です。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CBEBD"/>
              </a:buClr>
              <a:buSzPct val="100000"/>
              <a:buFont typeface="Tw Cen MT" panose="020B0602020104020603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⑥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ハーフの場合、共済組合に入ることはできません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。各自で共済組合任意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CBEBD"/>
              </a:buClr>
              <a:buSzPct val="100000"/>
              <a:buFont typeface="Tw Cen MT" panose="020B0602020104020603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　継続か国民健康保険等に入る必要があります。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0789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0F2779-EEA5-B000-BD9F-04F5E5CAF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暫定再任用教諭について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26FB97-B0D5-874E-E0DC-DE99AE522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①定年後６５歳まで暫定再任用教諭として勤務できます。</a:t>
            </a:r>
          </a:p>
          <a:p>
            <a:pPr marL="0" indent="0">
              <a:buNone/>
            </a:pPr>
            <a:r>
              <a:rPr kumimoji="1" lang="ja-JP" altLang="en-US" dirty="0"/>
              <a:t>②業務は教諭としての業務全般です。</a:t>
            </a:r>
          </a:p>
          <a:p>
            <a:pPr marL="0" indent="0">
              <a:buNone/>
            </a:pPr>
            <a:r>
              <a:rPr kumimoji="1" lang="ja-JP" altLang="en-US" dirty="0"/>
              <a:t>③</a:t>
            </a:r>
            <a:r>
              <a:rPr kumimoji="1" lang="ja-JP" altLang="en-US" b="1" dirty="0"/>
              <a:t>フルタイムが原則ですが、ハーフタイムも選択できます</a:t>
            </a:r>
            <a:r>
              <a:rPr kumimoji="1" lang="ja-JP" altLang="en-US" dirty="0"/>
              <a:t>。</a:t>
            </a:r>
          </a:p>
          <a:p>
            <a:pPr marL="0" indent="0">
              <a:buNone/>
            </a:pPr>
            <a:r>
              <a:rPr kumimoji="1" lang="ja-JP" altLang="en-US" dirty="0"/>
              <a:t>④</a:t>
            </a:r>
            <a:r>
              <a:rPr kumimoji="1" lang="ja-JP" altLang="en-US" b="1" dirty="0"/>
              <a:t>ハーフの場合、共済組合に入ることはできません</a:t>
            </a:r>
            <a:r>
              <a:rPr kumimoji="1" lang="ja-JP" altLang="en-US" dirty="0"/>
              <a:t>。共済組合</a:t>
            </a:r>
          </a:p>
          <a:p>
            <a:pPr marL="0" indent="0">
              <a:buNone/>
            </a:pPr>
            <a:r>
              <a:rPr kumimoji="1" lang="ja-JP" altLang="en-US" dirty="0"/>
              <a:t>　任意継続か国民健康保険に加入する必要があります。</a:t>
            </a:r>
          </a:p>
          <a:p>
            <a:pPr marL="0" indent="0">
              <a:buNone/>
            </a:pPr>
            <a:endParaRPr kumimoji="1" lang="ja-JP" altLang="en-US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CBEBD"/>
              </a:buClr>
              <a:buSzPct val="100000"/>
              <a:buFont typeface="Tw Cen MT" panose="020B0602020104020603" pitchFamily="34" charset="0"/>
              <a:buNone/>
              <a:tabLst/>
              <a:defRPr/>
            </a:pP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○待遇は、フルタイム　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259</a:t>
            </a: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、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800</a:t>
            </a: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円　ハーフタイム　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129</a:t>
            </a: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、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061</a:t>
            </a: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メイリオ" panose="020B0604030504040204" pitchFamily="50" charset="-128"/>
                <a:cs typeface="+mn-cs"/>
              </a:rPr>
              <a:t>円です。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3890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BD5067-98A8-8EA2-119D-EC8503624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再就職について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30937-AD08-7E69-8C3E-5D885AF33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①定年以降、教育委員会各課所管の施設へ再就職できます。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②昨年までの募集状況を別紙にまとめてあります。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③</a:t>
            </a:r>
            <a:r>
              <a:rPr kumimoji="1" lang="ja-JP" altLang="en-US" b="1" dirty="0"/>
              <a:t>暫定再任用管理職・教諭との併願できません</a:t>
            </a:r>
            <a:r>
              <a:rPr kumimoji="1" lang="ja-JP" altLang="en-US" dirty="0"/>
              <a:t>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④募集は、１１月頃、各課のホームページに掲載していました。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⑤選考は、１月中旬です。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⑥合格発表は３月中旬です。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265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5743E0-EC98-7667-B571-F6F0FE5A3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退職金について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44EB44-3FEF-1927-1B33-0BAFBA019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①</a:t>
            </a:r>
            <a:r>
              <a:rPr kumimoji="1" lang="ja-JP" altLang="en-US" b="1" dirty="0"/>
              <a:t>退職金は定年度終了後に支給されます</a:t>
            </a:r>
            <a:r>
              <a:rPr kumimoji="1" lang="ja-JP" altLang="en-US" dirty="0"/>
              <a:t>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②定年前に退職した場合、その年度終了後に支給されます。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③</a:t>
            </a:r>
            <a:r>
              <a:rPr lang="ja-JP" altLang="en-US" b="1" dirty="0"/>
              <a:t>退職金は６０歳時点での基本給を基礎に計算します</a:t>
            </a:r>
            <a:r>
              <a:rPr lang="ja-JP" altLang="en-US" dirty="0"/>
              <a:t>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④</a:t>
            </a:r>
            <a:r>
              <a:rPr kumimoji="1" lang="ja-JP" altLang="en-US" b="1" dirty="0"/>
              <a:t>６０歳以降定年までの勤務は退職金に反映されません</a:t>
            </a:r>
            <a:r>
              <a:rPr kumimoji="1" lang="ja-JP" altLang="en-US" dirty="0"/>
              <a:t>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⑤</a:t>
            </a:r>
            <a:r>
              <a:rPr lang="ja-JP" altLang="en-US" b="1" dirty="0"/>
              <a:t>６０歳以降で定年までの期間に定年前退職をしても、早期退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　職加算はありません。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7581311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54C748-2633-6CB8-0702-6F764D424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退職金算定方法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0AA80D-7CD6-6960-B248-433D82C3D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/>
              <a:t>①６０歳時点の基本給に支給率を掛けます。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・</a:t>
            </a:r>
            <a:r>
              <a:rPr lang="ja-JP" altLang="en-US" b="1" dirty="0"/>
              <a:t>勤続３５年以上は、４７</a:t>
            </a:r>
            <a:r>
              <a:rPr lang="en-US" altLang="ja-JP" b="1" dirty="0"/>
              <a:t>.</a:t>
            </a:r>
            <a:r>
              <a:rPr lang="ja-JP" altLang="en-US" b="1" dirty="0"/>
              <a:t>７０９</a:t>
            </a:r>
            <a:r>
              <a:rPr lang="ja-JP" altLang="en-US" dirty="0"/>
              <a:t>　で固定です。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・勤続３４年以下は、別表にお示しします。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②次に、</a:t>
            </a:r>
            <a:r>
              <a:rPr kumimoji="1" lang="ja-JP" altLang="en-US" b="1" dirty="0"/>
              <a:t>調整手当を６０月分を限度に計算</a:t>
            </a:r>
            <a:r>
              <a:rPr kumimoji="1" lang="ja-JP" altLang="en-US" dirty="0"/>
              <a:t>します。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・</a:t>
            </a:r>
            <a:r>
              <a:rPr lang="ja-JP" altLang="en-US" b="1" dirty="0"/>
              <a:t>校長、校長代理は在職月数に　５４１５０円　</a:t>
            </a:r>
            <a:r>
              <a:rPr lang="ja-JP" altLang="en-US" dirty="0"/>
              <a:t>を掛けます。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・</a:t>
            </a:r>
            <a:r>
              <a:rPr kumimoji="1" lang="ja-JP" altLang="en-US" b="1" dirty="0"/>
              <a:t>副校長は、３２５００円　</a:t>
            </a:r>
            <a:r>
              <a:rPr kumimoji="1" lang="ja-JP" altLang="en-US" dirty="0"/>
              <a:t>を掛けます。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※</a:t>
            </a:r>
            <a:r>
              <a:rPr lang="ja-JP" altLang="en-US" dirty="0"/>
              <a:t>副校長職が２４月・校長職が３６月の場合、それぞれを計算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し合算します。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0108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CEA779-5DFB-A48F-1663-A7434C2CC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勤続年数による退職金支給率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00B372-6791-47C9-ADD8-4A9FC1F8C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勤続年数　支給率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３４年　</a:t>
            </a:r>
            <a:r>
              <a:rPr lang="en-US" altLang="ja-JP" dirty="0"/>
              <a:t>46.881</a:t>
            </a:r>
            <a:r>
              <a:rPr lang="ja-JP" altLang="en-US" dirty="0"/>
              <a:t>　　２７年　</a:t>
            </a:r>
            <a:r>
              <a:rPr lang="en-US" altLang="ja-JP" dirty="0"/>
              <a:t>38.397</a:t>
            </a:r>
            <a:r>
              <a:rPr lang="ja-JP" altLang="en-US" dirty="0"/>
              <a:t>　　２０年　</a:t>
            </a:r>
            <a:r>
              <a:rPr lang="en-US" altLang="ja-JP" dirty="0"/>
              <a:t>27.397</a:t>
            </a:r>
          </a:p>
          <a:p>
            <a:pPr marL="0" indent="0">
              <a:buNone/>
            </a:pPr>
            <a:r>
              <a:rPr kumimoji="1" lang="ja-JP" altLang="en-US" dirty="0"/>
              <a:t>３３年　</a:t>
            </a:r>
            <a:r>
              <a:rPr kumimoji="1" lang="en-US" altLang="ja-JP" dirty="0"/>
              <a:t>46.053</a:t>
            </a:r>
            <a:r>
              <a:rPr kumimoji="1" lang="ja-JP" altLang="en-US" dirty="0"/>
              <a:t>　　２６年　</a:t>
            </a:r>
            <a:r>
              <a:rPr kumimoji="1" lang="en-US" altLang="ja-JP" dirty="0"/>
              <a:t>36.897</a:t>
            </a:r>
            <a:r>
              <a:rPr kumimoji="1" lang="ja-JP" altLang="en-US" dirty="0"/>
              <a:t>　　１９年　</a:t>
            </a:r>
            <a:r>
              <a:rPr kumimoji="1" lang="en-US" altLang="ja-JP" dirty="0"/>
              <a:t>26.057</a:t>
            </a:r>
          </a:p>
          <a:p>
            <a:pPr marL="0" indent="0">
              <a:buNone/>
            </a:pPr>
            <a:r>
              <a:rPr lang="ja-JP" altLang="en-US" dirty="0"/>
              <a:t>３２年　</a:t>
            </a:r>
            <a:r>
              <a:rPr lang="en-US" altLang="ja-JP" dirty="0"/>
              <a:t>45.225</a:t>
            </a:r>
            <a:r>
              <a:rPr lang="ja-JP" altLang="en-US" dirty="0"/>
              <a:t>　　２５年　</a:t>
            </a:r>
            <a:r>
              <a:rPr lang="en-US" altLang="ja-JP" dirty="0"/>
              <a:t>35.897</a:t>
            </a:r>
            <a:r>
              <a:rPr lang="ja-JP" altLang="en-US" dirty="0"/>
              <a:t>　　１８年　</a:t>
            </a:r>
            <a:r>
              <a:rPr lang="en-US" altLang="ja-JP" dirty="0"/>
              <a:t>24.717</a:t>
            </a:r>
          </a:p>
          <a:p>
            <a:pPr marL="0" indent="0">
              <a:buNone/>
            </a:pPr>
            <a:r>
              <a:rPr kumimoji="1" lang="ja-JP" altLang="en-US" dirty="0"/>
              <a:t>３１年　</a:t>
            </a:r>
            <a:r>
              <a:rPr kumimoji="1" lang="en-US" altLang="ja-JP" dirty="0"/>
              <a:t>44.397</a:t>
            </a:r>
            <a:r>
              <a:rPr kumimoji="1" lang="ja-JP" altLang="en-US" dirty="0"/>
              <a:t>　　２４年　</a:t>
            </a:r>
            <a:r>
              <a:rPr kumimoji="1" lang="en-US" altLang="ja-JP" dirty="0"/>
              <a:t>33.797</a:t>
            </a:r>
            <a:r>
              <a:rPr kumimoji="1" lang="ja-JP" altLang="en-US" dirty="0"/>
              <a:t>　　１７年　</a:t>
            </a:r>
            <a:r>
              <a:rPr kumimoji="1" lang="en-US" altLang="ja-JP" dirty="0"/>
              <a:t>23.377</a:t>
            </a:r>
          </a:p>
          <a:p>
            <a:pPr marL="0" indent="0">
              <a:buNone/>
            </a:pPr>
            <a:r>
              <a:rPr lang="ja-JP" altLang="en-US" dirty="0"/>
              <a:t>３０年　</a:t>
            </a:r>
            <a:r>
              <a:rPr lang="en-US" altLang="ja-JP" dirty="0"/>
              <a:t>42.897</a:t>
            </a:r>
            <a:r>
              <a:rPr lang="ja-JP" altLang="en-US" dirty="0"/>
              <a:t>　　２３年　</a:t>
            </a:r>
            <a:r>
              <a:rPr lang="en-US" altLang="ja-JP" dirty="0"/>
              <a:t>32.197</a:t>
            </a:r>
            <a:r>
              <a:rPr lang="ja-JP" altLang="en-US" dirty="0"/>
              <a:t>　　１６年　</a:t>
            </a:r>
            <a:r>
              <a:rPr lang="en-US" altLang="ja-JP" dirty="0"/>
              <a:t>22.037</a:t>
            </a:r>
          </a:p>
          <a:p>
            <a:pPr marL="0" indent="0">
              <a:buNone/>
            </a:pPr>
            <a:r>
              <a:rPr kumimoji="1" lang="ja-JP" altLang="en-US" dirty="0"/>
              <a:t>２９年　</a:t>
            </a:r>
            <a:r>
              <a:rPr kumimoji="1" lang="en-US" altLang="ja-JP" dirty="0"/>
              <a:t>41.397</a:t>
            </a:r>
            <a:r>
              <a:rPr kumimoji="1" lang="ja-JP" altLang="en-US" dirty="0"/>
              <a:t>　　２２年　</a:t>
            </a:r>
            <a:r>
              <a:rPr kumimoji="1" lang="en-US" altLang="ja-JP" dirty="0"/>
              <a:t>30.597</a:t>
            </a:r>
            <a:r>
              <a:rPr kumimoji="1" lang="ja-JP" altLang="en-US" dirty="0"/>
              <a:t>　　１５年　</a:t>
            </a:r>
            <a:r>
              <a:rPr kumimoji="1" lang="en-US" altLang="ja-JP" dirty="0"/>
              <a:t>20.697</a:t>
            </a:r>
          </a:p>
          <a:p>
            <a:pPr marL="0" indent="0">
              <a:buNone/>
            </a:pPr>
            <a:r>
              <a:rPr lang="ja-JP" altLang="en-US" dirty="0"/>
              <a:t>２８年　</a:t>
            </a:r>
            <a:r>
              <a:rPr lang="en-US" altLang="ja-JP" dirty="0"/>
              <a:t>39.897</a:t>
            </a:r>
            <a:r>
              <a:rPr lang="ja-JP" altLang="en-US" dirty="0"/>
              <a:t>　　２１年　</a:t>
            </a:r>
            <a:r>
              <a:rPr lang="en-US" altLang="ja-JP" dirty="0"/>
              <a:t>28.997</a:t>
            </a:r>
            <a:r>
              <a:rPr lang="ja-JP" altLang="en-US" dirty="0"/>
              <a:t>　　１４年　</a:t>
            </a:r>
            <a:r>
              <a:rPr lang="en-US" altLang="ja-JP" dirty="0"/>
              <a:t>19.357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30028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24A780-07B7-0EAA-9773-B8A42233B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県民税・市民税を計算する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0B2338-9F1A-F8EF-4D8A-B92721484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①前頁の①と②の算定金額を合計し</a:t>
            </a:r>
            <a:r>
              <a:rPr kumimoji="1" lang="ja-JP" altLang="en-US" b="1" dirty="0"/>
              <a:t>退職金の基本額</a:t>
            </a:r>
            <a:r>
              <a:rPr kumimoji="1" lang="ja-JP" altLang="en-US" dirty="0"/>
              <a:t>を算出します。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②次に市民税・県民税を計算します。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</a:t>
            </a:r>
            <a:r>
              <a:rPr lang="ja-JP" altLang="en-US" b="1" dirty="0"/>
              <a:t>退職基本額から勤続年数に応じた控除額を引きます。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dirty="0"/>
              <a:t>・控除額は別表に掲載しています。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・</a:t>
            </a:r>
            <a:r>
              <a:rPr kumimoji="1" lang="ja-JP" altLang="en-US" b="1" dirty="0"/>
              <a:t>控除した金額に０</a:t>
            </a:r>
            <a:r>
              <a:rPr kumimoji="1" lang="en-US" altLang="ja-JP" b="1" dirty="0"/>
              <a:t>.</a:t>
            </a:r>
            <a:r>
              <a:rPr kumimoji="1" lang="ja-JP" altLang="en-US" b="1" dirty="0"/>
              <a:t>５を掛けて課税対象額を算出します。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dirty="0"/>
              <a:t>・</a:t>
            </a:r>
            <a:r>
              <a:rPr lang="ja-JP" altLang="en-US" b="1" dirty="0"/>
              <a:t>課税対象額に市民税・県民税の料率を掛けます。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dirty="0"/>
              <a:t>・</a:t>
            </a:r>
            <a:r>
              <a:rPr kumimoji="1" lang="ja-JP" altLang="en-US" b="1" dirty="0"/>
              <a:t>市民税は　０</a:t>
            </a:r>
            <a:r>
              <a:rPr kumimoji="1" lang="en-US" altLang="ja-JP" b="1" dirty="0"/>
              <a:t>.</a:t>
            </a:r>
            <a:r>
              <a:rPr kumimoji="1" lang="ja-JP" altLang="en-US" b="1" dirty="0"/>
              <a:t>０６、県民税は　０</a:t>
            </a:r>
            <a:r>
              <a:rPr kumimoji="1" lang="en-US" altLang="ja-JP" b="1" dirty="0"/>
              <a:t>.</a:t>
            </a:r>
            <a:r>
              <a:rPr kumimoji="1" lang="ja-JP" altLang="en-US" b="1" dirty="0"/>
              <a:t>０４です。</a:t>
            </a:r>
          </a:p>
        </p:txBody>
      </p:sp>
    </p:spTree>
    <p:extLst>
      <p:ext uri="{BB962C8B-B14F-4D97-AF65-F5344CB8AC3E}">
        <p14:creationId xmlns:p14="http://schemas.microsoft.com/office/powerpoint/2010/main" val="3605364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BE15DA-BE06-E6B0-1F3B-33116D50E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退職所得控除表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90A3E6-019B-F6E0-9BE7-C68F8C7A9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単位は万円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３７年　</a:t>
            </a:r>
            <a:r>
              <a:rPr kumimoji="1" lang="en-US" altLang="ja-JP" dirty="0"/>
              <a:t>1990</a:t>
            </a:r>
            <a:r>
              <a:rPr kumimoji="1" lang="ja-JP" altLang="en-US" dirty="0"/>
              <a:t>　　３０年　</a:t>
            </a:r>
            <a:r>
              <a:rPr kumimoji="1" lang="en-US" altLang="ja-JP" dirty="0"/>
              <a:t>1500</a:t>
            </a:r>
            <a:r>
              <a:rPr kumimoji="1" lang="ja-JP" altLang="en-US" dirty="0"/>
              <a:t>　　２３年　</a:t>
            </a:r>
            <a:r>
              <a:rPr kumimoji="1" lang="en-US" altLang="ja-JP" dirty="0"/>
              <a:t>1010</a:t>
            </a:r>
          </a:p>
          <a:p>
            <a:pPr marL="0" indent="0">
              <a:buNone/>
            </a:pPr>
            <a:r>
              <a:rPr lang="ja-JP" altLang="en-US" dirty="0"/>
              <a:t>３６年　</a:t>
            </a:r>
            <a:r>
              <a:rPr lang="en-US" altLang="ja-JP" dirty="0"/>
              <a:t>1920</a:t>
            </a:r>
            <a:r>
              <a:rPr lang="ja-JP" altLang="en-US" dirty="0"/>
              <a:t>　　２９年　</a:t>
            </a:r>
            <a:r>
              <a:rPr lang="en-US" altLang="ja-JP" dirty="0"/>
              <a:t>1430</a:t>
            </a:r>
            <a:r>
              <a:rPr lang="ja-JP" altLang="en-US" dirty="0"/>
              <a:t>　　２２年     </a:t>
            </a:r>
            <a:r>
              <a:rPr lang="en-US" altLang="ja-JP" dirty="0"/>
              <a:t>940</a:t>
            </a:r>
          </a:p>
          <a:p>
            <a:pPr marL="0" indent="0">
              <a:buNone/>
            </a:pPr>
            <a:r>
              <a:rPr kumimoji="1" lang="ja-JP" altLang="en-US" dirty="0"/>
              <a:t>３５年　</a:t>
            </a:r>
            <a:r>
              <a:rPr kumimoji="1" lang="en-US" altLang="ja-JP" dirty="0"/>
              <a:t>1850</a:t>
            </a:r>
            <a:r>
              <a:rPr kumimoji="1" lang="ja-JP" altLang="en-US" dirty="0"/>
              <a:t>　　２８年　</a:t>
            </a:r>
            <a:r>
              <a:rPr kumimoji="1" lang="en-US" altLang="ja-JP" dirty="0"/>
              <a:t>1360</a:t>
            </a:r>
            <a:r>
              <a:rPr kumimoji="1" lang="ja-JP" altLang="en-US" dirty="0"/>
              <a:t>　　２１年     </a:t>
            </a:r>
            <a:r>
              <a:rPr kumimoji="1" lang="en-US" altLang="ja-JP" dirty="0"/>
              <a:t>870</a:t>
            </a:r>
          </a:p>
          <a:p>
            <a:pPr marL="0" indent="0">
              <a:buNone/>
            </a:pPr>
            <a:r>
              <a:rPr lang="ja-JP" altLang="en-US" dirty="0"/>
              <a:t>３４年　</a:t>
            </a:r>
            <a:r>
              <a:rPr lang="en-US" altLang="ja-JP" dirty="0"/>
              <a:t>1780</a:t>
            </a:r>
            <a:r>
              <a:rPr lang="ja-JP" altLang="en-US" dirty="0"/>
              <a:t>　　２７年　</a:t>
            </a:r>
            <a:r>
              <a:rPr lang="en-US" altLang="ja-JP" dirty="0"/>
              <a:t>1290</a:t>
            </a:r>
            <a:r>
              <a:rPr lang="ja-JP" altLang="en-US" dirty="0"/>
              <a:t>　　２０年     </a:t>
            </a:r>
            <a:r>
              <a:rPr lang="en-US" altLang="ja-JP" dirty="0"/>
              <a:t>800</a:t>
            </a:r>
          </a:p>
          <a:p>
            <a:pPr marL="0" indent="0">
              <a:buNone/>
            </a:pPr>
            <a:r>
              <a:rPr kumimoji="1" lang="ja-JP" altLang="en-US" dirty="0"/>
              <a:t>３３年　</a:t>
            </a:r>
            <a:r>
              <a:rPr kumimoji="1" lang="en-US" altLang="ja-JP" dirty="0"/>
              <a:t>1710</a:t>
            </a:r>
            <a:r>
              <a:rPr kumimoji="1" lang="ja-JP" altLang="en-US" dirty="0"/>
              <a:t>　　２６年　</a:t>
            </a:r>
            <a:r>
              <a:rPr kumimoji="1" lang="en-US" altLang="ja-JP" dirty="0"/>
              <a:t>1220</a:t>
            </a:r>
            <a:r>
              <a:rPr kumimoji="1" lang="ja-JP" altLang="en-US" dirty="0"/>
              <a:t>　　１９年     </a:t>
            </a:r>
            <a:r>
              <a:rPr kumimoji="1" lang="en-US" altLang="ja-JP" dirty="0"/>
              <a:t>760</a:t>
            </a:r>
          </a:p>
          <a:p>
            <a:pPr marL="0" indent="0">
              <a:buNone/>
            </a:pPr>
            <a:r>
              <a:rPr lang="ja-JP" altLang="en-US" dirty="0"/>
              <a:t>３２年　</a:t>
            </a:r>
            <a:r>
              <a:rPr lang="en-US" altLang="ja-JP" dirty="0"/>
              <a:t>1640</a:t>
            </a:r>
            <a:r>
              <a:rPr lang="ja-JP" altLang="en-US" dirty="0"/>
              <a:t>　　２５年　</a:t>
            </a:r>
            <a:r>
              <a:rPr lang="en-US" altLang="ja-JP" dirty="0"/>
              <a:t>1150</a:t>
            </a:r>
            <a:r>
              <a:rPr lang="ja-JP" altLang="en-US" dirty="0"/>
              <a:t>　　１８年     </a:t>
            </a:r>
            <a:r>
              <a:rPr lang="en-US" altLang="ja-JP" dirty="0"/>
              <a:t>720</a:t>
            </a:r>
          </a:p>
          <a:p>
            <a:pPr marL="0" indent="0">
              <a:buNone/>
            </a:pPr>
            <a:r>
              <a:rPr kumimoji="1" lang="ja-JP" altLang="en-US" dirty="0"/>
              <a:t>３１年　</a:t>
            </a:r>
            <a:r>
              <a:rPr kumimoji="1" lang="en-US" altLang="ja-JP" dirty="0"/>
              <a:t>1570</a:t>
            </a:r>
            <a:r>
              <a:rPr kumimoji="1" lang="ja-JP" altLang="en-US" dirty="0"/>
              <a:t>　　２４年　</a:t>
            </a:r>
            <a:r>
              <a:rPr kumimoji="1" lang="en-US" altLang="ja-JP" dirty="0"/>
              <a:t>1080</a:t>
            </a:r>
            <a:r>
              <a:rPr kumimoji="1" lang="ja-JP" altLang="en-US" dirty="0"/>
              <a:t>　　１７年     </a:t>
            </a:r>
            <a:r>
              <a:rPr kumimoji="1" lang="en-US" altLang="ja-JP" dirty="0"/>
              <a:t>680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8876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BC2FF5-D743-8696-4A02-B46E13FBC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再任用の名称について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B21D7B-B309-0E5C-B9FE-4338F9002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〇定年までの任用を</a:t>
            </a:r>
            <a:r>
              <a:rPr kumimoji="1" lang="ja-JP" altLang="en-US" b="1" dirty="0"/>
              <a:t>再任用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dirty="0"/>
              <a:t>〇定年後６５歳までの任用を</a:t>
            </a:r>
            <a:r>
              <a:rPr lang="ja-JP" altLang="en-US" b="1" dirty="0"/>
              <a:t>暫定再任用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dirty="0"/>
              <a:t>〇定年後、教育委員会各課等への就職を</a:t>
            </a:r>
            <a:r>
              <a:rPr kumimoji="1" lang="ja-JP" altLang="en-US" b="1" dirty="0"/>
              <a:t>再就職</a:t>
            </a:r>
            <a:r>
              <a:rPr kumimoji="1" lang="ja-JP" altLang="en-US" dirty="0"/>
              <a:t>と表現します</a:t>
            </a:r>
          </a:p>
        </p:txBody>
      </p:sp>
    </p:spTree>
    <p:extLst>
      <p:ext uri="{BB962C8B-B14F-4D97-AF65-F5344CB8AC3E}">
        <p14:creationId xmlns:p14="http://schemas.microsoft.com/office/powerpoint/2010/main" val="26235684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0124C6-FB9F-BF10-405C-A7AB234C0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所得税を計算し、受け取り金額を確認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D23F86-D286-2E82-84A6-FF00DC3C6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①課税退職額を所得税税額表に照らし合わせ、所得税額を算出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/>
              <a:t>します。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②退職基本額から、市民税・県民税・所得税を差し引くと受け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取る退職金を知る事ができます。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5162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908C35-FE22-1CF7-F7D3-794482E8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所得税計算方法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85881B-89B7-C519-D918-CED749A9D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課税対象金額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195</a:t>
            </a:r>
            <a:r>
              <a:rPr lang="ja-JP" altLang="en-US" dirty="0"/>
              <a:t>万以下　　　　　（課税対象</a:t>
            </a:r>
            <a:r>
              <a:rPr lang="en-US" altLang="ja-JP" dirty="0"/>
              <a:t>×5</a:t>
            </a:r>
            <a:r>
              <a:rPr lang="ja-JP" altLang="en-US" dirty="0"/>
              <a:t>％） 　　　　  　</a:t>
            </a:r>
            <a:r>
              <a:rPr lang="en-US" altLang="ja-JP" dirty="0"/>
              <a:t>×102.1</a:t>
            </a:r>
            <a:r>
              <a:rPr lang="ja-JP" altLang="en-US" dirty="0"/>
              <a:t>％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195</a:t>
            </a:r>
            <a:r>
              <a:rPr kumimoji="1" lang="ja-JP" altLang="en-US" dirty="0"/>
              <a:t>万超～</a:t>
            </a:r>
            <a:r>
              <a:rPr kumimoji="1" lang="en-US" altLang="ja-JP" dirty="0"/>
              <a:t>330</a:t>
            </a:r>
            <a:r>
              <a:rPr kumimoji="1" lang="ja-JP" altLang="en-US" dirty="0"/>
              <a:t>万以下 （課税対象</a:t>
            </a:r>
            <a:r>
              <a:rPr kumimoji="1" lang="en-US" altLang="ja-JP" dirty="0"/>
              <a:t>×10</a:t>
            </a:r>
            <a:r>
              <a:rPr kumimoji="1" lang="ja-JP" altLang="en-US" dirty="0"/>
              <a:t>％ー</a:t>
            </a:r>
            <a:r>
              <a:rPr kumimoji="1" lang="en-US" altLang="ja-JP" dirty="0"/>
              <a:t>97500</a:t>
            </a:r>
            <a:r>
              <a:rPr kumimoji="1" lang="ja-JP" altLang="en-US" dirty="0"/>
              <a:t>）  　</a:t>
            </a:r>
            <a:r>
              <a:rPr kumimoji="1" lang="en-US" altLang="ja-JP" dirty="0"/>
              <a:t>×102.1</a:t>
            </a:r>
            <a:r>
              <a:rPr kumimoji="1" lang="ja-JP" altLang="en-US" dirty="0"/>
              <a:t>％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330</a:t>
            </a:r>
            <a:r>
              <a:rPr lang="ja-JP" altLang="en-US" dirty="0"/>
              <a:t>万超～</a:t>
            </a:r>
            <a:r>
              <a:rPr lang="en-US" altLang="ja-JP" dirty="0"/>
              <a:t>695</a:t>
            </a:r>
            <a:r>
              <a:rPr lang="ja-JP" altLang="en-US" dirty="0"/>
              <a:t>万以下 （課税対象</a:t>
            </a:r>
            <a:r>
              <a:rPr lang="en-US" altLang="ja-JP" dirty="0"/>
              <a:t>×20</a:t>
            </a:r>
            <a:r>
              <a:rPr lang="ja-JP" altLang="en-US" dirty="0"/>
              <a:t>％ー</a:t>
            </a:r>
            <a:r>
              <a:rPr lang="en-US" altLang="ja-JP" dirty="0"/>
              <a:t>427500</a:t>
            </a:r>
            <a:r>
              <a:rPr lang="ja-JP" altLang="en-US" dirty="0"/>
              <a:t>）　</a:t>
            </a:r>
            <a:r>
              <a:rPr lang="en-US" altLang="ja-JP" dirty="0"/>
              <a:t>×102.1</a:t>
            </a:r>
            <a:r>
              <a:rPr lang="ja-JP" altLang="en-US" dirty="0"/>
              <a:t>％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695</a:t>
            </a:r>
            <a:r>
              <a:rPr kumimoji="1" lang="ja-JP" altLang="en-US" dirty="0"/>
              <a:t>万超～</a:t>
            </a:r>
            <a:r>
              <a:rPr kumimoji="1" lang="en-US" altLang="ja-JP" dirty="0"/>
              <a:t>990</a:t>
            </a:r>
            <a:r>
              <a:rPr kumimoji="1" lang="ja-JP" altLang="en-US" dirty="0"/>
              <a:t>万以下 （課税対象</a:t>
            </a:r>
            <a:r>
              <a:rPr kumimoji="1" lang="en-US" altLang="ja-JP" dirty="0"/>
              <a:t>×23</a:t>
            </a:r>
            <a:r>
              <a:rPr kumimoji="1" lang="ja-JP" altLang="en-US" dirty="0"/>
              <a:t>％ー</a:t>
            </a:r>
            <a:r>
              <a:rPr kumimoji="1" lang="en-US" altLang="ja-JP" dirty="0"/>
              <a:t>636000</a:t>
            </a:r>
            <a:r>
              <a:rPr kumimoji="1" lang="ja-JP" altLang="en-US" dirty="0"/>
              <a:t>）　</a:t>
            </a:r>
            <a:r>
              <a:rPr kumimoji="1" lang="en-US" altLang="ja-JP" dirty="0"/>
              <a:t>×102.1</a:t>
            </a:r>
            <a:r>
              <a:rPr kumimoji="1" lang="ja-JP" altLang="en-US" dirty="0"/>
              <a:t>％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/>
              <a:t>990</a:t>
            </a:r>
            <a:r>
              <a:rPr kumimoji="1" lang="ja-JP" altLang="en-US" dirty="0"/>
              <a:t>万超～</a:t>
            </a:r>
            <a:r>
              <a:rPr kumimoji="1" lang="en-US" altLang="ja-JP" dirty="0"/>
              <a:t>1800</a:t>
            </a:r>
            <a:r>
              <a:rPr kumimoji="1" lang="ja-JP" altLang="en-US" dirty="0"/>
              <a:t>万以下（課税対象</a:t>
            </a:r>
            <a:r>
              <a:rPr kumimoji="1" lang="en-US" altLang="ja-JP" dirty="0"/>
              <a:t>×33</a:t>
            </a:r>
            <a:r>
              <a:rPr kumimoji="1" lang="ja-JP" altLang="en-US" dirty="0"/>
              <a:t>％ー</a:t>
            </a:r>
            <a:r>
              <a:rPr kumimoji="1" lang="en-US" altLang="ja-JP" dirty="0"/>
              <a:t>1536000</a:t>
            </a:r>
            <a:r>
              <a:rPr kumimoji="1" lang="ja-JP" altLang="en-US" dirty="0"/>
              <a:t>） </a:t>
            </a:r>
            <a:r>
              <a:rPr kumimoji="1" lang="en-US" altLang="ja-JP" dirty="0"/>
              <a:t>×102.1</a:t>
            </a:r>
            <a:r>
              <a:rPr kumimoji="1" lang="ja-JP" altLang="en-US" dirty="0"/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38886690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92C52F-1A6A-75D0-E81D-5791F0AC7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退職金シュミレーション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8767BC-4A14-312C-DABF-382473AFD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/>
              <a:t>5</a:t>
            </a:r>
            <a:r>
              <a:rPr kumimoji="1" lang="ja-JP" altLang="en-US" dirty="0"/>
              <a:t>級</a:t>
            </a:r>
            <a:r>
              <a:rPr kumimoji="1" lang="en-US" altLang="ja-JP" dirty="0"/>
              <a:t>40</a:t>
            </a:r>
            <a:r>
              <a:rPr kumimoji="1" lang="ja-JP" altLang="en-US" dirty="0"/>
              <a:t>号級　基本給</a:t>
            </a:r>
            <a:r>
              <a:rPr kumimoji="1" lang="en-US" altLang="ja-JP" dirty="0"/>
              <a:t>449200</a:t>
            </a:r>
            <a:r>
              <a:rPr kumimoji="1" lang="ja-JP" altLang="en-US" dirty="0"/>
              <a:t>円</a:t>
            </a:r>
            <a:endParaRPr kumimoji="1" lang="en-US" altLang="ja-JP" dirty="0"/>
          </a:p>
          <a:p>
            <a:r>
              <a:rPr lang="ja-JP" altLang="en-US" dirty="0"/>
              <a:t>勤続</a:t>
            </a:r>
            <a:r>
              <a:rPr lang="en-US" altLang="ja-JP" dirty="0"/>
              <a:t>37</a:t>
            </a:r>
            <a:r>
              <a:rPr lang="ja-JP" altLang="en-US" dirty="0"/>
              <a:t>年　  </a:t>
            </a:r>
            <a:r>
              <a:rPr lang="en-US" altLang="ja-JP" dirty="0"/>
              <a:t>449200</a:t>
            </a:r>
            <a:r>
              <a:rPr lang="ja-JP" altLang="en-US" dirty="0"/>
              <a:t>円</a:t>
            </a:r>
            <a:r>
              <a:rPr lang="en-US" altLang="ja-JP" dirty="0"/>
              <a:t>×47.709</a:t>
            </a:r>
            <a:r>
              <a:rPr lang="ja-JP" altLang="en-US" dirty="0"/>
              <a:t>＝</a:t>
            </a:r>
            <a:r>
              <a:rPr lang="en-US" altLang="ja-JP" dirty="0"/>
              <a:t>21430883</a:t>
            </a:r>
            <a:r>
              <a:rPr lang="ja-JP" altLang="en-US" dirty="0"/>
              <a:t>円</a:t>
            </a:r>
            <a:endParaRPr lang="en-US" altLang="ja-JP" dirty="0"/>
          </a:p>
          <a:p>
            <a:r>
              <a:rPr kumimoji="1" lang="ja-JP" altLang="en-US" dirty="0"/>
              <a:t>調整額　　   </a:t>
            </a:r>
            <a:r>
              <a:rPr kumimoji="1" lang="en-US" altLang="ja-JP" dirty="0"/>
              <a:t>54150</a:t>
            </a:r>
            <a:r>
              <a:rPr kumimoji="1" lang="ja-JP" altLang="en-US" dirty="0"/>
              <a:t>円</a:t>
            </a:r>
            <a:r>
              <a:rPr kumimoji="1" lang="en-US" altLang="ja-JP" dirty="0"/>
              <a:t>×60</a:t>
            </a:r>
            <a:r>
              <a:rPr kumimoji="1" lang="ja-JP" altLang="en-US" dirty="0"/>
              <a:t>月＝</a:t>
            </a:r>
            <a:r>
              <a:rPr kumimoji="1" lang="en-US" altLang="ja-JP" dirty="0"/>
              <a:t>3249000</a:t>
            </a:r>
            <a:r>
              <a:rPr kumimoji="1" lang="ja-JP" altLang="en-US" dirty="0"/>
              <a:t>円（校長</a:t>
            </a:r>
            <a:r>
              <a:rPr kumimoji="1" lang="en-US" altLang="ja-JP" dirty="0"/>
              <a:t>5</a:t>
            </a:r>
            <a:r>
              <a:rPr kumimoji="1" lang="ja-JP" altLang="en-US" dirty="0"/>
              <a:t>年）</a:t>
            </a:r>
            <a:endParaRPr kumimoji="1" lang="en-US" altLang="ja-JP" dirty="0"/>
          </a:p>
          <a:p>
            <a:r>
              <a:rPr lang="ja-JP" altLang="en-US" dirty="0"/>
              <a:t>退職金基本額　</a:t>
            </a:r>
            <a:r>
              <a:rPr lang="en-US" altLang="ja-JP" dirty="0"/>
              <a:t>21430883</a:t>
            </a:r>
            <a:r>
              <a:rPr lang="ja-JP" altLang="en-US" dirty="0"/>
              <a:t>＋</a:t>
            </a:r>
            <a:r>
              <a:rPr lang="en-US" altLang="ja-JP" dirty="0"/>
              <a:t>3249000</a:t>
            </a:r>
            <a:r>
              <a:rPr lang="ja-JP" altLang="en-US" dirty="0"/>
              <a:t>＝</a:t>
            </a:r>
            <a:r>
              <a:rPr lang="en-US" altLang="ja-JP" b="1" dirty="0"/>
              <a:t>24679883</a:t>
            </a:r>
            <a:r>
              <a:rPr lang="ja-JP" altLang="en-US" b="1" dirty="0"/>
              <a:t>円</a:t>
            </a:r>
            <a:endParaRPr lang="en-US" altLang="ja-JP" b="1" dirty="0"/>
          </a:p>
          <a:p>
            <a:r>
              <a:rPr kumimoji="1" lang="ja-JP" altLang="en-US" dirty="0"/>
              <a:t>課税対象　   </a:t>
            </a:r>
            <a:r>
              <a:rPr kumimoji="1" lang="en-US" altLang="ja-JP" dirty="0"/>
              <a:t>24679883</a:t>
            </a:r>
            <a:r>
              <a:rPr kumimoji="1" lang="ja-JP" altLang="en-US" dirty="0"/>
              <a:t>ー</a:t>
            </a:r>
            <a:r>
              <a:rPr kumimoji="1" lang="en-US" altLang="ja-JP" dirty="0"/>
              <a:t>19900000</a:t>
            </a:r>
            <a:r>
              <a:rPr kumimoji="1" lang="ja-JP" altLang="en-US" dirty="0"/>
              <a:t>（控除）</a:t>
            </a:r>
            <a:r>
              <a:rPr kumimoji="1" lang="en-US" altLang="ja-JP" dirty="0"/>
              <a:t>×0.5</a:t>
            </a:r>
            <a:r>
              <a:rPr kumimoji="1" lang="ja-JP" altLang="en-US" dirty="0"/>
              <a:t>＝</a:t>
            </a:r>
            <a:r>
              <a:rPr kumimoji="1" lang="en-US" altLang="ja-JP" dirty="0"/>
              <a:t>2389941</a:t>
            </a:r>
            <a:r>
              <a:rPr kumimoji="1" lang="ja-JP" altLang="en-US" dirty="0"/>
              <a:t>円</a:t>
            </a:r>
            <a:endParaRPr kumimoji="1" lang="en-US" altLang="ja-JP" dirty="0"/>
          </a:p>
          <a:p>
            <a:r>
              <a:rPr lang="ja-JP" altLang="en-US" dirty="0"/>
              <a:t>市民税　      </a:t>
            </a:r>
            <a:r>
              <a:rPr lang="en-US" altLang="ja-JP" dirty="0"/>
              <a:t>2389941×0.06</a:t>
            </a:r>
            <a:r>
              <a:rPr lang="ja-JP" altLang="en-US" dirty="0"/>
              <a:t>＝</a:t>
            </a:r>
            <a:r>
              <a:rPr lang="en-US" altLang="ja-JP" dirty="0"/>
              <a:t>143300</a:t>
            </a:r>
            <a:r>
              <a:rPr lang="ja-JP" altLang="en-US" dirty="0"/>
              <a:t>円（百円未満切り捨て）</a:t>
            </a:r>
            <a:endParaRPr lang="en-US" altLang="ja-JP" dirty="0"/>
          </a:p>
          <a:p>
            <a:r>
              <a:rPr kumimoji="1" lang="ja-JP" altLang="en-US" dirty="0"/>
              <a:t>県民税　      </a:t>
            </a:r>
            <a:r>
              <a:rPr kumimoji="1" lang="en-US" altLang="ja-JP" dirty="0"/>
              <a:t>2389941×0.04</a:t>
            </a:r>
            <a:r>
              <a:rPr kumimoji="1" lang="ja-JP" altLang="en-US" dirty="0"/>
              <a:t>＝</a:t>
            </a:r>
            <a:r>
              <a:rPr kumimoji="1" lang="en-US" altLang="ja-JP" dirty="0"/>
              <a:t>95500</a:t>
            </a:r>
            <a:r>
              <a:rPr kumimoji="1" lang="ja-JP" altLang="en-US" dirty="0"/>
              <a:t>円</a:t>
            </a:r>
            <a:endParaRPr kumimoji="1" lang="en-US" altLang="ja-JP" dirty="0"/>
          </a:p>
          <a:p>
            <a:r>
              <a:rPr lang="ja-JP" altLang="en-US" dirty="0"/>
              <a:t>所得税｛（</a:t>
            </a:r>
            <a:r>
              <a:rPr lang="en-US" altLang="ja-JP" dirty="0"/>
              <a:t>2389941×10</a:t>
            </a:r>
            <a:r>
              <a:rPr lang="ja-JP" altLang="en-US" dirty="0"/>
              <a:t>％）ー</a:t>
            </a:r>
            <a:r>
              <a:rPr lang="en-US" altLang="ja-JP" dirty="0"/>
              <a:t>97500}×102.1</a:t>
            </a:r>
            <a:r>
              <a:rPr lang="ja-JP" altLang="en-US" dirty="0"/>
              <a:t>％＝</a:t>
            </a:r>
            <a:r>
              <a:rPr lang="en-US" altLang="ja-JP" dirty="0"/>
              <a:t>144400</a:t>
            </a:r>
            <a:r>
              <a:rPr lang="ja-JP" altLang="en-US" dirty="0"/>
              <a:t>円</a:t>
            </a:r>
            <a:endParaRPr lang="en-US" altLang="ja-JP" dirty="0"/>
          </a:p>
          <a:p>
            <a:r>
              <a:rPr kumimoji="1" lang="ja-JP" altLang="en-US" dirty="0"/>
              <a:t>支給額　</a:t>
            </a:r>
            <a:r>
              <a:rPr kumimoji="1" lang="en-US" altLang="ja-JP" dirty="0"/>
              <a:t>24679883</a:t>
            </a:r>
            <a:r>
              <a:rPr kumimoji="1" lang="ja-JP" altLang="en-US" dirty="0"/>
              <a:t>ー</a:t>
            </a:r>
            <a:r>
              <a:rPr kumimoji="1" lang="en-US" altLang="ja-JP" dirty="0"/>
              <a:t>143300</a:t>
            </a:r>
            <a:r>
              <a:rPr kumimoji="1" lang="ja-JP" altLang="en-US" dirty="0"/>
              <a:t>ー</a:t>
            </a:r>
            <a:r>
              <a:rPr kumimoji="1" lang="en-US" altLang="ja-JP" dirty="0"/>
              <a:t>95500</a:t>
            </a:r>
            <a:r>
              <a:rPr kumimoji="1" lang="ja-JP" altLang="en-US" dirty="0"/>
              <a:t>ー</a:t>
            </a:r>
            <a:r>
              <a:rPr kumimoji="1" lang="en-US" altLang="ja-JP" dirty="0"/>
              <a:t>144400</a:t>
            </a:r>
            <a:r>
              <a:rPr kumimoji="1" lang="ja-JP" altLang="en-US" dirty="0"/>
              <a:t>＝</a:t>
            </a:r>
            <a:r>
              <a:rPr kumimoji="1" lang="en-US" altLang="ja-JP" b="1" dirty="0"/>
              <a:t>24296683</a:t>
            </a:r>
            <a:r>
              <a:rPr kumimoji="1" lang="ja-JP" altLang="en-US" b="1" dirty="0"/>
              <a:t>円</a:t>
            </a:r>
          </a:p>
        </p:txBody>
      </p:sp>
    </p:spTree>
    <p:extLst>
      <p:ext uri="{BB962C8B-B14F-4D97-AF65-F5344CB8AC3E}">
        <p14:creationId xmlns:p14="http://schemas.microsoft.com/office/powerpoint/2010/main" val="741516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998E1C-26B4-E444-6FD4-0B5C01960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役職定年について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9DD19F-AE38-363B-F376-53CBEE8BF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①原則として</a:t>
            </a:r>
            <a:r>
              <a:rPr kumimoji="1" lang="ja-JP" altLang="en-US" b="1" dirty="0"/>
              <a:t>６０歳到達年度末で役職は終わります</a:t>
            </a:r>
            <a:r>
              <a:rPr kumimoji="1" lang="ja-JP" altLang="en-US" dirty="0"/>
              <a:t>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②役職定年後は</a:t>
            </a:r>
            <a:r>
              <a:rPr lang="ja-JP" altLang="en-US" b="1" dirty="0"/>
              <a:t>主幹教諭</a:t>
            </a:r>
            <a:r>
              <a:rPr lang="ja-JP" altLang="en-US" dirty="0"/>
              <a:t>となり、定年まで勤めることができます。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③主幹教諭の待遇は、</a:t>
            </a:r>
            <a:r>
              <a:rPr lang="ja-JP" altLang="en-US" b="1" dirty="0"/>
              <a:t>６０歳時点の基本給の７割です</a:t>
            </a:r>
            <a:r>
              <a:rPr lang="ja-JP" altLang="en-US" dirty="0"/>
              <a:t>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④主幹教諭は主幹教諭配当枠外として、各校に配置されます。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⑤しかし、学校配当枠内として配置されます。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⑥業務は配置校の校長が決定します。</a:t>
            </a:r>
          </a:p>
        </p:txBody>
      </p:sp>
    </p:spTree>
    <p:extLst>
      <p:ext uri="{BB962C8B-B14F-4D97-AF65-F5344CB8AC3E}">
        <p14:creationId xmlns:p14="http://schemas.microsoft.com/office/powerpoint/2010/main" val="2836600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37B481-48BD-847F-7E25-34504AAE9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241300"/>
            <a:ext cx="10515600" cy="1325563"/>
          </a:xfrm>
        </p:spPr>
        <p:txBody>
          <a:bodyPr>
            <a:normAutofit/>
          </a:bodyPr>
          <a:lstStyle/>
          <a:p>
            <a:r>
              <a:rPr kumimoji="1" lang="ja-JP" altLang="en-US" sz="4000" b="1" dirty="0"/>
              <a:t>次に６０歳以降定年までを解説します。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B0BFF2-5919-1107-0CD4-7B03B310C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000" dirty="0"/>
              <a:t>①管理職特例任用について</a:t>
            </a:r>
          </a:p>
          <a:p>
            <a:pPr marL="0" indent="0">
              <a:buNone/>
            </a:pPr>
            <a:r>
              <a:rPr kumimoji="1" lang="ja-JP" altLang="en-US" sz="4000" dirty="0"/>
              <a:t>②拠点校指導員について</a:t>
            </a:r>
          </a:p>
          <a:p>
            <a:pPr marL="0" indent="0">
              <a:buNone/>
            </a:pPr>
            <a:r>
              <a:rPr kumimoji="1" lang="ja-JP" altLang="en-US" sz="4000" dirty="0"/>
              <a:t>③主幹教諭について</a:t>
            </a:r>
          </a:p>
          <a:p>
            <a:pPr marL="0" indent="0">
              <a:buNone/>
            </a:pPr>
            <a:r>
              <a:rPr kumimoji="1" lang="ja-JP" altLang="en-US" sz="4000" dirty="0"/>
              <a:t>④定年前再任用短時間勤務について</a:t>
            </a:r>
          </a:p>
        </p:txBody>
      </p:sp>
    </p:spTree>
    <p:extLst>
      <p:ext uri="{BB962C8B-B14F-4D97-AF65-F5344CB8AC3E}">
        <p14:creationId xmlns:p14="http://schemas.microsoft.com/office/powerpoint/2010/main" val="1531546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A0928E-4538-0AB7-96D5-C6120B001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管理職特例任用について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61FB94-B962-CFB1-6165-B0AC3E899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①６０歳到達年度後、希望によって定年まで管理職特例として</a:t>
            </a:r>
          </a:p>
          <a:p>
            <a:pPr marL="0" indent="0">
              <a:buNone/>
            </a:pPr>
            <a:r>
              <a:rPr kumimoji="1" lang="ja-JP" altLang="en-US" dirty="0"/>
              <a:t>　任用される場合があります。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②</a:t>
            </a:r>
            <a:r>
              <a:rPr lang="ja-JP" altLang="en-US" b="1" dirty="0"/>
              <a:t>毎年特例再任用選考を受け、合格する必要があります</a:t>
            </a:r>
            <a:r>
              <a:rPr lang="ja-JP" altLang="en-US" dirty="0"/>
              <a:t>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③不合格の場合、主幹教諭となります。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④待遇は、６０歳時点の基本給の７割に管理職手当・管理職加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/>
              <a:t>算が支給されます。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⑤業務はこれまでと同じです。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993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D3B66D-4C6D-5CF2-6A7E-8FDE7D28F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拠点校指導員について</a:t>
            </a:r>
            <a:endParaRPr kumimoji="1" lang="ja-JP" altLang="en-US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4FBC21-2936-7A68-D710-6B3BD5370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①定年まで主幹教諭拠点校指導員として勤務できます。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②</a:t>
            </a:r>
            <a:r>
              <a:rPr lang="ja-JP" altLang="en-US" b="1" dirty="0"/>
              <a:t>選考を受け、合格する必要があります</a:t>
            </a:r>
            <a:r>
              <a:rPr lang="ja-JP" altLang="en-US" dirty="0"/>
              <a:t>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③</a:t>
            </a:r>
            <a:r>
              <a:rPr kumimoji="1" lang="ja-JP" altLang="en-US" b="1" dirty="0"/>
              <a:t>フルタイム勤務です</a:t>
            </a:r>
            <a:r>
              <a:rPr kumimoji="1" lang="ja-JP" altLang="en-US" dirty="0"/>
              <a:t>。定年までハーフはありません。</a:t>
            </a:r>
          </a:p>
          <a:p>
            <a:pPr marL="0" indent="0">
              <a:buNone/>
            </a:pPr>
            <a:r>
              <a:rPr kumimoji="1" lang="ja-JP" altLang="en-US" dirty="0"/>
              <a:t>④不合格の場合、主幹教諭となります。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kumimoji="1" lang="en-US" altLang="ja-JP" dirty="0"/>
              <a:t>※</a:t>
            </a:r>
            <a:r>
              <a:rPr kumimoji="1" lang="ja-JP" altLang="en-US" dirty="0"/>
              <a:t>この任用の場合、学校配当教員数の枠外となるはずです。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12934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ACDD70-2394-0C53-2DDE-E8EF56058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主幹教諭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F644C1-6462-1797-E05B-D06BCB422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①主幹教諭定数枠外として配置されます。しかし、学校配当人</a:t>
            </a:r>
          </a:p>
          <a:p>
            <a:pPr marL="0" indent="0">
              <a:buNone/>
            </a:pPr>
            <a:r>
              <a:rPr kumimoji="1" lang="ja-JP" altLang="en-US" dirty="0"/>
              <a:t>　数内です。</a:t>
            </a:r>
          </a:p>
          <a:p>
            <a:pPr marL="0" indent="0">
              <a:buNone/>
            </a:pPr>
            <a:r>
              <a:rPr kumimoji="1" lang="ja-JP" altLang="en-US" dirty="0"/>
              <a:t>②業務は豊富な知見を生かし、校長・副校長を補佐し、学校運</a:t>
            </a:r>
          </a:p>
          <a:p>
            <a:pPr marL="0" indent="0">
              <a:buNone/>
            </a:pPr>
            <a:r>
              <a:rPr kumimoji="1" lang="ja-JP" altLang="en-US" dirty="0"/>
              <a:t>　営を支える業務に就くとされています。</a:t>
            </a:r>
          </a:p>
          <a:p>
            <a:pPr marL="0" indent="0">
              <a:buNone/>
            </a:pPr>
            <a:r>
              <a:rPr kumimoji="1" lang="ja-JP" altLang="en-US" dirty="0"/>
              <a:t>③具体的な業務は、各学校の状況に応じて学校長が決定します。</a:t>
            </a:r>
          </a:p>
          <a:p>
            <a:pPr marL="0" indent="0">
              <a:buNone/>
            </a:pPr>
            <a:r>
              <a:rPr kumimoji="1" lang="ja-JP" altLang="en-US" dirty="0"/>
              <a:t>④</a:t>
            </a:r>
            <a:r>
              <a:rPr kumimoji="1" lang="ja-JP" altLang="en-US" b="1" dirty="0"/>
              <a:t>待遇は前述の様に６０歳到達時点の７割です。</a:t>
            </a:r>
          </a:p>
        </p:txBody>
      </p:sp>
    </p:spTree>
    <p:extLst>
      <p:ext uri="{BB962C8B-B14F-4D97-AF65-F5344CB8AC3E}">
        <p14:creationId xmlns:p14="http://schemas.microsoft.com/office/powerpoint/2010/main" val="2056857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AEE986-FA64-DCFF-A799-692794DDD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定年前再任用短時間勤務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DD009D-BBA9-A4FE-1070-6416AF2C3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①介護等によりやむを得ずフルタイム勤務ができない場合に選</a:t>
            </a:r>
          </a:p>
          <a:p>
            <a:pPr marL="0" indent="0">
              <a:buNone/>
            </a:pPr>
            <a:r>
              <a:rPr kumimoji="1" lang="ja-JP" altLang="en-US" dirty="0"/>
              <a:t>　択できます。</a:t>
            </a:r>
          </a:p>
          <a:p>
            <a:pPr marL="0" indent="0">
              <a:buNone/>
            </a:pPr>
            <a:r>
              <a:rPr kumimoji="1" lang="ja-JP" altLang="en-US" dirty="0"/>
              <a:t>②</a:t>
            </a:r>
            <a:r>
              <a:rPr kumimoji="1" lang="ja-JP" altLang="en-US" b="1" dirty="0"/>
              <a:t>選考を受ける必要があります</a:t>
            </a:r>
            <a:r>
              <a:rPr kumimoji="1" lang="ja-JP" altLang="en-US" dirty="0"/>
              <a:t>。</a:t>
            </a:r>
          </a:p>
          <a:p>
            <a:pPr marL="0" indent="0">
              <a:buNone/>
            </a:pPr>
            <a:r>
              <a:rPr kumimoji="1" lang="ja-JP" altLang="en-US" dirty="0"/>
              <a:t>③担任、校務分掌を持つことができます。</a:t>
            </a:r>
          </a:p>
          <a:p>
            <a:pPr marL="0" indent="0">
              <a:buNone/>
            </a:pPr>
            <a:r>
              <a:rPr kumimoji="1" lang="ja-JP" altLang="en-US" dirty="0"/>
              <a:t>④</a:t>
            </a:r>
            <a:r>
              <a:rPr kumimoji="1" lang="ja-JP" altLang="en-US" b="1" dirty="0"/>
              <a:t>週５日勤務（３１時間１５分）、週４日勤務（３１時間）の</a:t>
            </a:r>
          </a:p>
          <a:p>
            <a:pPr marL="0" indent="0">
              <a:buNone/>
            </a:pPr>
            <a:r>
              <a:rPr kumimoji="1" lang="ja-JP" altLang="en-US" b="1" dirty="0"/>
              <a:t>　どちらか。</a:t>
            </a:r>
          </a:p>
          <a:p>
            <a:pPr marL="0" indent="0">
              <a:buNone/>
            </a:pPr>
            <a:r>
              <a:rPr kumimoji="1" lang="ja-JP" altLang="en-US" dirty="0"/>
              <a:t>⑤</a:t>
            </a:r>
            <a:r>
              <a:rPr kumimoji="1" lang="ja-JP" altLang="en-US" b="1" dirty="0"/>
              <a:t>ハーフはありません</a:t>
            </a:r>
            <a:r>
              <a:rPr kumimoji="1" lang="ja-JP" altLang="en-US" dirty="0"/>
              <a:t>。</a:t>
            </a:r>
          </a:p>
          <a:p>
            <a:pPr marL="0" indent="0">
              <a:buNone/>
            </a:pPr>
            <a:r>
              <a:rPr kumimoji="1" lang="ja-JP" altLang="en-US" dirty="0"/>
              <a:t>⑥待遇は勤務時間に応じて支給されます。</a:t>
            </a:r>
          </a:p>
          <a:p>
            <a:pPr marL="0" indent="0">
              <a:buNone/>
            </a:pPr>
            <a:endParaRPr kumimoji="1" lang="ja-JP" altLang="en-US" dirty="0"/>
          </a:p>
          <a:p>
            <a:pPr marL="0" indent="0">
              <a:buNone/>
            </a:pPr>
            <a:endParaRPr kumimoji="1" lang="ja-JP" altLang="en-US" sz="2400" b="1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7828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E8458C-F670-5B94-420C-7D0B7F900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タイムスケジュール（例年の流れ）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76AD37-A884-DC4D-678E-15F254759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400" dirty="0"/>
              <a:t>　７月初旬　　第１回意向確認</a:t>
            </a:r>
          </a:p>
          <a:p>
            <a:pPr marL="0" indent="0">
              <a:buNone/>
            </a:pPr>
            <a:r>
              <a:rPr kumimoji="1" lang="ja-JP" altLang="en-US" sz="4400" dirty="0"/>
              <a:t>１０月中旬　　第２回意向確認</a:t>
            </a:r>
          </a:p>
          <a:p>
            <a:pPr marL="0" indent="0">
              <a:buNone/>
            </a:pPr>
            <a:r>
              <a:rPr kumimoji="1" lang="ja-JP" altLang="en-US" sz="4400" dirty="0"/>
              <a:t>１１月中旬～１２月中旬　選考実施</a:t>
            </a:r>
          </a:p>
          <a:p>
            <a:pPr marL="0" indent="0">
              <a:buNone/>
            </a:pPr>
            <a:r>
              <a:rPr kumimoji="1" lang="ja-JP" altLang="en-US" sz="4400" dirty="0"/>
              <a:t>　１月初旬　　選考結果通知</a:t>
            </a:r>
          </a:p>
          <a:p>
            <a:pPr marL="0" indent="0">
              <a:buNone/>
            </a:pPr>
            <a:r>
              <a:rPr kumimoji="1" lang="ja-JP" altLang="en-US" sz="4400" dirty="0"/>
              <a:t>　３月中旬　　配置校通知</a:t>
            </a:r>
          </a:p>
        </p:txBody>
      </p:sp>
    </p:spTree>
    <p:extLst>
      <p:ext uri="{BB962C8B-B14F-4D97-AF65-F5344CB8AC3E}">
        <p14:creationId xmlns:p14="http://schemas.microsoft.com/office/powerpoint/2010/main" val="1874610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TM03457503[[fn=クォータブル]]</Template>
  <TotalTime>517</TotalTime>
  <Words>1490</Words>
  <Application>Microsoft Office PowerPoint</Application>
  <PresentationFormat>ワイド画面</PresentationFormat>
  <Paragraphs>157</Paragraphs>
  <Slides>22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7" baseType="lpstr">
      <vt:lpstr>游ゴシック</vt:lpstr>
      <vt:lpstr>游ゴシック Light</vt:lpstr>
      <vt:lpstr>Arial</vt:lpstr>
      <vt:lpstr>Tw Cen MT</vt:lpstr>
      <vt:lpstr>Office テーマ</vt:lpstr>
      <vt:lpstr>６０歳以降の働き方</vt:lpstr>
      <vt:lpstr>再任用の名称について</vt:lpstr>
      <vt:lpstr>役職定年について</vt:lpstr>
      <vt:lpstr>次に６０歳以降定年までを解説します。</vt:lpstr>
      <vt:lpstr>管理職特例任用について</vt:lpstr>
      <vt:lpstr>拠点校指導員について</vt:lpstr>
      <vt:lpstr>主幹教諭</vt:lpstr>
      <vt:lpstr>定年前再任用短時間勤務</vt:lpstr>
      <vt:lpstr>タイムスケジュール（例年の流れ）</vt:lpstr>
      <vt:lpstr>次に定年以降について解説します</vt:lpstr>
      <vt:lpstr>暫定再任用管理職について</vt:lpstr>
      <vt:lpstr>拠点校指導員について</vt:lpstr>
      <vt:lpstr>暫定再任用教諭について</vt:lpstr>
      <vt:lpstr>再就職について</vt:lpstr>
      <vt:lpstr>退職金について</vt:lpstr>
      <vt:lpstr>退職金算定方法</vt:lpstr>
      <vt:lpstr>勤続年数による退職金支給率</vt:lpstr>
      <vt:lpstr>県民税・市民税を計算する</vt:lpstr>
      <vt:lpstr>退職所得控除表</vt:lpstr>
      <vt:lpstr>所得税を計算し、受け取り金額を確認</vt:lpstr>
      <vt:lpstr>所得税計算方法</vt:lpstr>
      <vt:lpstr>退職金シュミレーション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定年引上げに伴う情報</dc:title>
  <dc:creator>chida haruhisa</dc:creator>
  <cp:lastModifiedBy>hamakan@xgrj.ftbb.net</cp:lastModifiedBy>
  <cp:revision>15</cp:revision>
  <dcterms:created xsi:type="dcterms:W3CDTF">2023-07-04T02:40:29Z</dcterms:created>
  <dcterms:modified xsi:type="dcterms:W3CDTF">2023-07-24T00:57:15Z</dcterms:modified>
</cp:coreProperties>
</file>