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1" d="100"/>
          <a:sy n="61" d="100"/>
        </p:scale>
        <p:origin x="249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9534AD03-BEAF-4537-A7C2-0E8EFF53A75B}" type="datetimeFigureOut">
              <a:rPr lang="de-DE" smtClean="0"/>
              <a:t>26.06.2019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109980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534AD03-BEAF-4537-A7C2-0E8EFF53A75B}" type="datetimeFigureOut">
              <a:rPr lang="de-DE" smtClean="0"/>
              <a:t>26.06.2019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81619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534AD03-BEAF-4537-A7C2-0E8EFF53A75B}" type="datetimeFigureOut">
              <a:rPr lang="de-DE" smtClean="0"/>
              <a:t>26.06.2019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2239310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534AD03-BEAF-4537-A7C2-0E8EFF53A75B}" type="datetimeFigureOut">
              <a:rPr lang="de-DE" smtClean="0"/>
              <a:t>26.06.2019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3681346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534AD03-BEAF-4537-A7C2-0E8EFF53A75B}" type="datetimeFigureOut">
              <a:rPr lang="de-DE" smtClean="0"/>
              <a:t>26.06.2019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77787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534AD03-BEAF-4537-A7C2-0E8EFF53A75B}" type="datetimeFigureOut">
              <a:rPr lang="de-DE" smtClean="0"/>
              <a:t>26.06.2019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2293162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9534AD03-BEAF-4537-A7C2-0E8EFF53A75B}" type="datetimeFigureOut">
              <a:rPr lang="de-DE" smtClean="0"/>
              <a:t>26.06.2019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665350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9534AD03-BEAF-4537-A7C2-0E8EFF53A75B}" type="datetimeFigureOut">
              <a:rPr lang="de-DE" smtClean="0"/>
              <a:t>26.06.2019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272871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4AD03-BEAF-4537-A7C2-0E8EFF53A75B}" type="datetimeFigureOut">
              <a:rPr lang="de-DE" smtClean="0"/>
              <a:t>26.06.2019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1958647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534AD03-BEAF-4537-A7C2-0E8EFF53A75B}" type="datetimeFigureOut">
              <a:rPr lang="de-DE" smtClean="0"/>
              <a:t>26.06.2019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2239178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9534AD03-BEAF-4537-A7C2-0E8EFF53A75B}" type="datetimeFigureOut">
              <a:rPr lang="de-DE" smtClean="0"/>
              <a:t>26.06.2019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BBA93D9B-5002-4421-94D8-14703796D12D}" type="slidenum">
              <a:rPr lang="de-DE" smtClean="0"/>
              <a:t>‹Nr.›</a:t>
            </a:fld>
            <a:endParaRPr lang="de-DE"/>
          </a:p>
        </p:txBody>
      </p:sp>
    </p:spTree>
    <p:extLst>
      <p:ext uri="{BB962C8B-B14F-4D97-AF65-F5344CB8AC3E}">
        <p14:creationId xmlns:p14="http://schemas.microsoft.com/office/powerpoint/2010/main" val="3499840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534AD03-BEAF-4537-A7C2-0E8EFF53A75B}" type="datetimeFigureOut">
              <a:rPr lang="de-DE" smtClean="0"/>
              <a:t>26.06.2019</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BA93D9B-5002-4421-94D8-14703796D12D}" type="slidenum">
              <a:rPr lang="de-DE" smtClean="0"/>
              <a:t>‹Nr.›</a:t>
            </a:fld>
            <a:endParaRPr lang="de-DE"/>
          </a:p>
        </p:txBody>
      </p:sp>
    </p:spTree>
    <p:extLst>
      <p:ext uri="{BB962C8B-B14F-4D97-AF65-F5344CB8AC3E}">
        <p14:creationId xmlns:p14="http://schemas.microsoft.com/office/powerpoint/2010/main" val="33812912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660F9A2-3EEC-4A60-9BE3-3A0BE625A23B}"/>
              </a:ext>
            </a:extLst>
          </p:cNvPr>
          <p:cNvSpPr>
            <a:spLocks noGrp="1"/>
          </p:cNvSpPr>
          <p:nvPr>
            <p:ph idx="1"/>
          </p:nvPr>
        </p:nvSpPr>
        <p:spPr>
          <a:xfrm>
            <a:off x="471487" y="2804654"/>
            <a:ext cx="5915025" cy="5348746"/>
          </a:xfrm>
        </p:spPr>
        <p:txBody>
          <a:bodyPr>
            <a:noAutofit/>
          </a:bodyPr>
          <a:lstStyle/>
          <a:p>
            <a:r>
              <a:rPr lang="de-DE" sz="900" b="1" dirty="0"/>
              <a:t>Allgemein </a:t>
            </a:r>
          </a:p>
          <a:p>
            <a:r>
              <a:rPr lang="de-DE" sz="900" dirty="0"/>
              <a:t>Das Bogensportgelände darf nur von Mitgliedern der Abteilung Bogenschützen des SV Laufen e.V. innerhalb der Platzöffnungszeiten und zum Zweck der Ausübung der in der Sportordnung des Deutschen Schützenbundes (aktuelle Fassung) zugelassenen Bogendisziplinen benutzt werden.</a:t>
            </a:r>
          </a:p>
          <a:p>
            <a:r>
              <a:rPr lang="de-DE" sz="900" dirty="0"/>
              <a:t>Der Verein haftet nicht für Personen- und Sachschäden, die seine Mitglieder oder Gastschützen bei der Verwirklichung des Vereinszwecks und in Erfüllung von Aufgaben im Vereinsinteresse verursachen oder erleiden.</a:t>
            </a:r>
          </a:p>
          <a:p>
            <a:r>
              <a:rPr lang="de-DE" sz="900" dirty="0"/>
              <a:t>Jeder Schütze ist für die Einhaltung der Sicherheitsregeln selbst verantwortlich und bei Verstößen haftbar.</a:t>
            </a:r>
          </a:p>
          <a:p>
            <a:r>
              <a:rPr lang="de-DE" sz="900" dirty="0"/>
              <a:t>Die Anwesenheit ist von jedem Schützen und in jedem Fall im Schießbuch zu protokollieren.</a:t>
            </a:r>
          </a:p>
          <a:p>
            <a:endParaRPr lang="de-DE" sz="900" dirty="0"/>
          </a:p>
          <a:p>
            <a:r>
              <a:rPr lang="de-DE" sz="900" b="1" dirty="0"/>
              <a:t>Sicherheitsregeln</a:t>
            </a:r>
          </a:p>
          <a:p>
            <a:r>
              <a:rPr lang="de-DE" sz="900" dirty="0"/>
              <a:t>Jeder Bogenschütze muss sich vor dem Schuss von einem sicheren Schussfeld überzeugen.</a:t>
            </a:r>
          </a:p>
          <a:p>
            <a:r>
              <a:rPr lang="de-DE" sz="900" dirty="0"/>
              <a:t>Bei jedem Ausziehen des Bogens darf dieser nur so hoch gehalten werden, dass auch ein unbeabsichtigt lösender Pfeil nicht über den Gefahrenbereich hinaus fliegen kann.</a:t>
            </a:r>
          </a:p>
          <a:p>
            <a:r>
              <a:rPr lang="de-DE" sz="900" dirty="0"/>
              <a:t>Wenn sich Personen oder Tiere im Gefahrenbereich aufhalten, muss SOFORT das Bogenschießen eingestellt und andere Bogenschützen gewarnt werden.</a:t>
            </a:r>
          </a:p>
          <a:p>
            <a:r>
              <a:rPr lang="de-DE" sz="900" dirty="0"/>
              <a:t>Beim Auszug des Bogens im Spann- und Zielvorgang muss der Pfeil immer in Richtung der Scheibe bzw. Auflage zeigen.</a:t>
            </a:r>
          </a:p>
          <a:p>
            <a:r>
              <a:rPr lang="de-DE" sz="900" dirty="0"/>
              <a:t>Grundsätzlich muss der Bogen immer so ausgerichtet sein, dass niemand durch einen sich unbeabsichtigt lösenden Pfeil gefährdet bzw. verletzt werden kann. Es darf nur geschossen werden, wenn sich deutlich erkennbar in Schussrichtung keine Personen im Gefahrenbereich vor oder hinter der Scheibe aufhalten.</a:t>
            </a:r>
          </a:p>
          <a:p>
            <a:r>
              <a:rPr lang="de-DE" sz="900" dirty="0"/>
              <a:t>Jedes Bogenschießen darf nur unter Beachtung der Regelungen zur Schießaufsicht erfolgen.</a:t>
            </a:r>
          </a:p>
          <a:p>
            <a:r>
              <a:rPr lang="de-DE" sz="900" dirty="0"/>
              <a:t>Bei Störungen im Schießbetrieb ist das Bogenschießen einzustellen.</a:t>
            </a:r>
          </a:p>
          <a:p>
            <a:r>
              <a:rPr lang="de-DE" sz="900" dirty="0"/>
              <a:t>Bei herannahendem Gewitter ist der Bogenplatz rechtzeitig vor Gewittereinbruch zu verlassen.</a:t>
            </a:r>
          </a:p>
          <a:p>
            <a:endParaRPr lang="de-DE" sz="900" dirty="0"/>
          </a:p>
          <a:p>
            <a:r>
              <a:rPr lang="de-DE" sz="900" b="1" dirty="0"/>
              <a:t>Schießaufsicht</a:t>
            </a:r>
          </a:p>
          <a:p>
            <a:r>
              <a:rPr lang="de-DE" sz="900" dirty="0"/>
              <a:t>Der Schießbetrieb für minderjährige darf nur aufgenommen werden, wenn eine zweite Person als Schießaufsicht anwesend ist. Schießaufsicht kann jedes volljährige Vereinsmitglied sein, das den Basiskurs Bogenschießen beim SV Laufen e.V. erfolgreich absolviert hat. </a:t>
            </a:r>
          </a:p>
          <a:p>
            <a:r>
              <a:rPr lang="de-DE" sz="900" dirty="0"/>
              <a:t>Ohne weitere Schießaufsicht ist das Schießen folgendem Personenkreis erlaubt:</a:t>
            </a:r>
          </a:p>
          <a:p>
            <a:r>
              <a:rPr lang="de-DE" sz="900" dirty="0"/>
              <a:t>Volljährigen Mitgliedern der Abteilung.</a:t>
            </a:r>
          </a:p>
          <a:p>
            <a:r>
              <a:rPr lang="de-DE" sz="900" dirty="0"/>
              <a:t>Ausgebildeten Trainern (mind. V-ÜL) mit gültiger Lizenz.</a:t>
            </a:r>
          </a:p>
          <a:p>
            <a:r>
              <a:rPr lang="de-DE" sz="900" dirty="0"/>
              <a:t>Mitgliedern, die selbst Schießaufsicht sein können zudem aber noch folgenden Kriterien erfüllen:</a:t>
            </a:r>
          </a:p>
          <a:p>
            <a:pPr lvl="1"/>
            <a:r>
              <a:rPr lang="de-DE" sz="900" dirty="0"/>
              <a:t>sie sind seit mindestens 6 Monaten aktives Erstmitglied (</a:t>
            </a:r>
            <a:r>
              <a:rPr lang="de-DE" sz="900" dirty="0" err="1"/>
              <a:t>Compound</a:t>
            </a:r>
            <a:r>
              <a:rPr lang="de-DE" sz="900" dirty="0"/>
              <a:t> 12Mon.)</a:t>
            </a:r>
          </a:p>
          <a:p>
            <a:pPr lvl="1"/>
            <a:r>
              <a:rPr lang="de-DE" sz="900" dirty="0"/>
              <a:t>sie haben den Fortgeschrittenenkurs erfolgreich absolviert </a:t>
            </a:r>
          </a:p>
          <a:p>
            <a:r>
              <a:rPr lang="de-DE" sz="900" dirty="0"/>
              <a:t>Der Schütze protokolliert seine Schießaufsicht im Schießbuch. Die Übergabe auf nachfolgende Schießaufsichten ist ebenfalls im Schießbuch festzuhalten.</a:t>
            </a:r>
          </a:p>
        </p:txBody>
      </p:sp>
      <p:grpSp>
        <p:nvGrpSpPr>
          <p:cNvPr id="4" name="Gruppieren 3">
            <a:extLst>
              <a:ext uri="{FF2B5EF4-FFF2-40B4-BE49-F238E27FC236}">
                <a16:creationId xmlns:a16="http://schemas.microsoft.com/office/drawing/2014/main" id="{399DF6C0-D7B0-4094-85AB-E88338CDB71C}"/>
              </a:ext>
            </a:extLst>
          </p:cNvPr>
          <p:cNvGrpSpPr/>
          <p:nvPr/>
        </p:nvGrpSpPr>
        <p:grpSpPr>
          <a:xfrm>
            <a:off x="374003" y="238212"/>
            <a:ext cx="6109994" cy="2489691"/>
            <a:chOff x="374003" y="238212"/>
            <a:chExt cx="6109994" cy="2489691"/>
          </a:xfrm>
        </p:grpSpPr>
        <p:pic>
          <p:nvPicPr>
            <p:cNvPr id="5" name="Grafik 4">
              <a:extLst>
                <a:ext uri="{FF2B5EF4-FFF2-40B4-BE49-F238E27FC236}">
                  <a16:creationId xmlns:a16="http://schemas.microsoft.com/office/drawing/2014/main" id="{E9C870A6-11A4-4876-87DB-940DBD035852}"/>
                </a:ext>
              </a:extLst>
            </p:cNvPr>
            <p:cNvPicPr>
              <a:picLocks noChangeAspect="1"/>
            </p:cNvPicPr>
            <p:nvPr/>
          </p:nvPicPr>
          <p:blipFill>
            <a:blip r:embed="rId2"/>
            <a:stretch>
              <a:fillRect/>
            </a:stretch>
          </p:blipFill>
          <p:spPr>
            <a:xfrm>
              <a:off x="3986784" y="238212"/>
              <a:ext cx="2497213" cy="2489691"/>
            </a:xfrm>
            <a:prstGeom prst="rect">
              <a:avLst/>
            </a:prstGeom>
          </p:spPr>
        </p:pic>
        <p:sp>
          <p:nvSpPr>
            <p:cNvPr id="6" name="Textfeld 5">
              <a:extLst>
                <a:ext uri="{FF2B5EF4-FFF2-40B4-BE49-F238E27FC236}">
                  <a16:creationId xmlns:a16="http://schemas.microsoft.com/office/drawing/2014/main" id="{5937CB42-CF4C-4A16-89DC-503BAA0A365F}"/>
                </a:ext>
              </a:extLst>
            </p:cNvPr>
            <p:cNvSpPr txBox="1"/>
            <p:nvPr/>
          </p:nvSpPr>
          <p:spPr>
            <a:xfrm>
              <a:off x="374003" y="406170"/>
              <a:ext cx="3473387" cy="1077218"/>
            </a:xfrm>
            <a:prstGeom prst="rect">
              <a:avLst/>
            </a:prstGeom>
            <a:noFill/>
          </p:spPr>
          <p:txBody>
            <a:bodyPr wrap="none" rtlCol="0">
              <a:spAutoFit/>
            </a:bodyPr>
            <a:lstStyle/>
            <a:p>
              <a:pPr algn="ctr"/>
              <a:r>
                <a:rPr lang="de-DE" sz="3200" b="1" dirty="0">
                  <a:solidFill>
                    <a:srgbClr val="FF0000"/>
                  </a:solidFill>
                </a:rPr>
                <a:t>Bogenschützen</a:t>
              </a:r>
            </a:p>
            <a:p>
              <a:pPr algn="ctr"/>
              <a:r>
                <a:rPr lang="de-DE" sz="3200" b="1" dirty="0">
                  <a:solidFill>
                    <a:srgbClr val="FF0000"/>
                  </a:solidFill>
                </a:rPr>
                <a:t>SV Laufen 1927 e.V.</a:t>
              </a:r>
            </a:p>
          </p:txBody>
        </p:sp>
      </p:grpSp>
      <p:sp>
        <p:nvSpPr>
          <p:cNvPr id="7" name="Textfeld 6">
            <a:extLst>
              <a:ext uri="{FF2B5EF4-FFF2-40B4-BE49-F238E27FC236}">
                <a16:creationId xmlns:a16="http://schemas.microsoft.com/office/drawing/2014/main" id="{BE239B8A-02AF-43C1-8BE1-B83F0B557F6B}"/>
              </a:ext>
            </a:extLst>
          </p:cNvPr>
          <p:cNvSpPr txBox="1"/>
          <p:nvPr/>
        </p:nvSpPr>
        <p:spPr>
          <a:xfrm>
            <a:off x="471486" y="2069398"/>
            <a:ext cx="2720340" cy="461665"/>
          </a:xfrm>
          <a:prstGeom prst="rect">
            <a:avLst/>
          </a:prstGeom>
          <a:noFill/>
        </p:spPr>
        <p:txBody>
          <a:bodyPr wrap="square" rtlCol="0">
            <a:spAutoFit/>
          </a:bodyPr>
          <a:lstStyle/>
          <a:p>
            <a:r>
              <a:rPr lang="de-DE" sz="2400" b="1" dirty="0"/>
              <a:t>Bogenplatzordnung</a:t>
            </a:r>
          </a:p>
        </p:txBody>
      </p:sp>
    </p:spTree>
    <p:extLst>
      <p:ext uri="{BB962C8B-B14F-4D97-AF65-F5344CB8AC3E}">
        <p14:creationId xmlns:p14="http://schemas.microsoft.com/office/powerpoint/2010/main" val="157479749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Words>
  <Application>Microsoft Office PowerPoint</Application>
  <PresentationFormat>A4-Papier (210 x 297 mm)</PresentationFormat>
  <Paragraphs>28</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Huber Ralph</dc:creator>
  <cp:lastModifiedBy>Huber Benedikt</cp:lastModifiedBy>
  <cp:revision>6</cp:revision>
  <dcterms:created xsi:type="dcterms:W3CDTF">2019-06-14T05:52:57Z</dcterms:created>
  <dcterms:modified xsi:type="dcterms:W3CDTF">2019-06-26T15:37:56Z</dcterms:modified>
</cp:coreProperties>
</file>