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56" r:id="rId2"/>
    <p:sldId id="342" r:id="rId3"/>
    <p:sldId id="351" r:id="rId4"/>
    <p:sldId id="352" r:id="rId5"/>
    <p:sldId id="353" r:id="rId6"/>
    <p:sldId id="356" r:id="rId7"/>
    <p:sldId id="357" r:id="rId8"/>
    <p:sldId id="354" r:id="rId9"/>
    <p:sldId id="358" r:id="rId10"/>
    <p:sldId id="359" r:id="rId11"/>
    <p:sldId id="349" r:id="rId12"/>
    <p:sldId id="360" r:id="rId13"/>
    <p:sldId id="361" r:id="rId14"/>
    <p:sldId id="362" r:id="rId15"/>
    <p:sldId id="368" r:id="rId16"/>
    <p:sldId id="350" r:id="rId17"/>
    <p:sldId id="363" r:id="rId18"/>
    <p:sldId id="379" r:id="rId19"/>
    <p:sldId id="378" r:id="rId20"/>
    <p:sldId id="364" r:id="rId21"/>
    <p:sldId id="373" r:id="rId22"/>
    <p:sldId id="380" r:id="rId23"/>
    <p:sldId id="370" r:id="rId24"/>
    <p:sldId id="371" r:id="rId25"/>
    <p:sldId id="372" r:id="rId26"/>
    <p:sldId id="377" r:id="rId27"/>
    <p:sldId id="365" r:id="rId28"/>
    <p:sldId id="367" r:id="rId29"/>
    <p:sldId id="369" r:id="rId30"/>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00B0F0"/>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926"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5D6E76CE-4650-4551-8EFF-99C2827532D3}" type="datetimeFigureOut">
              <a:rPr kumimoji="1" lang="ja-JP" altLang="en-US" smtClean="0"/>
              <a:t>2021/12/29</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DEA2062C-4BC5-4DBC-86C4-4B8BCB50E619}" type="slidenum">
              <a:rPr kumimoji="1" lang="ja-JP" altLang="en-US" smtClean="0"/>
              <a:t>‹#›</a:t>
            </a:fld>
            <a:endParaRPr kumimoji="1" lang="ja-JP" altLang="en-US"/>
          </a:p>
        </p:txBody>
      </p:sp>
    </p:spTree>
    <p:extLst>
      <p:ext uri="{BB962C8B-B14F-4D97-AF65-F5344CB8AC3E}">
        <p14:creationId xmlns:p14="http://schemas.microsoft.com/office/powerpoint/2010/main" val="15339364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626FF65F-4F6D-48A6-B6E0-31DBD47DA584}" type="datetimeFigureOut">
              <a:rPr kumimoji="1" lang="ja-JP" altLang="en-US" smtClean="0"/>
              <a:t>2021/12/29</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6A81A668-9F62-49B8-A879-486D28BA30E9}" type="slidenum">
              <a:rPr kumimoji="1" lang="ja-JP" altLang="en-US" smtClean="0"/>
              <a:t>‹#›</a:t>
            </a:fld>
            <a:endParaRPr kumimoji="1" lang="ja-JP" altLang="en-US"/>
          </a:p>
        </p:txBody>
      </p:sp>
    </p:spTree>
    <p:extLst>
      <p:ext uri="{BB962C8B-B14F-4D97-AF65-F5344CB8AC3E}">
        <p14:creationId xmlns:p14="http://schemas.microsoft.com/office/powerpoint/2010/main" val="33333413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7A9B9BB-78A7-42FD-9C30-197065093412}" type="datetimeFigureOut">
              <a:rPr kumimoji="1" lang="ja-JP" altLang="en-US" smtClean="0"/>
              <a:t>2021/12/29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4AA92C-428D-49DF-8C74-EC0828B892A2}" type="slidenum">
              <a:rPr kumimoji="1" lang="ja-JP" altLang="en-US" smtClean="0"/>
              <a:t>‹#›</a:t>
            </a:fld>
            <a:endParaRPr kumimoji="1" lang="ja-JP" altLang="en-US"/>
          </a:p>
        </p:txBody>
      </p:sp>
      <p:grpSp>
        <p:nvGrpSpPr>
          <p:cNvPr id="13" name="グループ化 12">
            <a:extLst>
              <a:ext uri="{FF2B5EF4-FFF2-40B4-BE49-F238E27FC236}">
                <a16:creationId xmlns:a16="http://schemas.microsoft.com/office/drawing/2014/main" id="{BF25CEAC-863B-429C-9829-5106CECE02B1}"/>
              </a:ext>
            </a:extLst>
          </p:cNvPr>
          <p:cNvGrpSpPr/>
          <p:nvPr userDrawn="1"/>
        </p:nvGrpSpPr>
        <p:grpSpPr>
          <a:xfrm>
            <a:off x="166533" y="136524"/>
            <a:ext cx="1710327" cy="1540233"/>
            <a:chOff x="382843" y="285135"/>
            <a:chExt cx="1710327" cy="1540233"/>
          </a:xfrm>
        </p:grpSpPr>
        <p:sp>
          <p:nvSpPr>
            <p:cNvPr id="10" name="正方形/長方形 9">
              <a:extLst>
                <a:ext uri="{FF2B5EF4-FFF2-40B4-BE49-F238E27FC236}">
                  <a16:creationId xmlns:a16="http://schemas.microsoft.com/office/drawing/2014/main" id="{D0A55754-057D-4F70-B038-76D1F43E5CF4}"/>
                </a:ext>
              </a:extLst>
            </p:cNvPr>
            <p:cNvSpPr/>
            <p:nvPr userDrawn="1"/>
          </p:nvSpPr>
          <p:spPr>
            <a:xfrm>
              <a:off x="1616792" y="419355"/>
              <a:ext cx="81116" cy="56684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9EB8642C-6B74-470A-95B1-754CD34728DC}"/>
                </a:ext>
              </a:extLst>
            </p:cNvPr>
            <p:cNvSpPr/>
            <p:nvPr userDrawn="1"/>
          </p:nvSpPr>
          <p:spPr>
            <a:xfrm rot="16200000">
              <a:off x="1016717" y="-110562"/>
              <a:ext cx="138266" cy="14060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8419E3E1-F542-4AC9-BEAF-D757F1015285}"/>
                </a:ext>
              </a:extLst>
            </p:cNvPr>
            <p:cNvSpPr/>
            <p:nvPr userDrawn="1"/>
          </p:nvSpPr>
          <p:spPr>
            <a:xfrm>
              <a:off x="559517" y="285135"/>
              <a:ext cx="92484" cy="12287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12FFC668-291A-4FCE-820A-FDA2CC00486B}"/>
                </a:ext>
              </a:extLst>
            </p:cNvPr>
            <p:cNvSpPr/>
            <p:nvPr userDrawn="1"/>
          </p:nvSpPr>
          <p:spPr>
            <a:xfrm>
              <a:off x="742950" y="419355"/>
              <a:ext cx="81116" cy="140601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5F7B4240-6432-4E93-8543-D802D8412E63}"/>
                </a:ext>
              </a:extLst>
            </p:cNvPr>
            <p:cNvSpPr/>
            <p:nvPr userDrawn="1"/>
          </p:nvSpPr>
          <p:spPr>
            <a:xfrm rot="16200000">
              <a:off x="1769192" y="571755"/>
              <a:ext cx="81116" cy="5668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13426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7A9B9BB-78A7-42FD-9C30-197065093412}" type="datetimeFigureOut">
              <a:rPr kumimoji="1" lang="ja-JP" altLang="en-US" smtClean="0"/>
              <a:t>2021/12/29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4AA92C-428D-49DF-8C74-EC0828B892A2}" type="slidenum">
              <a:rPr kumimoji="1" lang="ja-JP" altLang="en-US" smtClean="0"/>
              <a:t>‹#›</a:t>
            </a:fld>
            <a:endParaRPr kumimoji="1" lang="ja-JP" altLang="en-US"/>
          </a:p>
        </p:txBody>
      </p:sp>
    </p:spTree>
    <p:extLst>
      <p:ext uri="{BB962C8B-B14F-4D97-AF65-F5344CB8AC3E}">
        <p14:creationId xmlns:p14="http://schemas.microsoft.com/office/powerpoint/2010/main" val="2167205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7A9B9BB-78A7-42FD-9C30-197065093412}" type="datetimeFigureOut">
              <a:rPr kumimoji="1" lang="ja-JP" altLang="en-US" smtClean="0"/>
              <a:t>2021/12/29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4AA92C-428D-49DF-8C74-EC0828B892A2}" type="slidenum">
              <a:rPr kumimoji="1" lang="ja-JP" altLang="en-US" smtClean="0"/>
              <a:t>‹#›</a:t>
            </a:fld>
            <a:endParaRPr kumimoji="1" lang="ja-JP" altLang="en-US"/>
          </a:p>
        </p:txBody>
      </p:sp>
    </p:spTree>
    <p:extLst>
      <p:ext uri="{BB962C8B-B14F-4D97-AF65-F5344CB8AC3E}">
        <p14:creationId xmlns:p14="http://schemas.microsoft.com/office/powerpoint/2010/main" val="93743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136524"/>
            <a:ext cx="7886700" cy="1325563"/>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7A9B9BB-78A7-42FD-9C30-197065093412}" type="datetimeFigureOut">
              <a:rPr kumimoji="1" lang="ja-JP" altLang="en-US" smtClean="0"/>
              <a:t>2021/12/29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4AA92C-428D-49DF-8C74-EC0828B892A2}" type="slidenum">
              <a:rPr kumimoji="1" lang="ja-JP" altLang="en-US" smtClean="0"/>
              <a:t>‹#›</a:t>
            </a:fld>
            <a:endParaRPr kumimoji="1" lang="ja-JP" altLang="en-US"/>
          </a:p>
        </p:txBody>
      </p:sp>
      <p:sp>
        <p:nvSpPr>
          <p:cNvPr id="7" name="正方形/長方形 6">
            <a:extLst>
              <a:ext uri="{FF2B5EF4-FFF2-40B4-BE49-F238E27FC236}">
                <a16:creationId xmlns:a16="http://schemas.microsoft.com/office/drawing/2014/main" id="{DD436C89-FC25-4068-ADEA-E1D9280447D0}"/>
              </a:ext>
            </a:extLst>
          </p:cNvPr>
          <p:cNvSpPr/>
          <p:nvPr userDrawn="1"/>
        </p:nvSpPr>
        <p:spPr>
          <a:xfrm>
            <a:off x="0" y="1442419"/>
            <a:ext cx="9144000" cy="88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FBF0EBC6-75F2-4762-A9F8-CD5AD649C76D}"/>
              </a:ext>
            </a:extLst>
          </p:cNvPr>
          <p:cNvSpPr/>
          <p:nvPr userDrawn="1"/>
        </p:nvSpPr>
        <p:spPr>
          <a:xfrm>
            <a:off x="353961" y="0"/>
            <a:ext cx="4571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8A0C42A5-2579-40E9-9398-1F4C28C64577}"/>
              </a:ext>
            </a:extLst>
          </p:cNvPr>
          <p:cNvSpPr/>
          <p:nvPr userDrawn="1"/>
        </p:nvSpPr>
        <p:spPr>
          <a:xfrm flipH="1">
            <a:off x="8618220" y="5613760"/>
            <a:ext cx="45719" cy="12619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20E6A496-0F81-4C44-B296-39447F819042}"/>
              </a:ext>
            </a:extLst>
          </p:cNvPr>
          <p:cNvSpPr/>
          <p:nvPr userDrawn="1"/>
        </p:nvSpPr>
        <p:spPr>
          <a:xfrm rot="16200000" flipH="1">
            <a:off x="8136224" y="5935529"/>
            <a:ext cx="45719" cy="12619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0789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7A9B9BB-78A7-42FD-9C30-197065093412}" type="datetimeFigureOut">
              <a:rPr kumimoji="1" lang="ja-JP" altLang="en-US" smtClean="0"/>
              <a:t>2021/12/29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4AA92C-428D-49DF-8C74-EC0828B892A2}" type="slidenum">
              <a:rPr kumimoji="1" lang="ja-JP" altLang="en-US" smtClean="0"/>
              <a:t>‹#›</a:t>
            </a:fld>
            <a:endParaRPr kumimoji="1" lang="ja-JP" altLang="en-US"/>
          </a:p>
        </p:txBody>
      </p:sp>
    </p:spTree>
    <p:extLst>
      <p:ext uri="{BB962C8B-B14F-4D97-AF65-F5344CB8AC3E}">
        <p14:creationId xmlns:p14="http://schemas.microsoft.com/office/powerpoint/2010/main" val="1045743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7A9B9BB-78A7-42FD-9C30-197065093412}" type="datetimeFigureOut">
              <a:rPr kumimoji="1" lang="ja-JP" altLang="en-US" smtClean="0"/>
              <a:t>2021/12/29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4AA92C-428D-49DF-8C74-EC0828B892A2}" type="slidenum">
              <a:rPr kumimoji="1" lang="ja-JP" altLang="en-US" smtClean="0"/>
              <a:t>‹#›</a:t>
            </a:fld>
            <a:endParaRPr kumimoji="1" lang="ja-JP" altLang="en-US"/>
          </a:p>
        </p:txBody>
      </p:sp>
    </p:spTree>
    <p:extLst>
      <p:ext uri="{BB962C8B-B14F-4D97-AF65-F5344CB8AC3E}">
        <p14:creationId xmlns:p14="http://schemas.microsoft.com/office/powerpoint/2010/main" val="1959524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7A9B9BB-78A7-42FD-9C30-197065093412}" type="datetimeFigureOut">
              <a:rPr kumimoji="1" lang="ja-JP" altLang="en-US" smtClean="0"/>
              <a:t>2021/12/29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04AA92C-428D-49DF-8C74-EC0828B892A2}" type="slidenum">
              <a:rPr kumimoji="1" lang="ja-JP" altLang="en-US" smtClean="0"/>
              <a:t>‹#›</a:t>
            </a:fld>
            <a:endParaRPr kumimoji="1" lang="ja-JP" altLang="en-US"/>
          </a:p>
        </p:txBody>
      </p:sp>
    </p:spTree>
    <p:extLst>
      <p:ext uri="{BB962C8B-B14F-4D97-AF65-F5344CB8AC3E}">
        <p14:creationId xmlns:p14="http://schemas.microsoft.com/office/powerpoint/2010/main" val="1438800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7A9B9BB-78A7-42FD-9C30-197065093412}" type="datetimeFigureOut">
              <a:rPr kumimoji="1" lang="ja-JP" altLang="en-US" smtClean="0"/>
              <a:t>2021/12/29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04AA92C-428D-49DF-8C74-EC0828B892A2}" type="slidenum">
              <a:rPr kumimoji="1" lang="ja-JP" altLang="en-US" smtClean="0"/>
              <a:t>‹#›</a:t>
            </a:fld>
            <a:endParaRPr kumimoji="1" lang="ja-JP" altLang="en-US"/>
          </a:p>
        </p:txBody>
      </p:sp>
    </p:spTree>
    <p:extLst>
      <p:ext uri="{BB962C8B-B14F-4D97-AF65-F5344CB8AC3E}">
        <p14:creationId xmlns:p14="http://schemas.microsoft.com/office/powerpoint/2010/main" val="517550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A9B9BB-78A7-42FD-9C30-197065093412}" type="datetimeFigureOut">
              <a:rPr kumimoji="1" lang="ja-JP" altLang="en-US" smtClean="0"/>
              <a:t>2021/12/29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04AA92C-428D-49DF-8C74-EC0828B892A2}" type="slidenum">
              <a:rPr kumimoji="1" lang="ja-JP" altLang="en-US" smtClean="0"/>
              <a:t>‹#›</a:t>
            </a:fld>
            <a:endParaRPr kumimoji="1" lang="ja-JP" altLang="en-US"/>
          </a:p>
        </p:txBody>
      </p:sp>
    </p:spTree>
    <p:extLst>
      <p:ext uri="{BB962C8B-B14F-4D97-AF65-F5344CB8AC3E}">
        <p14:creationId xmlns:p14="http://schemas.microsoft.com/office/powerpoint/2010/main" val="405111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7A9B9BB-78A7-42FD-9C30-197065093412}" type="datetimeFigureOut">
              <a:rPr kumimoji="1" lang="ja-JP" altLang="en-US" smtClean="0"/>
              <a:t>2021/12/29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4AA92C-428D-49DF-8C74-EC0828B892A2}" type="slidenum">
              <a:rPr kumimoji="1" lang="ja-JP" altLang="en-US" smtClean="0"/>
              <a:t>‹#›</a:t>
            </a:fld>
            <a:endParaRPr kumimoji="1" lang="ja-JP" altLang="en-US"/>
          </a:p>
        </p:txBody>
      </p:sp>
    </p:spTree>
    <p:extLst>
      <p:ext uri="{BB962C8B-B14F-4D97-AF65-F5344CB8AC3E}">
        <p14:creationId xmlns:p14="http://schemas.microsoft.com/office/powerpoint/2010/main" val="28334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7A9B9BB-78A7-42FD-9C30-197065093412}" type="datetimeFigureOut">
              <a:rPr kumimoji="1" lang="ja-JP" altLang="en-US" smtClean="0"/>
              <a:t>2021/12/29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4AA92C-428D-49DF-8C74-EC0828B892A2}" type="slidenum">
              <a:rPr kumimoji="1" lang="ja-JP" altLang="en-US" smtClean="0"/>
              <a:t>‹#›</a:t>
            </a:fld>
            <a:endParaRPr kumimoji="1" lang="ja-JP" altLang="en-US"/>
          </a:p>
        </p:txBody>
      </p:sp>
    </p:spTree>
    <p:extLst>
      <p:ext uri="{BB962C8B-B14F-4D97-AF65-F5344CB8AC3E}">
        <p14:creationId xmlns:p14="http://schemas.microsoft.com/office/powerpoint/2010/main" val="2930734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A9B9BB-78A7-42FD-9C30-197065093412}" type="datetimeFigureOut">
              <a:rPr kumimoji="1" lang="ja-JP" altLang="en-US" smtClean="0"/>
              <a:t>2021/12/29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AA92C-428D-49DF-8C74-EC0828B892A2}" type="slidenum">
              <a:rPr kumimoji="1" lang="ja-JP" altLang="en-US" smtClean="0"/>
              <a:t>‹#›</a:t>
            </a:fld>
            <a:endParaRPr kumimoji="1" lang="ja-JP" altLang="en-US"/>
          </a:p>
        </p:txBody>
      </p:sp>
    </p:spTree>
    <p:extLst>
      <p:ext uri="{BB962C8B-B14F-4D97-AF65-F5344CB8AC3E}">
        <p14:creationId xmlns:p14="http://schemas.microsoft.com/office/powerpoint/2010/main" val="1468807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drredu-collabo.sakura.ne.jp/onlin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nhk.or.jp/oita/scrum/index.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youtu.be/aXNB6Gxv8mQ"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youtu.be/LWU5FpN4xf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kkdvllC1HwE" TargetMode="External"/><Relationship Id="rId2" Type="http://schemas.openxmlformats.org/officeDocument/2006/relationships/hyperlink" Target="https://youtu.be/2bA2d6Ff0YA" TargetMode="External"/><Relationship Id="rId1" Type="http://schemas.openxmlformats.org/officeDocument/2006/relationships/slideLayout" Target="../slideLayouts/slideLayout2.xml"/><Relationship Id="rId4" Type="http://schemas.openxmlformats.org/officeDocument/2006/relationships/hyperlink" Target="https://www.rekijapa.com/"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liT-9JA_oBY" TargetMode="External"/><Relationship Id="rId2" Type="http://schemas.openxmlformats.org/officeDocument/2006/relationships/hyperlink" Target="https://youtu.be/ShOg099GbY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youtu.be/DbsBbZmQhV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mlit.go.jp/report/press/toshi03_hh_000076.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ites.google.com/view/geoclass202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library.pref.gifu.lg.jp/school-personnel/education-support/holding-ma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dh-jac.net/db/maps/search_portal.ph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mapwarper.h-gis.jp/"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japanese-old-maps-online-rstgis.hub.arcgis.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firestorage.jp/download/69e59511ef31e58a4ac6a93134ea93261e70ac0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youtu.be/-wcSBTzBRz4" TargetMode="External"/><Relationship Id="rId2" Type="http://schemas.openxmlformats.org/officeDocument/2006/relationships/hyperlink" Target="https://youtu.be/w9d7mvNsXa4" TargetMode="External"/><Relationship Id="rId1" Type="http://schemas.openxmlformats.org/officeDocument/2006/relationships/slideLayout" Target="../slideLayouts/slideLayout2.xml"/><Relationship Id="rId4" Type="http://schemas.openxmlformats.org/officeDocument/2006/relationships/hyperlink" Target="https://youtu.be/Qc1KMXwDg0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CD3C2C-73D0-411C-AD97-7526E64B2A1B}"/>
              </a:ext>
            </a:extLst>
          </p:cNvPr>
          <p:cNvSpPr>
            <a:spLocks noGrp="1"/>
          </p:cNvSpPr>
          <p:nvPr>
            <p:ph type="ctrTitle"/>
          </p:nvPr>
        </p:nvSpPr>
        <p:spPr>
          <a:xfrm>
            <a:off x="298682" y="1004982"/>
            <a:ext cx="8396868" cy="1977367"/>
          </a:xfrm>
        </p:spPr>
        <p:txBody>
          <a:bodyPr>
            <a:normAutofit fontScale="90000"/>
          </a:bodyPr>
          <a:lstStyle/>
          <a:p>
            <a:r>
              <a:rPr kumimoji="1" lang="ja-JP" altLang="en-US" sz="3100" dirty="0">
                <a:latin typeface="HG丸ｺﾞｼｯｸM-PRO" panose="020F0600000000000000" pitchFamily="50" charset="-128"/>
                <a:ea typeface="HG丸ｺﾞｼｯｸM-PRO" panose="020F0600000000000000" pitchFamily="50" charset="-128"/>
              </a:rPr>
              <a:t>　</a:t>
            </a:r>
            <a:r>
              <a:rPr kumimoji="1" lang="ja-JP" altLang="en-US" sz="2000" b="1" dirty="0">
                <a:latin typeface="HG丸ｺﾞｼｯｸM-PRO" panose="020F0600000000000000" pitchFamily="50" charset="-128"/>
                <a:ea typeface="HG丸ｺﾞｼｯｸM-PRO" panose="020F0600000000000000" pitchFamily="50" charset="-128"/>
              </a:rPr>
              <a:t>Ｇ</a:t>
            </a:r>
            <a:r>
              <a:rPr lang="ja-JP" altLang="en-US" sz="2000" b="1" dirty="0">
                <a:latin typeface="HG丸ｺﾞｼｯｸM-PRO" panose="020F0600000000000000" pitchFamily="50" charset="-128"/>
                <a:ea typeface="HG丸ｺﾞｼｯｸM-PRO" panose="020F0600000000000000" pitchFamily="50" charset="-128"/>
              </a:rPr>
              <a:t>空間ＥＸＰＯ２０２１「講演・シンポジウム」</a:t>
            </a:r>
            <a:br>
              <a:rPr lang="ja-JP" altLang="en-US" sz="2000" b="1" dirty="0">
                <a:latin typeface="HG丸ｺﾞｼｯｸM-PRO" panose="020F0600000000000000" pitchFamily="50" charset="-128"/>
                <a:ea typeface="HG丸ｺﾞｼｯｸM-PRO" panose="020F0600000000000000" pitchFamily="50" charset="-128"/>
              </a:rPr>
            </a:br>
            <a:br>
              <a:rPr lang="ja-JP" altLang="en-US" sz="2000" b="1" dirty="0">
                <a:latin typeface="HG丸ｺﾞｼｯｸM-PRO" panose="020F0600000000000000" pitchFamily="50" charset="-128"/>
                <a:ea typeface="HG丸ｺﾞｼｯｸM-PRO" panose="020F0600000000000000" pitchFamily="50" charset="-128"/>
              </a:rPr>
            </a:br>
            <a:br>
              <a:rPr lang="ja-JP" altLang="en-US" sz="2000" b="1" dirty="0">
                <a:latin typeface="HG丸ｺﾞｼｯｸM-PRO" panose="020F0600000000000000" pitchFamily="50" charset="-128"/>
                <a:ea typeface="HG丸ｺﾞｼｯｸM-PRO" panose="020F0600000000000000" pitchFamily="50" charset="-128"/>
              </a:rPr>
            </a:br>
            <a:r>
              <a:rPr kumimoji="1" lang="ja-JP" altLang="en-US" sz="3100" dirty="0">
                <a:solidFill>
                  <a:srgbClr val="FF0000"/>
                </a:solidFill>
                <a:latin typeface="ＭＳ ゴシック" panose="020B0609070205080204" pitchFamily="49" charset="-128"/>
                <a:ea typeface="ＭＳ ゴシック" panose="020B0609070205080204" pitchFamily="49" charset="-128"/>
              </a:rPr>
              <a:t>地理教育コーナー</a:t>
            </a:r>
            <a:br>
              <a:rPr kumimoji="1" lang="ja-JP" altLang="en-US" sz="3100" dirty="0">
                <a:solidFill>
                  <a:srgbClr val="FF0000"/>
                </a:solidFill>
                <a:latin typeface="ＭＳ ゴシック" panose="020B0609070205080204" pitchFamily="49" charset="-128"/>
                <a:ea typeface="ＭＳ ゴシック" panose="020B0609070205080204" pitchFamily="49" charset="-128"/>
              </a:rPr>
            </a:br>
            <a:br>
              <a:rPr kumimoji="1" lang="ja-JP" altLang="en-US" sz="3100" dirty="0">
                <a:solidFill>
                  <a:srgbClr val="FF0000"/>
                </a:solidFill>
                <a:latin typeface="ＭＳ ゴシック" panose="020B0609070205080204" pitchFamily="49" charset="-128"/>
                <a:ea typeface="ＭＳ ゴシック" panose="020B0609070205080204" pitchFamily="49" charset="-128"/>
              </a:rPr>
            </a:br>
            <a:r>
              <a:rPr lang="ja-JP" altLang="en-US" sz="3100" b="1" dirty="0">
                <a:solidFill>
                  <a:srgbClr val="00B0F0"/>
                </a:solidFill>
                <a:latin typeface="ＭＳ ゴシック" panose="020B0609070205080204" pitchFamily="49" charset="-128"/>
                <a:ea typeface="ＭＳ ゴシック" panose="020B0609070205080204" pitchFamily="49" charset="-128"/>
              </a:rPr>
              <a:t>「</a:t>
            </a:r>
            <a:r>
              <a:rPr lang="ja-JP" altLang="ja-JP" sz="3100" b="1" dirty="0">
                <a:solidFill>
                  <a:srgbClr val="00B0F0"/>
                </a:solidFill>
                <a:latin typeface="ＭＳ ゴシック" panose="020B0609070205080204" pitchFamily="49" charset="-128"/>
                <a:ea typeface="ＭＳ ゴシック" panose="020B0609070205080204" pitchFamily="49" charset="-128"/>
              </a:rPr>
              <a:t>地理総合</a:t>
            </a:r>
            <a:r>
              <a:rPr lang="ja-JP" altLang="en-US" sz="3100" b="1" dirty="0">
                <a:solidFill>
                  <a:srgbClr val="00B0F0"/>
                </a:solidFill>
                <a:latin typeface="ＭＳ ゴシック" panose="020B0609070205080204" pitchFamily="49" charset="-128"/>
                <a:ea typeface="ＭＳ ゴシック" panose="020B0609070205080204" pitchFamily="49" charset="-128"/>
              </a:rPr>
              <a:t>スタート</a:t>
            </a:r>
            <a:r>
              <a:rPr lang="ja-JP" altLang="ja-JP" sz="3100" b="1" dirty="0">
                <a:solidFill>
                  <a:srgbClr val="00B0F0"/>
                </a:solidFill>
                <a:latin typeface="ＭＳ ゴシック" panose="020B0609070205080204" pitchFamily="49" charset="-128"/>
                <a:ea typeface="ＭＳ ゴシック" panose="020B0609070205080204" pitchFamily="49" charset="-128"/>
              </a:rPr>
              <a:t>！</a:t>
            </a:r>
            <a:r>
              <a:rPr lang="ja-JP" altLang="en-US" sz="3100" b="1" dirty="0">
                <a:solidFill>
                  <a:srgbClr val="00B0F0"/>
                </a:solidFill>
                <a:latin typeface="ＭＳ ゴシック" panose="020B0609070205080204" pitchFamily="49" charset="-128"/>
                <a:ea typeface="ＭＳ ゴシック" panose="020B0609070205080204" pitchFamily="49" charset="-128"/>
              </a:rPr>
              <a:t>　</a:t>
            </a:r>
            <a:r>
              <a:rPr lang="ja-JP" altLang="ja-JP" sz="3100" b="1" dirty="0">
                <a:solidFill>
                  <a:srgbClr val="00B0F0"/>
                </a:solidFill>
                <a:latin typeface="ＭＳ ゴシック" panose="020B0609070205080204" pitchFamily="49" charset="-128"/>
                <a:ea typeface="ＭＳ ゴシック" panose="020B0609070205080204" pitchFamily="49" charset="-128"/>
              </a:rPr>
              <a:t>～Ｇ空間技術で</a:t>
            </a:r>
            <a:br>
              <a:rPr lang="ja-JP" altLang="en-US" sz="3100" b="1" dirty="0">
                <a:solidFill>
                  <a:srgbClr val="00B0F0"/>
                </a:solidFill>
                <a:latin typeface="ＭＳ ゴシック" panose="020B0609070205080204" pitchFamily="49" charset="-128"/>
                <a:ea typeface="ＭＳ ゴシック" panose="020B0609070205080204" pitchFamily="49" charset="-128"/>
              </a:rPr>
            </a:br>
            <a:r>
              <a:rPr lang="ja-JP" altLang="ja-JP" sz="3100" b="1" dirty="0">
                <a:solidFill>
                  <a:srgbClr val="00B0F0"/>
                </a:solidFill>
                <a:latin typeface="ＭＳ ゴシック" panose="020B0609070205080204" pitchFamily="49" charset="-128"/>
                <a:ea typeface="ＭＳ ゴシック" panose="020B0609070205080204" pitchFamily="49" charset="-128"/>
              </a:rPr>
              <a:t>楽しく学ぶ地理・地形・歴史～</a:t>
            </a:r>
            <a:r>
              <a:rPr lang="ja-JP" altLang="en-US" sz="3100" b="1" dirty="0">
                <a:solidFill>
                  <a:srgbClr val="00B0F0"/>
                </a:solidFill>
                <a:latin typeface="ＭＳ ゴシック" panose="020B0609070205080204" pitchFamily="49" charset="-128"/>
                <a:ea typeface="ＭＳ ゴシック" panose="020B0609070205080204" pitchFamily="49" charset="-128"/>
              </a:rPr>
              <a:t>　」</a:t>
            </a:r>
            <a:endParaRPr kumimoji="1" lang="ja-JP" altLang="en-US" sz="3100" dirty="0">
              <a:solidFill>
                <a:srgbClr val="00B0F0"/>
              </a:solidFill>
              <a:latin typeface="ＭＳ ゴシック" panose="020B0609070205080204" pitchFamily="49" charset="-128"/>
              <a:ea typeface="ＭＳ ゴシック" panose="020B0609070205080204" pitchFamily="49" charset="-128"/>
            </a:endParaRPr>
          </a:p>
        </p:txBody>
      </p:sp>
      <p:sp>
        <p:nvSpPr>
          <p:cNvPr id="3" name="字幕 2">
            <a:extLst>
              <a:ext uri="{FF2B5EF4-FFF2-40B4-BE49-F238E27FC236}">
                <a16:creationId xmlns:a16="http://schemas.microsoft.com/office/drawing/2014/main" id="{F3EFE82B-2865-4023-9721-2BCCE55C71D4}"/>
              </a:ext>
            </a:extLst>
          </p:cNvPr>
          <p:cNvSpPr>
            <a:spLocks noGrp="1"/>
          </p:cNvSpPr>
          <p:nvPr>
            <p:ph type="subTitle" idx="1"/>
          </p:nvPr>
        </p:nvSpPr>
        <p:spPr>
          <a:xfrm>
            <a:off x="1276094" y="6069386"/>
            <a:ext cx="6858000" cy="450129"/>
          </a:xfrm>
        </p:spPr>
        <p:txBody>
          <a:bodyPr>
            <a:normAutofit/>
          </a:bodyPr>
          <a:lstStyle/>
          <a:p>
            <a:r>
              <a:rPr kumimoji="1" lang="ja-JP" altLang="en-US" dirty="0">
                <a:latin typeface="HG丸ｺﾞｼｯｸM-PRO" panose="020F0600000000000000" pitchFamily="50" charset="-128"/>
                <a:ea typeface="HG丸ｺﾞｼｯｸM-PRO" panose="020F0600000000000000" pitchFamily="50" charset="-128"/>
              </a:rPr>
              <a:t>地図みらいコンソーシアム</a:t>
            </a:r>
          </a:p>
        </p:txBody>
      </p:sp>
      <p:pic>
        <p:nvPicPr>
          <p:cNvPr id="5" name="図 4" descr="衛星 が含まれている画像&#10;&#10;自動的に生成された説明">
            <a:extLst>
              <a:ext uri="{FF2B5EF4-FFF2-40B4-BE49-F238E27FC236}">
                <a16:creationId xmlns:a16="http://schemas.microsoft.com/office/drawing/2014/main" id="{EED2D239-91C2-40DE-A99D-668C1DEDD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32" y="3477149"/>
            <a:ext cx="4147325" cy="2322502"/>
          </a:xfrm>
          <a:prstGeom prst="rect">
            <a:avLst/>
          </a:prstGeom>
        </p:spPr>
      </p:pic>
    </p:spTree>
    <p:extLst>
      <p:ext uri="{BB962C8B-B14F-4D97-AF65-F5344CB8AC3E}">
        <p14:creationId xmlns:p14="http://schemas.microsoft.com/office/powerpoint/2010/main" val="392648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389500" y="0"/>
            <a:ext cx="8856726" cy="1636005"/>
          </a:xfrm>
        </p:spPr>
        <p:txBody>
          <a:bodyPr>
            <a:normAutofit fontScale="90000"/>
          </a:bodyPr>
          <a:lstStyle/>
          <a:p>
            <a:r>
              <a:rPr lang="ja-JP" altLang="en-US" sz="3200" b="1" dirty="0">
                <a:solidFill>
                  <a:srgbClr val="00B0F0"/>
                </a:solidFill>
                <a:latin typeface="HG丸ｺﾞｼｯｸM-PRO" panose="020F0600000000000000" pitchFamily="50" charset="-128"/>
                <a:ea typeface="HG丸ｺﾞｼｯｸM-PRO" panose="020F0600000000000000" pitchFamily="50" charset="-128"/>
              </a:rPr>
              <a:t>　</a:t>
            </a:r>
            <a:br>
              <a:rPr lang="ja-JP" altLang="en-US" sz="3200" b="1" dirty="0">
                <a:solidFill>
                  <a:srgbClr val="00B0F0"/>
                </a:solidFill>
                <a:latin typeface="HG丸ｺﾞｼｯｸM-PRO" panose="020F0600000000000000" pitchFamily="50" charset="-128"/>
                <a:ea typeface="HG丸ｺﾞｼｯｸM-PRO" panose="020F0600000000000000" pitchFamily="50" charset="-128"/>
              </a:rPr>
            </a:br>
            <a:r>
              <a:rPr lang="ja-JP" altLang="ja-JP" sz="2000" b="1" dirty="0">
                <a:solidFill>
                  <a:srgbClr val="00CCFF"/>
                </a:solidFill>
              </a:rPr>
              <a:t>テーマ①</a:t>
            </a:r>
            <a:r>
              <a:rPr lang="ja-JP" altLang="en-US" sz="2000" b="1" dirty="0">
                <a:solidFill>
                  <a:srgbClr val="00CCFF"/>
                </a:solidFill>
              </a:rPr>
              <a:t>　</a:t>
            </a:r>
            <a:r>
              <a:rPr lang="ja-JP" altLang="ja-JP" sz="2000" b="1" dirty="0">
                <a:solidFill>
                  <a:srgbClr val="00CCFF"/>
                </a:solidFill>
              </a:rPr>
              <a:t>「地図と地理空間情報でとらえる国土」</a:t>
            </a:r>
            <a:br>
              <a:rPr lang="ja-JP" altLang="en-US" sz="2000" b="1" dirty="0">
                <a:solidFill>
                  <a:srgbClr val="00CCFF"/>
                </a:solidFill>
              </a:rPr>
            </a:br>
            <a:br>
              <a:rPr lang="ja-JP" altLang="en-US" sz="2000" b="1" dirty="0">
                <a:solidFill>
                  <a:srgbClr val="00CCFF"/>
                </a:solidFill>
              </a:rPr>
            </a:br>
            <a:r>
              <a:rPr lang="ja-JP" altLang="ja-JP" sz="2800" b="1" dirty="0">
                <a:solidFill>
                  <a:srgbClr val="FF0000"/>
                </a:solidFill>
                <a:latin typeface="+mn-ea"/>
                <a:ea typeface="+mn-ea"/>
              </a:rPr>
              <a:t>１－</a:t>
            </a:r>
            <a:r>
              <a:rPr lang="ja-JP" altLang="en-US" sz="2800" b="1" dirty="0">
                <a:solidFill>
                  <a:srgbClr val="FF0000"/>
                </a:solidFill>
                <a:latin typeface="+mn-ea"/>
                <a:ea typeface="+mn-ea"/>
              </a:rPr>
              <a:t>５　長久保赤水「赤水図」の新たな地理教育への活用</a:t>
            </a:r>
            <a:br>
              <a:rPr lang="ja-JP" altLang="ja-JP" sz="2800" dirty="0">
                <a:latin typeface="+mn-ea"/>
                <a:ea typeface="+mn-ea"/>
              </a:rPr>
            </a:br>
            <a:r>
              <a:rPr lang="ja-JP" altLang="en-US" sz="2800" dirty="0">
                <a:latin typeface="+mn-ea"/>
                <a:ea typeface="+mn-ea"/>
              </a:rPr>
              <a:t>　　　　　　　　　</a:t>
            </a:r>
            <a:r>
              <a:rPr lang="ja-JP" altLang="en-US" sz="2000" b="1" dirty="0">
                <a:latin typeface="+mn-ea"/>
                <a:ea typeface="+mn-ea"/>
              </a:rPr>
              <a:t>高萩市、長久保赤水顕彰会</a:t>
            </a:r>
            <a:r>
              <a:rPr lang="en-US" altLang="ja-JP" sz="2000" b="1" dirty="0">
                <a:latin typeface="+mn-ea"/>
                <a:ea typeface="+mn-ea"/>
              </a:rPr>
              <a:t>(</a:t>
            </a:r>
            <a:r>
              <a:rPr lang="ja-JP" altLang="en-US" sz="2000" b="1" dirty="0">
                <a:latin typeface="+mn-ea"/>
                <a:ea typeface="+mn-ea"/>
              </a:rPr>
              <a:t>日本地図学会・企画協力</a:t>
            </a:r>
            <a:r>
              <a:rPr lang="en-US" altLang="ja-JP" sz="2000" b="1" dirty="0">
                <a:latin typeface="+mn-ea"/>
                <a:ea typeface="+mn-ea"/>
              </a:rPr>
              <a:t>) </a:t>
            </a:r>
            <a:r>
              <a:rPr lang="ja-JP" altLang="ja-JP" sz="2800" b="1" dirty="0">
                <a:solidFill>
                  <a:srgbClr val="FF0000"/>
                </a:solidFill>
              </a:rPr>
              <a:t>　</a:t>
            </a:r>
            <a:r>
              <a:rPr lang="ja-JP" altLang="ja-JP" sz="2700" b="1" dirty="0"/>
              <a:t>　　</a:t>
            </a:r>
            <a:r>
              <a:rPr lang="ja-JP" altLang="ja-JP" b="1" dirty="0"/>
              <a:t>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14582" y="1606684"/>
            <a:ext cx="7886700" cy="5251316"/>
          </a:xfrm>
        </p:spPr>
        <p:txBody>
          <a:bodyPr>
            <a:normAutofit fontScale="25000" lnSpcReduction="20000"/>
          </a:bodyPr>
          <a:lstStyle/>
          <a:p>
            <a:pPr marL="0" indent="0" algn="r">
              <a:buNone/>
            </a:pPr>
            <a:r>
              <a:rPr lang="ja-JP" altLang="ja-JP" b="1" dirty="0"/>
              <a:t>　　　</a:t>
            </a:r>
            <a:r>
              <a:rPr lang="ja-JP" altLang="en-US" b="1" dirty="0"/>
              <a:t>　　</a:t>
            </a:r>
            <a:endParaRPr lang="ja-JP" altLang="ja-JP" sz="1800" dirty="0">
              <a:solidFill>
                <a:srgbClr val="00B0F0"/>
              </a:solidFill>
            </a:endParaRPr>
          </a:p>
          <a:p>
            <a:pPr marL="0" indent="0">
              <a:buNone/>
            </a:pPr>
            <a:r>
              <a:rPr lang="ja-JP" altLang="en-US" sz="2000" b="1" dirty="0"/>
              <a:t>　</a:t>
            </a:r>
            <a:r>
              <a:rPr lang="ja-JP" altLang="en-US" sz="4500" b="1" dirty="0">
                <a:latin typeface="+mn-ea"/>
              </a:rPr>
              <a:t>　</a:t>
            </a:r>
            <a:r>
              <a:rPr lang="en-US" altLang="ja-JP" sz="7200" b="1" dirty="0">
                <a:latin typeface="+mn-ea"/>
              </a:rPr>
              <a:t>【</a:t>
            </a:r>
            <a:r>
              <a:rPr lang="ja-JP" altLang="ja-JP" sz="7200" b="1" dirty="0">
                <a:latin typeface="+mn-ea"/>
              </a:rPr>
              <a:t>見どころ</a:t>
            </a:r>
            <a:r>
              <a:rPr lang="en-US" altLang="ja-JP" sz="7200" b="1" dirty="0">
                <a:latin typeface="+mn-ea"/>
              </a:rPr>
              <a:t>】</a:t>
            </a:r>
            <a:r>
              <a:rPr lang="ja-JP" altLang="ja-JP" sz="7200" b="1" dirty="0">
                <a:latin typeface="+mn-ea"/>
              </a:rPr>
              <a:t>（授業で取り上げる際のヒント・コメント）</a:t>
            </a:r>
          </a:p>
          <a:p>
            <a:pPr marL="0" indent="0">
              <a:lnSpc>
                <a:spcPct val="120000"/>
              </a:lnSpc>
              <a:buNone/>
            </a:pPr>
            <a:r>
              <a:rPr lang="ja-JP" altLang="en-US" sz="7200" b="1" dirty="0">
                <a:latin typeface="+mn-ea"/>
              </a:rPr>
              <a:t>　</a:t>
            </a:r>
            <a:r>
              <a:rPr lang="ja-JP" altLang="ja-JP" sz="7200" b="1" dirty="0">
                <a:latin typeface="+mn-ea"/>
              </a:rPr>
              <a:t>日本地図製作に</a:t>
            </a:r>
            <a:r>
              <a:rPr lang="ja-JP" altLang="en-US" sz="7200" b="1" dirty="0">
                <a:latin typeface="+mn-ea"/>
              </a:rPr>
              <a:t>お</a:t>
            </a:r>
            <a:r>
              <a:rPr lang="ja-JP" altLang="ja-JP" sz="7200" b="1" dirty="0">
                <a:latin typeface="+mn-ea"/>
              </a:rPr>
              <a:t>いて著名な「伊能忠敬」に至るまでの先人「長久保赤水」や、その長久保赤水が参考にした数々の先人たちの地図や資料、現代の「日本地図」が完成するまでの明確な経緯と時系列を学び、伊能忠敬の「伊能図」と長久保赤水の「赤水図」は特徴的に何が異なるのか、児童生徒・学生が明確に答えられるように学ぶことも重要。</a:t>
            </a:r>
          </a:p>
          <a:p>
            <a:pPr marL="0" indent="0">
              <a:lnSpc>
                <a:spcPct val="120000"/>
              </a:lnSpc>
              <a:buNone/>
            </a:pPr>
            <a:r>
              <a:rPr lang="ja-JP" altLang="en-US" sz="7200" b="1" dirty="0">
                <a:latin typeface="+mn-ea"/>
              </a:rPr>
              <a:t>　</a:t>
            </a:r>
            <a:r>
              <a:rPr lang="ja-JP" altLang="ja-JP" sz="7200" b="1" dirty="0">
                <a:latin typeface="+mn-ea"/>
              </a:rPr>
              <a:t>高萩市教育委員会と長久保赤水顕彰会は日本地図学会と３者連携し、「赤水図」５倍拡大床敷地図（</a:t>
            </a:r>
            <a:r>
              <a:rPr lang="en-US" altLang="ja-JP" sz="7200" b="1" dirty="0">
                <a:latin typeface="+mn-ea"/>
              </a:rPr>
              <a:t>423</a:t>
            </a:r>
            <a:r>
              <a:rPr lang="ja-JP" altLang="ja-JP" sz="7200" b="1" dirty="0">
                <a:latin typeface="+mn-ea"/>
              </a:rPr>
              <a:t>×</a:t>
            </a:r>
            <a:r>
              <a:rPr lang="en-US" altLang="ja-JP" sz="7200" b="1" dirty="0">
                <a:latin typeface="+mn-ea"/>
              </a:rPr>
              <a:t>644cm</a:t>
            </a:r>
            <a:r>
              <a:rPr lang="ja-JP" altLang="ja-JP" sz="7200" b="1" dirty="0">
                <a:latin typeface="+mn-ea"/>
              </a:rPr>
              <a:t>）を地理教育で活用することを提言しています。拡大再現した江戸時代の明確な日本地図上に実際に乗って、見て、触れて、その地図から読み取ること（地図を読む）を学び、生徒自らが現代地図と比較検証し発見をする、そうした体験的な新たな地理教育へのヒントが、今回のプログラムに込められています。</a:t>
            </a:r>
            <a:endParaRPr lang="ja-JP" altLang="en-US" sz="7200" b="1" dirty="0">
              <a:latin typeface="+mn-ea"/>
            </a:endParaRPr>
          </a:p>
          <a:p>
            <a:pPr marL="0" indent="0">
              <a:lnSpc>
                <a:spcPct val="120000"/>
              </a:lnSpc>
              <a:buNone/>
            </a:pPr>
            <a:endParaRPr lang="ja-JP" altLang="en-US" sz="7200" b="1" dirty="0">
              <a:latin typeface="+mn-ea"/>
            </a:endParaRPr>
          </a:p>
          <a:p>
            <a:pPr marL="0" indent="0">
              <a:lnSpc>
                <a:spcPct val="120000"/>
              </a:lnSpc>
              <a:buNone/>
            </a:pPr>
            <a:r>
              <a:rPr lang="ja-JP" altLang="en-US" sz="8000" b="1" dirty="0">
                <a:latin typeface="+mn-ea"/>
              </a:rPr>
              <a:t>　</a:t>
            </a:r>
            <a:r>
              <a:rPr lang="ja-JP" altLang="ja-JP" sz="8000" b="1" dirty="0">
                <a:latin typeface="+mn-ea"/>
              </a:rPr>
              <a:t>【拡大床敷「赤水図」製作窓口など】　</a:t>
            </a:r>
            <a:r>
              <a:rPr lang="en-US" altLang="ja-JP" sz="8000" b="1" dirty="0">
                <a:latin typeface="+mn-ea"/>
              </a:rPr>
              <a:t>http://nagakubosekisui.org/archives/4002</a:t>
            </a:r>
            <a:endParaRPr lang="ja-JP" altLang="ja-JP" sz="8000" b="1" dirty="0">
              <a:latin typeface="+mn-ea"/>
            </a:endParaRPr>
          </a:p>
          <a:p>
            <a:pPr marL="0" indent="0">
              <a:buNone/>
            </a:pPr>
            <a:endParaRPr lang="ja-JP" altLang="ja-JP" sz="8000" b="1" dirty="0">
              <a:latin typeface="+mn-ea"/>
            </a:endParaRPr>
          </a:p>
        </p:txBody>
      </p:sp>
    </p:spTree>
    <p:extLst>
      <p:ext uri="{BB962C8B-B14F-4D97-AF65-F5344CB8AC3E}">
        <p14:creationId xmlns:p14="http://schemas.microsoft.com/office/powerpoint/2010/main" val="3521090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628650" y="136524"/>
            <a:ext cx="8856726" cy="1636005"/>
          </a:xfrm>
        </p:spPr>
        <p:txBody>
          <a:bodyPr>
            <a:normAutofit/>
          </a:bodyPr>
          <a:lstStyle/>
          <a:p>
            <a:r>
              <a:rPr lang="ja-JP" altLang="en-US" sz="2000" b="1" dirty="0">
                <a:solidFill>
                  <a:srgbClr val="00CCFF"/>
                </a:solidFill>
                <a:latin typeface="HG丸ｺﾞｼｯｸM-PRO" panose="020F0600000000000000" pitchFamily="50" charset="-128"/>
                <a:ea typeface="HG丸ｺﾞｼｯｸM-PRO" panose="020F0600000000000000" pitchFamily="50" charset="-128"/>
              </a:rPr>
              <a:t>Ｇ空間ＥＸＰＯ２０２１　地理教育コーナー　</a:t>
            </a:r>
            <a:r>
              <a:rPr lang="ja-JP" altLang="en-US" sz="2000" b="1" dirty="0">
                <a:solidFill>
                  <a:srgbClr val="00B0F0"/>
                </a:solidFill>
                <a:latin typeface="HG丸ｺﾞｼｯｸM-PRO" panose="020F0600000000000000" pitchFamily="50" charset="-128"/>
                <a:ea typeface="HG丸ｺﾞｼｯｸM-PRO" panose="020F0600000000000000" pitchFamily="50" charset="-128"/>
              </a:rPr>
              <a:t>公開プログラム</a:t>
            </a:r>
            <a:r>
              <a:rPr lang="ja-JP" altLang="en-US" sz="3200" b="1" dirty="0">
                <a:latin typeface="HG丸ｺﾞｼｯｸM-PRO" panose="020F0600000000000000" pitchFamily="50" charset="-128"/>
                <a:ea typeface="HG丸ｺﾞｼｯｸM-PRO" panose="020F0600000000000000" pitchFamily="50" charset="-128"/>
              </a:rPr>
              <a:t>　</a:t>
            </a:r>
            <a:br>
              <a:rPr lang="ja-JP" altLang="en-US" sz="3200" b="1" dirty="0">
                <a:latin typeface="HG丸ｺﾞｼｯｸM-PRO" panose="020F0600000000000000" pitchFamily="50" charset="-128"/>
                <a:ea typeface="HG丸ｺﾞｼｯｸM-PRO" panose="020F0600000000000000" pitchFamily="50" charset="-128"/>
              </a:rPr>
            </a:br>
            <a:r>
              <a:rPr lang="ja-JP" altLang="ja-JP" sz="2700" b="1" dirty="0">
                <a:solidFill>
                  <a:srgbClr val="FF0000"/>
                </a:solidFill>
                <a:latin typeface="+mn-ea"/>
                <a:ea typeface="+mn-ea"/>
              </a:rPr>
              <a:t>テーマ</a:t>
            </a:r>
            <a:r>
              <a:rPr lang="ja-JP" altLang="en-US" sz="2700" b="1" dirty="0">
                <a:solidFill>
                  <a:srgbClr val="FF0000"/>
                </a:solidFill>
                <a:latin typeface="+mn-ea"/>
                <a:ea typeface="+mn-ea"/>
              </a:rPr>
              <a:t>②　</a:t>
            </a:r>
            <a:r>
              <a:rPr lang="ja-JP" altLang="ja-JP" sz="2700" b="1" dirty="0">
                <a:solidFill>
                  <a:srgbClr val="FF0000"/>
                </a:solidFill>
                <a:latin typeface="+mn-ea"/>
                <a:ea typeface="+mn-ea"/>
              </a:rPr>
              <a:t>「命を守る防災教育と地理空間情報」</a:t>
            </a:r>
            <a:r>
              <a:rPr lang="ja-JP" altLang="ja-JP" sz="2700" b="1" dirty="0"/>
              <a:t>　</a:t>
            </a:r>
            <a:r>
              <a:rPr lang="ja-JP" altLang="ja-JP" b="1" dirty="0"/>
              <a:t>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28650" y="1606684"/>
            <a:ext cx="7586882" cy="5251316"/>
          </a:xfrm>
        </p:spPr>
        <p:txBody>
          <a:bodyPr>
            <a:normAutofit/>
          </a:bodyPr>
          <a:lstStyle/>
          <a:p>
            <a:pPr marL="0" indent="0">
              <a:buNone/>
            </a:pPr>
            <a:r>
              <a:rPr lang="ja-JP" altLang="ja-JP" b="1" dirty="0"/>
              <a:t>　　</a:t>
            </a:r>
            <a:r>
              <a:rPr lang="ja-JP" altLang="en-US" b="1" dirty="0"/>
              <a:t>　　　　　　</a:t>
            </a:r>
            <a:r>
              <a:rPr lang="ja-JP" altLang="ja-JP" sz="2000" b="1" dirty="0">
                <a:solidFill>
                  <a:srgbClr val="00B0F0"/>
                </a:solidFill>
              </a:rPr>
              <a:t>【中学地理】【地理総合】向け</a:t>
            </a:r>
            <a:endParaRPr lang="ja-JP" altLang="ja-JP" sz="2000" dirty="0">
              <a:solidFill>
                <a:srgbClr val="00B0F0"/>
              </a:solidFill>
            </a:endParaRPr>
          </a:p>
          <a:p>
            <a:pPr marL="0" lvl="0" indent="0">
              <a:buNone/>
            </a:pPr>
            <a:endParaRPr lang="ja-JP" altLang="en-US" b="1" dirty="0"/>
          </a:p>
          <a:p>
            <a:pPr marL="0" lvl="0" indent="0">
              <a:buNone/>
            </a:pPr>
            <a:r>
              <a:rPr lang="ja-JP" altLang="en-US" sz="2400" b="1" dirty="0"/>
              <a:t>２</a:t>
            </a:r>
            <a:r>
              <a:rPr lang="ja-JP" altLang="ja-JP" sz="2400" b="1" dirty="0"/>
              <a:t>－１</a:t>
            </a:r>
            <a:r>
              <a:rPr lang="ja-JP" altLang="en-US" sz="2400" b="1" dirty="0"/>
              <a:t>　</a:t>
            </a:r>
            <a:r>
              <a:rPr lang="ja-JP" altLang="ja-JP" sz="2400" b="1" dirty="0"/>
              <a:t>オンライン講座：学区の地図を活用した災害</a:t>
            </a:r>
            <a:endParaRPr lang="ja-JP" altLang="en-US" sz="2400" b="1" dirty="0"/>
          </a:p>
          <a:p>
            <a:pPr marL="0" lvl="0" indent="0">
              <a:buNone/>
            </a:pPr>
            <a:r>
              <a:rPr lang="ja-JP" altLang="en-US" sz="2400" b="1" dirty="0"/>
              <a:t>　</a:t>
            </a:r>
            <a:r>
              <a:rPr lang="ja-JP" altLang="ja-JP" sz="2400" b="1" dirty="0"/>
              <a:t>リスクの理解</a:t>
            </a:r>
            <a:endParaRPr lang="ja-JP" altLang="ja-JP" sz="2400" dirty="0"/>
          </a:p>
          <a:p>
            <a:pPr marL="0" indent="0">
              <a:buNone/>
            </a:pPr>
            <a:r>
              <a:rPr lang="ja-JP" altLang="en-US" sz="2400" b="1" dirty="0"/>
              <a:t>　　</a:t>
            </a:r>
          </a:p>
          <a:p>
            <a:pPr marL="0" lvl="0" indent="0">
              <a:buNone/>
            </a:pPr>
            <a:r>
              <a:rPr lang="ja-JP" altLang="en-US" sz="2400" b="1" dirty="0"/>
              <a:t>２</a:t>
            </a:r>
            <a:r>
              <a:rPr lang="ja-JP" altLang="ja-JP" sz="2400" b="1" dirty="0"/>
              <a:t>－</a:t>
            </a:r>
            <a:r>
              <a:rPr lang="ja-JP" altLang="en-US" sz="2400" b="1" dirty="0"/>
              <a:t>２　</a:t>
            </a:r>
            <a:r>
              <a:rPr lang="ja-JP" altLang="ja-JP" sz="2400" b="1" dirty="0"/>
              <a:t>大分県の防災・減災に役立つ情報を発信！「おおいた減災スクラム」</a:t>
            </a:r>
            <a:endParaRPr lang="ja-JP" altLang="en-US" sz="2400" b="1" dirty="0"/>
          </a:p>
          <a:p>
            <a:pPr marL="0" lvl="0" indent="0">
              <a:buNone/>
            </a:pPr>
            <a:r>
              <a:rPr lang="ja-JP" altLang="ja-JP" sz="2400" b="1" dirty="0"/>
              <a:t>　</a:t>
            </a:r>
            <a:endParaRPr lang="ja-JP" altLang="ja-JP" sz="2400" dirty="0"/>
          </a:p>
          <a:p>
            <a:pPr marL="0" lvl="0" indent="0">
              <a:buNone/>
            </a:pPr>
            <a:r>
              <a:rPr lang="ja-JP" altLang="en-US" sz="2400" b="1" dirty="0"/>
              <a:t>２</a:t>
            </a:r>
            <a:r>
              <a:rPr lang="ja-JP" altLang="ja-JP" sz="2400" b="1" dirty="0"/>
              <a:t>－</a:t>
            </a:r>
            <a:r>
              <a:rPr lang="ja-JP" altLang="en-US" sz="2400" b="1" dirty="0"/>
              <a:t>３　位置情報</a:t>
            </a:r>
            <a:r>
              <a:rPr lang="en-US" altLang="ja-JP" sz="2400" b="1" dirty="0"/>
              <a:t>×</a:t>
            </a:r>
            <a:r>
              <a:rPr lang="ja-JP" altLang="en-US" sz="2400" b="1" dirty="0"/>
              <a:t>防災　位置情報データは防災を</a:t>
            </a:r>
          </a:p>
          <a:p>
            <a:pPr marL="0" lvl="0" indent="0">
              <a:buNone/>
            </a:pPr>
            <a:r>
              <a:rPr lang="ja-JP" altLang="en-US" sz="2400" b="1" dirty="0"/>
              <a:t>　変えることができるか</a:t>
            </a:r>
            <a:r>
              <a:rPr lang="ja-JP" altLang="ja-JP" sz="2400" b="1" dirty="0"/>
              <a:t>　　</a:t>
            </a:r>
            <a:endParaRPr lang="ja-JP" altLang="ja-JP" sz="2400" dirty="0"/>
          </a:p>
          <a:p>
            <a:pPr marL="0" indent="0">
              <a:buNone/>
            </a:pPr>
            <a:r>
              <a:rPr lang="ja-JP" altLang="en-US" b="1" dirty="0"/>
              <a:t>　　　</a:t>
            </a:r>
            <a:endParaRPr kumimoji="1"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29001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730250" y="702581"/>
            <a:ext cx="8856726" cy="1636005"/>
          </a:xfrm>
        </p:spPr>
        <p:txBody>
          <a:bodyPr>
            <a:normAutofit fontScale="90000"/>
          </a:bodyPr>
          <a:lstStyle/>
          <a:p>
            <a:r>
              <a:rPr lang="ja-JP" altLang="en-US" sz="3200" b="1" dirty="0">
                <a:latin typeface="HG丸ｺﾞｼｯｸM-PRO" panose="020F0600000000000000" pitchFamily="50" charset="-128"/>
                <a:ea typeface="HG丸ｺﾞｼｯｸM-PRO" panose="020F0600000000000000" pitchFamily="50" charset="-128"/>
              </a:rPr>
              <a:t>　</a:t>
            </a:r>
            <a:br>
              <a:rPr lang="ja-JP" altLang="en-US" sz="3200" b="1" dirty="0">
                <a:latin typeface="HG丸ｺﾞｼｯｸM-PRO" panose="020F0600000000000000" pitchFamily="50" charset="-128"/>
                <a:ea typeface="HG丸ｺﾞｼｯｸM-PRO" panose="020F0600000000000000" pitchFamily="50" charset="-128"/>
              </a:rPr>
            </a:br>
            <a:r>
              <a:rPr lang="ja-JP" altLang="ja-JP" sz="2000" b="1" dirty="0">
                <a:solidFill>
                  <a:srgbClr val="00CCFF"/>
                </a:solidFill>
              </a:rPr>
              <a:t>テーマ</a:t>
            </a:r>
            <a:r>
              <a:rPr lang="ja-JP" altLang="en-US" sz="2000" b="1" dirty="0">
                <a:solidFill>
                  <a:srgbClr val="00CCFF"/>
                </a:solidFill>
              </a:rPr>
              <a:t>②</a:t>
            </a:r>
            <a:r>
              <a:rPr lang="ja-JP" altLang="ja-JP" sz="2000" b="1" dirty="0">
                <a:solidFill>
                  <a:srgbClr val="00CCFF"/>
                </a:solidFill>
                <a:latin typeface="ＭＳ ゴシック" panose="020B0609070205080204" pitchFamily="49" charset="-128"/>
                <a:ea typeface="ＭＳ ゴシック" panose="020B0609070205080204" pitchFamily="49" charset="-128"/>
              </a:rPr>
              <a:t>「命を守る防災教育と地理空間情報」</a:t>
            </a:r>
            <a:br>
              <a:rPr lang="ja-JP" altLang="en-US" sz="2000" b="1" dirty="0">
                <a:solidFill>
                  <a:srgbClr val="00CCFF"/>
                </a:solidFill>
                <a:latin typeface="ＭＳ ゴシック" panose="020B0609070205080204" pitchFamily="49" charset="-128"/>
                <a:ea typeface="ＭＳ ゴシック" panose="020B0609070205080204" pitchFamily="49" charset="-128"/>
              </a:rPr>
            </a:br>
            <a:br>
              <a:rPr lang="ja-JP" altLang="en-US" sz="2000" b="1" dirty="0">
                <a:solidFill>
                  <a:srgbClr val="00CCFF"/>
                </a:solidFill>
                <a:latin typeface="ＭＳ ゴシック" panose="020B0609070205080204" pitchFamily="49" charset="-128"/>
                <a:ea typeface="ＭＳ ゴシック" panose="020B0609070205080204" pitchFamily="49" charset="-128"/>
              </a:rPr>
            </a:br>
            <a:r>
              <a:rPr lang="ja-JP" altLang="en-US" sz="2800" b="1" dirty="0">
                <a:solidFill>
                  <a:srgbClr val="FF0000"/>
                </a:solidFill>
                <a:latin typeface="+mn-ea"/>
                <a:ea typeface="+mn-ea"/>
              </a:rPr>
              <a:t>２</a:t>
            </a:r>
            <a:r>
              <a:rPr lang="ja-JP" altLang="ja-JP" sz="2800" b="1" dirty="0">
                <a:solidFill>
                  <a:srgbClr val="FF0000"/>
                </a:solidFill>
                <a:latin typeface="+mn-ea"/>
                <a:ea typeface="+mn-ea"/>
              </a:rPr>
              <a:t>－１</a:t>
            </a:r>
            <a:r>
              <a:rPr lang="ja-JP" altLang="en-US" sz="2800" b="1" dirty="0">
                <a:solidFill>
                  <a:srgbClr val="FF0000"/>
                </a:solidFill>
                <a:latin typeface="+mn-ea"/>
                <a:ea typeface="+mn-ea"/>
              </a:rPr>
              <a:t>　</a:t>
            </a:r>
            <a:r>
              <a:rPr lang="ja-JP" altLang="ja-JP" sz="2800" b="1" dirty="0">
                <a:solidFill>
                  <a:srgbClr val="FF0000"/>
                </a:solidFill>
                <a:latin typeface="+mn-ea"/>
                <a:ea typeface="+mn-ea"/>
              </a:rPr>
              <a:t>オンライン講座：学区の地図を活用した</a:t>
            </a:r>
            <a:br>
              <a:rPr lang="ja-JP" altLang="en-US" sz="2800" b="1" dirty="0">
                <a:solidFill>
                  <a:srgbClr val="FF0000"/>
                </a:solidFill>
                <a:latin typeface="+mn-ea"/>
                <a:ea typeface="+mn-ea"/>
              </a:rPr>
            </a:br>
            <a:r>
              <a:rPr lang="ja-JP" altLang="en-US" sz="2800" b="1" dirty="0">
                <a:solidFill>
                  <a:srgbClr val="FF0000"/>
                </a:solidFill>
                <a:latin typeface="+mn-ea"/>
                <a:ea typeface="+mn-ea"/>
              </a:rPr>
              <a:t>　　</a:t>
            </a:r>
            <a:r>
              <a:rPr lang="ja-JP" altLang="ja-JP" sz="2800" b="1" dirty="0">
                <a:solidFill>
                  <a:srgbClr val="FF0000"/>
                </a:solidFill>
                <a:latin typeface="+mn-ea"/>
                <a:ea typeface="+mn-ea"/>
              </a:rPr>
              <a:t>災害リスクの理解</a:t>
            </a:r>
            <a:br>
              <a:rPr lang="ja-JP" altLang="en-US" sz="2800" b="1" dirty="0">
                <a:solidFill>
                  <a:srgbClr val="FF0000"/>
                </a:solidFill>
                <a:latin typeface="+mn-ea"/>
                <a:ea typeface="+mn-ea"/>
              </a:rPr>
            </a:br>
            <a:r>
              <a:rPr lang="ja-JP" altLang="en-US" sz="2800" b="1" dirty="0">
                <a:solidFill>
                  <a:srgbClr val="FF0000"/>
                </a:solidFill>
                <a:latin typeface="+mn-ea"/>
                <a:ea typeface="+mn-ea"/>
              </a:rPr>
              <a:t>　　　　　　　　　</a:t>
            </a:r>
            <a:br>
              <a:rPr lang="ja-JP" altLang="en-US" sz="2800" b="1" dirty="0">
                <a:solidFill>
                  <a:srgbClr val="FF0000"/>
                </a:solidFill>
                <a:latin typeface="+mn-ea"/>
                <a:ea typeface="+mn-ea"/>
              </a:rPr>
            </a:br>
            <a:r>
              <a:rPr lang="ja-JP" altLang="en-US" sz="2800" b="1" dirty="0">
                <a:solidFill>
                  <a:srgbClr val="FF0000"/>
                </a:solidFill>
                <a:latin typeface="+mn-ea"/>
                <a:ea typeface="+mn-ea"/>
              </a:rPr>
              <a:t>　　　　　　　　　</a:t>
            </a:r>
            <a:r>
              <a:rPr lang="ja-JP" altLang="en-US" sz="2000" b="1" dirty="0">
                <a:latin typeface="+mn-ea"/>
                <a:ea typeface="+mn-ea"/>
              </a:rPr>
              <a:t>企画・制作　　</a:t>
            </a:r>
            <a:r>
              <a:rPr lang="ja-JP" altLang="ja-JP" sz="2000" b="1" dirty="0">
                <a:latin typeface="+mn-ea"/>
                <a:ea typeface="+mn-ea"/>
              </a:rPr>
              <a:t>東北大学災害科学国際研究所</a:t>
            </a:r>
            <a:r>
              <a:rPr lang="ja-JP" altLang="en-US" sz="2000" b="1" dirty="0">
                <a:latin typeface="+mn-ea"/>
                <a:ea typeface="+mn-ea"/>
              </a:rPr>
              <a:t>　　　　　　　　　　　　　　　　　</a:t>
            </a:r>
            <a:br>
              <a:rPr lang="ja-JP" altLang="en-US" sz="2000" b="1" dirty="0">
                <a:latin typeface="+mn-ea"/>
                <a:ea typeface="+mn-ea"/>
              </a:rPr>
            </a:br>
            <a:r>
              <a:rPr lang="ja-JP" altLang="en-US" sz="2000" b="1" dirty="0">
                <a:latin typeface="+mn-ea"/>
                <a:ea typeface="+mn-ea"/>
              </a:rPr>
              <a:t>　　　　　　　　　　　　　　　　　　　　　</a:t>
            </a:r>
            <a:r>
              <a:rPr lang="ja-JP" altLang="ja-JP" sz="2000" b="1" dirty="0">
                <a:latin typeface="+mn-ea"/>
                <a:ea typeface="+mn-ea"/>
              </a:rPr>
              <a:t>防災教育国際協働センター</a:t>
            </a:r>
            <a:br>
              <a:rPr lang="ja-JP" altLang="en-US" sz="2000" b="1" dirty="0">
                <a:latin typeface="+mn-ea"/>
                <a:ea typeface="+mn-ea"/>
              </a:rPr>
            </a:br>
            <a:br>
              <a:rPr lang="ja-JP" altLang="ja-JP" sz="2000" dirty="0">
                <a:latin typeface="+mn-ea"/>
                <a:ea typeface="+mn-ea"/>
              </a:rPr>
            </a:br>
            <a:r>
              <a:rPr lang="ja-JP" altLang="ja-JP" sz="2700" b="1" dirty="0"/>
              <a:t>　</a:t>
            </a:r>
            <a:r>
              <a:rPr lang="ja-JP" altLang="ja-JP" b="1" dirty="0"/>
              <a:t>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730250" y="2194512"/>
            <a:ext cx="7886700" cy="4823145"/>
          </a:xfrm>
        </p:spPr>
        <p:txBody>
          <a:bodyPr>
            <a:normAutofit fontScale="55000" lnSpcReduction="20000"/>
          </a:bodyPr>
          <a:lstStyle/>
          <a:p>
            <a:pPr marL="0" indent="0">
              <a:buNone/>
            </a:pPr>
            <a:r>
              <a:rPr lang="ja-JP" altLang="en-US" sz="2600" b="1" dirty="0"/>
              <a:t>　　　　　</a:t>
            </a:r>
            <a:endParaRPr lang="ja-JP" altLang="en-US" sz="2000" b="1" dirty="0"/>
          </a:p>
          <a:p>
            <a:pPr marL="0" indent="0">
              <a:buNone/>
            </a:pPr>
            <a:r>
              <a:rPr lang="en-US" altLang="ja-JP" sz="3300" b="1" dirty="0">
                <a:latin typeface="+mn-ea"/>
              </a:rPr>
              <a:t>【</a:t>
            </a:r>
            <a:r>
              <a:rPr lang="ja-JP" altLang="en-US" sz="3300" b="1" dirty="0">
                <a:latin typeface="+mn-ea"/>
              </a:rPr>
              <a:t>リンク</a:t>
            </a:r>
            <a:r>
              <a:rPr lang="en-US" altLang="ja-JP" sz="3300" b="1" dirty="0">
                <a:latin typeface="+mn-ea"/>
              </a:rPr>
              <a:t>】</a:t>
            </a:r>
            <a:r>
              <a:rPr lang="en-US" altLang="ja-JP" sz="3300" b="1" u="sng" dirty="0">
                <a:latin typeface="+mn-ea"/>
                <a:hlinkClick r:id="rId2"/>
              </a:rPr>
              <a:t>http://drredu-collabo.sakura.ne.jp/online</a:t>
            </a:r>
            <a:endParaRPr lang="ja-JP" altLang="ja-JP" sz="3300" b="1" dirty="0">
              <a:latin typeface="+mn-ea"/>
            </a:endParaRPr>
          </a:p>
          <a:p>
            <a:pPr marL="0" indent="0">
              <a:lnSpc>
                <a:spcPct val="150000"/>
              </a:lnSpc>
              <a:buNone/>
            </a:pPr>
            <a:r>
              <a:rPr lang="en-US" altLang="ja-JP" sz="3300" b="1" dirty="0">
                <a:latin typeface="+mn-ea"/>
              </a:rPr>
              <a:t>【</a:t>
            </a:r>
            <a:r>
              <a:rPr lang="ja-JP" altLang="en-US" sz="3300" b="1" dirty="0">
                <a:latin typeface="+mn-ea"/>
              </a:rPr>
              <a:t>概要</a:t>
            </a:r>
            <a:r>
              <a:rPr lang="en-US" altLang="ja-JP" sz="3300" b="1" dirty="0">
                <a:latin typeface="+mn-ea"/>
              </a:rPr>
              <a:t>】</a:t>
            </a:r>
            <a:r>
              <a:rPr lang="ja-JP" altLang="en-US" sz="3300" b="1" dirty="0"/>
              <a:t>学校の防災管理・防災教育を担当する教員の皆さん向けの講座になります。地形図や地形分類図の読み方を習得し、学区の地形とハザードマップの関係を理解するとともに、ハザードマップの想定外まで考えていきます。</a:t>
            </a:r>
          </a:p>
          <a:p>
            <a:pPr marL="0" indent="0">
              <a:lnSpc>
                <a:spcPct val="150000"/>
              </a:lnSpc>
              <a:buNone/>
            </a:pPr>
            <a:r>
              <a:rPr lang="ja-JP" altLang="en-US" sz="3300" b="1" dirty="0"/>
              <a:t>　さらにこれら理解を踏まえた具体的避難について検討することによって、学校防災の自校化を図り、学校での防災管理や児童生徒向けの防災教育等に活かせるようになることを目指しています。</a:t>
            </a:r>
          </a:p>
          <a:p>
            <a:pPr marL="0" indent="0">
              <a:lnSpc>
                <a:spcPct val="150000"/>
              </a:lnSpc>
              <a:buNone/>
            </a:pPr>
            <a:r>
              <a:rPr lang="ja-JP" altLang="en-US" sz="3300" b="1" dirty="0">
                <a:latin typeface="+mn-ea"/>
              </a:rPr>
              <a:t>　</a:t>
            </a:r>
            <a:r>
              <a:rPr lang="ja-JP" altLang="ja-JP" sz="3300" b="1" dirty="0">
                <a:latin typeface="+mn-ea"/>
              </a:rPr>
              <a:t>これは学校教員を対象に作ったものですが</a:t>
            </a:r>
            <a:r>
              <a:rPr lang="ja-JP" altLang="en-US" sz="3300" b="1" dirty="0">
                <a:latin typeface="+mn-ea"/>
              </a:rPr>
              <a:t>、</a:t>
            </a:r>
            <a:r>
              <a:rPr lang="ja-JP" altLang="ja-JP" sz="3300" b="1" dirty="0">
                <a:latin typeface="+mn-ea"/>
              </a:rPr>
              <a:t>高校の地理総合，地理探究，中学校社会地理分野でも</a:t>
            </a:r>
            <a:r>
              <a:rPr lang="ja-JP" altLang="en-US" sz="3300" b="1" dirty="0">
                <a:latin typeface="+mn-ea"/>
              </a:rPr>
              <a:t>、</a:t>
            </a:r>
            <a:r>
              <a:rPr lang="ja-JP" altLang="ja-JP" sz="3300" b="1" dirty="0">
                <a:latin typeface="+mn-ea"/>
              </a:rPr>
              <a:t>お使いいただける内容になっていると考えております。</a:t>
            </a:r>
            <a:endParaRPr kumimoji="1" lang="ja-JP" altLang="en-US" sz="33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68310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628650" y="136524"/>
            <a:ext cx="8856726" cy="1636005"/>
          </a:xfrm>
        </p:spPr>
        <p:txBody>
          <a:bodyPr>
            <a:normAutofit fontScale="90000"/>
          </a:bodyPr>
          <a:lstStyle/>
          <a:p>
            <a:r>
              <a:rPr lang="ja-JP" altLang="en-US" sz="3200" b="1" dirty="0">
                <a:latin typeface="HG丸ｺﾞｼｯｸM-PRO" panose="020F0600000000000000" pitchFamily="50" charset="-128"/>
                <a:ea typeface="HG丸ｺﾞｼｯｸM-PRO" panose="020F0600000000000000" pitchFamily="50" charset="-128"/>
              </a:rPr>
              <a:t>　</a:t>
            </a:r>
            <a:br>
              <a:rPr lang="ja-JP" altLang="en-US" sz="3200" b="1" dirty="0">
                <a:latin typeface="HG丸ｺﾞｼｯｸM-PRO" panose="020F0600000000000000" pitchFamily="50" charset="-128"/>
                <a:ea typeface="HG丸ｺﾞｼｯｸM-PRO" panose="020F0600000000000000" pitchFamily="50" charset="-128"/>
              </a:rPr>
            </a:br>
            <a:r>
              <a:rPr lang="ja-JP" altLang="ja-JP" sz="2000" b="1" dirty="0">
                <a:solidFill>
                  <a:srgbClr val="00CCFF"/>
                </a:solidFill>
              </a:rPr>
              <a:t>テーマ</a:t>
            </a:r>
            <a:r>
              <a:rPr lang="ja-JP" altLang="en-US" sz="2000" b="1" dirty="0">
                <a:solidFill>
                  <a:srgbClr val="00CCFF"/>
                </a:solidFill>
              </a:rPr>
              <a:t>②</a:t>
            </a:r>
            <a:r>
              <a:rPr lang="ja-JP" altLang="ja-JP" sz="2000" b="1" dirty="0">
                <a:solidFill>
                  <a:srgbClr val="00CCFF"/>
                </a:solidFill>
                <a:latin typeface="ＭＳ ゴシック" panose="020B0609070205080204" pitchFamily="49" charset="-128"/>
                <a:ea typeface="ＭＳ ゴシック" panose="020B0609070205080204" pitchFamily="49" charset="-128"/>
              </a:rPr>
              <a:t>「命を守る防災教育と地理空間情報」</a:t>
            </a:r>
            <a:br>
              <a:rPr lang="ja-JP" altLang="en-US" sz="2000" b="1" dirty="0">
                <a:solidFill>
                  <a:srgbClr val="00CCFF"/>
                </a:solidFill>
                <a:latin typeface="ＭＳ ゴシック" panose="020B0609070205080204" pitchFamily="49" charset="-128"/>
                <a:ea typeface="ＭＳ ゴシック" panose="020B0609070205080204" pitchFamily="49" charset="-128"/>
              </a:rPr>
            </a:br>
            <a:br>
              <a:rPr lang="ja-JP" altLang="en-US" sz="2000" b="1" dirty="0">
                <a:solidFill>
                  <a:srgbClr val="00CCFF"/>
                </a:solidFill>
                <a:latin typeface="ＭＳ ゴシック" panose="020B0609070205080204" pitchFamily="49" charset="-128"/>
                <a:ea typeface="ＭＳ ゴシック" panose="020B0609070205080204" pitchFamily="49" charset="-128"/>
              </a:rPr>
            </a:br>
            <a:r>
              <a:rPr lang="ja-JP" altLang="en-US" sz="2700" b="1" dirty="0">
                <a:solidFill>
                  <a:srgbClr val="FF0000"/>
                </a:solidFill>
                <a:latin typeface="+mn-ea"/>
                <a:ea typeface="+mn-ea"/>
              </a:rPr>
              <a:t>２</a:t>
            </a:r>
            <a:r>
              <a:rPr lang="ja-JP" altLang="ja-JP" sz="2700" b="1" dirty="0">
                <a:solidFill>
                  <a:srgbClr val="FF0000"/>
                </a:solidFill>
                <a:latin typeface="+mn-ea"/>
                <a:ea typeface="+mn-ea"/>
              </a:rPr>
              <a:t>－</a:t>
            </a:r>
            <a:r>
              <a:rPr lang="ja-JP" altLang="en-US" sz="2700" b="1" dirty="0">
                <a:solidFill>
                  <a:srgbClr val="FF0000"/>
                </a:solidFill>
                <a:latin typeface="+mn-ea"/>
                <a:ea typeface="+mn-ea"/>
              </a:rPr>
              <a:t>２　</a:t>
            </a:r>
            <a:r>
              <a:rPr lang="ja-JP" altLang="ja-JP" sz="2700" b="1" dirty="0">
                <a:solidFill>
                  <a:srgbClr val="FF0000"/>
                </a:solidFill>
                <a:latin typeface="+mn-ea"/>
                <a:ea typeface="+mn-ea"/>
              </a:rPr>
              <a:t>大分県の防災・減災に役立つ情報を発信！</a:t>
            </a:r>
            <a:br>
              <a:rPr lang="ja-JP" altLang="en-US" sz="2700" b="1" dirty="0">
                <a:solidFill>
                  <a:srgbClr val="FF0000"/>
                </a:solidFill>
                <a:latin typeface="+mn-ea"/>
                <a:ea typeface="+mn-ea"/>
              </a:rPr>
            </a:br>
            <a:r>
              <a:rPr lang="ja-JP" altLang="en-US" sz="2700" b="1" dirty="0">
                <a:solidFill>
                  <a:srgbClr val="FF0000"/>
                </a:solidFill>
                <a:latin typeface="+mn-ea"/>
                <a:ea typeface="+mn-ea"/>
              </a:rPr>
              <a:t>　　　　</a:t>
            </a:r>
            <a:r>
              <a:rPr lang="ja-JP" altLang="ja-JP" sz="2700" b="1" dirty="0">
                <a:solidFill>
                  <a:srgbClr val="FF0000"/>
                </a:solidFill>
                <a:latin typeface="+mn-ea"/>
                <a:ea typeface="+mn-ea"/>
              </a:rPr>
              <a:t>「おおいた減災スクラム」</a:t>
            </a:r>
            <a:br>
              <a:rPr lang="ja-JP" altLang="ja-JP" sz="2700" dirty="0">
                <a:solidFill>
                  <a:srgbClr val="FF0000"/>
                </a:solidFill>
                <a:latin typeface="+mn-ea"/>
                <a:ea typeface="+mn-ea"/>
              </a:rPr>
            </a:br>
            <a:r>
              <a:rPr lang="ja-JP" altLang="ja-JP" sz="2700" b="1" dirty="0"/>
              <a:t>　</a:t>
            </a:r>
            <a:r>
              <a:rPr lang="ja-JP" altLang="ja-JP" b="1" dirty="0"/>
              <a:t>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28650" y="1606684"/>
            <a:ext cx="7886700" cy="5251316"/>
          </a:xfrm>
        </p:spPr>
        <p:txBody>
          <a:bodyPr>
            <a:normAutofit fontScale="25000" lnSpcReduction="20000"/>
          </a:bodyPr>
          <a:lstStyle/>
          <a:p>
            <a:pPr marL="0" indent="0">
              <a:buNone/>
            </a:pPr>
            <a:r>
              <a:rPr lang="ja-JP" altLang="en-US" b="1" dirty="0"/>
              <a:t>　　　　　</a:t>
            </a:r>
            <a:r>
              <a:rPr lang="ja-JP" altLang="en-US" sz="7200" b="1" dirty="0">
                <a:latin typeface="+mn-ea"/>
              </a:rPr>
              <a:t>企画・制作　　</a:t>
            </a:r>
            <a:r>
              <a:rPr lang="en-US" altLang="ja-JP" sz="7200" b="1" dirty="0">
                <a:latin typeface="+mn-ea"/>
              </a:rPr>
              <a:t>NHK</a:t>
            </a:r>
            <a:r>
              <a:rPr lang="ja-JP" altLang="en-US" sz="7200" b="1" dirty="0">
                <a:latin typeface="+mn-ea"/>
              </a:rPr>
              <a:t>大分放送局</a:t>
            </a:r>
          </a:p>
          <a:p>
            <a:pPr marL="0" indent="0">
              <a:buNone/>
            </a:pPr>
            <a:r>
              <a:rPr lang="ja-JP" altLang="en-US" sz="7200" b="1" dirty="0">
                <a:latin typeface="+mn-ea"/>
              </a:rPr>
              <a:t>　　　　　　　　　大分大学減災・復興デザイン教育研究センター</a:t>
            </a:r>
          </a:p>
          <a:p>
            <a:pPr marL="0" indent="0">
              <a:buNone/>
            </a:pPr>
            <a:r>
              <a:rPr lang="ja-JP" altLang="en-US" b="1" dirty="0"/>
              <a:t>　　</a:t>
            </a:r>
          </a:p>
          <a:p>
            <a:pPr marL="0" indent="0">
              <a:buNone/>
            </a:pPr>
            <a:r>
              <a:rPr kumimoji="1" lang="ja-JP" altLang="en-US" sz="2400" dirty="0">
                <a:latin typeface="HG丸ｺﾞｼｯｸM-PRO" panose="020F0600000000000000" pitchFamily="50" charset="-128"/>
                <a:ea typeface="HG丸ｺﾞｼｯｸM-PRO" panose="020F0600000000000000" pitchFamily="50" charset="-128"/>
              </a:rPr>
              <a:t>　</a:t>
            </a:r>
            <a:r>
              <a:rPr lang="en-US" altLang="ja-JP" sz="6400" dirty="0"/>
              <a:t>【</a:t>
            </a:r>
            <a:r>
              <a:rPr lang="ja-JP" altLang="en-US" sz="6400" dirty="0"/>
              <a:t>リンク</a:t>
            </a:r>
            <a:r>
              <a:rPr lang="en-US" altLang="ja-JP" sz="6400" dirty="0"/>
              <a:t>】</a:t>
            </a:r>
            <a:r>
              <a:rPr lang="en-US" altLang="ja-JP" sz="6400" u="sng" dirty="0">
                <a:hlinkClick r:id="rId2"/>
              </a:rPr>
              <a:t>https://www.nhk.or.jp/oita/scrum/index.html</a:t>
            </a:r>
            <a:endParaRPr lang="ja-JP" altLang="ja-JP" sz="6400" dirty="0"/>
          </a:p>
          <a:p>
            <a:pPr marL="0" indent="0">
              <a:buNone/>
            </a:pPr>
            <a:endParaRPr kumimoji="1" lang="ja-JP" altLang="en-US" sz="2400" dirty="0">
              <a:latin typeface="HG丸ｺﾞｼｯｸM-PRO" panose="020F0600000000000000" pitchFamily="50" charset="-128"/>
              <a:ea typeface="HG丸ｺﾞｼｯｸM-PRO" panose="020F0600000000000000" pitchFamily="50" charset="-128"/>
            </a:endParaRPr>
          </a:p>
          <a:p>
            <a:pPr marL="0" indent="0">
              <a:lnSpc>
                <a:spcPct val="120000"/>
              </a:lnSpc>
              <a:buNone/>
            </a:pPr>
            <a:r>
              <a:rPr lang="en-US" altLang="ja-JP" sz="6400" b="1" dirty="0">
                <a:latin typeface="+mn-ea"/>
              </a:rPr>
              <a:t>【</a:t>
            </a:r>
            <a:r>
              <a:rPr lang="ja-JP" altLang="en-US" sz="6400" b="1" dirty="0">
                <a:latin typeface="+mn-ea"/>
              </a:rPr>
              <a:t>概要</a:t>
            </a:r>
            <a:r>
              <a:rPr lang="en-US" altLang="ja-JP" sz="6400" b="1" dirty="0">
                <a:latin typeface="+mn-ea"/>
              </a:rPr>
              <a:t>】</a:t>
            </a:r>
            <a:endParaRPr lang="ja-JP" altLang="ja-JP" sz="6400" b="1" dirty="0">
              <a:latin typeface="+mn-ea"/>
            </a:endParaRPr>
          </a:p>
          <a:p>
            <a:pPr marL="0" indent="0">
              <a:lnSpc>
                <a:spcPct val="120000"/>
              </a:lnSpc>
              <a:buNone/>
            </a:pPr>
            <a:r>
              <a:rPr lang="en-US" altLang="ja-JP" sz="6400" b="1" dirty="0">
                <a:latin typeface="+mn-ea"/>
              </a:rPr>
              <a:t>NHK</a:t>
            </a:r>
            <a:r>
              <a:rPr lang="ja-JP" altLang="ja-JP" sz="6400" b="1" dirty="0">
                <a:latin typeface="+mn-ea"/>
              </a:rPr>
              <a:t>大分放送局と大分大学減災復興デザイン教育研究センターでは「おおいた減災スクラム」の番組制作を通じ</a:t>
            </a:r>
            <a:r>
              <a:rPr lang="ja-JP" altLang="en-US" sz="6400" b="1" dirty="0">
                <a:latin typeface="+mn-ea"/>
              </a:rPr>
              <a:t>、</a:t>
            </a:r>
            <a:r>
              <a:rPr lang="ja-JP" altLang="ja-JP" sz="6400" b="1" dirty="0">
                <a:latin typeface="+mn-ea"/>
              </a:rPr>
              <a:t>大分県内の防災・減災に役立つ情報を発信しています。なかでも大分県内</a:t>
            </a:r>
            <a:r>
              <a:rPr lang="en-US" altLang="ja-JP" sz="6400" b="1" dirty="0">
                <a:latin typeface="+mn-ea"/>
              </a:rPr>
              <a:t>18</a:t>
            </a:r>
            <a:r>
              <a:rPr lang="ja-JP" altLang="ja-JP" sz="6400" b="1" dirty="0">
                <a:latin typeface="+mn-ea"/>
              </a:rPr>
              <a:t>市町村の災害リスクを紹介する「ハザードマップ徹底解剖」や</a:t>
            </a:r>
            <a:r>
              <a:rPr lang="ja-JP" altLang="en-US" sz="6400" b="1" dirty="0">
                <a:latin typeface="+mn-ea"/>
              </a:rPr>
              <a:t>、</a:t>
            </a:r>
            <a:r>
              <a:rPr lang="ja-JP" altLang="ja-JP" sz="6400" b="1" dirty="0">
                <a:latin typeface="+mn-ea"/>
              </a:rPr>
              <a:t>県内で発生した過去</a:t>
            </a:r>
            <a:r>
              <a:rPr lang="en-US" altLang="ja-JP" sz="6400" b="1" dirty="0">
                <a:latin typeface="+mn-ea"/>
              </a:rPr>
              <a:t>1300</a:t>
            </a:r>
            <a:r>
              <a:rPr lang="ja-JP" altLang="ja-JP" sz="6400" b="1" dirty="0">
                <a:latin typeface="+mn-ea"/>
              </a:rPr>
              <a:t>年間にわたる災害情報をまとめた「大分県災害データアーカイブ」を公開しています。</a:t>
            </a:r>
          </a:p>
          <a:p>
            <a:pPr marL="0" indent="0">
              <a:lnSpc>
                <a:spcPct val="120000"/>
              </a:lnSpc>
              <a:buNone/>
            </a:pPr>
            <a:r>
              <a:rPr lang="en-US" altLang="ja-JP" sz="6400" b="1" dirty="0">
                <a:latin typeface="+mn-ea"/>
              </a:rPr>
              <a:t> </a:t>
            </a:r>
            <a:endParaRPr lang="ja-JP" altLang="ja-JP" sz="6400" b="1" dirty="0">
              <a:latin typeface="+mn-ea"/>
            </a:endParaRPr>
          </a:p>
          <a:p>
            <a:pPr marL="0" indent="0">
              <a:lnSpc>
                <a:spcPct val="120000"/>
              </a:lnSpc>
              <a:buNone/>
            </a:pPr>
            <a:r>
              <a:rPr lang="en-US" altLang="ja-JP" sz="6400" b="1" dirty="0">
                <a:latin typeface="+mn-ea"/>
              </a:rPr>
              <a:t>【</a:t>
            </a:r>
            <a:r>
              <a:rPr lang="ja-JP" altLang="en-US" sz="6400" b="1" dirty="0">
                <a:latin typeface="+mn-ea"/>
              </a:rPr>
              <a:t>みどころ</a:t>
            </a:r>
            <a:r>
              <a:rPr lang="en-US" altLang="ja-JP" sz="6400" b="1" dirty="0">
                <a:latin typeface="+mn-ea"/>
              </a:rPr>
              <a:t>】</a:t>
            </a:r>
            <a:endParaRPr lang="ja-JP" altLang="ja-JP" sz="6400" b="1" dirty="0">
              <a:latin typeface="+mn-ea"/>
            </a:endParaRPr>
          </a:p>
          <a:p>
            <a:pPr marL="0" indent="0">
              <a:lnSpc>
                <a:spcPct val="120000"/>
              </a:lnSpc>
              <a:buNone/>
            </a:pPr>
            <a:r>
              <a:rPr lang="ja-JP" altLang="ja-JP" sz="6400" b="1" dirty="0">
                <a:latin typeface="+mn-ea"/>
              </a:rPr>
              <a:t>「おおいた減災スクラム」で取り上げている事例は大分県内に限られますが</a:t>
            </a:r>
            <a:r>
              <a:rPr lang="ja-JP" altLang="en-US" sz="6400" b="1" dirty="0">
                <a:latin typeface="+mn-ea"/>
              </a:rPr>
              <a:t>、</a:t>
            </a:r>
            <a:r>
              <a:rPr lang="ja-JP" altLang="ja-JP" sz="6400" b="1" dirty="0">
                <a:latin typeface="+mn-ea"/>
              </a:rPr>
              <a:t>ハザードマップの活用や読み解き方</a:t>
            </a:r>
            <a:r>
              <a:rPr lang="ja-JP" altLang="en-US" sz="6400" b="1" dirty="0">
                <a:latin typeface="+mn-ea"/>
              </a:rPr>
              <a:t>、</a:t>
            </a:r>
            <a:r>
              <a:rPr lang="ja-JP" altLang="ja-JP" sz="6400" b="1" dirty="0">
                <a:latin typeface="+mn-ea"/>
              </a:rPr>
              <a:t>さらにはフィールドワークなど番組で放送した防災教育の事例が豊富に掲載されています。これらの情報を参考にして地域や学校で防災や減災を学ぶための教育事例として活用頂けると幸いです。</a:t>
            </a:r>
          </a:p>
          <a:p>
            <a:pPr marL="0" indent="0">
              <a:lnSpc>
                <a:spcPct val="120000"/>
              </a:lnSpc>
              <a:buNone/>
            </a:pPr>
            <a:r>
              <a:rPr lang="en-US" altLang="ja-JP" sz="8000" b="1" dirty="0">
                <a:latin typeface="+mn-ea"/>
              </a:rPr>
              <a:t> </a:t>
            </a:r>
            <a:endParaRPr lang="ja-JP" altLang="ja-JP" sz="8000" b="1" dirty="0">
              <a:latin typeface="+mn-ea"/>
            </a:endParaRPr>
          </a:p>
          <a:p>
            <a:pPr marL="0" indent="0">
              <a:lnSpc>
                <a:spcPct val="120000"/>
              </a:lnSpc>
              <a:buNone/>
            </a:pPr>
            <a:endParaRPr kumimoji="1"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380730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628650" y="136524"/>
            <a:ext cx="8856726" cy="1636005"/>
          </a:xfrm>
        </p:spPr>
        <p:txBody>
          <a:bodyPr>
            <a:normAutofit fontScale="90000"/>
          </a:bodyPr>
          <a:lstStyle/>
          <a:p>
            <a:r>
              <a:rPr lang="ja-JP" altLang="en-US" sz="3200" b="1" dirty="0">
                <a:latin typeface="HG丸ｺﾞｼｯｸM-PRO" panose="020F0600000000000000" pitchFamily="50" charset="-128"/>
                <a:ea typeface="HG丸ｺﾞｼｯｸM-PRO" panose="020F0600000000000000" pitchFamily="50" charset="-128"/>
              </a:rPr>
              <a:t>　</a:t>
            </a:r>
            <a:br>
              <a:rPr lang="ja-JP" altLang="en-US" sz="3200" b="1" dirty="0">
                <a:latin typeface="HG丸ｺﾞｼｯｸM-PRO" panose="020F0600000000000000" pitchFamily="50" charset="-128"/>
                <a:ea typeface="HG丸ｺﾞｼｯｸM-PRO" panose="020F0600000000000000" pitchFamily="50" charset="-128"/>
              </a:rPr>
            </a:br>
            <a:r>
              <a:rPr lang="ja-JP" altLang="ja-JP" sz="2000" b="1" dirty="0">
                <a:solidFill>
                  <a:srgbClr val="00CCFF"/>
                </a:solidFill>
              </a:rPr>
              <a:t>テーマ</a:t>
            </a:r>
            <a:r>
              <a:rPr lang="ja-JP" altLang="en-US" sz="2000" b="1" dirty="0">
                <a:solidFill>
                  <a:srgbClr val="00CCFF"/>
                </a:solidFill>
              </a:rPr>
              <a:t>②</a:t>
            </a:r>
            <a:r>
              <a:rPr lang="ja-JP" altLang="ja-JP" sz="2000" b="1" dirty="0">
                <a:solidFill>
                  <a:srgbClr val="00CCFF"/>
                </a:solidFill>
                <a:latin typeface="ＭＳ ゴシック" panose="020B0609070205080204" pitchFamily="49" charset="-128"/>
                <a:ea typeface="ＭＳ ゴシック" panose="020B0609070205080204" pitchFamily="49" charset="-128"/>
              </a:rPr>
              <a:t>「命を守る防災教育と地理空間情報」</a:t>
            </a:r>
            <a:br>
              <a:rPr lang="ja-JP" altLang="en-US" sz="2000" b="1" dirty="0">
                <a:solidFill>
                  <a:srgbClr val="00CCFF"/>
                </a:solidFill>
                <a:latin typeface="ＭＳ ゴシック" panose="020B0609070205080204" pitchFamily="49" charset="-128"/>
                <a:ea typeface="ＭＳ ゴシック" panose="020B0609070205080204" pitchFamily="49" charset="-128"/>
              </a:rPr>
            </a:br>
            <a:br>
              <a:rPr lang="ja-JP" altLang="en-US" sz="2000" b="1" dirty="0">
                <a:solidFill>
                  <a:srgbClr val="00CCFF"/>
                </a:solidFill>
                <a:latin typeface="ＭＳ ゴシック" panose="020B0609070205080204" pitchFamily="49" charset="-128"/>
                <a:ea typeface="ＭＳ ゴシック" panose="020B0609070205080204" pitchFamily="49" charset="-128"/>
              </a:rPr>
            </a:br>
            <a:r>
              <a:rPr lang="ja-JP" altLang="en-US" sz="2800" b="1" dirty="0">
                <a:solidFill>
                  <a:srgbClr val="FF0000"/>
                </a:solidFill>
                <a:latin typeface="+mn-ea"/>
                <a:ea typeface="+mn-ea"/>
              </a:rPr>
              <a:t>２</a:t>
            </a:r>
            <a:r>
              <a:rPr lang="ja-JP" altLang="ja-JP" sz="2800" b="1" dirty="0">
                <a:solidFill>
                  <a:srgbClr val="FF0000"/>
                </a:solidFill>
                <a:latin typeface="+mn-ea"/>
                <a:ea typeface="+mn-ea"/>
              </a:rPr>
              <a:t>－</a:t>
            </a:r>
            <a:r>
              <a:rPr lang="ja-JP" altLang="en-US" sz="2800" b="1" dirty="0">
                <a:solidFill>
                  <a:srgbClr val="FF0000"/>
                </a:solidFill>
                <a:latin typeface="+mn-ea"/>
                <a:ea typeface="+mn-ea"/>
              </a:rPr>
              <a:t>３　位置情報</a:t>
            </a:r>
            <a:r>
              <a:rPr lang="en-US" altLang="ja-JP" sz="2800" b="1" dirty="0">
                <a:solidFill>
                  <a:srgbClr val="FF0000"/>
                </a:solidFill>
                <a:latin typeface="+mn-ea"/>
                <a:ea typeface="+mn-ea"/>
              </a:rPr>
              <a:t>×</a:t>
            </a:r>
            <a:r>
              <a:rPr lang="ja-JP" altLang="en-US" sz="2800" b="1" dirty="0">
                <a:solidFill>
                  <a:srgbClr val="FF0000"/>
                </a:solidFill>
                <a:latin typeface="+mn-ea"/>
                <a:ea typeface="+mn-ea"/>
              </a:rPr>
              <a:t>防災　位置情報データは</a:t>
            </a:r>
            <a:br>
              <a:rPr lang="ja-JP" altLang="en-US" sz="2800" b="1" dirty="0">
                <a:solidFill>
                  <a:srgbClr val="FF0000"/>
                </a:solidFill>
                <a:latin typeface="+mn-ea"/>
                <a:ea typeface="+mn-ea"/>
              </a:rPr>
            </a:br>
            <a:r>
              <a:rPr lang="ja-JP" altLang="en-US" sz="2800" b="1" dirty="0">
                <a:solidFill>
                  <a:srgbClr val="FF0000"/>
                </a:solidFill>
                <a:latin typeface="+mn-ea"/>
                <a:ea typeface="+mn-ea"/>
              </a:rPr>
              <a:t>　　　　防災を変えることができるか</a:t>
            </a:r>
            <a:br>
              <a:rPr lang="ja-JP" altLang="ja-JP" sz="2800" dirty="0"/>
            </a:br>
            <a:r>
              <a:rPr lang="ja-JP" altLang="ja-JP" sz="2700" b="1" dirty="0"/>
              <a:t>　</a:t>
            </a:r>
            <a:r>
              <a:rPr lang="ja-JP" altLang="ja-JP" b="1" dirty="0"/>
              <a:t>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28650" y="1606684"/>
            <a:ext cx="7886700" cy="5251316"/>
          </a:xfrm>
        </p:spPr>
        <p:txBody>
          <a:bodyPr>
            <a:normAutofit fontScale="92500" lnSpcReduction="20000"/>
          </a:bodyPr>
          <a:lstStyle/>
          <a:p>
            <a:pPr marL="0" indent="0">
              <a:buNone/>
            </a:pPr>
            <a:r>
              <a:rPr lang="ja-JP" altLang="en-US" sz="2000" b="1" dirty="0"/>
              <a:t>企画・制作　　（株）ブログウォッチャー　</a:t>
            </a:r>
          </a:p>
          <a:p>
            <a:pPr marL="0" indent="0">
              <a:buNone/>
            </a:pPr>
            <a:r>
              <a:rPr lang="ja-JP" altLang="en-US" sz="2000" b="1" dirty="0"/>
              <a:t>　　</a:t>
            </a:r>
            <a:r>
              <a:rPr lang="en-US" altLang="ja-JP" sz="2000" b="1" dirty="0"/>
              <a:t>(</a:t>
            </a:r>
            <a:r>
              <a:rPr lang="ja-JP" altLang="en-US" sz="2000" b="1" dirty="0"/>
              <a:t>日本地理学会地理学のアウトリーチ研究グループ・企画協力</a:t>
            </a:r>
            <a:r>
              <a:rPr lang="en-US" altLang="ja-JP" sz="2000" b="1" dirty="0"/>
              <a:t>)</a:t>
            </a:r>
            <a:endParaRPr lang="ja-JP" altLang="en-US" sz="2000" b="1" dirty="0"/>
          </a:p>
          <a:p>
            <a:pPr marL="0" indent="0">
              <a:buNone/>
            </a:pPr>
            <a:endParaRPr lang="ja-JP" altLang="en-US" b="1" dirty="0"/>
          </a:p>
          <a:p>
            <a:pPr marL="0" indent="0">
              <a:buNone/>
            </a:pPr>
            <a:r>
              <a:rPr lang="ja-JP" altLang="ja-JP" sz="2100" b="1" dirty="0"/>
              <a:t>【</a:t>
            </a:r>
            <a:r>
              <a:rPr lang="en-US" altLang="ja-JP" sz="2100" b="1" dirty="0" err="1"/>
              <a:t>Youtube</a:t>
            </a:r>
            <a:r>
              <a:rPr lang="ja-JP" altLang="ja-JP" sz="2100" b="1" dirty="0"/>
              <a:t>動画リンク】</a:t>
            </a:r>
            <a:r>
              <a:rPr lang="en-US" altLang="ja-JP" sz="2100" b="1" u="sng" dirty="0">
                <a:hlinkClick r:id="rId2"/>
              </a:rPr>
              <a:t>https://youtu.be/aXNB6Gxv8mQ</a:t>
            </a:r>
            <a:endParaRPr lang="ja-JP" altLang="ja-JP" sz="2100" b="1" dirty="0"/>
          </a:p>
          <a:p>
            <a:pPr marL="0" indent="0">
              <a:lnSpc>
                <a:spcPct val="100000"/>
              </a:lnSpc>
              <a:buNone/>
            </a:pPr>
            <a:endParaRPr lang="ja-JP" altLang="en-US" sz="2000" b="1" dirty="0">
              <a:latin typeface="+mn-ea"/>
            </a:endParaRPr>
          </a:p>
          <a:p>
            <a:pPr marL="0" indent="0">
              <a:lnSpc>
                <a:spcPct val="100000"/>
              </a:lnSpc>
              <a:buNone/>
            </a:pPr>
            <a:r>
              <a:rPr lang="en-US" altLang="ja-JP" sz="2000" b="1" dirty="0">
                <a:latin typeface="+mn-ea"/>
              </a:rPr>
              <a:t>【</a:t>
            </a:r>
            <a:r>
              <a:rPr lang="ja-JP" altLang="en-US" sz="2000" b="1" dirty="0">
                <a:latin typeface="+mn-ea"/>
              </a:rPr>
              <a:t>概要・みどころ</a:t>
            </a:r>
            <a:r>
              <a:rPr lang="en-US" altLang="ja-JP" sz="2000" b="1" dirty="0">
                <a:latin typeface="+mn-ea"/>
              </a:rPr>
              <a:t>】</a:t>
            </a:r>
            <a:r>
              <a:rPr lang="ja-JP" altLang="ja-JP" sz="2000" b="1" dirty="0">
                <a:latin typeface="+mn-ea"/>
              </a:rPr>
              <a:t>災害の被害を最小限に抑えるキーワードに「自助」「共助」「公助」があります。大規模災害においては想定外の事態が発生し、公の災害対策だけではカバーしきれない事態も多く発生しております。このような状況において求められる対策、自分たちで考え行動する「自助」の大切さが改めて注目されています。</a:t>
            </a:r>
            <a:r>
              <a:rPr lang="ja-JP" altLang="en-US" sz="2000" b="1" dirty="0">
                <a:latin typeface="+mn-ea"/>
              </a:rPr>
              <a:t>　</a:t>
            </a:r>
          </a:p>
          <a:p>
            <a:pPr marL="0" indent="0">
              <a:lnSpc>
                <a:spcPct val="100000"/>
              </a:lnSpc>
              <a:buNone/>
            </a:pPr>
            <a:r>
              <a:rPr lang="ja-JP" altLang="en-US" sz="2000" b="1" dirty="0">
                <a:latin typeface="+mn-ea"/>
              </a:rPr>
              <a:t>　</a:t>
            </a:r>
            <a:r>
              <a:rPr lang="ja-JP" altLang="ja-JP" sz="2000" b="1" dirty="0">
                <a:latin typeface="+mn-ea"/>
              </a:rPr>
              <a:t>土地の成り立ちから、今の地形があることを読み解くことができる</a:t>
            </a:r>
            <a:r>
              <a:rPr lang="en-US" altLang="ja-JP" sz="2000" b="1" dirty="0">
                <a:latin typeface="+mn-ea"/>
              </a:rPr>
              <a:t>“</a:t>
            </a:r>
            <a:r>
              <a:rPr lang="ja-JP" altLang="ja-JP" sz="2000" b="1" dirty="0">
                <a:latin typeface="+mn-ea"/>
              </a:rPr>
              <a:t>地理学</a:t>
            </a:r>
            <a:r>
              <a:rPr lang="en-US" altLang="ja-JP" sz="2000" b="1" dirty="0">
                <a:latin typeface="+mn-ea"/>
              </a:rPr>
              <a:t>”</a:t>
            </a:r>
            <a:r>
              <a:rPr lang="ja-JP" altLang="ja-JP" sz="2000" b="1" dirty="0">
                <a:latin typeface="+mn-ea"/>
              </a:rPr>
              <a:t>と、位置情報・ビッグデータの組み合わせることにより「避難行動」の可視化など防災への取り組みができ始めております。 </a:t>
            </a:r>
            <a:endParaRPr lang="ja-JP" altLang="en-US" sz="2000" b="1" dirty="0">
              <a:latin typeface="+mn-ea"/>
            </a:endParaRPr>
          </a:p>
          <a:p>
            <a:pPr marL="0" indent="0">
              <a:lnSpc>
                <a:spcPct val="100000"/>
              </a:lnSpc>
              <a:buNone/>
            </a:pPr>
            <a:r>
              <a:rPr lang="ja-JP" altLang="en-US" sz="2000" b="1" dirty="0">
                <a:latin typeface="+mn-ea"/>
              </a:rPr>
              <a:t>　</a:t>
            </a:r>
            <a:r>
              <a:rPr lang="ja-JP" altLang="ja-JP" sz="2000" b="1" dirty="0">
                <a:latin typeface="+mn-ea"/>
              </a:rPr>
              <a:t>本</a:t>
            </a:r>
            <a:r>
              <a:rPr lang="ja-JP" altLang="en-US" sz="2000" b="1" dirty="0">
                <a:latin typeface="+mn-ea"/>
              </a:rPr>
              <a:t>講演</a:t>
            </a:r>
            <a:r>
              <a:rPr lang="ja-JP" altLang="ja-JP" sz="2000" b="1" dirty="0">
                <a:latin typeface="+mn-ea"/>
              </a:rPr>
              <a:t>では事例や最新のデータをもとにしたお話を地理学、防災など各分野のプロがそれぞれの視点からセッションをいたします。</a:t>
            </a:r>
            <a:r>
              <a:rPr lang="ja-JP" altLang="en-US" sz="2000" b="1" dirty="0">
                <a:latin typeface="+mn-ea"/>
              </a:rPr>
              <a:t>　</a:t>
            </a:r>
          </a:p>
          <a:p>
            <a:pPr marL="0" indent="0">
              <a:lnSpc>
                <a:spcPct val="100000"/>
              </a:lnSpc>
              <a:buNone/>
            </a:pPr>
            <a:r>
              <a:rPr lang="ja-JP" altLang="en-US" sz="2000" b="1" dirty="0">
                <a:latin typeface="+mn-ea"/>
              </a:rPr>
              <a:t>　</a:t>
            </a:r>
            <a:r>
              <a:rPr lang="ja-JP" altLang="ja-JP" sz="2000" b="1" dirty="0">
                <a:latin typeface="+mn-ea"/>
              </a:rPr>
              <a:t>研究者・自治体の皆さんはもちろん、身近に起こり得る災害への意識・知見を深めることができる機会として、様々な方にお聞きいただきたいプログラムです。</a:t>
            </a:r>
          </a:p>
          <a:p>
            <a:pPr marL="0" indent="0">
              <a:buNone/>
            </a:pPr>
            <a:endParaRPr kumimoji="1"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630175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628650" y="0"/>
            <a:ext cx="8856726" cy="1772529"/>
          </a:xfrm>
        </p:spPr>
        <p:txBody>
          <a:bodyPr>
            <a:normAutofit fontScale="90000"/>
          </a:bodyPr>
          <a:lstStyle/>
          <a:p>
            <a:r>
              <a:rPr lang="ja-JP" altLang="en-US" sz="2000" b="1" dirty="0">
                <a:solidFill>
                  <a:srgbClr val="00CCFF"/>
                </a:solidFill>
                <a:latin typeface="HG丸ｺﾞｼｯｸM-PRO" panose="020F0600000000000000" pitchFamily="50" charset="-128"/>
                <a:ea typeface="HG丸ｺﾞｼｯｸM-PRO" panose="020F0600000000000000" pitchFamily="50" charset="-128"/>
              </a:rPr>
              <a:t>Ｇ空間ＥＸＰＯ２０２１　地理教育コーナー</a:t>
            </a:r>
            <a:br>
              <a:rPr lang="ja-JP" altLang="en-US" sz="2000" b="1" dirty="0">
                <a:solidFill>
                  <a:srgbClr val="00CCFF"/>
                </a:solidFill>
                <a:latin typeface="HG丸ｺﾞｼｯｸM-PRO" panose="020F0600000000000000" pitchFamily="50" charset="-128"/>
                <a:ea typeface="HG丸ｺﾞｼｯｸM-PRO" panose="020F0600000000000000" pitchFamily="50" charset="-128"/>
              </a:rPr>
            </a:br>
            <a:r>
              <a:rPr lang="ja-JP" altLang="en-US" sz="2000" b="1" dirty="0">
                <a:solidFill>
                  <a:srgbClr val="00CCFF"/>
                </a:solidFill>
                <a:latin typeface="HG丸ｺﾞｼｯｸM-PRO" panose="020F0600000000000000" pitchFamily="50" charset="-128"/>
                <a:ea typeface="HG丸ｺﾞｼｯｸM-PRO" panose="020F0600000000000000" pitchFamily="50" charset="-128"/>
              </a:rPr>
              <a:t>　</a:t>
            </a:r>
            <a:r>
              <a:rPr lang="ja-JP" altLang="en-US" sz="3200" b="1" dirty="0">
                <a:latin typeface="HG丸ｺﾞｼｯｸM-PRO" panose="020F0600000000000000" pitchFamily="50" charset="-128"/>
                <a:ea typeface="HG丸ｺﾞｼｯｸM-PRO" panose="020F0600000000000000" pitchFamily="50" charset="-128"/>
              </a:rPr>
              <a:t>　　</a:t>
            </a:r>
            <a:br>
              <a:rPr lang="ja-JP" altLang="en-US" sz="3200" b="1" dirty="0">
                <a:latin typeface="HG丸ｺﾞｼｯｸM-PRO" panose="020F0600000000000000" pitchFamily="50" charset="-128"/>
                <a:ea typeface="HG丸ｺﾞｼｯｸM-PRO" panose="020F0600000000000000" pitchFamily="50" charset="-128"/>
              </a:rPr>
            </a:br>
            <a:r>
              <a:rPr lang="ja-JP" altLang="ja-JP" sz="2400" b="1" dirty="0">
                <a:solidFill>
                  <a:srgbClr val="FF0000"/>
                </a:solidFill>
                <a:latin typeface="+mn-ea"/>
                <a:ea typeface="+mn-ea"/>
              </a:rPr>
              <a:t>■テーマ③</a:t>
            </a:r>
            <a:r>
              <a:rPr lang="ja-JP" altLang="en-US" sz="2400" b="1" dirty="0">
                <a:solidFill>
                  <a:srgbClr val="FF0000"/>
                </a:solidFill>
                <a:latin typeface="+mn-ea"/>
                <a:ea typeface="+mn-ea"/>
              </a:rPr>
              <a:t>　</a:t>
            </a:r>
            <a:r>
              <a:rPr lang="ja-JP" altLang="ja-JP" sz="2400" b="1" dirty="0">
                <a:solidFill>
                  <a:srgbClr val="FF0000"/>
                </a:solidFill>
                <a:latin typeface="+mn-ea"/>
                <a:ea typeface="+mn-ea"/>
              </a:rPr>
              <a:t>「白熱地歴探究！地形で読み解く関東地方、</a:t>
            </a:r>
            <a:br>
              <a:rPr lang="en-US" altLang="ja-JP" sz="2400" b="1" dirty="0">
                <a:solidFill>
                  <a:srgbClr val="FF0000"/>
                </a:solidFill>
                <a:latin typeface="+mn-ea"/>
                <a:ea typeface="+mn-ea"/>
              </a:rPr>
            </a:br>
            <a:r>
              <a:rPr lang="ja-JP" altLang="ja-JP" sz="2400" b="1" dirty="0">
                <a:solidFill>
                  <a:srgbClr val="FF0000"/>
                </a:solidFill>
                <a:latin typeface="+mn-ea"/>
                <a:ea typeface="+mn-ea"/>
              </a:rPr>
              <a:t>首都圏の発展」　　</a:t>
            </a:r>
            <a:br>
              <a:rPr kumimoji="1" lang="ja-JP" altLang="en-US" sz="2400" b="1" dirty="0">
                <a:solidFill>
                  <a:srgbClr val="FF0000"/>
                </a:solidFill>
                <a:latin typeface="+mn-ea"/>
                <a:ea typeface="+mn-ea"/>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510188" y="1606684"/>
            <a:ext cx="8736037" cy="5251316"/>
          </a:xfrm>
        </p:spPr>
        <p:txBody>
          <a:bodyPr>
            <a:normAutofit fontScale="92500" lnSpcReduction="20000"/>
          </a:bodyPr>
          <a:lstStyle/>
          <a:p>
            <a:pPr marL="0" indent="0">
              <a:buNone/>
            </a:pPr>
            <a:r>
              <a:rPr lang="ja-JP" altLang="ja-JP" b="1" dirty="0"/>
              <a:t>　</a:t>
            </a:r>
            <a:endParaRPr lang="ja-JP" altLang="ja-JP" dirty="0">
              <a:solidFill>
                <a:srgbClr val="7030A0"/>
              </a:solidFill>
            </a:endParaRPr>
          </a:p>
          <a:p>
            <a:pPr marL="0" indent="0">
              <a:buNone/>
            </a:pPr>
            <a:r>
              <a:rPr lang="ja-JP" altLang="ja-JP" sz="1900" b="1" dirty="0"/>
              <a:t>３－１　関東の地形形成ヒストリー</a:t>
            </a:r>
            <a:endParaRPr lang="ja-JP" altLang="ja-JP" sz="1900" dirty="0"/>
          </a:p>
          <a:p>
            <a:pPr marL="0" indent="0">
              <a:buNone/>
            </a:pPr>
            <a:r>
              <a:rPr lang="ja-JP" altLang="ja-JP" sz="1900" b="1" dirty="0"/>
              <a:t>　</a:t>
            </a:r>
            <a:r>
              <a:rPr lang="ja-JP" altLang="en-US" sz="1900" b="1" dirty="0"/>
              <a:t>　　　</a:t>
            </a:r>
            <a:r>
              <a:rPr lang="ja-JP" altLang="ja-JP" sz="1900" b="1" dirty="0"/>
              <a:t>・関東平野、武蔵野台地の地形　</a:t>
            </a:r>
            <a:r>
              <a:rPr lang="en-US" altLang="ja-JP" sz="1900" b="1" dirty="0"/>
              <a:t>(</a:t>
            </a:r>
            <a:r>
              <a:rPr lang="ja-JP" altLang="ja-JP" sz="1900" b="1" dirty="0"/>
              <a:t>縄文海進など</a:t>
            </a:r>
            <a:r>
              <a:rPr lang="en-US" altLang="ja-JP" sz="1900" b="1" dirty="0"/>
              <a:t>)</a:t>
            </a:r>
            <a:r>
              <a:rPr lang="ja-JP" altLang="ja-JP" sz="1900" b="1" dirty="0"/>
              <a:t>　 　　</a:t>
            </a:r>
            <a:endParaRPr lang="ja-JP" altLang="ja-JP" sz="1900" dirty="0"/>
          </a:p>
          <a:p>
            <a:pPr marL="0" indent="0">
              <a:buNone/>
            </a:pPr>
            <a:endParaRPr lang="en-US" altLang="ja-JP" sz="1900" b="1" dirty="0"/>
          </a:p>
          <a:p>
            <a:pPr marL="0" indent="0">
              <a:buNone/>
            </a:pPr>
            <a:r>
              <a:rPr lang="ja-JP" altLang="ja-JP" sz="1900" b="1" dirty="0"/>
              <a:t>３－２　街道探究エピソード</a:t>
            </a:r>
            <a:r>
              <a:rPr lang="ja-JP" altLang="en-US" sz="1900" b="1" dirty="0"/>
              <a:t>　</a:t>
            </a:r>
            <a:r>
              <a:rPr lang="en-US" altLang="ja-JP" sz="1900" b="1" dirty="0"/>
              <a:t>(</a:t>
            </a:r>
            <a:r>
              <a:rPr lang="ja-JP" altLang="ja-JP" sz="1900" b="1" dirty="0"/>
              <a:t>中世編</a:t>
            </a:r>
            <a:r>
              <a:rPr lang="en-US" altLang="ja-JP" sz="1900" b="1" dirty="0"/>
              <a:t>) </a:t>
            </a:r>
            <a:r>
              <a:rPr lang="ja-JP" altLang="ja-JP" sz="1900" b="1" dirty="0"/>
              <a:t>　</a:t>
            </a:r>
            <a:endParaRPr lang="ja-JP" altLang="ja-JP" sz="1900" dirty="0"/>
          </a:p>
          <a:p>
            <a:pPr marL="0" indent="0">
              <a:buNone/>
            </a:pPr>
            <a:r>
              <a:rPr lang="ja-JP" altLang="en-US" sz="1900" b="1" dirty="0"/>
              <a:t>　　　　</a:t>
            </a:r>
            <a:r>
              <a:rPr lang="ja-JP" altLang="ja-JP" sz="1900" b="1" dirty="0"/>
              <a:t>・鎌倉～南北朝時代</a:t>
            </a:r>
            <a:r>
              <a:rPr lang="ja-JP" altLang="en-US" sz="1900" b="1" dirty="0"/>
              <a:t>　</a:t>
            </a:r>
            <a:r>
              <a:rPr lang="ja-JP" altLang="ja-JP" sz="1900" b="1" dirty="0"/>
              <a:t>・戦国～安土桃山時代</a:t>
            </a:r>
            <a:endParaRPr lang="ja-JP" altLang="en-US" sz="1900" b="1" dirty="0"/>
          </a:p>
          <a:p>
            <a:pPr marL="0" indent="0">
              <a:buNone/>
            </a:pPr>
            <a:endParaRPr lang="en-US" altLang="ja-JP" sz="1900" b="1" dirty="0"/>
          </a:p>
          <a:p>
            <a:pPr marL="0" indent="0">
              <a:buNone/>
            </a:pPr>
            <a:r>
              <a:rPr lang="ja-JP" altLang="ja-JP" sz="1900" b="1" dirty="0"/>
              <a:t>３－３　地形で読み解く武田信玄</a:t>
            </a:r>
            <a:r>
              <a:rPr lang="en-US" altLang="ja-JP" sz="1900" b="1" dirty="0"/>
              <a:t>VS</a:t>
            </a:r>
            <a:r>
              <a:rPr lang="ja-JP" altLang="ja-JP" sz="1900" b="1" dirty="0"/>
              <a:t>小田原北条氏</a:t>
            </a:r>
            <a:r>
              <a:rPr lang="ja-JP" altLang="en-US" sz="1900" b="1" dirty="0"/>
              <a:t>　</a:t>
            </a:r>
            <a:r>
              <a:rPr lang="en-US" altLang="ja-JP" sz="1900" b="1" dirty="0"/>
              <a:t>(</a:t>
            </a:r>
            <a:r>
              <a:rPr lang="ja-JP" altLang="ja-JP" sz="1900" b="1" dirty="0"/>
              <a:t>序章</a:t>
            </a:r>
            <a:r>
              <a:rPr lang="en-US" altLang="ja-JP" sz="1900" b="1" dirty="0"/>
              <a:t>)</a:t>
            </a:r>
            <a:endParaRPr lang="ja-JP" altLang="ja-JP" sz="1900" dirty="0"/>
          </a:p>
          <a:p>
            <a:pPr marL="0" indent="0">
              <a:buNone/>
            </a:pPr>
            <a:r>
              <a:rPr lang="ja-JP" altLang="en-US" sz="1900" b="1" dirty="0"/>
              <a:t>　　　　・甲府盆地の形成　・日本を代表する「扇状地」</a:t>
            </a:r>
          </a:p>
          <a:p>
            <a:pPr marL="0" indent="0">
              <a:buNone/>
            </a:pPr>
            <a:r>
              <a:rPr lang="ja-JP" altLang="en-US" sz="1900" b="1" dirty="0"/>
              <a:t>　　　　・甲府盆地を流れる河川と水害　・武田</a:t>
            </a:r>
            <a:r>
              <a:rPr lang="ja-JP" altLang="ja-JP" sz="1900" b="1" dirty="0"/>
              <a:t>信玄</a:t>
            </a:r>
            <a:r>
              <a:rPr lang="ja-JP" altLang="en-US" sz="1900" b="1" dirty="0"/>
              <a:t>の治水事業「信玄堤」</a:t>
            </a:r>
            <a:r>
              <a:rPr lang="ja-JP" altLang="ja-JP" sz="1900" b="1" dirty="0"/>
              <a:t>　　</a:t>
            </a:r>
            <a:endParaRPr lang="ja-JP" altLang="ja-JP" sz="1900" dirty="0"/>
          </a:p>
          <a:p>
            <a:pPr marL="0" indent="0">
              <a:buNone/>
            </a:pPr>
            <a:endParaRPr lang="en-US" altLang="ja-JP" sz="1900" b="1" dirty="0"/>
          </a:p>
          <a:p>
            <a:pPr marL="0" indent="0">
              <a:buNone/>
            </a:pPr>
            <a:r>
              <a:rPr lang="ja-JP" altLang="ja-JP" sz="1900" b="1" dirty="0"/>
              <a:t>３－４　近世以降の都市発展ストーリー</a:t>
            </a:r>
            <a:r>
              <a:rPr lang="en-US" altLang="ja-JP" sz="1900" b="1" dirty="0"/>
              <a:t>(</a:t>
            </a:r>
            <a:r>
              <a:rPr lang="ja-JP" altLang="ja-JP" sz="1900" b="1" dirty="0"/>
              <a:t>第一幕</a:t>
            </a:r>
            <a:r>
              <a:rPr lang="en-US" altLang="ja-JP" sz="1900" b="1" dirty="0"/>
              <a:t>)</a:t>
            </a:r>
            <a:r>
              <a:rPr lang="ja-JP" altLang="ja-JP" sz="1900" b="1" dirty="0" err="1"/>
              <a:t>、</a:t>
            </a:r>
            <a:r>
              <a:rPr lang="ja-JP" altLang="ja-JP" sz="1900" b="1" dirty="0"/>
              <a:t>現代の首都圏のすがた</a:t>
            </a:r>
            <a:endParaRPr lang="ja-JP" altLang="ja-JP" sz="1900" dirty="0"/>
          </a:p>
          <a:p>
            <a:pPr marL="0" indent="0">
              <a:buNone/>
            </a:pPr>
            <a:r>
              <a:rPr lang="ja-JP" altLang="en-US" sz="1900" b="1" dirty="0"/>
              <a:t>　</a:t>
            </a:r>
            <a:r>
              <a:rPr lang="ja-JP" altLang="ja-JP" sz="1900" b="1" dirty="0"/>
              <a:t>　</a:t>
            </a:r>
            <a:r>
              <a:rPr lang="ja-JP" altLang="en-US" sz="1900" b="1" dirty="0"/>
              <a:t>　　・</a:t>
            </a:r>
            <a:r>
              <a:rPr lang="ja-JP" altLang="ja-JP" sz="1900" b="1" dirty="0"/>
              <a:t>八王子「桑都（そうと）物語」</a:t>
            </a:r>
            <a:endParaRPr lang="ja-JP" altLang="en-US" sz="1900" b="1" dirty="0"/>
          </a:p>
          <a:p>
            <a:pPr marL="0" indent="0">
              <a:buNone/>
            </a:pPr>
            <a:r>
              <a:rPr lang="ja-JP" altLang="en-US" sz="1900" b="1" dirty="0"/>
              <a:t>　　　　・国土交通省「首都圏白書」</a:t>
            </a:r>
            <a:endParaRPr lang="en-US" altLang="ja-JP" sz="1900" b="1" dirty="0"/>
          </a:p>
          <a:p>
            <a:pPr marL="0" indent="0">
              <a:buNone/>
            </a:pPr>
            <a:r>
              <a:rPr lang="en-US" altLang="ja-JP" dirty="0"/>
              <a:t>               </a:t>
            </a:r>
            <a:endParaRPr lang="ja-JP" altLang="ja-JP" dirty="0"/>
          </a:p>
          <a:p>
            <a:pPr marL="0" indent="0">
              <a:buNone/>
            </a:pPr>
            <a:endParaRPr lang="ja-JP" altLang="ja-JP" dirty="0"/>
          </a:p>
          <a:p>
            <a:pPr marL="0" indent="0">
              <a:buNone/>
            </a:pPr>
            <a:endParaRPr lang="ja-JP" altLang="en-US" b="1" dirty="0"/>
          </a:p>
        </p:txBody>
      </p:sp>
    </p:spTree>
    <p:extLst>
      <p:ext uri="{BB962C8B-B14F-4D97-AF65-F5344CB8AC3E}">
        <p14:creationId xmlns:p14="http://schemas.microsoft.com/office/powerpoint/2010/main" val="1084594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463911" y="206862"/>
            <a:ext cx="8856726" cy="1636005"/>
          </a:xfrm>
        </p:spPr>
        <p:txBody>
          <a:bodyPr>
            <a:normAutofit fontScale="90000"/>
          </a:bodyPr>
          <a:lstStyle/>
          <a:p>
            <a:r>
              <a:rPr lang="ja-JP" altLang="ja-JP" sz="2000" b="1" dirty="0">
                <a:solidFill>
                  <a:srgbClr val="00CCFF"/>
                </a:solidFill>
              </a:rPr>
              <a:t>テーマ③</a:t>
            </a:r>
            <a:r>
              <a:rPr lang="ja-JP" altLang="en-US" sz="2000" b="1" dirty="0">
                <a:solidFill>
                  <a:srgbClr val="00CCFF"/>
                </a:solidFill>
              </a:rPr>
              <a:t>　</a:t>
            </a:r>
            <a:r>
              <a:rPr lang="ja-JP" altLang="ja-JP" sz="2000" b="1" dirty="0">
                <a:solidFill>
                  <a:srgbClr val="00CCFF"/>
                </a:solidFill>
              </a:rPr>
              <a:t>「白熱地歴探究！地形で読み解く関東地方、首都圏の発展」</a:t>
            </a:r>
            <a:br>
              <a:rPr lang="ja-JP" altLang="en-US" sz="2000" b="1" dirty="0">
                <a:solidFill>
                  <a:srgbClr val="00CCFF"/>
                </a:solidFill>
              </a:rPr>
            </a:br>
            <a:r>
              <a:rPr lang="ja-JP" altLang="en-US" sz="3200" b="1" dirty="0">
                <a:solidFill>
                  <a:srgbClr val="00CCFF"/>
                </a:solidFill>
                <a:latin typeface="HG丸ｺﾞｼｯｸM-PRO" panose="020F0600000000000000" pitchFamily="50" charset="-128"/>
                <a:ea typeface="HG丸ｺﾞｼｯｸM-PRO" panose="020F0600000000000000" pitchFamily="50" charset="-128"/>
              </a:rPr>
              <a:t>　</a:t>
            </a:r>
            <a:r>
              <a:rPr lang="ja-JP" altLang="ja-JP" sz="2400" b="1" dirty="0"/>
              <a:t> </a:t>
            </a:r>
            <a:r>
              <a:rPr lang="ja-JP" altLang="ja-JP" sz="2400" b="1" dirty="0">
                <a:solidFill>
                  <a:srgbClr val="FF0000"/>
                </a:solidFill>
                <a:latin typeface="+mn-ea"/>
                <a:ea typeface="+mn-ea"/>
              </a:rPr>
              <a:t>３－１　関東の地形形成ヒストリー</a:t>
            </a:r>
            <a:br>
              <a:rPr lang="ja-JP" altLang="ja-JP" sz="2400" b="1" dirty="0">
                <a:solidFill>
                  <a:srgbClr val="FF0000"/>
                </a:solidFill>
                <a:latin typeface="+mn-ea"/>
                <a:ea typeface="+mn-ea"/>
              </a:rPr>
            </a:br>
            <a:r>
              <a:rPr lang="ja-JP" altLang="ja-JP" sz="2400" b="1" dirty="0">
                <a:solidFill>
                  <a:srgbClr val="FF0000"/>
                </a:solidFill>
                <a:latin typeface="+mn-ea"/>
                <a:ea typeface="+mn-ea"/>
              </a:rPr>
              <a:t>　</a:t>
            </a:r>
            <a:r>
              <a:rPr lang="ja-JP" altLang="en-US" sz="2400" b="1" dirty="0">
                <a:solidFill>
                  <a:srgbClr val="FF0000"/>
                </a:solidFill>
                <a:latin typeface="+mn-ea"/>
                <a:ea typeface="+mn-ea"/>
              </a:rPr>
              <a:t>　　　</a:t>
            </a:r>
            <a:r>
              <a:rPr lang="ja-JP" altLang="ja-JP" sz="2400" b="1" dirty="0">
                <a:solidFill>
                  <a:srgbClr val="FF0000"/>
                </a:solidFill>
                <a:latin typeface="+mn-ea"/>
                <a:ea typeface="+mn-ea"/>
              </a:rPr>
              <a:t>・関東平野、武蔵野台地の地形　</a:t>
            </a:r>
            <a:r>
              <a:rPr lang="en-US" altLang="ja-JP" sz="2400" b="1" dirty="0">
                <a:solidFill>
                  <a:srgbClr val="FF0000"/>
                </a:solidFill>
                <a:latin typeface="+mn-ea"/>
                <a:ea typeface="+mn-ea"/>
              </a:rPr>
              <a:t>(</a:t>
            </a:r>
            <a:r>
              <a:rPr lang="ja-JP" altLang="ja-JP" sz="2400" b="1" dirty="0">
                <a:solidFill>
                  <a:srgbClr val="FF0000"/>
                </a:solidFill>
                <a:latin typeface="+mn-ea"/>
                <a:ea typeface="+mn-ea"/>
              </a:rPr>
              <a:t>縄文海進など</a:t>
            </a:r>
            <a:r>
              <a:rPr lang="en-US" altLang="ja-JP" sz="2400" b="1" dirty="0">
                <a:solidFill>
                  <a:srgbClr val="FF0000"/>
                </a:solidFill>
                <a:latin typeface="+mn-ea"/>
                <a:ea typeface="+mn-ea"/>
              </a:rPr>
              <a:t>) </a:t>
            </a:r>
            <a:r>
              <a:rPr lang="ja-JP" altLang="en-US" sz="2400" b="1" dirty="0">
                <a:solidFill>
                  <a:srgbClr val="FF0000"/>
                </a:solidFill>
                <a:latin typeface="+mn-ea"/>
                <a:ea typeface="+mn-ea"/>
              </a:rPr>
              <a:t>　</a:t>
            </a:r>
            <a:r>
              <a:rPr lang="ja-JP" altLang="ja-JP" b="1" dirty="0"/>
              <a:t>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63911" y="1842867"/>
            <a:ext cx="7731822" cy="4309577"/>
          </a:xfrm>
        </p:spPr>
        <p:txBody>
          <a:bodyPr>
            <a:normAutofit/>
          </a:bodyPr>
          <a:lstStyle/>
          <a:p>
            <a:pPr marL="0" indent="0">
              <a:buNone/>
            </a:pPr>
            <a:r>
              <a:rPr lang="ja-JP" altLang="ja-JP" sz="1800" b="1" dirty="0"/>
              <a:t>　</a:t>
            </a:r>
            <a:r>
              <a:rPr lang="ja-JP" altLang="en-US" sz="1800" b="1" dirty="0"/>
              <a:t>角川武蔵野ミュージアム（埼玉県所沢市）に常設展示されている</a:t>
            </a:r>
          </a:p>
          <a:p>
            <a:pPr marL="0" indent="0">
              <a:buNone/>
            </a:pPr>
            <a:r>
              <a:rPr lang="ja-JP" altLang="en-US" sz="1800" b="1" dirty="0"/>
              <a:t>プロジェクション地形模型を利用して、</a:t>
            </a:r>
            <a:r>
              <a:rPr lang="ja-JP" altLang="ja-JP" sz="1800" b="1" dirty="0"/>
              <a:t>関東平野</a:t>
            </a:r>
            <a:r>
              <a:rPr lang="ja-JP" altLang="en-US" sz="1800" b="1" dirty="0"/>
              <a:t>の成り立ち、</a:t>
            </a:r>
            <a:r>
              <a:rPr lang="ja-JP" altLang="ja-JP" sz="1800" b="1" dirty="0"/>
              <a:t>武蔵野台地</a:t>
            </a:r>
            <a:endParaRPr lang="ja-JP" altLang="en-US" sz="1800" b="1" dirty="0"/>
          </a:p>
          <a:p>
            <a:pPr marL="0" indent="0">
              <a:buNone/>
            </a:pPr>
            <a:r>
              <a:rPr lang="ja-JP" altLang="ja-JP" sz="1800" b="1" dirty="0"/>
              <a:t>の地形</a:t>
            </a:r>
            <a:r>
              <a:rPr lang="ja-JP" altLang="en-US" sz="1800" b="1" dirty="0"/>
              <a:t>などについて解説します。</a:t>
            </a:r>
          </a:p>
          <a:p>
            <a:pPr marL="0" indent="0">
              <a:buNone/>
            </a:pPr>
            <a:r>
              <a:rPr lang="ja-JP" altLang="en-US" sz="1800" b="1" dirty="0"/>
              <a:t>　プロジェクション地形模型を動画撮影することにより、縄文海進や地形</a:t>
            </a:r>
          </a:p>
          <a:p>
            <a:pPr marL="0" indent="0">
              <a:buNone/>
            </a:pPr>
            <a:r>
              <a:rPr lang="ja-JP" altLang="en-US" sz="1800" b="1" dirty="0"/>
              <a:t>の形成過程をビジュアルにわかりやすく説明することができます。</a:t>
            </a:r>
          </a:p>
          <a:p>
            <a:pPr marL="0" indent="0">
              <a:buNone/>
            </a:pPr>
            <a:r>
              <a:rPr lang="ja-JP" altLang="en-US" sz="1800" b="1" dirty="0"/>
              <a:t>　講師は東京都立墨田川高校の坂口先生、「武蔵野の発展」部分の解説は</a:t>
            </a:r>
          </a:p>
          <a:p>
            <a:pPr marL="0" indent="0">
              <a:buNone/>
            </a:pPr>
            <a:r>
              <a:rPr lang="ja-JP" altLang="en-US" sz="1800" b="1" dirty="0"/>
              <a:t>角川武蔵野ミュージアムの熊谷学芸員にお願いしました。</a:t>
            </a:r>
          </a:p>
          <a:p>
            <a:pPr marL="0" indent="0">
              <a:buNone/>
            </a:pPr>
            <a:endParaRPr lang="ja-JP" altLang="en-US" sz="1800" b="1" dirty="0"/>
          </a:p>
          <a:p>
            <a:pPr marL="0" indent="0">
              <a:buNone/>
            </a:pPr>
            <a:r>
              <a:rPr lang="ja-JP" altLang="ja-JP" sz="1800" b="1" dirty="0"/>
              <a:t>【</a:t>
            </a:r>
            <a:r>
              <a:rPr lang="en-US" altLang="ja-JP" sz="1800" b="1" dirty="0" err="1"/>
              <a:t>Youtube</a:t>
            </a:r>
            <a:r>
              <a:rPr lang="ja-JP" altLang="ja-JP" sz="1800" b="1" dirty="0"/>
              <a:t>動画リンク】</a:t>
            </a:r>
            <a:r>
              <a:rPr lang="en-US" altLang="ja-JP" sz="1800" b="1" dirty="0">
                <a:hlinkClick r:id="rId2"/>
              </a:rPr>
              <a:t>https://youtu.be/LWU5FpN4xf0</a:t>
            </a:r>
            <a:endParaRPr lang="en-US" altLang="ja-JP" sz="1800" b="1" dirty="0"/>
          </a:p>
          <a:p>
            <a:pPr marL="0" indent="0">
              <a:buNone/>
            </a:pPr>
            <a:endParaRPr lang="ja-JP" altLang="en-US" sz="1800" b="1" dirty="0"/>
          </a:p>
          <a:p>
            <a:pPr marL="0" indent="0">
              <a:buNone/>
            </a:pPr>
            <a:r>
              <a:rPr lang="en-US" altLang="ja-JP" sz="1800" b="1" dirty="0">
                <a:solidFill>
                  <a:srgbClr val="FF0000"/>
                </a:solidFill>
              </a:rPr>
              <a:t>【</a:t>
            </a:r>
            <a:r>
              <a:rPr lang="ja-JP" altLang="en-US" sz="1800" b="1" dirty="0">
                <a:solidFill>
                  <a:srgbClr val="FF0000"/>
                </a:solidFill>
              </a:rPr>
              <a:t>角川武蔵野ミュージアム</a:t>
            </a:r>
            <a:r>
              <a:rPr lang="en-US" altLang="ja-JP" sz="1800" b="1" dirty="0">
                <a:solidFill>
                  <a:srgbClr val="FF0000"/>
                </a:solidFill>
              </a:rPr>
              <a:t>】</a:t>
            </a:r>
            <a:r>
              <a:rPr lang="en-US" altLang="ja-JP" sz="1800" b="1" dirty="0"/>
              <a:t>https://kadcul.com/museum</a:t>
            </a:r>
            <a:r>
              <a:rPr lang="ja-JP" altLang="ja-JP" sz="1800" b="1" dirty="0"/>
              <a:t> 　　</a:t>
            </a:r>
            <a:endParaRPr lang="ja-JP" altLang="ja-JP" sz="1800" dirty="0"/>
          </a:p>
          <a:p>
            <a:pPr marL="0" indent="0">
              <a:buNone/>
            </a:pPr>
            <a:endParaRPr lang="ja-JP" altLang="ja-JP" sz="1800" dirty="0"/>
          </a:p>
          <a:p>
            <a:pPr marL="0" indent="0">
              <a:buNone/>
            </a:pPr>
            <a:endParaRPr lang="ja-JP" altLang="en-US" sz="1800" b="1" dirty="0"/>
          </a:p>
        </p:txBody>
      </p:sp>
    </p:spTree>
    <p:extLst>
      <p:ext uri="{BB962C8B-B14F-4D97-AF65-F5344CB8AC3E}">
        <p14:creationId xmlns:p14="http://schemas.microsoft.com/office/powerpoint/2010/main" val="14373454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558986" y="1301884"/>
            <a:ext cx="8388066" cy="5251316"/>
          </a:xfrm>
        </p:spPr>
        <p:txBody>
          <a:bodyPr>
            <a:normAutofit fontScale="85000" lnSpcReduction="10000"/>
          </a:bodyPr>
          <a:lstStyle/>
          <a:p>
            <a:pPr marL="0" indent="0">
              <a:buNone/>
            </a:pPr>
            <a:r>
              <a:rPr lang="ja-JP" altLang="ja-JP" b="1" dirty="0"/>
              <a:t>　</a:t>
            </a:r>
            <a:endParaRPr lang="ja-JP" altLang="ja-JP" dirty="0">
              <a:solidFill>
                <a:srgbClr val="7030A0"/>
              </a:solidFill>
            </a:endParaRPr>
          </a:p>
          <a:p>
            <a:pPr marL="0" indent="0" algn="just">
              <a:buNone/>
            </a:pPr>
            <a:r>
              <a:rPr lang="ja-JP" altLang="en-US"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　</a:t>
            </a:r>
            <a:r>
              <a:rPr lang="ja-JP" altLang="ja-JP"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鎌倉時代と戦国時代の古街道に関する壮大な歴史ロマンを、赤色立体地図を使いながら</a:t>
            </a:r>
            <a:endParaRPr lang="ja-JP" altLang="en-US"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endParaRPr>
          </a:p>
          <a:p>
            <a:pPr marL="0" indent="0" algn="just">
              <a:buNone/>
            </a:pPr>
            <a:r>
              <a:rPr lang="ja-JP" altLang="ja-JP"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読み解いていきます。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　</a:t>
            </a:r>
            <a:r>
              <a:rPr lang="ja-JP" altLang="ja-JP"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最新科学の地図を発明されたアジア航測㈱千葉達朗さんと、全国の歴史ある道をまちづくり</a:t>
            </a:r>
            <a:endParaRPr lang="ja-JP" altLang="en-US"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endParaRPr>
          </a:p>
          <a:p>
            <a:pPr marL="0" indent="0" algn="just">
              <a:buNone/>
            </a:pPr>
            <a:r>
              <a:rPr lang="ja-JP" altLang="ja-JP"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に活かす㈱歴史シアター・ジャパン代表の宮田太郎（古街道研究家）</a:t>
            </a:r>
            <a:r>
              <a:rPr lang="ja-JP" altLang="en-US"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さん</a:t>
            </a:r>
            <a:r>
              <a:rPr lang="ja-JP" altLang="ja-JP"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がコラボ対談しました。</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indent="0" algn="just">
              <a:buNone/>
            </a:pPr>
            <a:r>
              <a:rPr lang="ja-JP" altLang="ja-JP"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★４月以降は、興味のある学校関係者や生徒さん、学生さん、一般の方の参加が可能になる</a:t>
            </a:r>
            <a:endParaRPr lang="ja-JP" altLang="en-US"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endParaRPr>
          </a:p>
          <a:p>
            <a:pPr indent="0" algn="just">
              <a:buNone/>
            </a:pPr>
            <a:r>
              <a:rPr lang="ja-JP" altLang="ja-JP"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「コドラ―・プロジェクト」も開始予定です（乞うご期待！）</a:t>
            </a:r>
            <a:r>
              <a:rPr lang="ja-JP" altLang="en-US"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　</a:t>
            </a:r>
            <a:r>
              <a:rPr lang="ja-JP" altLang="ja-JP"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提供：</a:t>
            </a:r>
            <a:r>
              <a:rPr lang="en-US" altLang="ja-JP"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TEAM</a:t>
            </a:r>
            <a:r>
              <a:rPr lang="ja-JP" altLang="ja-JP"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　道</a:t>
            </a:r>
            <a:r>
              <a:rPr lang="en-US" altLang="ja-JP"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ism</a:t>
            </a:r>
            <a:r>
              <a:rPr lang="en-US" altLang="ja-JP" sz="1800" b="1" u="none" strike="noStrike" kern="100" dirty="0">
                <a:solidFill>
                  <a:srgbClr val="0000FF"/>
                </a:solidFill>
                <a:effectLst/>
                <a:latin typeface="UD デジタル 教科書体 NP-B" panose="02020700000000000000" pitchFamily="18" charset="-128"/>
                <a:ea typeface="游明朝" panose="02020400000000000000" pitchFamily="18" charset="-128"/>
                <a:cs typeface="Segoe UI Historic" panose="020B0502040204020203" pitchFamily="34" charset="0"/>
              </a:rPr>
              <a:t> </a:t>
            </a:r>
          </a:p>
          <a:p>
            <a:pPr indent="0" algn="just">
              <a:buNone/>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ja-JP" sz="1800" kern="100" dirty="0">
                <a:effectLst/>
                <a:latin typeface="游明朝" panose="02020400000000000000" pitchFamily="18" charset="-128"/>
                <a:ea typeface="UD デジタル 教科書体 N-B" panose="02020700000000000000" pitchFamily="17" charset="-128"/>
                <a:cs typeface="Times New Roman" panose="02020603050405020304" pitchFamily="18" charset="0"/>
              </a:rPr>
              <a:t>１．「鎌倉幕府の波状防衛ラインの謎」</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ja-JP" altLang="ja-JP" sz="1800" b="1" dirty="0"/>
              <a:t> 【</a:t>
            </a:r>
            <a:r>
              <a:rPr lang="en-US" altLang="ja-JP" sz="1800" b="1" dirty="0" err="1"/>
              <a:t>Youtube</a:t>
            </a:r>
            <a:r>
              <a:rPr lang="ja-JP" altLang="ja-JP" sz="1800" b="1" dirty="0"/>
              <a:t>動画リンク】 </a:t>
            </a:r>
            <a:r>
              <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URL</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1800" u="sng" kern="100" dirty="0">
                <a:solidFill>
                  <a:srgbClr val="0000FF"/>
                </a:solidFill>
                <a:effectLst/>
                <a:latin typeface="Segoe UI Historic" panose="020B0502040204020203" pitchFamily="34" charset="0"/>
                <a:ea typeface="游明朝" panose="02020400000000000000" pitchFamily="18" charset="-128"/>
                <a:cs typeface="Times New Roman" panose="02020603050405020304" pitchFamily="18" charset="0"/>
                <a:hlinkClick r:id="rId2"/>
              </a:rPr>
              <a:t>https://youtu.be/2bA2d6Ff0YA</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en-US" altLang="ja-JP" sz="1800" kern="100" dirty="0">
                <a:effectLst/>
                <a:latin typeface="UD デジタル 教科書体 N-B" panose="02020700000000000000" pitchFamily="17"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ja-JP" sz="1800" kern="100" dirty="0">
                <a:effectLst/>
                <a:latin typeface="游明朝" panose="02020400000000000000" pitchFamily="18" charset="-128"/>
                <a:ea typeface="UD デジタル 教科書体 N-B" panose="02020700000000000000" pitchFamily="17" charset="-128"/>
                <a:cs typeface="Times New Roman" panose="02020603050405020304" pitchFamily="18" charset="0"/>
              </a:rPr>
              <a:t>２．「武田信玄軍の進軍ルート解明！御殿峠古道のダイナミックな古街道痕跡」</a:t>
            </a:r>
            <a:endParaRPr lang="ja-JP" altLang="en-US" sz="1800" kern="100" dirty="0">
              <a:effectLst/>
              <a:latin typeface="游明朝" panose="02020400000000000000" pitchFamily="18" charset="-128"/>
              <a:ea typeface="UD デジタル 教科書体 N-B" panose="02020700000000000000" pitchFamily="17" charset="-128"/>
              <a:cs typeface="Times New Roman" panose="02020603050405020304" pitchFamily="18" charset="0"/>
            </a:endParaRPr>
          </a:p>
          <a:p>
            <a:pPr marL="0" indent="0" algn="just">
              <a:buNone/>
            </a:pPr>
            <a:r>
              <a:rPr lang="ja-JP" altLang="en-US" sz="1800" kern="100" dirty="0">
                <a:latin typeface="游明朝" panose="02020400000000000000" pitchFamily="18" charset="-128"/>
                <a:ea typeface="UD デジタル 教科書体 N-B" panose="02020700000000000000" pitchFamily="17" charset="-128"/>
                <a:cs typeface="Times New Roman" panose="02020603050405020304" pitchFamily="18" charset="0"/>
              </a:rPr>
              <a:t>　　　</a:t>
            </a:r>
            <a:r>
              <a:rPr lang="en-US" altLang="ja-JP" sz="1800" u="sng" kern="100" dirty="0">
                <a:solidFill>
                  <a:srgbClr val="0000FF"/>
                </a:solidFill>
                <a:effectLst/>
                <a:latin typeface="Segoe UI Historic" panose="020B0502040204020203" pitchFamily="34" charset="0"/>
                <a:ea typeface="游明朝" panose="02020400000000000000" pitchFamily="18" charset="-128"/>
                <a:cs typeface="Times New Roman" panose="02020603050405020304" pitchFamily="18" charset="0"/>
                <a:hlinkClick r:id="rId3"/>
              </a:rPr>
              <a:t>https://youtu.be/kkdvllC1HwE</a:t>
            </a:r>
            <a:endParaRPr lang="ja-JP" altLang="en-US" sz="1800" u="sng" kern="100" dirty="0">
              <a:solidFill>
                <a:srgbClr val="0000FF"/>
              </a:solidFill>
              <a:effectLst/>
              <a:latin typeface="Segoe UI Historic" panose="020B0502040204020203" pitchFamily="34" charset="0"/>
              <a:ea typeface="游明朝" panose="02020400000000000000" pitchFamily="18" charset="-128"/>
              <a:cs typeface="Times New Roman" panose="02020603050405020304" pitchFamily="18" charset="0"/>
            </a:endParaRPr>
          </a:p>
          <a:p>
            <a:pPr marL="0" indent="0" algn="just">
              <a:buNone/>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en-US" altLang="ja-JP" sz="1800" u="none" strike="noStrike" kern="100" dirty="0">
                <a:solidFill>
                  <a:srgbClr val="0000FF"/>
                </a:solidFill>
                <a:effectLst/>
                <a:latin typeface="Segoe UI Historic" panose="020B0502040204020203" pitchFamily="34" charset="0"/>
                <a:ea typeface="游明朝" panose="02020400000000000000" pitchFamily="18" charset="-128"/>
                <a:cs typeface="Times New Roman" panose="02020603050405020304" pitchFamily="18" charset="0"/>
              </a:rPr>
              <a:t>  </a:t>
            </a:r>
            <a:r>
              <a:rPr lang="ja-JP" altLang="ja-JP"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【お問い合わせ先】　㈱歴史シアター・ジャパンの</a:t>
            </a:r>
            <a:r>
              <a:rPr lang="en-US" altLang="ja-JP"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HP</a:t>
            </a:r>
            <a:r>
              <a:rPr lang="ja-JP" altLang="en-US" sz="1800" b="1" u="none" strike="noStrike" kern="100" dirty="0">
                <a:solidFill>
                  <a:srgbClr val="0000FF"/>
                </a:solidFill>
                <a:effectLst/>
                <a:latin typeface="游明朝" panose="02020400000000000000" pitchFamily="18" charset="-128"/>
                <a:ea typeface="UD デジタル 教科書体 NP-B" panose="02020700000000000000" pitchFamily="18" charset="-128"/>
                <a:cs typeface="Segoe UI Historic" panose="020B0502040204020203" pitchFamily="34" charset="0"/>
              </a:rPr>
              <a:t>　</a:t>
            </a:r>
            <a:r>
              <a:rPr lang="en-US" altLang="ja-JP" sz="1800" u="sng" kern="100" dirty="0">
                <a:solidFill>
                  <a:srgbClr val="0000FF"/>
                </a:solidFill>
                <a:effectLst/>
                <a:latin typeface="UD デジタル 教科書体 NK-R" panose="02020400000000000000" pitchFamily="18" charset="-128"/>
                <a:ea typeface="游明朝" panose="02020400000000000000" pitchFamily="18" charset="-128"/>
                <a:cs typeface="Times New Roman" panose="02020603050405020304" pitchFamily="18" charset="0"/>
                <a:hlinkClick r:id="rId4"/>
              </a:rPr>
              <a:t>https://www.rekijapa.com</a:t>
            </a:r>
            <a:r>
              <a:rPr lang="en-US" altLang="ja-JP" sz="1800" kern="100" dirty="0">
                <a:effectLst/>
                <a:latin typeface="UD デジタル 教科書体 NK-R" panose="02020400000000000000" pitchFamily="18" charset="-128"/>
                <a:ea typeface="游明朝" panose="02020400000000000000" pitchFamily="18"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endParaRPr lang="ja-JP" altLang="en-US" b="1" dirty="0"/>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576453" y="206862"/>
            <a:ext cx="8370599" cy="1399822"/>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b="1" dirty="0">
                <a:solidFill>
                  <a:srgbClr val="00CCFF"/>
                </a:solidFill>
              </a:rPr>
              <a:t>テーマ③</a:t>
            </a:r>
            <a:r>
              <a:rPr lang="ja-JP" altLang="en-US" b="1" dirty="0">
                <a:solidFill>
                  <a:srgbClr val="00CCFF"/>
                </a:solidFill>
              </a:rPr>
              <a:t>　</a:t>
            </a:r>
            <a:r>
              <a:rPr lang="ja-JP" altLang="ja-JP" b="1" dirty="0">
                <a:solidFill>
                  <a:srgbClr val="00CCFF"/>
                </a:solidFill>
              </a:rPr>
              <a:t>「白熱地歴探究！地形で読み解く関東地方、首都圏の発展」</a:t>
            </a:r>
            <a:endParaRPr lang="ja-JP" altLang="en-US" b="1" dirty="0">
              <a:solidFill>
                <a:srgbClr val="00CCFF"/>
              </a:solidFill>
            </a:endParaRPr>
          </a:p>
          <a:p>
            <a:endParaRPr lang="ja-JP" altLang="en-US" sz="2000" b="1" dirty="0">
              <a:solidFill>
                <a:srgbClr val="00CCFF"/>
              </a:solidFill>
            </a:endParaRPr>
          </a:p>
          <a:p>
            <a:r>
              <a:rPr lang="ja-JP" altLang="ja-JP" sz="2400" b="1" dirty="0">
                <a:solidFill>
                  <a:srgbClr val="FF0000"/>
                </a:solidFill>
                <a:latin typeface="+mn-ea"/>
                <a:ea typeface="+mn-ea"/>
              </a:rPr>
              <a:t>　</a:t>
            </a:r>
            <a:r>
              <a:rPr lang="ja-JP" altLang="ja-JP" sz="5900" b="1" dirty="0">
                <a:solidFill>
                  <a:srgbClr val="FF0000"/>
                </a:solidFill>
                <a:latin typeface="+mn-ea"/>
                <a:ea typeface="+mn-ea"/>
              </a:rPr>
              <a:t>３－２　街道探究エピソード</a:t>
            </a:r>
            <a:r>
              <a:rPr lang="ja-JP" altLang="en-US" sz="5900" b="1" dirty="0">
                <a:solidFill>
                  <a:srgbClr val="FF0000"/>
                </a:solidFill>
                <a:latin typeface="+mn-ea"/>
                <a:ea typeface="+mn-ea"/>
              </a:rPr>
              <a:t>　</a:t>
            </a:r>
            <a:r>
              <a:rPr lang="en-US" altLang="ja-JP" sz="5900" b="1" dirty="0">
                <a:solidFill>
                  <a:srgbClr val="FF0000"/>
                </a:solidFill>
                <a:latin typeface="+mn-ea"/>
                <a:ea typeface="+mn-ea"/>
              </a:rPr>
              <a:t>(</a:t>
            </a:r>
            <a:r>
              <a:rPr lang="ja-JP" altLang="ja-JP" sz="5900" b="1" dirty="0">
                <a:solidFill>
                  <a:srgbClr val="FF0000"/>
                </a:solidFill>
                <a:latin typeface="+mn-ea"/>
                <a:ea typeface="+mn-ea"/>
              </a:rPr>
              <a:t>中世編</a:t>
            </a:r>
            <a:r>
              <a:rPr lang="en-US" altLang="ja-JP" sz="5900" b="1" dirty="0">
                <a:solidFill>
                  <a:srgbClr val="FF0000"/>
                </a:solidFill>
                <a:latin typeface="+mn-ea"/>
                <a:ea typeface="+mn-ea"/>
              </a:rPr>
              <a:t>) </a:t>
            </a:r>
            <a:endParaRPr lang="ja-JP" altLang="en-US" sz="5900" b="1" dirty="0">
              <a:solidFill>
                <a:srgbClr val="FF0000"/>
              </a:solidFill>
              <a:latin typeface="+mn-ea"/>
              <a:ea typeface="+mn-ea"/>
            </a:endParaRPr>
          </a:p>
          <a:p>
            <a:r>
              <a:rPr lang="ja-JP" altLang="ja-JP" sz="5900" b="1" dirty="0">
                <a:solidFill>
                  <a:srgbClr val="FF0000"/>
                </a:solidFill>
                <a:latin typeface="+mn-ea"/>
                <a:ea typeface="+mn-ea"/>
              </a:rPr>
              <a:t>　</a:t>
            </a:r>
            <a:endParaRPr lang="ja-JP" altLang="ja-JP" sz="5900" dirty="0">
              <a:solidFill>
                <a:srgbClr val="FF0000"/>
              </a:solidFill>
              <a:latin typeface="+mn-ea"/>
              <a:ea typeface="+mn-ea"/>
            </a:endParaRPr>
          </a:p>
          <a:p>
            <a:r>
              <a:rPr lang="ja-JP" altLang="en-US" sz="5900" b="1" dirty="0">
                <a:solidFill>
                  <a:srgbClr val="FF0000"/>
                </a:solidFill>
                <a:latin typeface="+mn-ea"/>
                <a:ea typeface="+mn-ea"/>
              </a:rPr>
              <a:t>　　　　</a:t>
            </a:r>
            <a:r>
              <a:rPr lang="ja-JP" altLang="ja-JP" sz="5900" b="1" dirty="0">
                <a:solidFill>
                  <a:srgbClr val="FF0000"/>
                </a:solidFill>
                <a:latin typeface="+mn-ea"/>
                <a:ea typeface="+mn-ea"/>
              </a:rPr>
              <a:t>・鎌倉～南北朝時代</a:t>
            </a:r>
            <a:r>
              <a:rPr lang="ja-JP" altLang="en-US" sz="5900" b="1" dirty="0">
                <a:solidFill>
                  <a:srgbClr val="FF0000"/>
                </a:solidFill>
                <a:latin typeface="+mn-ea"/>
                <a:ea typeface="+mn-ea"/>
              </a:rPr>
              <a:t>　</a:t>
            </a:r>
            <a:r>
              <a:rPr lang="ja-JP" altLang="ja-JP" sz="5900" b="1" dirty="0">
                <a:solidFill>
                  <a:srgbClr val="FF0000"/>
                </a:solidFill>
                <a:latin typeface="+mn-ea"/>
                <a:ea typeface="+mn-ea"/>
              </a:rPr>
              <a:t>・戦国～安土桃山時代</a:t>
            </a:r>
            <a:endParaRPr lang="ja-JP" altLang="en-US" sz="5900" b="1" dirty="0">
              <a:solidFill>
                <a:srgbClr val="FF0000"/>
              </a:solidFill>
              <a:latin typeface="+mn-ea"/>
              <a:ea typeface="+mn-ea"/>
            </a:endParaRPr>
          </a:p>
          <a:p>
            <a:r>
              <a:rPr lang="ja-JP" altLang="ja-JP" b="1" dirty="0"/>
              <a:t>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3287421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88995" y="1606684"/>
            <a:ext cx="8026028" cy="5251316"/>
          </a:xfrm>
        </p:spPr>
        <p:txBody>
          <a:bodyPr>
            <a:normAutofit/>
          </a:bodyPr>
          <a:lstStyle/>
          <a:p>
            <a:pPr marL="0" indent="0">
              <a:buNone/>
            </a:pPr>
            <a:r>
              <a:rPr lang="ja-JP" altLang="ja-JP" b="1" dirty="0"/>
              <a:t>　</a:t>
            </a:r>
            <a:endParaRPr lang="ja-JP" altLang="ja-JP" dirty="0">
              <a:solidFill>
                <a:srgbClr val="7030A0"/>
              </a:solidFill>
            </a:endParaRPr>
          </a:p>
          <a:p>
            <a:pPr marL="0" indent="0">
              <a:buNone/>
            </a:pPr>
            <a:endParaRPr lang="ja-JP" altLang="en-US" b="1" dirty="0"/>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576453" y="206862"/>
            <a:ext cx="8370599" cy="1399822"/>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b="1" dirty="0">
                <a:solidFill>
                  <a:srgbClr val="00CCFF"/>
                </a:solidFill>
              </a:rPr>
              <a:t>テーマ③</a:t>
            </a:r>
            <a:r>
              <a:rPr lang="ja-JP" altLang="en-US" b="1" dirty="0">
                <a:solidFill>
                  <a:srgbClr val="00CCFF"/>
                </a:solidFill>
              </a:rPr>
              <a:t>　</a:t>
            </a:r>
            <a:r>
              <a:rPr lang="ja-JP" altLang="ja-JP" b="1" dirty="0">
                <a:solidFill>
                  <a:srgbClr val="00CCFF"/>
                </a:solidFill>
              </a:rPr>
              <a:t>「白熱地歴探究！地形で読み解く関東地方、首都圏の発展」</a:t>
            </a:r>
            <a:endParaRPr lang="ja-JP" altLang="en-US" b="1" dirty="0">
              <a:solidFill>
                <a:srgbClr val="00CCFF"/>
              </a:solidFill>
            </a:endParaRPr>
          </a:p>
          <a:p>
            <a:endParaRPr lang="ja-JP" altLang="en-US" sz="2000" b="1" dirty="0">
              <a:solidFill>
                <a:srgbClr val="00CCFF"/>
              </a:solidFill>
            </a:endParaRPr>
          </a:p>
          <a:p>
            <a:r>
              <a:rPr lang="ja-JP" altLang="ja-JP" sz="2400" b="1" dirty="0">
                <a:solidFill>
                  <a:srgbClr val="FF0000"/>
                </a:solidFill>
                <a:latin typeface="+mn-ea"/>
                <a:ea typeface="+mn-ea"/>
              </a:rPr>
              <a:t>　</a:t>
            </a:r>
            <a:r>
              <a:rPr lang="ja-JP" altLang="ja-JP" sz="5900" b="1" dirty="0">
                <a:solidFill>
                  <a:srgbClr val="FF0000"/>
                </a:solidFill>
                <a:latin typeface="+mn-ea"/>
                <a:ea typeface="+mn-ea"/>
              </a:rPr>
              <a:t>３－２　街道探究エピソード</a:t>
            </a:r>
            <a:r>
              <a:rPr lang="ja-JP" altLang="en-US" sz="5900" b="1" dirty="0">
                <a:solidFill>
                  <a:srgbClr val="FF0000"/>
                </a:solidFill>
                <a:latin typeface="+mn-ea"/>
                <a:ea typeface="+mn-ea"/>
              </a:rPr>
              <a:t>　</a:t>
            </a:r>
            <a:r>
              <a:rPr lang="en-US" altLang="ja-JP" sz="5900" b="1" dirty="0">
                <a:solidFill>
                  <a:srgbClr val="FF0000"/>
                </a:solidFill>
                <a:latin typeface="+mn-ea"/>
                <a:ea typeface="+mn-ea"/>
              </a:rPr>
              <a:t>(</a:t>
            </a:r>
            <a:r>
              <a:rPr lang="ja-JP" altLang="ja-JP" sz="5900" b="1" dirty="0">
                <a:solidFill>
                  <a:srgbClr val="FF0000"/>
                </a:solidFill>
                <a:latin typeface="+mn-ea"/>
                <a:ea typeface="+mn-ea"/>
              </a:rPr>
              <a:t>中世編</a:t>
            </a:r>
            <a:r>
              <a:rPr lang="en-US" altLang="ja-JP" sz="5900" b="1" dirty="0">
                <a:solidFill>
                  <a:srgbClr val="FF0000"/>
                </a:solidFill>
                <a:latin typeface="+mn-ea"/>
                <a:ea typeface="+mn-ea"/>
              </a:rPr>
              <a:t>) </a:t>
            </a:r>
            <a:endParaRPr lang="ja-JP" altLang="en-US" sz="5900" b="1" dirty="0">
              <a:solidFill>
                <a:srgbClr val="FF0000"/>
              </a:solidFill>
              <a:latin typeface="+mn-ea"/>
              <a:ea typeface="+mn-ea"/>
            </a:endParaRPr>
          </a:p>
          <a:p>
            <a:r>
              <a:rPr lang="ja-JP" altLang="ja-JP" sz="5900" b="1" dirty="0">
                <a:solidFill>
                  <a:srgbClr val="FF0000"/>
                </a:solidFill>
                <a:latin typeface="+mn-ea"/>
                <a:ea typeface="+mn-ea"/>
              </a:rPr>
              <a:t>　</a:t>
            </a:r>
            <a:endParaRPr lang="ja-JP" altLang="ja-JP" sz="5900" dirty="0">
              <a:solidFill>
                <a:srgbClr val="FF0000"/>
              </a:solidFill>
              <a:latin typeface="+mn-ea"/>
              <a:ea typeface="+mn-ea"/>
            </a:endParaRPr>
          </a:p>
          <a:p>
            <a:r>
              <a:rPr lang="ja-JP" altLang="en-US" sz="5900" b="1" dirty="0">
                <a:solidFill>
                  <a:srgbClr val="FF0000"/>
                </a:solidFill>
                <a:latin typeface="+mn-ea"/>
                <a:ea typeface="+mn-ea"/>
              </a:rPr>
              <a:t>　　　　　</a:t>
            </a:r>
            <a:r>
              <a:rPr lang="ja-JP" altLang="ja-JP" sz="5900" b="1" dirty="0">
                <a:solidFill>
                  <a:srgbClr val="FF0000"/>
                </a:solidFill>
                <a:latin typeface="+mn-ea"/>
                <a:ea typeface="+mn-ea"/>
              </a:rPr>
              <a:t>・鎌倉～南北朝時代</a:t>
            </a:r>
            <a:r>
              <a:rPr lang="ja-JP" altLang="en-US" sz="5900" b="1" dirty="0">
                <a:solidFill>
                  <a:srgbClr val="FF0000"/>
                </a:solidFill>
                <a:latin typeface="+mn-ea"/>
                <a:ea typeface="+mn-ea"/>
              </a:rPr>
              <a:t>　</a:t>
            </a:r>
          </a:p>
          <a:p>
            <a:r>
              <a:rPr lang="ja-JP" altLang="ja-JP" b="1" dirty="0"/>
              <a:t>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p>
        </p:txBody>
      </p:sp>
      <p:pic>
        <p:nvPicPr>
          <p:cNvPr id="6" name="図 5">
            <a:extLst>
              <a:ext uri="{FF2B5EF4-FFF2-40B4-BE49-F238E27FC236}">
                <a16:creationId xmlns:a16="http://schemas.microsoft.com/office/drawing/2014/main" id="{6ACFE971-D255-4726-86CB-4D202575C4E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966" y="1606684"/>
            <a:ext cx="8370598" cy="5129981"/>
          </a:xfrm>
          <a:prstGeom prst="rect">
            <a:avLst/>
          </a:prstGeom>
          <a:noFill/>
          <a:ln>
            <a:noFill/>
          </a:ln>
        </p:spPr>
      </p:pic>
    </p:spTree>
    <p:extLst>
      <p:ext uri="{BB962C8B-B14F-4D97-AF65-F5344CB8AC3E}">
        <p14:creationId xmlns:p14="http://schemas.microsoft.com/office/powerpoint/2010/main" val="4085114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88995" y="1606684"/>
            <a:ext cx="8026028" cy="5251316"/>
          </a:xfrm>
        </p:spPr>
        <p:txBody>
          <a:bodyPr>
            <a:normAutofit/>
          </a:bodyPr>
          <a:lstStyle/>
          <a:p>
            <a:pPr marL="0" indent="0">
              <a:buNone/>
            </a:pPr>
            <a:r>
              <a:rPr lang="ja-JP" altLang="ja-JP" b="1" dirty="0"/>
              <a:t>　</a:t>
            </a:r>
            <a:endParaRPr lang="ja-JP" altLang="ja-JP" dirty="0">
              <a:solidFill>
                <a:srgbClr val="7030A0"/>
              </a:solidFill>
            </a:endParaRPr>
          </a:p>
          <a:p>
            <a:pPr marL="0" indent="0">
              <a:buNone/>
            </a:pPr>
            <a:endParaRPr lang="ja-JP" altLang="en-US" b="1" dirty="0"/>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576453" y="206862"/>
            <a:ext cx="8370599" cy="1399822"/>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b="1" dirty="0">
                <a:solidFill>
                  <a:srgbClr val="00CCFF"/>
                </a:solidFill>
              </a:rPr>
              <a:t>テーマ③</a:t>
            </a:r>
            <a:r>
              <a:rPr lang="ja-JP" altLang="en-US" b="1" dirty="0">
                <a:solidFill>
                  <a:srgbClr val="00CCFF"/>
                </a:solidFill>
              </a:rPr>
              <a:t>　</a:t>
            </a:r>
            <a:r>
              <a:rPr lang="ja-JP" altLang="ja-JP" b="1" dirty="0">
                <a:solidFill>
                  <a:srgbClr val="00CCFF"/>
                </a:solidFill>
              </a:rPr>
              <a:t>「白熱地歴探究！地形で読み解く関東地方、首都圏の発展」</a:t>
            </a:r>
            <a:endParaRPr lang="ja-JP" altLang="en-US" b="1" dirty="0">
              <a:solidFill>
                <a:srgbClr val="00CCFF"/>
              </a:solidFill>
            </a:endParaRPr>
          </a:p>
          <a:p>
            <a:endParaRPr lang="ja-JP" altLang="en-US" sz="2000" b="1" dirty="0">
              <a:solidFill>
                <a:srgbClr val="00CCFF"/>
              </a:solidFill>
            </a:endParaRPr>
          </a:p>
          <a:p>
            <a:r>
              <a:rPr lang="ja-JP" altLang="ja-JP" sz="2400" b="1" dirty="0">
                <a:solidFill>
                  <a:srgbClr val="FF0000"/>
                </a:solidFill>
                <a:latin typeface="+mn-ea"/>
                <a:ea typeface="+mn-ea"/>
              </a:rPr>
              <a:t>　</a:t>
            </a:r>
            <a:r>
              <a:rPr lang="ja-JP" altLang="ja-JP" sz="5900" b="1" dirty="0">
                <a:solidFill>
                  <a:srgbClr val="FF0000"/>
                </a:solidFill>
                <a:latin typeface="+mn-ea"/>
                <a:ea typeface="+mn-ea"/>
              </a:rPr>
              <a:t>３－２　街道探究エピソード</a:t>
            </a:r>
            <a:r>
              <a:rPr lang="ja-JP" altLang="en-US" sz="5900" b="1" dirty="0">
                <a:solidFill>
                  <a:srgbClr val="FF0000"/>
                </a:solidFill>
                <a:latin typeface="+mn-ea"/>
                <a:ea typeface="+mn-ea"/>
              </a:rPr>
              <a:t>　</a:t>
            </a:r>
            <a:r>
              <a:rPr lang="en-US" altLang="ja-JP" sz="5900" b="1" dirty="0">
                <a:solidFill>
                  <a:srgbClr val="FF0000"/>
                </a:solidFill>
                <a:latin typeface="+mn-ea"/>
                <a:ea typeface="+mn-ea"/>
              </a:rPr>
              <a:t>(</a:t>
            </a:r>
            <a:r>
              <a:rPr lang="ja-JP" altLang="ja-JP" sz="5900" b="1" dirty="0">
                <a:solidFill>
                  <a:srgbClr val="FF0000"/>
                </a:solidFill>
                <a:latin typeface="+mn-ea"/>
                <a:ea typeface="+mn-ea"/>
              </a:rPr>
              <a:t>中世編</a:t>
            </a:r>
            <a:r>
              <a:rPr lang="en-US" altLang="ja-JP" sz="5900" b="1" dirty="0">
                <a:solidFill>
                  <a:srgbClr val="FF0000"/>
                </a:solidFill>
                <a:latin typeface="+mn-ea"/>
                <a:ea typeface="+mn-ea"/>
              </a:rPr>
              <a:t>) </a:t>
            </a:r>
            <a:endParaRPr lang="ja-JP" altLang="en-US" sz="5900" b="1" dirty="0">
              <a:solidFill>
                <a:srgbClr val="FF0000"/>
              </a:solidFill>
              <a:latin typeface="+mn-ea"/>
              <a:ea typeface="+mn-ea"/>
            </a:endParaRPr>
          </a:p>
          <a:p>
            <a:r>
              <a:rPr lang="ja-JP" altLang="ja-JP" sz="5900" b="1" dirty="0">
                <a:solidFill>
                  <a:srgbClr val="FF0000"/>
                </a:solidFill>
                <a:latin typeface="+mn-ea"/>
                <a:ea typeface="+mn-ea"/>
              </a:rPr>
              <a:t>　</a:t>
            </a:r>
            <a:endParaRPr lang="ja-JP" altLang="ja-JP" sz="5900" dirty="0">
              <a:solidFill>
                <a:srgbClr val="FF0000"/>
              </a:solidFill>
              <a:latin typeface="+mn-ea"/>
              <a:ea typeface="+mn-ea"/>
            </a:endParaRPr>
          </a:p>
          <a:p>
            <a:r>
              <a:rPr lang="ja-JP" altLang="en-US" sz="5900" b="1" dirty="0">
                <a:solidFill>
                  <a:srgbClr val="FF0000"/>
                </a:solidFill>
                <a:latin typeface="+mn-ea"/>
                <a:ea typeface="+mn-ea"/>
              </a:rPr>
              <a:t>　　　　　</a:t>
            </a:r>
            <a:r>
              <a:rPr lang="ja-JP" altLang="ja-JP" sz="5900" b="1" dirty="0">
                <a:solidFill>
                  <a:srgbClr val="FF0000"/>
                </a:solidFill>
                <a:latin typeface="+mn-ea"/>
                <a:ea typeface="+mn-ea"/>
              </a:rPr>
              <a:t>・戦国～安土桃山時代</a:t>
            </a:r>
            <a:endParaRPr lang="ja-JP" altLang="en-US" sz="5900" b="1" dirty="0">
              <a:solidFill>
                <a:srgbClr val="FF0000"/>
              </a:solidFill>
              <a:latin typeface="+mn-ea"/>
              <a:ea typeface="+mn-ea"/>
            </a:endParaRPr>
          </a:p>
          <a:p>
            <a:r>
              <a:rPr lang="ja-JP" altLang="ja-JP" b="1" dirty="0"/>
              <a:t>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p>
        </p:txBody>
      </p:sp>
      <p:pic>
        <p:nvPicPr>
          <p:cNvPr id="5" name="図 4">
            <a:extLst>
              <a:ext uri="{FF2B5EF4-FFF2-40B4-BE49-F238E27FC236}">
                <a16:creationId xmlns:a16="http://schemas.microsoft.com/office/drawing/2014/main" id="{72209CA7-8C26-476F-B5E9-5F5F24B87CF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452" y="1606684"/>
            <a:ext cx="8370599" cy="5159769"/>
          </a:xfrm>
          <a:prstGeom prst="rect">
            <a:avLst/>
          </a:prstGeom>
          <a:noFill/>
          <a:ln>
            <a:noFill/>
          </a:ln>
        </p:spPr>
      </p:pic>
    </p:spTree>
    <p:extLst>
      <p:ext uri="{BB962C8B-B14F-4D97-AF65-F5344CB8AC3E}">
        <p14:creationId xmlns:p14="http://schemas.microsoft.com/office/powerpoint/2010/main" val="1598659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628650" y="136524"/>
            <a:ext cx="8856726" cy="1636005"/>
          </a:xfrm>
        </p:spPr>
        <p:txBody>
          <a:bodyPr>
            <a:normAutofit/>
          </a:bodyPr>
          <a:lstStyle/>
          <a:p>
            <a:r>
              <a:rPr lang="ja-JP" altLang="en-US" sz="1400" b="1" dirty="0">
                <a:solidFill>
                  <a:srgbClr val="00FF99"/>
                </a:solidFill>
                <a:latin typeface="HG丸ｺﾞｼｯｸM-PRO" panose="020F0600000000000000" pitchFamily="50" charset="-128"/>
                <a:ea typeface="HG丸ｺﾞｼｯｸM-PRO" panose="020F0600000000000000" pitchFamily="50" charset="-128"/>
              </a:rPr>
              <a:t>Ｇ空間ＥＸＰＯ２０２１</a:t>
            </a:r>
            <a:r>
              <a:rPr lang="ja-JP" altLang="en-US" sz="2000" b="1" dirty="0">
                <a:solidFill>
                  <a:srgbClr val="00CCFF"/>
                </a:solidFill>
                <a:latin typeface="HG丸ｺﾞｼｯｸM-PRO" panose="020F0600000000000000" pitchFamily="50" charset="-128"/>
                <a:ea typeface="HG丸ｺﾞｼｯｸM-PRO" panose="020F0600000000000000" pitchFamily="50" charset="-128"/>
              </a:rPr>
              <a:t>　</a:t>
            </a:r>
            <a:r>
              <a:rPr lang="ja-JP" altLang="en-US" sz="2000" b="1" dirty="0">
                <a:solidFill>
                  <a:srgbClr val="00B0F0"/>
                </a:solidFill>
                <a:latin typeface="HG丸ｺﾞｼｯｸM-PRO" panose="020F0600000000000000" pitchFamily="50" charset="-128"/>
                <a:ea typeface="HG丸ｺﾞｼｯｸM-PRO" panose="020F0600000000000000" pitchFamily="50" charset="-128"/>
              </a:rPr>
              <a:t>地理教育コーナー　公開プログラム</a:t>
            </a:r>
            <a:r>
              <a:rPr lang="ja-JP" altLang="en-US" sz="3200" b="1" dirty="0">
                <a:solidFill>
                  <a:srgbClr val="00B0F0"/>
                </a:solidFill>
                <a:latin typeface="HG丸ｺﾞｼｯｸM-PRO" panose="020F0600000000000000" pitchFamily="50" charset="-128"/>
                <a:ea typeface="HG丸ｺﾞｼｯｸM-PRO" panose="020F0600000000000000" pitchFamily="50" charset="-128"/>
              </a:rPr>
              <a:t>　</a:t>
            </a:r>
            <a:br>
              <a:rPr lang="ja-JP" altLang="en-US" sz="3200" b="1" dirty="0">
                <a:solidFill>
                  <a:srgbClr val="00B0F0"/>
                </a:solidFill>
                <a:latin typeface="HG丸ｺﾞｼｯｸM-PRO" panose="020F0600000000000000" pitchFamily="50" charset="-128"/>
                <a:ea typeface="HG丸ｺﾞｼｯｸM-PRO" panose="020F0600000000000000" pitchFamily="50" charset="-128"/>
              </a:rPr>
            </a:br>
            <a:r>
              <a:rPr lang="ja-JP" altLang="en-US" sz="3200" b="1" dirty="0">
                <a:solidFill>
                  <a:srgbClr val="00B0F0"/>
                </a:solidFill>
                <a:latin typeface="HG丸ｺﾞｼｯｸM-PRO" panose="020F0600000000000000" pitchFamily="50" charset="-128"/>
                <a:ea typeface="HG丸ｺﾞｼｯｸM-PRO" panose="020F0600000000000000" pitchFamily="50" charset="-128"/>
              </a:rPr>
              <a:t>　</a:t>
            </a:r>
            <a:r>
              <a:rPr lang="ja-JP" altLang="ja-JP" sz="2400" b="1" dirty="0">
                <a:solidFill>
                  <a:srgbClr val="FF0000"/>
                </a:solidFill>
                <a:latin typeface="+mn-ea"/>
                <a:ea typeface="+mn-ea"/>
              </a:rPr>
              <a:t>テーマ①</a:t>
            </a:r>
            <a:r>
              <a:rPr lang="ja-JP" altLang="en-US" sz="2400" b="1" dirty="0">
                <a:solidFill>
                  <a:srgbClr val="FF0000"/>
                </a:solidFill>
                <a:latin typeface="+mn-ea"/>
                <a:ea typeface="+mn-ea"/>
              </a:rPr>
              <a:t>　</a:t>
            </a:r>
            <a:r>
              <a:rPr lang="ja-JP" altLang="ja-JP" sz="2400" b="1" dirty="0">
                <a:solidFill>
                  <a:srgbClr val="FF0000"/>
                </a:solidFill>
                <a:latin typeface="+mn-ea"/>
                <a:ea typeface="+mn-ea"/>
              </a:rPr>
              <a:t>「地図と地理空間情報でとらえる国土」</a:t>
            </a:r>
            <a:r>
              <a:rPr lang="ja-JP" altLang="ja-JP" sz="2700" b="1" dirty="0"/>
              <a:t>　　</a:t>
            </a:r>
            <a:r>
              <a:rPr lang="ja-JP" altLang="ja-JP" b="1" dirty="0"/>
              <a:t>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28650" y="1606684"/>
            <a:ext cx="7886700" cy="5251316"/>
          </a:xfrm>
        </p:spPr>
        <p:txBody>
          <a:bodyPr>
            <a:normAutofit/>
          </a:bodyPr>
          <a:lstStyle/>
          <a:p>
            <a:pPr marL="0" indent="0">
              <a:buNone/>
            </a:pPr>
            <a:r>
              <a:rPr lang="ja-JP" altLang="ja-JP" b="1" dirty="0"/>
              <a:t>　　　　　</a:t>
            </a:r>
            <a:r>
              <a:rPr lang="ja-JP" altLang="ja-JP" sz="1800" b="1" dirty="0">
                <a:solidFill>
                  <a:srgbClr val="00B0F0"/>
                </a:solidFill>
              </a:rPr>
              <a:t>【地理総合】【地理探究】向け</a:t>
            </a:r>
            <a:endParaRPr lang="ja-JP" altLang="ja-JP" sz="1800" dirty="0">
              <a:solidFill>
                <a:srgbClr val="00B0F0"/>
              </a:solidFill>
            </a:endParaRPr>
          </a:p>
          <a:p>
            <a:pPr marL="0" indent="0">
              <a:buNone/>
            </a:pPr>
            <a:r>
              <a:rPr lang="ja-JP" altLang="en-US" sz="1800" b="1" dirty="0">
                <a:solidFill>
                  <a:srgbClr val="00B0F0"/>
                </a:solidFill>
              </a:rPr>
              <a:t>　　　　　　　　　　　　　</a:t>
            </a:r>
            <a:r>
              <a:rPr lang="ja-JP" altLang="ja-JP" sz="1800" b="1" dirty="0">
                <a:solidFill>
                  <a:srgbClr val="00B0F0"/>
                </a:solidFill>
              </a:rPr>
              <a:t>【地図発展の歩み、未来への可能性】</a:t>
            </a:r>
            <a:endParaRPr lang="ja-JP" altLang="ja-JP" sz="1800" dirty="0">
              <a:solidFill>
                <a:srgbClr val="00B0F0"/>
              </a:solidFill>
            </a:endParaRPr>
          </a:p>
          <a:p>
            <a:pPr marL="0" lvl="0" indent="0">
              <a:buNone/>
            </a:pPr>
            <a:r>
              <a:rPr lang="ja-JP" altLang="ja-JP" sz="2000" b="1" dirty="0"/>
              <a:t>１－１</a:t>
            </a:r>
            <a:r>
              <a:rPr lang="ja-JP" altLang="en-US" sz="2000" b="1" dirty="0"/>
              <a:t>「地理教材共有サイト」</a:t>
            </a:r>
            <a:r>
              <a:rPr lang="ja-JP" altLang="ja-JP" sz="2000" b="1" dirty="0"/>
              <a:t>　</a:t>
            </a:r>
            <a:endParaRPr lang="ja-JP" altLang="ja-JP" sz="2000" dirty="0"/>
          </a:p>
          <a:p>
            <a:pPr marL="0" indent="0">
              <a:buNone/>
            </a:pPr>
            <a:r>
              <a:rPr lang="ja-JP" altLang="en-US" sz="2000" b="1" dirty="0"/>
              <a:t>　　</a:t>
            </a:r>
          </a:p>
          <a:p>
            <a:pPr marL="0" indent="0">
              <a:buNone/>
            </a:pPr>
            <a:r>
              <a:rPr lang="ja-JP" altLang="ja-JP" sz="2000" b="1" dirty="0"/>
              <a:t>１－</a:t>
            </a:r>
            <a:r>
              <a:rPr lang="ja-JP" altLang="en-US" sz="2000" b="1" dirty="0"/>
              <a:t>２</a:t>
            </a:r>
            <a:r>
              <a:rPr lang="ja-JP" altLang="ja-JP" sz="2000" b="1" dirty="0"/>
              <a:t> 「授業で使える当館所蔵地図」</a:t>
            </a:r>
            <a:r>
              <a:rPr lang="ja-JP" altLang="en-US" sz="2000" b="1" dirty="0"/>
              <a:t>　</a:t>
            </a:r>
          </a:p>
          <a:p>
            <a:pPr marL="0" indent="0">
              <a:buNone/>
            </a:pPr>
            <a:r>
              <a:rPr lang="ja-JP" altLang="en-US" sz="2000" b="1" dirty="0"/>
              <a:t>　　　　</a:t>
            </a:r>
            <a:endParaRPr lang="ja-JP" altLang="ja-JP" sz="2000" dirty="0"/>
          </a:p>
          <a:p>
            <a:pPr marL="0" lvl="0" indent="0">
              <a:buNone/>
            </a:pPr>
            <a:r>
              <a:rPr lang="ja-JP" altLang="ja-JP" sz="2000" b="1" dirty="0"/>
              <a:t>１－</a:t>
            </a:r>
            <a:r>
              <a:rPr lang="ja-JP" altLang="en-US" sz="2000" b="1" dirty="0"/>
              <a:t>３　日本の歴史</a:t>
            </a:r>
            <a:r>
              <a:rPr lang="en-US" altLang="ja-JP" sz="2000" b="1" dirty="0"/>
              <a:t>GIS</a:t>
            </a:r>
            <a:r>
              <a:rPr lang="ja-JP" altLang="en-US" sz="2000" b="1" dirty="0"/>
              <a:t>プラットフォームの構築</a:t>
            </a:r>
          </a:p>
          <a:p>
            <a:pPr marL="0" lvl="0" indent="0">
              <a:buNone/>
            </a:pPr>
            <a:r>
              <a:rPr lang="ja-JP" altLang="en-US" sz="2000" b="1" dirty="0"/>
              <a:t>　　　　　</a:t>
            </a:r>
            <a:r>
              <a:rPr lang="en-US" altLang="ja-JP" sz="2000" b="1" dirty="0"/>
              <a:t>-Japanese Old Maps Online-</a:t>
            </a:r>
            <a:endParaRPr lang="ja-JP" altLang="en-US" sz="2000" b="1" dirty="0"/>
          </a:p>
          <a:p>
            <a:pPr marL="0" lvl="0" indent="0">
              <a:buNone/>
            </a:pPr>
            <a:r>
              <a:rPr lang="ja-JP" altLang="en-US" sz="2000" b="1" dirty="0"/>
              <a:t> </a:t>
            </a:r>
            <a:r>
              <a:rPr lang="ja-JP" altLang="ja-JP" sz="2000" b="1" dirty="0"/>
              <a:t>１－</a:t>
            </a:r>
            <a:r>
              <a:rPr lang="ja-JP" altLang="en-US" sz="2000" b="1" dirty="0"/>
              <a:t>４　ゼンリンミュージアムの常設展示と、新たに存在が確認</a:t>
            </a:r>
          </a:p>
          <a:p>
            <a:pPr marL="0" lvl="0" indent="0">
              <a:buNone/>
            </a:pPr>
            <a:r>
              <a:rPr lang="ja-JP" altLang="en-US" sz="2000" b="1" dirty="0"/>
              <a:t>　　　　された伊能小図（實測輿地圖）の紹介</a:t>
            </a:r>
            <a:r>
              <a:rPr lang="ja-JP" altLang="ja-JP" sz="2000" b="1" dirty="0"/>
              <a:t>　　　</a:t>
            </a:r>
            <a:endParaRPr lang="ja-JP" altLang="ja-JP" sz="2000" dirty="0"/>
          </a:p>
          <a:p>
            <a:pPr marL="0" indent="0">
              <a:buNone/>
            </a:pPr>
            <a:r>
              <a:rPr lang="ja-JP" altLang="en-US" sz="2000" b="1" dirty="0"/>
              <a:t>　　　　　　　　</a:t>
            </a:r>
            <a:endParaRPr lang="ja-JP" altLang="ja-JP" sz="2000" dirty="0"/>
          </a:p>
          <a:p>
            <a:pPr marL="0" lvl="0" indent="0">
              <a:buNone/>
            </a:pPr>
            <a:r>
              <a:rPr lang="ja-JP" altLang="en-US" sz="2000" b="1" dirty="0"/>
              <a:t> </a:t>
            </a:r>
            <a:r>
              <a:rPr lang="ja-JP" altLang="ja-JP" sz="2000" b="1" dirty="0"/>
              <a:t>１－</a:t>
            </a:r>
            <a:r>
              <a:rPr lang="ja-JP" altLang="en-US" sz="2000" b="1" dirty="0"/>
              <a:t>５　長久保赤水「赤水図」の新たな地理教育への活用　　</a:t>
            </a:r>
            <a:r>
              <a:rPr lang="ja-JP" altLang="ja-JP" sz="2000" b="1" dirty="0"/>
              <a:t>　</a:t>
            </a:r>
            <a:r>
              <a:rPr lang="ja-JP" altLang="en-US" sz="2000" b="1" dirty="0"/>
              <a:t>　　　</a:t>
            </a:r>
            <a:endParaRPr lang="ja-JP" altLang="ja-JP" sz="2000" dirty="0"/>
          </a:p>
        </p:txBody>
      </p:sp>
    </p:spTree>
    <p:extLst>
      <p:ext uri="{BB962C8B-B14F-4D97-AF65-F5344CB8AC3E}">
        <p14:creationId xmlns:p14="http://schemas.microsoft.com/office/powerpoint/2010/main" val="2746746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21708" y="1606685"/>
            <a:ext cx="8406204" cy="3778115"/>
          </a:xfrm>
        </p:spPr>
        <p:txBody>
          <a:bodyPr>
            <a:noAutofit/>
          </a:bodyPr>
          <a:lstStyle/>
          <a:p>
            <a:pPr marL="0" indent="0">
              <a:lnSpc>
                <a:spcPct val="100000"/>
              </a:lnSpc>
              <a:buNone/>
            </a:pPr>
            <a:r>
              <a:rPr lang="ja-JP" altLang="ja-JP" sz="1800" b="1" dirty="0"/>
              <a:t>　</a:t>
            </a:r>
            <a:r>
              <a:rPr lang="ja-JP" altLang="en-US" sz="1800" b="1" dirty="0"/>
              <a:t>山梨県甲府市の武田氏館跡歴史館（信玄ミュージアム）は、戦国時代の武将、</a:t>
            </a:r>
            <a:endParaRPr lang="en-US" altLang="ja-JP" sz="1800" b="1" dirty="0"/>
          </a:p>
          <a:p>
            <a:pPr marL="0" indent="0">
              <a:lnSpc>
                <a:spcPct val="100000"/>
              </a:lnSpc>
              <a:buNone/>
            </a:pPr>
            <a:r>
              <a:rPr lang="ja-JP" altLang="en-US" sz="1800" b="1" dirty="0"/>
              <a:t>武田信玄の躑躅ヶ崎館（つつじがさきやかた、現・武田神社）に隣接してい</a:t>
            </a:r>
          </a:p>
          <a:p>
            <a:pPr marL="0" indent="0">
              <a:lnSpc>
                <a:spcPct val="100000"/>
              </a:lnSpc>
              <a:buNone/>
            </a:pPr>
            <a:r>
              <a:rPr lang="ja-JP" altLang="en-US" sz="1800" b="1" dirty="0"/>
              <a:t>る歴史館です。</a:t>
            </a:r>
          </a:p>
          <a:p>
            <a:pPr marL="0" indent="0">
              <a:lnSpc>
                <a:spcPct val="100000"/>
              </a:lnSpc>
              <a:buNone/>
            </a:pPr>
            <a:r>
              <a:rPr lang="ja-JP" altLang="en-US" sz="1800" b="1" dirty="0"/>
              <a:t>　典型的な「扇状地」である甲府盆地の</a:t>
            </a:r>
            <a:r>
              <a:rPr lang="ja-JP" altLang="ja-JP" sz="1800" b="1" dirty="0"/>
              <a:t>地形</a:t>
            </a:r>
            <a:r>
              <a:rPr lang="ja-JP" altLang="en-US" sz="1800" b="1" dirty="0"/>
              <a:t>、甲府盆地を流れる河川と水害、</a:t>
            </a:r>
            <a:endParaRPr lang="en-US" altLang="ja-JP" sz="1800" b="1" dirty="0"/>
          </a:p>
          <a:p>
            <a:pPr marL="0" indent="0">
              <a:lnSpc>
                <a:spcPct val="100000"/>
              </a:lnSpc>
              <a:buNone/>
            </a:pPr>
            <a:r>
              <a:rPr lang="ja-JP" altLang="en-US" sz="1800" b="1" dirty="0"/>
              <a:t>武田氏が甲府を本拠地とした経緯、信玄の治水などについて解説します。</a:t>
            </a:r>
          </a:p>
          <a:p>
            <a:pPr marL="0" indent="0">
              <a:lnSpc>
                <a:spcPct val="100000"/>
              </a:lnSpc>
              <a:buNone/>
            </a:pPr>
            <a:r>
              <a:rPr lang="ja-JP" altLang="en-US" sz="1800" b="1" dirty="0"/>
              <a:t>　信玄の父である武田信虎が扇状地地形を活用して躑躅ヶ崎館に本拠地を移転</a:t>
            </a:r>
            <a:endParaRPr lang="en-US" altLang="ja-JP" sz="1800" b="1" dirty="0"/>
          </a:p>
          <a:p>
            <a:pPr marL="0" indent="0">
              <a:lnSpc>
                <a:spcPct val="100000"/>
              </a:lnSpc>
              <a:buNone/>
            </a:pPr>
            <a:r>
              <a:rPr lang="ja-JP" altLang="en-US" sz="1800" b="1" dirty="0"/>
              <a:t>し街並みを整備したことにより、やがて戦国武将・信玄の領土拡大につながり、</a:t>
            </a:r>
            <a:endParaRPr lang="en-US" altLang="ja-JP" sz="1800" b="1" dirty="0"/>
          </a:p>
          <a:p>
            <a:pPr marL="0" indent="0">
              <a:lnSpc>
                <a:spcPct val="100000"/>
              </a:lnSpc>
              <a:buNone/>
            </a:pPr>
            <a:r>
              <a:rPr lang="ja-JP" altLang="en-US" sz="1800" b="1" dirty="0"/>
              <a:t>江戸時代には甲府の城下町として現在まで発展する礎が扇状地の地形に起因す</a:t>
            </a:r>
            <a:endParaRPr lang="en-US" altLang="ja-JP" sz="1800" b="1" dirty="0"/>
          </a:p>
          <a:p>
            <a:pPr marL="0" indent="0">
              <a:lnSpc>
                <a:spcPct val="100000"/>
              </a:lnSpc>
              <a:buNone/>
            </a:pPr>
            <a:r>
              <a:rPr lang="ja-JP" altLang="en-US" sz="1800" b="1" dirty="0"/>
              <a:t>ることがわかります。</a:t>
            </a:r>
          </a:p>
          <a:p>
            <a:pPr marL="0" indent="0">
              <a:lnSpc>
                <a:spcPct val="100000"/>
              </a:lnSpc>
              <a:buNone/>
            </a:pPr>
            <a:r>
              <a:rPr lang="ja-JP" altLang="en-US" sz="1800" b="1" dirty="0"/>
              <a:t>　</a:t>
            </a:r>
          </a:p>
          <a:p>
            <a:pPr marL="0" indent="0">
              <a:lnSpc>
                <a:spcPct val="100000"/>
              </a:lnSpc>
              <a:buNone/>
            </a:pPr>
            <a:r>
              <a:rPr lang="en-US" altLang="ja-JP" sz="1800" b="1" dirty="0">
                <a:solidFill>
                  <a:srgbClr val="FF0000"/>
                </a:solidFill>
              </a:rPr>
              <a:t>【</a:t>
            </a:r>
            <a:r>
              <a:rPr lang="ja-JP" altLang="en-US" sz="1800" b="1" dirty="0">
                <a:solidFill>
                  <a:srgbClr val="FF0000"/>
                </a:solidFill>
              </a:rPr>
              <a:t>信玄ミュージアム（甲府市ホームページ）</a:t>
            </a:r>
            <a:r>
              <a:rPr lang="en-US" altLang="ja-JP" sz="1800" b="1" dirty="0">
                <a:solidFill>
                  <a:srgbClr val="FF0000"/>
                </a:solidFill>
              </a:rPr>
              <a:t>】</a:t>
            </a:r>
            <a:endParaRPr lang="ja-JP" altLang="en-US" sz="1800" b="1" dirty="0">
              <a:solidFill>
                <a:srgbClr val="FF0000"/>
              </a:solidFill>
            </a:endParaRPr>
          </a:p>
          <a:p>
            <a:pPr marL="0" indent="0">
              <a:lnSpc>
                <a:spcPct val="100000"/>
              </a:lnSpc>
              <a:buNone/>
            </a:pPr>
            <a:r>
              <a:rPr lang="en-US" altLang="ja-JP" sz="1800" b="1" dirty="0"/>
              <a:t>https://www.city.kofu.yamanashi.jp/rekishi_bunkazai/kofu-takedashirekishikan.html</a:t>
            </a:r>
            <a:r>
              <a:rPr lang="ja-JP" altLang="ja-JP" sz="1800" b="1" dirty="0"/>
              <a:t> 　</a:t>
            </a:r>
            <a:endParaRPr lang="ja-JP" altLang="en-US" sz="1800" b="1" dirty="0"/>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421707" y="317371"/>
            <a:ext cx="8856726" cy="1061263"/>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sz="2000" b="1" dirty="0">
                <a:solidFill>
                  <a:srgbClr val="00CCFF"/>
                </a:solidFill>
              </a:rPr>
              <a:t>テーマ③</a:t>
            </a:r>
            <a:r>
              <a:rPr lang="ja-JP" altLang="en-US" sz="2000" b="1" dirty="0">
                <a:solidFill>
                  <a:srgbClr val="00CCFF"/>
                </a:solidFill>
              </a:rPr>
              <a:t>　</a:t>
            </a:r>
            <a:r>
              <a:rPr lang="ja-JP" altLang="ja-JP" sz="2000" b="1" dirty="0">
                <a:solidFill>
                  <a:srgbClr val="00CCFF"/>
                </a:solidFill>
              </a:rPr>
              <a:t>「白熱地歴探究！地形で読み解く関東地方、首都圏の発展」</a:t>
            </a:r>
            <a:endParaRPr lang="ja-JP" altLang="en-US" sz="2000" b="1" dirty="0">
              <a:solidFill>
                <a:srgbClr val="00CCFF"/>
              </a:solidFill>
            </a:endParaRPr>
          </a:p>
          <a:p>
            <a:br>
              <a:rPr lang="ja-JP" altLang="en-US" sz="2000" b="1" dirty="0">
                <a:solidFill>
                  <a:srgbClr val="00CCFF"/>
                </a:solidFill>
              </a:rPr>
            </a:br>
            <a:r>
              <a:rPr lang="ja-JP" altLang="ja-JP" sz="2400" b="1" dirty="0"/>
              <a:t> </a:t>
            </a:r>
            <a:r>
              <a:rPr lang="ja-JP" altLang="ja-JP" sz="2700" b="1" dirty="0">
                <a:solidFill>
                  <a:srgbClr val="FF0000"/>
                </a:solidFill>
                <a:latin typeface="+mn-ea"/>
                <a:ea typeface="+mn-ea"/>
              </a:rPr>
              <a:t>３－３　地形で読み解く武田信玄</a:t>
            </a:r>
            <a:r>
              <a:rPr lang="en-US" altLang="ja-JP" sz="2700" b="1" dirty="0">
                <a:solidFill>
                  <a:srgbClr val="FF0000"/>
                </a:solidFill>
                <a:latin typeface="+mn-ea"/>
                <a:ea typeface="+mn-ea"/>
              </a:rPr>
              <a:t>VS</a:t>
            </a:r>
            <a:r>
              <a:rPr lang="ja-JP" altLang="ja-JP" sz="2700" b="1" dirty="0">
                <a:solidFill>
                  <a:srgbClr val="FF0000"/>
                </a:solidFill>
                <a:latin typeface="+mn-ea"/>
                <a:ea typeface="+mn-ea"/>
              </a:rPr>
              <a:t>小田原北条氏</a:t>
            </a:r>
            <a:r>
              <a:rPr lang="ja-JP" altLang="en-US" sz="2700" b="1" dirty="0">
                <a:solidFill>
                  <a:srgbClr val="FF0000"/>
                </a:solidFill>
                <a:latin typeface="+mn-ea"/>
                <a:ea typeface="+mn-ea"/>
              </a:rPr>
              <a:t>　</a:t>
            </a:r>
            <a:r>
              <a:rPr lang="en-US" altLang="ja-JP" sz="2700" b="1" dirty="0">
                <a:solidFill>
                  <a:srgbClr val="FF0000"/>
                </a:solidFill>
                <a:latin typeface="+mn-ea"/>
                <a:ea typeface="+mn-ea"/>
              </a:rPr>
              <a:t>(</a:t>
            </a:r>
            <a:r>
              <a:rPr lang="ja-JP" altLang="ja-JP" sz="2700" b="1" dirty="0">
                <a:solidFill>
                  <a:srgbClr val="FF0000"/>
                </a:solidFill>
                <a:latin typeface="+mn-ea"/>
                <a:ea typeface="+mn-ea"/>
              </a:rPr>
              <a:t>序章</a:t>
            </a:r>
            <a:r>
              <a:rPr lang="en-US" altLang="ja-JP" sz="2700" b="1" dirty="0">
                <a:solidFill>
                  <a:srgbClr val="FF0000"/>
                </a:solidFill>
                <a:latin typeface="+mn-ea"/>
                <a:ea typeface="+mn-ea"/>
              </a:rPr>
              <a:t>)</a:t>
            </a:r>
            <a:r>
              <a:rPr lang="ja-JP" altLang="en-US" sz="2700" b="1" dirty="0">
                <a:solidFill>
                  <a:srgbClr val="FF0000"/>
                </a:solidFill>
                <a:latin typeface="+mn-ea"/>
                <a:ea typeface="+mn-ea"/>
              </a:rPr>
              <a:t>　　　　</a:t>
            </a:r>
            <a:r>
              <a:rPr lang="ja-JP" altLang="ja-JP" b="1" dirty="0"/>
              <a:t>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1777588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752828" y="0"/>
            <a:ext cx="8856726" cy="1636005"/>
          </a:xfrm>
        </p:spPr>
        <p:txBody>
          <a:bodyPr>
            <a:normAutofit/>
          </a:bodyPr>
          <a:lstStyle/>
          <a:p>
            <a:r>
              <a:rPr lang="ja-JP" altLang="en-US" sz="2700" b="1" dirty="0">
                <a:solidFill>
                  <a:srgbClr val="7030A0"/>
                </a:solidFill>
                <a:latin typeface="ＭＳ ゴシック" panose="020B0609070205080204" pitchFamily="49" charset="-128"/>
                <a:ea typeface="ＭＳ ゴシック" panose="020B0609070205080204" pitchFamily="49" charset="-128"/>
              </a:rPr>
              <a:t>地形で読み解く武田信玄</a:t>
            </a:r>
            <a:r>
              <a:rPr lang="en-US" altLang="ja-JP" sz="2700" b="1" dirty="0">
                <a:solidFill>
                  <a:srgbClr val="7030A0"/>
                </a:solidFill>
                <a:latin typeface="ＭＳ ゴシック" panose="020B0609070205080204" pitchFamily="49" charset="-128"/>
                <a:ea typeface="ＭＳ ゴシック" panose="020B0609070205080204" pitchFamily="49" charset="-128"/>
              </a:rPr>
              <a:t>VS</a:t>
            </a:r>
            <a:r>
              <a:rPr lang="ja-JP" altLang="en-US" sz="2700" b="1" dirty="0">
                <a:solidFill>
                  <a:srgbClr val="7030A0"/>
                </a:solidFill>
                <a:latin typeface="ＭＳ ゴシック" panose="020B0609070205080204" pitchFamily="49" charset="-128"/>
                <a:ea typeface="ＭＳ ゴシック" panose="020B0609070205080204" pitchFamily="49" charset="-128"/>
              </a:rPr>
              <a:t>小田原北条氏</a:t>
            </a:r>
            <a:br>
              <a:rPr lang="ja-JP" altLang="en-US" sz="2700" b="1" dirty="0">
                <a:solidFill>
                  <a:srgbClr val="7030A0"/>
                </a:solidFill>
                <a:latin typeface="ＭＳ ゴシック" panose="020B0609070205080204" pitchFamily="49" charset="-128"/>
                <a:ea typeface="ＭＳ ゴシック" panose="020B0609070205080204" pitchFamily="49" charset="-128"/>
              </a:rPr>
            </a:br>
            <a:r>
              <a:rPr lang="ja-JP" altLang="en-US" sz="2700" b="1" dirty="0">
                <a:solidFill>
                  <a:srgbClr val="FF0000"/>
                </a:solidFill>
                <a:latin typeface="ＭＳ ゴシック" panose="020B0609070205080204" pitchFamily="49" charset="-128"/>
                <a:ea typeface="ＭＳ ゴシック" panose="020B0609070205080204" pitchFamily="49" charset="-128"/>
              </a:rPr>
              <a:t>　</a:t>
            </a:r>
            <a:r>
              <a:rPr lang="en-US" altLang="ja-JP" sz="2700" b="1" dirty="0">
                <a:solidFill>
                  <a:srgbClr val="FF0000"/>
                </a:solidFill>
                <a:latin typeface="ＭＳ ゴシック" panose="020B0609070205080204" pitchFamily="49" charset="-128"/>
                <a:ea typeface="ＭＳ ゴシック" panose="020B0609070205080204" pitchFamily="49" charset="-128"/>
              </a:rPr>
              <a:t>(</a:t>
            </a:r>
            <a:r>
              <a:rPr lang="ja-JP" altLang="en-US" sz="2700" b="1" dirty="0">
                <a:solidFill>
                  <a:srgbClr val="FF0000"/>
                </a:solidFill>
                <a:latin typeface="ＭＳ ゴシック" panose="020B0609070205080204" pitchFamily="49" charset="-128"/>
                <a:ea typeface="ＭＳ ゴシック" panose="020B0609070205080204" pitchFamily="49" charset="-128"/>
              </a:rPr>
              <a:t>序章</a:t>
            </a:r>
            <a:r>
              <a:rPr lang="en-US" altLang="ja-JP" sz="2700" b="1" dirty="0">
                <a:solidFill>
                  <a:srgbClr val="FF0000"/>
                </a:solidFill>
                <a:latin typeface="ＭＳ ゴシック" panose="020B0609070205080204" pitchFamily="49" charset="-128"/>
                <a:ea typeface="ＭＳ ゴシック" panose="020B0609070205080204" pitchFamily="49" charset="-128"/>
              </a:rPr>
              <a:t>)</a:t>
            </a:r>
            <a:r>
              <a:rPr lang="ja-JP" altLang="en-US" sz="2700" b="1" dirty="0">
                <a:solidFill>
                  <a:srgbClr val="FF0000"/>
                </a:solidFill>
                <a:latin typeface="ＭＳ ゴシック" panose="020B0609070205080204" pitchFamily="49" charset="-128"/>
                <a:ea typeface="ＭＳ ゴシック" panose="020B0609070205080204" pitchFamily="49" charset="-128"/>
              </a:rPr>
              <a:t>　甲府盆地と戦国武田氏</a:t>
            </a:r>
            <a:r>
              <a:rPr lang="ja-JP" altLang="ja-JP" b="1" dirty="0"/>
              <a:t>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28650" y="1606684"/>
            <a:ext cx="7886700" cy="5251316"/>
          </a:xfrm>
        </p:spPr>
        <p:txBody>
          <a:bodyPr>
            <a:normAutofit lnSpcReduction="10000"/>
          </a:bodyPr>
          <a:lstStyle/>
          <a:p>
            <a:pPr marL="0" indent="0">
              <a:buNone/>
            </a:pPr>
            <a:r>
              <a:rPr lang="ja-JP" altLang="ja-JP" b="1" dirty="0"/>
              <a:t>　　　　</a:t>
            </a:r>
            <a:r>
              <a:rPr lang="ja-JP" altLang="ja-JP" sz="2000" b="1" dirty="0">
                <a:latin typeface="+mn-ea"/>
              </a:rPr>
              <a:t>　■</a:t>
            </a:r>
            <a:r>
              <a:rPr lang="ja-JP" altLang="en-US" sz="2000" b="1" dirty="0">
                <a:latin typeface="+mn-ea"/>
              </a:rPr>
              <a:t>ストーリー構成</a:t>
            </a:r>
            <a:endParaRPr lang="ja-JP" altLang="ja-JP" sz="2000" dirty="0">
              <a:latin typeface="+mn-ea"/>
            </a:endParaRPr>
          </a:p>
          <a:p>
            <a:pPr marL="0" indent="0">
              <a:buNone/>
            </a:pPr>
            <a:r>
              <a:rPr lang="ja-JP" altLang="ja-JP" sz="2000" b="1" dirty="0">
                <a:latin typeface="+mn-ea"/>
              </a:rPr>
              <a:t>①</a:t>
            </a:r>
            <a:r>
              <a:rPr lang="ja-JP" altLang="en-US" sz="2000" b="1" dirty="0">
                <a:latin typeface="+mn-ea"/>
              </a:rPr>
              <a:t>甲府盆地の地形</a:t>
            </a:r>
          </a:p>
          <a:p>
            <a:pPr marL="0" indent="0">
              <a:buNone/>
            </a:pPr>
            <a:r>
              <a:rPr lang="ja-JP" altLang="en-US" sz="2000" b="1" dirty="0">
                <a:latin typeface="+mn-ea"/>
              </a:rPr>
              <a:t>　</a:t>
            </a:r>
            <a:r>
              <a:rPr lang="ja-JP" altLang="en-US" sz="2000" b="1" dirty="0">
                <a:solidFill>
                  <a:srgbClr val="00B050"/>
                </a:solidFill>
                <a:latin typeface="+mn-ea"/>
              </a:rPr>
              <a:t>「甲府盆地」地形模型（ニシムラ精密地形模型製）を使って</a:t>
            </a:r>
            <a:endParaRPr lang="en-US" altLang="ja-JP" sz="2000" b="1" dirty="0">
              <a:solidFill>
                <a:srgbClr val="00B050"/>
              </a:solidFill>
              <a:latin typeface="+mn-ea"/>
            </a:endParaRPr>
          </a:p>
          <a:p>
            <a:pPr marL="0" indent="0">
              <a:buNone/>
            </a:pPr>
            <a:r>
              <a:rPr lang="ja-JP" altLang="en-US" sz="2000" b="1" dirty="0">
                <a:solidFill>
                  <a:srgbClr val="00B050"/>
                </a:solidFill>
                <a:latin typeface="+mn-ea"/>
              </a:rPr>
              <a:t>　説明（動画）</a:t>
            </a:r>
            <a:endParaRPr lang="ja-JP" altLang="ja-JP" sz="2000" dirty="0">
              <a:solidFill>
                <a:srgbClr val="00B050"/>
              </a:solidFill>
              <a:latin typeface="+mn-ea"/>
            </a:endParaRPr>
          </a:p>
          <a:p>
            <a:pPr marL="0" indent="0">
              <a:buNone/>
            </a:pPr>
            <a:endParaRPr lang="ja-JP" altLang="en-US" sz="2000" b="1" dirty="0">
              <a:latin typeface="+mn-ea"/>
            </a:endParaRPr>
          </a:p>
          <a:p>
            <a:pPr marL="0" indent="0">
              <a:buNone/>
            </a:pPr>
            <a:r>
              <a:rPr lang="ja-JP" altLang="en-US" sz="2000" b="1" dirty="0">
                <a:latin typeface="+mn-ea"/>
              </a:rPr>
              <a:t>②日本を代表する「扇状地」</a:t>
            </a:r>
          </a:p>
          <a:p>
            <a:pPr marL="0" indent="0">
              <a:buNone/>
            </a:pPr>
            <a:r>
              <a:rPr lang="ja-JP" altLang="en-US" sz="2000" b="1" dirty="0">
                <a:latin typeface="+mn-ea"/>
              </a:rPr>
              <a:t>　</a:t>
            </a:r>
            <a:r>
              <a:rPr lang="ja-JP" altLang="en-US" sz="2000" b="1" dirty="0">
                <a:solidFill>
                  <a:srgbClr val="00B050"/>
                </a:solidFill>
                <a:latin typeface="+mn-ea"/>
              </a:rPr>
              <a:t>国土地理院「地理教育の道具箱」</a:t>
            </a:r>
            <a:r>
              <a:rPr lang="en-US" altLang="ja-JP" sz="2000" b="1" dirty="0">
                <a:solidFill>
                  <a:srgbClr val="FF0000"/>
                </a:solidFill>
                <a:latin typeface="+mn-ea"/>
              </a:rPr>
              <a:t>【</a:t>
            </a:r>
            <a:r>
              <a:rPr lang="ja-JP" altLang="en-US" sz="2000" b="1" dirty="0">
                <a:solidFill>
                  <a:srgbClr val="FF0000"/>
                </a:solidFill>
                <a:latin typeface="+mn-ea"/>
              </a:rPr>
              <a:t>扇状地</a:t>
            </a:r>
            <a:r>
              <a:rPr lang="en-US" altLang="ja-JP" sz="2000" b="1" dirty="0">
                <a:solidFill>
                  <a:srgbClr val="FF0000"/>
                </a:solidFill>
                <a:latin typeface="+mn-ea"/>
              </a:rPr>
              <a:t>】</a:t>
            </a:r>
            <a:endParaRPr lang="ja-JP" altLang="ja-JP" sz="2000" dirty="0">
              <a:solidFill>
                <a:srgbClr val="FF0000"/>
              </a:solidFill>
              <a:latin typeface="+mn-ea"/>
            </a:endParaRPr>
          </a:p>
          <a:p>
            <a:pPr marL="0" indent="0">
              <a:buNone/>
            </a:pPr>
            <a:endParaRPr lang="ja-JP" altLang="ja-JP" sz="2000" dirty="0">
              <a:latin typeface="+mn-ea"/>
            </a:endParaRPr>
          </a:p>
          <a:p>
            <a:pPr marL="0" indent="0">
              <a:buNone/>
            </a:pPr>
            <a:r>
              <a:rPr lang="ja-JP" altLang="ja-JP" sz="2000" b="1" dirty="0">
                <a:latin typeface="+mn-ea"/>
              </a:rPr>
              <a:t>③</a:t>
            </a:r>
            <a:r>
              <a:rPr lang="ja-JP" altLang="en-US" sz="2000" b="1" dirty="0">
                <a:latin typeface="+mn-ea"/>
              </a:rPr>
              <a:t>甲府盆地を流れる河川と水害</a:t>
            </a:r>
          </a:p>
          <a:p>
            <a:pPr marL="0" indent="0">
              <a:buNone/>
            </a:pPr>
            <a:endParaRPr lang="ja-JP" altLang="en-US" sz="2000" b="1" dirty="0">
              <a:latin typeface="+mn-ea"/>
            </a:endParaRPr>
          </a:p>
          <a:p>
            <a:pPr marL="0" indent="0">
              <a:buNone/>
            </a:pPr>
            <a:r>
              <a:rPr lang="ja-JP" altLang="en-US" sz="2000" b="1" dirty="0">
                <a:latin typeface="+mn-ea"/>
              </a:rPr>
              <a:t>④武田信玄による治水事業</a:t>
            </a:r>
            <a:r>
              <a:rPr lang="en-US" altLang="ja-JP" sz="2000" b="1" dirty="0">
                <a:solidFill>
                  <a:srgbClr val="FF0000"/>
                </a:solidFill>
                <a:latin typeface="+mn-ea"/>
              </a:rPr>
              <a:t>【</a:t>
            </a:r>
            <a:r>
              <a:rPr lang="ja-JP" altLang="en-US" sz="2000" b="1" dirty="0">
                <a:solidFill>
                  <a:srgbClr val="FF0000"/>
                </a:solidFill>
                <a:latin typeface="+mn-ea"/>
              </a:rPr>
              <a:t>信玄堤</a:t>
            </a:r>
            <a:r>
              <a:rPr lang="en-US" altLang="ja-JP" sz="2000" b="1" dirty="0">
                <a:solidFill>
                  <a:srgbClr val="FF0000"/>
                </a:solidFill>
                <a:latin typeface="+mn-ea"/>
              </a:rPr>
              <a:t>】</a:t>
            </a:r>
            <a:endParaRPr lang="ja-JP" altLang="en-US" sz="2000" b="1" dirty="0">
              <a:solidFill>
                <a:srgbClr val="FF0000"/>
              </a:solidFill>
              <a:latin typeface="+mn-ea"/>
            </a:endParaRPr>
          </a:p>
          <a:p>
            <a:pPr marL="0" indent="0">
              <a:buNone/>
            </a:pPr>
            <a:r>
              <a:rPr lang="ja-JP" altLang="en-US" sz="2000" b="1" dirty="0">
                <a:solidFill>
                  <a:srgbClr val="00B050"/>
                </a:solidFill>
                <a:latin typeface="+mn-ea"/>
              </a:rPr>
              <a:t>　信玄ミュージアム「プロジェクション地形模型」を使って</a:t>
            </a:r>
          </a:p>
          <a:p>
            <a:pPr marL="0" indent="0">
              <a:buNone/>
            </a:pPr>
            <a:r>
              <a:rPr lang="ja-JP" altLang="en-US" sz="2000" b="1" dirty="0">
                <a:solidFill>
                  <a:srgbClr val="00B050"/>
                </a:solidFill>
                <a:latin typeface="+mn-ea"/>
              </a:rPr>
              <a:t>　説明（動画）</a:t>
            </a:r>
            <a:endParaRPr lang="ja-JP" altLang="ja-JP" sz="2000" dirty="0">
              <a:solidFill>
                <a:srgbClr val="00B050"/>
              </a:solidFill>
              <a:latin typeface="+mn-ea"/>
            </a:endParaRPr>
          </a:p>
          <a:p>
            <a:pPr marL="0" indent="0">
              <a:buNone/>
            </a:pPr>
            <a:endParaRPr lang="ja-JP" altLang="en-US" sz="2000" b="1" dirty="0">
              <a:solidFill>
                <a:srgbClr val="FF0000"/>
              </a:solidFill>
              <a:latin typeface="+mn-ea"/>
            </a:endParaRPr>
          </a:p>
          <a:p>
            <a:pPr marL="0" indent="0">
              <a:buNone/>
            </a:pPr>
            <a:endParaRPr lang="ja-JP" altLang="ja-JP" dirty="0"/>
          </a:p>
        </p:txBody>
      </p:sp>
    </p:spTree>
    <p:extLst>
      <p:ext uri="{BB962C8B-B14F-4D97-AF65-F5344CB8AC3E}">
        <p14:creationId xmlns:p14="http://schemas.microsoft.com/office/powerpoint/2010/main" val="4187566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2E5045-AB43-415C-B683-11054D5FCCF0}"/>
              </a:ext>
            </a:extLst>
          </p:cNvPr>
          <p:cNvSpPr>
            <a:spLocks noGrp="1"/>
          </p:cNvSpPr>
          <p:nvPr>
            <p:ph type="title"/>
          </p:nvPr>
        </p:nvSpPr>
        <p:spPr/>
        <p:txBody>
          <a:bodyPr>
            <a:normAutofit/>
          </a:bodyPr>
          <a:lstStyle/>
          <a:p>
            <a:r>
              <a:rPr lang="ja-JP" altLang="en-US" sz="2400" b="1" dirty="0">
                <a:latin typeface="ＭＳ ゴシック" panose="020B0609070205080204" pitchFamily="49" charset="-128"/>
                <a:ea typeface="ＭＳ ゴシック" panose="020B0609070205080204" pitchFamily="49" charset="-128"/>
              </a:rPr>
              <a:t>①甲府盆地の地形</a:t>
            </a:r>
            <a:br>
              <a:rPr lang="ja-JP" altLang="en-US" sz="2400" b="1" dirty="0">
                <a:latin typeface="ＭＳ ゴシック" panose="020B0609070205080204" pitchFamily="49" charset="-128"/>
                <a:ea typeface="ＭＳ ゴシック" panose="020B0609070205080204" pitchFamily="49" charset="-128"/>
              </a:rPr>
            </a:br>
            <a:endParaRPr kumimoji="1" lang="ja-JP" altLang="en-US" sz="2400" dirty="0"/>
          </a:p>
        </p:txBody>
      </p:sp>
      <p:sp>
        <p:nvSpPr>
          <p:cNvPr id="5" name="コンテンツ プレースホルダー 4">
            <a:extLst>
              <a:ext uri="{FF2B5EF4-FFF2-40B4-BE49-F238E27FC236}">
                <a16:creationId xmlns:a16="http://schemas.microsoft.com/office/drawing/2014/main" id="{16A39F7F-A58B-4233-8980-89521E869A59}"/>
              </a:ext>
            </a:extLst>
          </p:cNvPr>
          <p:cNvSpPr>
            <a:spLocks noGrp="1"/>
          </p:cNvSpPr>
          <p:nvPr>
            <p:ph idx="1"/>
          </p:nvPr>
        </p:nvSpPr>
        <p:spPr/>
        <p:txBody>
          <a:bodyPr>
            <a:normAutofit/>
          </a:bodyPr>
          <a:lstStyle/>
          <a:p>
            <a:pPr marL="0" indent="0">
              <a:lnSpc>
                <a:spcPct val="100000"/>
              </a:lnSpc>
              <a:buNone/>
            </a:pPr>
            <a:r>
              <a:rPr lang="ja-JP" altLang="en-US" sz="2000" b="1" dirty="0"/>
              <a:t>典型的な「扇状地」である甲府盆地の</a:t>
            </a:r>
            <a:r>
              <a:rPr lang="ja-JP" altLang="ja-JP" sz="2000" b="1" dirty="0"/>
              <a:t>地形</a:t>
            </a:r>
            <a:r>
              <a:rPr lang="ja-JP" altLang="en-US" sz="2000" b="1" dirty="0"/>
              <a:t>について解説します。</a:t>
            </a:r>
            <a:endParaRPr lang="en-US" altLang="ja-JP" sz="2000" b="1" dirty="0"/>
          </a:p>
          <a:p>
            <a:pPr marL="0" indent="0">
              <a:lnSpc>
                <a:spcPct val="100000"/>
              </a:lnSpc>
              <a:buNone/>
            </a:pPr>
            <a:r>
              <a:rPr lang="ja-JP" altLang="en-US" sz="2000" b="1" dirty="0"/>
              <a:t>講師は信玄ミュージアムの佐々木館長です。</a:t>
            </a:r>
          </a:p>
          <a:p>
            <a:pPr marL="0" indent="0">
              <a:buNone/>
            </a:pPr>
            <a:r>
              <a:rPr lang="ja-JP" altLang="ja-JP" sz="2000" b="1" dirty="0"/>
              <a:t>【</a:t>
            </a:r>
            <a:r>
              <a:rPr lang="en-US" altLang="ja-JP" sz="2000" b="1" dirty="0" err="1"/>
              <a:t>Youtube</a:t>
            </a:r>
            <a:r>
              <a:rPr lang="ja-JP" altLang="ja-JP" sz="2000" b="1" dirty="0"/>
              <a:t>動画リンク】</a:t>
            </a:r>
            <a:endParaRPr lang="en-US" altLang="ja-JP" sz="2000" b="1" dirty="0"/>
          </a:p>
          <a:p>
            <a:pPr marL="0" indent="0">
              <a:buNone/>
            </a:pPr>
            <a:r>
              <a:rPr lang="en-US" altLang="ja-JP" sz="2000" b="0" i="0" u="none" strike="noStrike" dirty="0">
                <a:effectLst/>
                <a:latin typeface="Roboto" panose="02000000000000000000" pitchFamily="2" charset="0"/>
                <a:hlinkClick r:id="rId2"/>
              </a:rPr>
              <a:t>https://youtu.be/ShOg099GbY4</a:t>
            </a:r>
            <a:endParaRPr lang="en-US" altLang="ja-JP" sz="2000" b="1" dirty="0"/>
          </a:p>
          <a:p>
            <a:pPr marL="0" indent="0">
              <a:lnSpc>
                <a:spcPct val="100000"/>
              </a:lnSpc>
              <a:buNone/>
            </a:pPr>
            <a:endParaRPr lang="ja-JP" altLang="en-US" sz="2000" b="1" dirty="0"/>
          </a:p>
          <a:p>
            <a:pPr marL="0" indent="0">
              <a:lnSpc>
                <a:spcPct val="100000"/>
              </a:lnSpc>
              <a:buNone/>
            </a:pPr>
            <a:r>
              <a:rPr lang="ja-JP" altLang="en-US" sz="2000" b="1" dirty="0"/>
              <a:t>プロジェクション地形模型については、（株）ニシムラ精密地形模型の大道寺代表が説明します。</a:t>
            </a:r>
          </a:p>
          <a:p>
            <a:pPr marL="0" indent="0">
              <a:buNone/>
            </a:pPr>
            <a:r>
              <a:rPr lang="ja-JP" altLang="ja-JP" sz="2000" b="1" dirty="0"/>
              <a:t>【</a:t>
            </a:r>
            <a:r>
              <a:rPr lang="en-US" altLang="ja-JP" sz="2000" b="1" dirty="0" err="1"/>
              <a:t>Youtube</a:t>
            </a:r>
            <a:r>
              <a:rPr lang="ja-JP" altLang="ja-JP" sz="2000" b="1" dirty="0"/>
              <a:t>動画リンク】</a:t>
            </a:r>
            <a:endParaRPr lang="en-US" altLang="ja-JP" sz="2000" b="1" dirty="0"/>
          </a:p>
          <a:p>
            <a:pPr marL="0" indent="0">
              <a:buNone/>
            </a:pPr>
            <a:r>
              <a:rPr lang="en-US" altLang="ja-JP" sz="2000" b="0" i="0" u="none" strike="noStrike" dirty="0">
                <a:effectLst/>
                <a:latin typeface="Roboto" panose="02000000000000000000" pitchFamily="2" charset="0"/>
                <a:hlinkClick r:id="rId3"/>
              </a:rPr>
              <a:t>https://youtu.be/liT-9JA_oBY</a:t>
            </a:r>
            <a:endParaRPr lang="ja-JP" altLang="en-US" sz="2000" dirty="0"/>
          </a:p>
        </p:txBody>
      </p:sp>
    </p:spTree>
    <p:extLst>
      <p:ext uri="{BB962C8B-B14F-4D97-AF65-F5344CB8AC3E}">
        <p14:creationId xmlns:p14="http://schemas.microsoft.com/office/powerpoint/2010/main" val="187984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扇状地の概略ポンチ絵"/>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5879" y="640661"/>
            <a:ext cx="8178017" cy="6133514"/>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p:cNvSpPr txBox="1">
            <a:spLocks/>
          </p:cNvSpPr>
          <p:nvPr/>
        </p:nvSpPr>
        <p:spPr>
          <a:xfrm>
            <a:off x="867800" y="0"/>
            <a:ext cx="8276200" cy="64066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200" b="1" dirty="0">
                <a:latin typeface="ＭＳ ゴシック" panose="020B0609070205080204" pitchFamily="49" charset="-128"/>
                <a:ea typeface="ＭＳ ゴシック" panose="020B0609070205080204" pitchFamily="49" charset="-128"/>
              </a:rPr>
              <a:t>②日本を代表する「扇状地」</a:t>
            </a:r>
            <a:br>
              <a:rPr lang="ja-JP" altLang="en-US" sz="2200" b="1" dirty="0">
                <a:latin typeface="ＭＳ ゴシック" panose="020B0609070205080204" pitchFamily="49" charset="-128"/>
                <a:ea typeface="ＭＳ ゴシック" panose="020B0609070205080204" pitchFamily="49" charset="-128"/>
              </a:rPr>
            </a:br>
            <a:r>
              <a:rPr lang="ja-JP" altLang="en-US" sz="1800" b="1" dirty="0">
                <a:latin typeface="ＭＳ ゴシック" panose="020B0609070205080204" pitchFamily="49" charset="-128"/>
                <a:ea typeface="ＭＳ ゴシック" panose="020B0609070205080204" pitchFamily="49" charset="-128"/>
              </a:rPr>
              <a:t>　　　　　　　　　　　　　　　</a:t>
            </a:r>
            <a:r>
              <a:rPr lang="ja-JP" altLang="en-US" sz="1100" b="1" dirty="0">
                <a:latin typeface="ＭＳ ゴシック" panose="020B0609070205080204" pitchFamily="49" charset="-128"/>
                <a:ea typeface="ＭＳ ゴシック" panose="020B0609070205080204" pitchFamily="49" charset="-128"/>
              </a:rPr>
              <a:t>国土地理院　「地理教育の道具箱」　中学校編　「扇状地」から　</a:t>
            </a:r>
          </a:p>
        </p:txBody>
      </p:sp>
    </p:spTree>
    <p:extLst>
      <p:ext uri="{BB962C8B-B14F-4D97-AF65-F5344CB8AC3E}">
        <p14:creationId xmlns:p14="http://schemas.microsoft.com/office/powerpoint/2010/main" val="3118109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2958" y="3742013"/>
            <a:ext cx="5551805" cy="1010961"/>
          </a:xfrm>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pic>
        <p:nvPicPr>
          <p:cNvPr id="4098" name="Picture 2" descr="https://www.gsi.go.jp/common/0002318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287" y="786839"/>
            <a:ext cx="8769453" cy="6071161"/>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p:cNvSpPr txBox="1">
            <a:spLocks/>
          </p:cNvSpPr>
          <p:nvPr/>
        </p:nvSpPr>
        <p:spPr>
          <a:xfrm>
            <a:off x="375432" y="1"/>
            <a:ext cx="8661308" cy="61897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sz="2300" b="1" dirty="0">
                <a:latin typeface="ＭＳ ゴシック" panose="020B0609070205080204" pitchFamily="49" charset="-128"/>
                <a:ea typeface="ＭＳ ゴシック" panose="020B0609070205080204" pitchFamily="49" charset="-128"/>
              </a:rPr>
              <a:t>③</a:t>
            </a:r>
            <a:r>
              <a:rPr lang="ja-JP" altLang="en-US" sz="2300" b="1" dirty="0">
                <a:latin typeface="ＭＳ ゴシック" panose="020B0609070205080204" pitchFamily="49" charset="-128"/>
                <a:ea typeface="ＭＳ ゴシック" panose="020B0609070205080204" pitchFamily="49" charset="-128"/>
              </a:rPr>
              <a:t>甲府盆地を流れる河川と水害</a:t>
            </a:r>
            <a:br>
              <a:rPr lang="ja-JP" altLang="en-US" sz="2300" b="1" dirty="0">
                <a:latin typeface="ＭＳ ゴシック" panose="020B0609070205080204" pitchFamily="49" charset="-128"/>
                <a:ea typeface="ＭＳ ゴシック" panose="020B0609070205080204" pitchFamily="49" charset="-128"/>
              </a:rPr>
            </a:br>
            <a:r>
              <a:rPr lang="ja-JP" altLang="en-US" sz="1800" b="1" dirty="0">
                <a:latin typeface="ＭＳ ゴシック" panose="020B0609070205080204" pitchFamily="49" charset="-128"/>
                <a:ea typeface="ＭＳ ゴシック" panose="020B0609070205080204" pitchFamily="49" charset="-128"/>
              </a:rPr>
              <a:t>　　　　　　　　　　　　　　</a:t>
            </a:r>
            <a:r>
              <a:rPr lang="ja-JP" altLang="en-US" sz="1300" b="1" dirty="0">
                <a:latin typeface="ＭＳ ゴシック" panose="020B0609070205080204" pitchFamily="49" charset="-128"/>
                <a:ea typeface="ＭＳ ゴシック" panose="020B0609070205080204" pitchFamily="49" charset="-128"/>
              </a:rPr>
              <a:t>国土地理院「地理教育の道具箱」「イラストで学ぶ過去の災害と地形」から　</a:t>
            </a:r>
          </a:p>
        </p:txBody>
      </p:sp>
    </p:spTree>
    <p:extLst>
      <p:ext uri="{BB962C8B-B14F-4D97-AF65-F5344CB8AC3E}">
        <p14:creationId xmlns:p14="http://schemas.microsoft.com/office/powerpoint/2010/main" val="3678101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74890"/>
            <a:ext cx="7886700" cy="422249"/>
          </a:xfrm>
        </p:spPr>
        <p:txBody>
          <a:bodyPr>
            <a:normAutofit fontScale="90000"/>
          </a:bodyPr>
          <a:lstStyle/>
          <a:p>
            <a:r>
              <a:rPr kumimoji="1" lang="ja-JP" altLang="en-US" sz="2200" b="1" dirty="0">
                <a:latin typeface="ＭＳ ゴシック" panose="020B0609070205080204" pitchFamily="49" charset="-128"/>
                <a:ea typeface="ＭＳ ゴシック" panose="020B0609070205080204" pitchFamily="49" charset="-128"/>
              </a:rPr>
              <a:t>③甲府盆地を流れる河川と水害</a:t>
            </a:r>
            <a:br>
              <a:rPr kumimoji="1" lang="ja-JP" altLang="en-US" sz="2200" b="1" dirty="0">
                <a:latin typeface="ＭＳ ゴシック" panose="020B0609070205080204" pitchFamily="49" charset="-128"/>
                <a:ea typeface="ＭＳ ゴシック" panose="020B0609070205080204" pitchFamily="49" charset="-128"/>
              </a:rPr>
            </a:br>
            <a:r>
              <a:rPr kumimoji="1" lang="ja-JP" altLang="en-US" sz="1800" b="1" dirty="0">
                <a:latin typeface="ＭＳ ゴシック" panose="020B0609070205080204" pitchFamily="49" charset="-128"/>
                <a:ea typeface="ＭＳ ゴシック" panose="020B0609070205080204" pitchFamily="49" charset="-128"/>
              </a:rPr>
              <a:t>　　　　　　　　　　　　　　　</a:t>
            </a:r>
            <a:r>
              <a:rPr kumimoji="1" lang="ja-JP" altLang="en-US" sz="1100" b="1" dirty="0">
                <a:latin typeface="ＭＳ ゴシック" panose="020B0609070205080204" pitchFamily="49" charset="-128"/>
                <a:ea typeface="ＭＳ ゴシック" panose="020B0609070205080204" pitchFamily="49" charset="-128"/>
              </a:rPr>
              <a:t>国土地理院　「地理教育の道具箱」　中学校編　「治水の歴史」から　</a:t>
            </a:r>
          </a:p>
        </p:txBody>
      </p:sp>
      <p:sp>
        <p:nvSpPr>
          <p:cNvPr id="3" name="コンテンツ プレースホルダー 2"/>
          <p:cNvSpPr>
            <a:spLocks noGrp="1"/>
          </p:cNvSpPr>
          <p:nvPr>
            <p:ph idx="1"/>
          </p:nvPr>
        </p:nvSpPr>
        <p:spPr/>
        <p:txBody>
          <a:bodyPr/>
          <a:lstStyle/>
          <a:p>
            <a:endParaRPr kumimoji="1" lang="ja-JP" altLang="en-US" dirty="0"/>
          </a:p>
        </p:txBody>
      </p:sp>
      <p:pic>
        <p:nvPicPr>
          <p:cNvPr id="7" name="Picture 2" descr="画像　治水の歴史"/>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41190" y="789115"/>
            <a:ext cx="7882304" cy="589094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306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2E5045-AB43-415C-B683-11054D5FCCF0}"/>
              </a:ext>
            </a:extLst>
          </p:cNvPr>
          <p:cNvSpPr>
            <a:spLocks noGrp="1"/>
          </p:cNvSpPr>
          <p:nvPr>
            <p:ph type="title"/>
          </p:nvPr>
        </p:nvSpPr>
        <p:spPr/>
        <p:txBody>
          <a:bodyPr>
            <a:normAutofit/>
          </a:bodyPr>
          <a:lstStyle/>
          <a:p>
            <a:r>
              <a:rPr lang="ja-JP" altLang="en-US" sz="2400" b="1" dirty="0">
                <a:latin typeface="ＭＳ ゴシック" panose="020B0609070205080204" pitchFamily="49" charset="-128"/>
                <a:ea typeface="ＭＳ ゴシック" panose="020B0609070205080204" pitchFamily="49" charset="-128"/>
              </a:rPr>
              <a:t>④武田信玄による治水事業　「信玄堤」</a:t>
            </a:r>
            <a:br>
              <a:rPr lang="ja-JP" altLang="en-US" sz="2400" b="1" dirty="0">
                <a:latin typeface="ＭＳ ゴシック" panose="020B0609070205080204" pitchFamily="49" charset="-128"/>
                <a:ea typeface="ＭＳ ゴシック" panose="020B0609070205080204" pitchFamily="49" charset="-128"/>
              </a:rPr>
            </a:br>
            <a:endParaRPr kumimoji="1" lang="ja-JP" altLang="en-US" sz="2400" dirty="0"/>
          </a:p>
        </p:txBody>
      </p:sp>
      <p:sp>
        <p:nvSpPr>
          <p:cNvPr id="5" name="コンテンツ プレースホルダー 4">
            <a:extLst>
              <a:ext uri="{FF2B5EF4-FFF2-40B4-BE49-F238E27FC236}">
                <a16:creationId xmlns:a16="http://schemas.microsoft.com/office/drawing/2014/main" id="{16A39F7F-A58B-4233-8980-89521E869A59}"/>
              </a:ext>
            </a:extLst>
          </p:cNvPr>
          <p:cNvSpPr>
            <a:spLocks noGrp="1"/>
          </p:cNvSpPr>
          <p:nvPr>
            <p:ph idx="1"/>
          </p:nvPr>
        </p:nvSpPr>
        <p:spPr>
          <a:xfrm>
            <a:off x="506236" y="1746602"/>
            <a:ext cx="8131528" cy="4767086"/>
          </a:xfrm>
        </p:spPr>
        <p:txBody>
          <a:bodyPr>
            <a:normAutofit/>
          </a:bodyPr>
          <a:lstStyle/>
          <a:p>
            <a:pPr marL="0" indent="0">
              <a:lnSpc>
                <a:spcPct val="100000"/>
              </a:lnSpc>
              <a:buNone/>
            </a:pPr>
            <a:r>
              <a:rPr lang="ja-JP" altLang="en-US" sz="2000" b="1" dirty="0"/>
              <a:t>　武田信玄による治水事業、信玄以降の治水事業について解説します。</a:t>
            </a:r>
            <a:endParaRPr lang="en-US" altLang="ja-JP" sz="2000" b="1" dirty="0"/>
          </a:p>
          <a:p>
            <a:pPr marL="0" indent="0">
              <a:lnSpc>
                <a:spcPct val="100000"/>
              </a:lnSpc>
              <a:buNone/>
            </a:pPr>
            <a:r>
              <a:rPr lang="ja-JP" altLang="en-US" sz="2000" b="1" dirty="0"/>
              <a:t>　古代より、甲府盆地の中で特に御勅使川（みだいがわ）が氾濫を繰り返したため、甲府盆地内の交通が分断され、農業の生産高にも悪影響が生じて、武田氏の領国経営上の重要課題となっていました。</a:t>
            </a:r>
          </a:p>
          <a:p>
            <a:pPr marL="0" indent="0">
              <a:lnSpc>
                <a:spcPct val="100000"/>
              </a:lnSpc>
              <a:buNone/>
            </a:pPr>
            <a:endParaRPr lang="ja-JP" altLang="en-US" sz="2000" b="1" dirty="0"/>
          </a:p>
          <a:p>
            <a:pPr marL="0" indent="0">
              <a:lnSpc>
                <a:spcPct val="100000"/>
              </a:lnSpc>
              <a:buNone/>
            </a:pPr>
            <a:r>
              <a:rPr lang="ja-JP" altLang="en-US" sz="2000" b="1" dirty="0"/>
              <a:t>　これに対応するため、信玄が取った対策とは？</a:t>
            </a:r>
          </a:p>
          <a:p>
            <a:pPr marL="0" indent="0">
              <a:lnSpc>
                <a:spcPct val="100000"/>
              </a:lnSpc>
              <a:buNone/>
            </a:pPr>
            <a:r>
              <a:rPr lang="ja-JP" altLang="en-US" sz="2000" b="1" dirty="0"/>
              <a:t>　信玄以降の治水事業はどう進められたのか？</a:t>
            </a:r>
            <a:endParaRPr lang="en-US" altLang="ja-JP" sz="2000" b="1" dirty="0"/>
          </a:p>
          <a:p>
            <a:pPr marL="0" indent="0">
              <a:lnSpc>
                <a:spcPct val="100000"/>
              </a:lnSpc>
              <a:buNone/>
            </a:pPr>
            <a:r>
              <a:rPr lang="ja-JP" altLang="en-US" sz="2000" b="1" dirty="0"/>
              <a:t>　講師の信玄ミュージアム佐々木館長がプロジェクション地形模型を用いて解説します。</a:t>
            </a:r>
          </a:p>
          <a:p>
            <a:pPr marL="0" indent="0">
              <a:lnSpc>
                <a:spcPct val="100000"/>
              </a:lnSpc>
              <a:buNone/>
            </a:pPr>
            <a:endParaRPr lang="ja-JP" altLang="en-US" sz="2000" b="1" dirty="0"/>
          </a:p>
          <a:p>
            <a:pPr marL="0" indent="0">
              <a:buNone/>
            </a:pPr>
            <a:r>
              <a:rPr lang="ja-JP" altLang="ja-JP" sz="2000" b="1" dirty="0"/>
              <a:t>【</a:t>
            </a:r>
            <a:r>
              <a:rPr lang="en-US" altLang="ja-JP" sz="2000" b="1" dirty="0" err="1"/>
              <a:t>Youtube</a:t>
            </a:r>
            <a:r>
              <a:rPr lang="ja-JP" altLang="ja-JP" sz="2000" b="1" dirty="0"/>
              <a:t>動画リンク】</a:t>
            </a:r>
            <a:r>
              <a:rPr lang="en-US" altLang="ja-JP" sz="2000" b="0" i="0" u="none" strike="noStrike" dirty="0">
                <a:effectLst/>
                <a:latin typeface="Roboto" panose="020B0604020202020204" pitchFamily="2" charset="0"/>
                <a:hlinkClick r:id="rId2"/>
              </a:rPr>
              <a:t>https://youtu.be/DbsBbZmQhVE</a:t>
            </a:r>
            <a:endParaRPr lang="en-US" altLang="ja-JP" sz="2000" b="0" i="0" u="none" strike="noStrike" dirty="0">
              <a:effectLst/>
              <a:latin typeface="Roboto" panose="020B0604020202020204" pitchFamily="2" charset="0"/>
            </a:endParaRPr>
          </a:p>
          <a:p>
            <a:pPr marL="0" indent="0">
              <a:buNone/>
            </a:pPr>
            <a:endParaRPr lang="en-US" altLang="ja-JP" sz="2800" dirty="0">
              <a:latin typeface="Roboto" panose="020B0604020202020204" pitchFamily="2" charset="0"/>
            </a:endParaRPr>
          </a:p>
          <a:p>
            <a:pPr marL="0" indent="0">
              <a:buNone/>
            </a:pPr>
            <a:endParaRPr lang="en-US" altLang="ja-JP" b="1" dirty="0">
              <a:latin typeface="Roboto" panose="020B0604020202020204" pitchFamily="2" charset="0"/>
            </a:endParaRPr>
          </a:p>
          <a:p>
            <a:pPr marL="0" indent="0">
              <a:buNone/>
            </a:pPr>
            <a:endParaRPr lang="en-US" altLang="ja-JP" sz="2800" b="1" dirty="0"/>
          </a:p>
        </p:txBody>
      </p:sp>
    </p:spTree>
    <p:extLst>
      <p:ext uri="{BB962C8B-B14F-4D97-AF65-F5344CB8AC3E}">
        <p14:creationId xmlns:p14="http://schemas.microsoft.com/office/powerpoint/2010/main" val="1208623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590521" y="1451940"/>
            <a:ext cx="8736037" cy="5251316"/>
          </a:xfrm>
        </p:spPr>
        <p:txBody>
          <a:bodyPr>
            <a:normAutofit/>
          </a:bodyPr>
          <a:lstStyle/>
          <a:p>
            <a:pPr marL="0" indent="0">
              <a:buNone/>
            </a:pPr>
            <a:r>
              <a:rPr lang="ja-JP" altLang="ja-JP" b="1" dirty="0"/>
              <a:t>　</a:t>
            </a:r>
            <a:endParaRPr lang="ja-JP" altLang="en-US" b="1" dirty="0"/>
          </a:p>
          <a:p>
            <a:pPr marL="0" indent="0">
              <a:buNone/>
            </a:pPr>
            <a:r>
              <a:rPr lang="ja-JP" altLang="en-US" b="1" dirty="0"/>
              <a:t>　　</a:t>
            </a:r>
            <a:r>
              <a:rPr lang="ja-JP" altLang="ja-JP" b="1" dirty="0"/>
              <a:t>八王子「桑都（そうと）物語」</a:t>
            </a:r>
            <a:endParaRPr lang="ja-JP" altLang="en-US" b="1" dirty="0"/>
          </a:p>
          <a:p>
            <a:pPr marL="0" indent="0">
              <a:buNone/>
            </a:pPr>
            <a:r>
              <a:rPr lang="ja-JP" altLang="en-US" dirty="0"/>
              <a:t>　　　　　</a:t>
            </a:r>
            <a:r>
              <a:rPr lang="ja-JP" altLang="en-US" sz="2000" b="1" dirty="0"/>
              <a:t>桑都日本遺産センター 八王子博物館</a:t>
            </a:r>
            <a:br>
              <a:rPr lang="ja-JP" altLang="en-US" sz="2000" b="1" dirty="0"/>
            </a:br>
            <a:r>
              <a:rPr lang="en-US" altLang="ja-JP" sz="1800" b="1" dirty="0"/>
              <a:t>【</a:t>
            </a:r>
            <a:r>
              <a:rPr lang="ja-JP" altLang="en-US" sz="1800" b="1" dirty="0"/>
              <a:t>リンク</a:t>
            </a:r>
            <a:r>
              <a:rPr lang="en-US" altLang="ja-JP" sz="1800" b="1" dirty="0"/>
              <a:t>】https://japan-heritage.bunka.go.jp/ja/special/sp21/</a:t>
            </a:r>
            <a:r>
              <a:rPr lang="en-US" altLang="ja-JP" sz="1800" b="1" dirty="0" err="1"/>
              <a:t>hachihaku</a:t>
            </a:r>
            <a:r>
              <a:rPr lang="en-US" altLang="ja-JP" sz="1800" b="1" dirty="0"/>
              <a:t>/top.html</a:t>
            </a:r>
            <a:r>
              <a:rPr lang="ja-JP" altLang="en-US" b="1" dirty="0"/>
              <a:t>　　</a:t>
            </a:r>
            <a:endParaRPr lang="ja-JP" altLang="ja-JP" dirty="0"/>
          </a:p>
          <a:p>
            <a:pPr marL="0" indent="0">
              <a:buNone/>
            </a:pPr>
            <a:endParaRPr lang="ja-JP" altLang="ja-JP" dirty="0"/>
          </a:p>
          <a:p>
            <a:pPr marL="0" indent="0">
              <a:buNone/>
            </a:pPr>
            <a:r>
              <a:rPr lang="ja-JP" altLang="en-US" sz="1600" b="1" dirty="0">
                <a:latin typeface="+mj-ea"/>
                <a:ea typeface="+mj-ea"/>
              </a:rPr>
              <a:t>戦国時代、北条氏照によって滝山城、八王子城が築かれ、八王子の都市づくりがスタート</a:t>
            </a:r>
          </a:p>
          <a:p>
            <a:pPr marL="0" indent="0">
              <a:buNone/>
            </a:pPr>
            <a:r>
              <a:rPr lang="ja-JP" altLang="en-US" sz="1600" b="1" dirty="0">
                <a:latin typeface="+mj-ea"/>
                <a:ea typeface="+mj-ea"/>
              </a:rPr>
              <a:t>しました。その後、江戸時代には武田遺臣である大久保長安、千人同心達の活躍により</a:t>
            </a:r>
          </a:p>
          <a:p>
            <a:pPr marL="0" indent="0">
              <a:buNone/>
            </a:pPr>
            <a:r>
              <a:rPr lang="ja-JP" altLang="en-US" sz="1600" b="1" dirty="0">
                <a:latin typeface="+mj-ea"/>
                <a:ea typeface="+mj-ea"/>
              </a:rPr>
              <a:t>八王子は近世都市として整備が進み、やがて「桑都」として文明開化に寄与していきます。</a:t>
            </a:r>
          </a:p>
          <a:p>
            <a:pPr marL="0" indent="0">
              <a:buNone/>
            </a:pPr>
            <a:endParaRPr lang="ja-JP" altLang="en-US" sz="1600" b="1" dirty="0">
              <a:latin typeface="+mj-ea"/>
              <a:ea typeface="+mj-ea"/>
            </a:endParaRPr>
          </a:p>
          <a:p>
            <a:pPr marL="0" indent="0">
              <a:buNone/>
            </a:pPr>
            <a:r>
              <a:rPr lang="ja-JP" altLang="en-US" sz="1600" b="1" dirty="0">
                <a:solidFill>
                  <a:srgbClr val="7030A0"/>
                </a:solidFill>
                <a:latin typeface="+mj-ea"/>
                <a:ea typeface="+mj-ea"/>
              </a:rPr>
              <a:t>桑都日本遺産センター 八王子博物館（愛称・はちはく）は、</a:t>
            </a:r>
            <a:br>
              <a:rPr lang="ja-JP" altLang="en-US" sz="1600" b="1" dirty="0">
                <a:solidFill>
                  <a:srgbClr val="7030A0"/>
                </a:solidFill>
                <a:latin typeface="+mj-ea"/>
                <a:ea typeface="+mj-ea"/>
              </a:rPr>
            </a:br>
            <a:r>
              <a:rPr lang="ja-JP" altLang="en-US" sz="1600" b="1" dirty="0">
                <a:solidFill>
                  <a:srgbClr val="7030A0"/>
                </a:solidFill>
                <a:latin typeface="+mj-ea"/>
                <a:ea typeface="+mj-ea"/>
              </a:rPr>
              <a:t>日本遺産「霊気満山 高尾山 ～人々の祈りが紡ぐ桑都物語～」</a:t>
            </a:r>
            <a:br>
              <a:rPr lang="ja-JP" altLang="en-US" sz="1600" b="1" dirty="0">
                <a:solidFill>
                  <a:srgbClr val="7030A0"/>
                </a:solidFill>
                <a:latin typeface="+mj-ea"/>
                <a:ea typeface="+mj-ea"/>
              </a:rPr>
            </a:br>
            <a:r>
              <a:rPr lang="ja-JP" altLang="en-US" sz="1600" b="1" dirty="0">
                <a:solidFill>
                  <a:srgbClr val="7030A0"/>
                </a:solidFill>
                <a:latin typeface="+mj-ea"/>
                <a:ea typeface="+mj-ea"/>
              </a:rPr>
              <a:t>を通じて、過去から現在、そして未来へとつづく</a:t>
            </a:r>
            <a:br>
              <a:rPr lang="ja-JP" altLang="en-US" sz="1600" b="1" dirty="0">
                <a:solidFill>
                  <a:srgbClr val="7030A0"/>
                </a:solidFill>
                <a:latin typeface="+mj-ea"/>
                <a:ea typeface="+mj-ea"/>
              </a:rPr>
            </a:br>
            <a:r>
              <a:rPr lang="ja-JP" altLang="en-US" sz="1600" b="1" dirty="0">
                <a:solidFill>
                  <a:srgbClr val="7030A0"/>
                </a:solidFill>
                <a:latin typeface="+mj-ea"/>
                <a:ea typeface="+mj-ea"/>
              </a:rPr>
              <a:t>八王子の歴史と文化に出会える博物館です。</a:t>
            </a:r>
            <a:br>
              <a:rPr lang="ja-JP" altLang="en-US" sz="1600" b="1" dirty="0">
                <a:solidFill>
                  <a:srgbClr val="7030A0"/>
                </a:solidFill>
                <a:latin typeface="+mj-ea"/>
                <a:ea typeface="+mj-ea"/>
              </a:rPr>
            </a:br>
            <a:r>
              <a:rPr lang="ja-JP" altLang="en-US" sz="1600" b="1" dirty="0">
                <a:solidFill>
                  <a:srgbClr val="7030A0"/>
                </a:solidFill>
                <a:latin typeface="+mj-ea"/>
                <a:ea typeface="+mj-ea"/>
              </a:rPr>
              <a:t>かつて養蚕や織物が盛んだったことから「桑都」と称されてきた</a:t>
            </a:r>
            <a:br>
              <a:rPr lang="ja-JP" altLang="en-US" sz="1600" b="1" dirty="0">
                <a:solidFill>
                  <a:srgbClr val="7030A0"/>
                </a:solidFill>
                <a:latin typeface="+mj-ea"/>
                <a:ea typeface="+mj-ea"/>
              </a:rPr>
            </a:br>
            <a:r>
              <a:rPr lang="ja-JP" altLang="en-US" sz="1600" b="1" dirty="0">
                <a:solidFill>
                  <a:srgbClr val="7030A0"/>
                </a:solidFill>
                <a:latin typeface="+mj-ea"/>
                <a:ea typeface="+mj-ea"/>
              </a:rPr>
              <a:t>八王子の魅力を発信し、市内各地の歴史文化へ誘います。 </a:t>
            </a:r>
          </a:p>
        </p:txBody>
      </p:sp>
      <p:sp>
        <p:nvSpPr>
          <p:cNvPr id="4" name="タイトル 1">
            <a:extLst>
              <a:ext uri="{FF2B5EF4-FFF2-40B4-BE49-F238E27FC236}">
                <a16:creationId xmlns:a16="http://schemas.microsoft.com/office/drawing/2014/main" id="{5C4FA3EE-0006-40A3-9C4E-115D68C99A97}"/>
              </a:ext>
            </a:extLst>
          </p:cNvPr>
          <p:cNvSpPr txBox="1">
            <a:spLocks/>
          </p:cNvSpPr>
          <p:nvPr/>
        </p:nvSpPr>
        <p:spPr>
          <a:xfrm>
            <a:off x="351369" y="140678"/>
            <a:ext cx="8314329" cy="1311262"/>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sz="2000" b="1" dirty="0">
                <a:solidFill>
                  <a:srgbClr val="00CCFF"/>
                </a:solidFill>
              </a:rPr>
              <a:t>テーマ③</a:t>
            </a:r>
            <a:r>
              <a:rPr lang="ja-JP" altLang="en-US" sz="2000" b="1" dirty="0">
                <a:solidFill>
                  <a:srgbClr val="00CCFF"/>
                </a:solidFill>
              </a:rPr>
              <a:t>　</a:t>
            </a:r>
            <a:r>
              <a:rPr lang="ja-JP" altLang="ja-JP" sz="2000" b="1" dirty="0">
                <a:solidFill>
                  <a:srgbClr val="00CCFF"/>
                </a:solidFill>
              </a:rPr>
              <a:t>「白熱地歴探究！地形で読み解く関東地方、首都圏の発展」</a:t>
            </a:r>
            <a:br>
              <a:rPr lang="ja-JP" altLang="en-US" sz="2000" b="1" dirty="0">
                <a:solidFill>
                  <a:srgbClr val="00CCFF"/>
                </a:solidFill>
              </a:rPr>
            </a:br>
            <a:r>
              <a:rPr lang="ja-JP" altLang="en-US" sz="3200" b="1" dirty="0">
                <a:solidFill>
                  <a:srgbClr val="00CCFF"/>
                </a:solidFill>
                <a:latin typeface="HG丸ｺﾞｼｯｸM-PRO" panose="020F0600000000000000" pitchFamily="50" charset="-128"/>
                <a:ea typeface="HG丸ｺﾞｼｯｸM-PRO" panose="020F0600000000000000" pitchFamily="50" charset="-128"/>
              </a:rPr>
              <a:t>　</a:t>
            </a:r>
            <a:r>
              <a:rPr lang="ja-JP" altLang="en-US" sz="3200" b="1" dirty="0">
                <a:latin typeface="HG丸ｺﾞｼｯｸM-PRO" panose="020F0600000000000000" pitchFamily="50" charset="-128"/>
                <a:ea typeface="HG丸ｺﾞｼｯｸM-PRO" panose="020F0600000000000000" pitchFamily="50" charset="-128"/>
              </a:rPr>
              <a:t>　</a:t>
            </a:r>
            <a:r>
              <a:rPr lang="ja-JP" altLang="ja-JP" sz="2900" b="1" dirty="0">
                <a:solidFill>
                  <a:srgbClr val="FF0000"/>
                </a:solidFill>
                <a:latin typeface="+mn-ea"/>
                <a:ea typeface="+mn-ea"/>
              </a:rPr>
              <a:t>３－４　近世以降の都市発展ストーリー</a:t>
            </a:r>
            <a:r>
              <a:rPr lang="en-US" altLang="ja-JP" sz="2900" b="1" dirty="0">
                <a:solidFill>
                  <a:srgbClr val="FF0000"/>
                </a:solidFill>
                <a:latin typeface="+mn-ea"/>
                <a:ea typeface="+mn-ea"/>
              </a:rPr>
              <a:t>(</a:t>
            </a:r>
            <a:r>
              <a:rPr lang="ja-JP" altLang="ja-JP" sz="2900" b="1" dirty="0">
                <a:solidFill>
                  <a:srgbClr val="FF0000"/>
                </a:solidFill>
                <a:latin typeface="+mn-ea"/>
                <a:ea typeface="+mn-ea"/>
              </a:rPr>
              <a:t>第一幕</a:t>
            </a:r>
            <a:r>
              <a:rPr lang="en-US" altLang="ja-JP" sz="2900" b="1" dirty="0">
                <a:solidFill>
                  <a:srgbClr val="FF0000"/>
                </a:solidFill>
                <a:latin typeface="+mn-ea"/>
                <a:ea typeface="+mn-ea"/>
              </a:rPr>
              <a:t>)</a:t>
            </a:r>
            <a:r>
              <a:rPr lang="ja-JP" altLang="en-US" sz="2900" b="1" dirty="0">
                <a:solidFill>
                  <a:srgbClr val="FF0000"/>
                </a:solidFill>
                <a:latin typeface="+mn-ea"/>
                <a:ea typeface="+mn-ea"/>
              </a:rPr>
              <a:t>　</a:t>
            </a:r>
            <a:r>
              <a:rPr lang="ja-JP" altLang="ja-JP" b="1" dirty="0"/>
              <a:t>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3438233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407963" y="1606684"/>
            <a:ext cx="8736037" cy="5251316"/>
          </a:xfrm>
        </p:spPr>
        <p:txBody>
          <a:bodyPr>
            <a:normAutofit lnSpcReduction="10000"/>
          </a:bodyPr>
          <a:lstStyle/>
          <a:p>
            <a:pPr marL="0" indent="0">
              <a:buNone/>
            </a:pPr>
            <a:r>
              <a:rPr lang="ja-JP" altLang="ja-JP" b="1" dirty="0"/>
              <a:t>　</a:t>
            </a:r>
            <a:r>
              <a:rPr lang="ja-JP" altLang="en-US" sz="2400" b="1" dirty="0"/>
              <a:t>　</a:t>
            </a:r>
            <a:r>
              <a:rPr lang="ja-JP" altLang="ja-JP" sz="2400" b="1" dirty="0"/>
              <a:t>　</a:t>
            </a:r>
            <a:r>
              <a:rPr lang="ja-JP" altLang="en-US" sz="2400" b="1" dirty="0"/>
              <a:t>　　</a:t>
            </a:r>
            <a:r>
              <a:rPr lang="ja-JP" altLang="ja-JP" sz="2400" b="1" dirty="0"/>
              <a:t>　</a:t>
            </a:r>
            <a:r>
              <a:rPr lang="ja-JP" altLang="en-US" sz="2400" b="1" dirty="0"/>
              <a:t>国土交通省</a:t>
            </a:r>
            <a:r>
              <a:rPr lang="ja-JP" altLang="ja-JP" sz="2400" b="1" dirty="0"/>
              <a:t>「</a:t>
            </a:r>
            <a:r>
              <a:rPr lang="ja-JP" altLang="en-US" sz="2400" b="1" dirty="0"/>
              <a:t>首都圏白書</a:t>
            </a:r>
            <a:r>
              <a:rPr lang="ja-JP" altLang="ja-JP" sz="2400" b="1" dirty="0"/>
              <a:t>」</a:t>
            </a:r>
            <a:r>
              <a:rPr lang="ja-JP" altLang="en-US" sz="2400" b="1" dirty="0"/>
              <a:t>　</a:t>
            </a:r>
          </a:p>
          <a:p>
            <a:pPr marL="0" indent="0">
              <a:buNone/>
            </a:pPr>
            <a:r>
              <a:rPr lang="en-US" altLang="ja-JP" sz="2000" dirty="0"/>
              <a:t>【</a:t>
            </a:r>
            <a:r>
              <a:rPr lang="ja-JP" altLang="en-US" sz="2000" dirty="0"/>
              <a:t>リンク</a:t>
            </a:r>
            <a:r>
              <a:rPr lang="en-US" altLang="ja-JP" sz="2000" dirty="0"/>
              <a:t>】</a:t>
            </a:r>
            <a:r>
              <a:rPr lang="en-US" altLang="ja-JP" sz="2400" dirty="0">
                <a:hlinkClick r:id="rId2"/>
              </a:rPr>
              <a:t>https://www.mlit.go.jp/report/press/toshi03_hh_000076.html</a:t>
            </a:r>
            <a:endParaRPr lang="ja-JP" altLang="en-US" sz="2400" dirty="0"/>
          </a:p>
          <a:p>
            <a:pPr marL="0" indent="0">
              <a:lnSpc>
                <a:spcPct val="100000"/>
              </a:lnSpc>
              <a:buNone/>
            </a:pPr>
            <a:endParaRPr lang="ja-JP" altLang="en-US" sz="2000" b="1" dirty="0">
              <a:latin typeface="ＭＳ ゴシック" panose="020B0609070205080204" pitchFamily="49" charset="-128"/>
              <a:ea typeface="ＭＳ ゴシック" panose="020B0609070205080204" pitchFamily="49" charset="-128"/>
            </a:endParaRPr>
          </a:p>
          <a:p>
            <a:pPr marL="0" indent="0">
              <a:lnSpc>
                <a:spcPct val="100000"/>
              </a:lnSpc>
              <a:buNone/>
            </a:pPr>
            <a:r>
              <a:rPr lang="ja-JP" altLang="en-US" sz="2000" b="1" dirty="0">
                <a:latin typeface="ＭＳ ゴシック" panose="020B0609070205080204" pitchFamily="49" charset="-128"/>
                <a:ea typeface="ＭＳ ゴシック" panose="020B0609070205080204" pitchFamily="49" charset="-128"/>
              </a:rPr>
              <a:t>＜概要＞</a:t>
            </a:r>
            <a:br>
              <a:rPr lang="ja-JP" altLang="en-US" sz="2000" b="1" dirty="0">
                <a:latin typeface="ＭＳ ゴシック" panose="020B0609070205080204" pitchFamily="49" charset="-128"/>
                <a:ea typeface="ＭＳ ゴシック" panose="020B0609070205080204" pitchFamily="49" charset="-128"/>
              </a:rPr>
            </a:br>
            <a:r>
              <a:rPr lang="ja-JP" altLang="en-US" sz="1800" b="1" dirty="0">
                <a:latin typeface="+mn-ea"/>
              </a:rPr>
              <a:t>首都圏白書は、首都圏整備法（昭和</a:t>
            </a:r>
            <a:r>
              <a:rPr lang="en-US" altLang="ja-JP" sz="1800" b="1" dirty="0">
                <a:latin typeface="+mn-ea"/>
              </a:rPr>
              <a:t>31</a:t>
            </a:r>
            <a:r>
              <a:rPr lang="ja-JP" altLang="en-US" sz="1800" b="1" dirty="0">
                <a:latin typeface="+mn-ea"/>
              </a:rPr>
              <a:t>年法律第</a:t>
            </a:r>
            <a:r>
              <a:rPr lang="en-US" altLang="ja-JP" sz="1800" b="1" dirty="0">
                <a:latin typeface="+mn-ea"/>
              </a:rPr>
              <a:t>83</a:t>
            </a:r>
            <a:r>
              <a:rPr lang="ja-JP" altLang="en-US" sz="1800" b="1" dirty="0">
                <a:latin typeface="+mn-ea"/>
              </a:rPr>
              <a:t>号）第</a:t>
            </a:r>
            <a:r>
              <a:rPr lang="en-US" altLang="ja-JP" sz="1800" b="1" dirty="0">
                <a:latin typeface="+mn-ea"/>
              </a:rPr>
              <a:t>30</a:t>
            </a:r>
            <a:r>
              <a:rPr lang="ja-JP" altLang="en-US" sz="1800" b="1" dirty="0">
                <a:latin typeface="+mn-ea"/>
              </a:rPr>
              <a:t>条の２の規定に</a:t>
            </a:r>
          </a:p>
          <a:p>
            <a:pPr marL="0" indent="0">
              <a:lnSpc>
                <a:spcPct val="100000"/>
              </a:lnSpc>
              <a:buNone/>
            </a:pPr>
            <a:r>
              <a:rPr lang="ja-JP" altLang="en-US" sz="1800" b="1" dirty="0">
                <a:latin typeface="+mn-ea"/>
              </a:rPr>
              <a:t>基づき、首都圏整備計画の策定及び実施に関する状況について、毎年国会</a:t>
            </a:r>
          </a:p>
          <a:p>
            <a:pPr marL="0" indent="0">
              <a:lnSpc>
                <a:spcPct val="100000"/>
              </a:lnSpc>
              <a:buNone/>
            </a:pPr>
            <a:r>
              <a:rPr lang="ja-JP" altLang="en-US" sz="1800" b="1" dirty="0">
                <a:latin typeface="+mn-ea"/>
              </a:rPr>
              <a:t>に報告しているものです。</a:t>
            </a:r>
            <a:br>
              <a:rPr lang="ja-JP" altLang="en-US" sz="1800" b="1" dirty="0">
                <a:latin typeface="+mn-ea"/>
              </a:rPr>
            </a:br>
            <a:endParaRPr lang="ja-JP" altLang="en-US" sz="1800" b="1" dirty="0">
              <a:latin typeface="+mn-ea"/>
            </a:endParaRPr>
          </a:p>
          <a:p>
            <a:pPr marL="0" indent="0">
              <a:lnSpc>
                <a:spcPct val="100000"/>
              </a:lnSpc>
              <a:buNone/>
            </a:pPr>
            <a:r>
              <a:rPr lang="ja-JP" altLang="en-US" sz="1800" b="1" dirty="0">
                <a:latin typeface="+mn-ea"/>
              </a:rPr>
              <a:t>令和３年版の首都圏白書の概要は、以下のとおりです。</a:t>
            </a:r>
          </a:p>
          <a:p>
            <a:pPr marL="0" indent="0">
              <a:lnSpc>
                <a:spcPct val="100000"/>
              </a:lnSpc>
              <a:buNone/>
            </a:pPr>
            <a:r>
              <a:rPr lang="ja-JP" altLang="en-US" sz="1800" b="1" dirty="0">
                <a:latin typeface="+mn-ea"/>
              </a:rPr>
              <a:t>令和３年版の首都圏白書が本日６月</a:t>
            </a:r>
            <a:r>
              <a:rPr lang="en-US" altLang="ja-JP" sz="1800" b="1" dirty="0">
                <a:latin typeface="+mn-ea"/>
              </a:rPr>
              <a:t>15</a:t>
            </a:r>
            <a:r>
              <a:rPr lang="ja-JP" altLang="en-US" sz="1800" b="1" dirty="0">
                <a:latin typeface="+mn-ea"/>
              </a:rPr>
              <a:t>日に閣議決定されました。</a:t>
            </a:r>
            <a:br>
              <a:rPr lang="ja-JP" altLang="en-US" sz="1800" b="1" dirty="0">
                <a:latin typeface="+mn-ea"/>
              </a:rPr>
            </a:br>
            <a:r>
              <a:rPr lang="ja-JP" altLang="en-US" sz="1800" b="1" dirty="0">
                <a:latin typeface="+mn-ea"/>
              </a:rPr>
              <a:t>本年は「首都圏が向き合う多様なリスクへの対応と活力ある社会の構築」</a:t>
            </a:r>
          </a:p>
          <a:p>
            <a:pPr marL="0" indent="0">
              <a:lnSpc>
                <a:spcPct val="100000"/>
              </a:lnSpc>
              <a:buNone/>
            </a:pPr>
            <a:r>
              <a:rPr lang="ja-JP" altLang="en-US" sz="1800" b="1" dirty="0">
                <a:latin typeface="+mn-ea"/>
              </a:rPr>
              <a:t>をテーマに取り上げ、現状分析や各地で取り組まれている事例等を取り上げて</a:t>
            </a:r>
          </a:p>
          <a:p>
            <a:pPr marL="0" indent="0">
              <a:lnSpc>
                <a:spcPct val="100000"/>
              </a:lnSpc>
              <a:buNone/>
            </a:pPr>
            <a:r>
              <a:rPr lang="ja-JP" altLang="en-US" sz="1800" b="1" dirty="0">
                <a:latin typeface="+mn-ea"/>
              </a:rPr>
              <a:t>います。</a:t>
            </a:r>
            <a:br>
              <a:rPr lang="ja-JP" altLang="en-US" sz="1800" b="1" dirty="0">
                <a:latin typeface="+mn-ea"/>
              </a:rPr>
            </a:br>
            <a:endParaRPr lang="ja-JP" altLang="en-US" sz="1800" b="1" dirty="0">
              <a:latin typeface="+mn-ea"/>
            </a:endParaRPr>
          </a:p>
          <a:p>
            <a:pPr marL="0" indent="0">
              <a:buNone/>
            </a:pPr>
            <a:endParaRPr lang="ja-JP" altLang="ja-JP" dirty="0"/>
          </a:p>
          <a:p>
            <a:pPr marL="0" indent="0">
              <a:buNone/>
            </a:pPr>
            <a:endParaRPr lang="ja-JP" altLang="en-US" b="1" dirty="0"/>
          </a:p>
        </p:txBody>
      </p:sp>
      <p:sp>
        <p:nvSpPr>
          <p:cNvPr id="6" name="タイトル 1">
            <a:extLst>
              <a:ext uri="{FF2B5EF4-FFF2-40B4-BE49-F238E27FC236}">
                <a16:creationId xmlns:a16="http://schemas.microsoft.com/office/drawing/2014/main" id="{5C4FA3EE-0006-40A3-9C4E-115D68C99A97}"/>
              </a:ext>
            </a:extLst>
          </p:cNvPr>
          <p:cNvSpPr txBox="1">
            <a:spLocks noGrp="1"/>
          </p:cNvSpPr>
          <p:nvPr>
            <p:ph type="title"/>
          </p:nvPr>
        </p:nvSpPr>
        <p:spPr>
          <a:xfrm>
            <a:off x="628650" y="153988"/>
            <a:ext cx="7886700" cy="130810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sz="2000" b="1" dirty="0">
                <a:solidFill>
                  <a:srgbClr val="00CCFF"/>
                </a:solidFill>
              </a:rPr>
              <a:t>テーマ③</a:t>
            </a:r>
            <a:r>
              <a:rPr lang="ja-JP" altLang="en-US" sz="2000" b="1" dirty="0">
                <a:solidFill>
                  <a:srgbClr val="00CCFF"/>
                </a:solidFill>
              </a:rPr>
              <a:t>　</a:t>
            </a:r>
            <a:r>
              <a:rPr lang="ja-JP" altLang="ja-JP" sz="2000" b="1" dirty="0">
                <a:solidFill>
                  <a:srgbClr val="00CCFF"/>
                </a:solidFill>
              </a:rPr>
              <a:t>「白熱地歴探究！地形で読み解く関東地方、首都圏の発展」</a:t>
            </a:r>
            <a:br>
              <a:rPr lang="ja-JP" altLang="en-US" sz="2000" b="1" dirty="0">
                <a:solidFill>
                  <a:srgbClr val="00CCFF"/>
                </a:solidFill>
              </a:rPr>
            </a:br>
            <a:r>
              <a:rPr lang="ja-JP" altLang="en-US" sz="3200" b="1" dirty="0">
                <a:solidFill>
                  <a:srgbClr val="00CCFF"/>
                </a:solidFill>
                <a:latin typeface="HG丸ｺﾞｼｯｸM-PRO" panose="020F0600000000000000" pitchFamily="50" charset="-128"/>
                <a:ea typeface="HG丸ｺﾞｼｯｸM-PRO" panose="020F0600000000000000" pitchFamily="50" charset="-128"/>
              </a:rPr>
              <a:t>　</a:t>
            </a:r>
            <a:r>
              <a:rPr lang="ja-JP" altLang="ja-JP" sz="2900" b="1" dirty="0">
                <a:solidFill>
                  <a:srgbClr val="FF0000"/>
                </a:solidFill>
                <a:latin typeface="+mn-ea"/>
                <a:ea typeface="+mn-ea"/>
              </a:rPr>
              <a:t>３－</a:t>
            </a:r>
            <a:r>
              <a:rPr lang="ja-JP" altLang="en-US" sz="2900" b="1" dirty="0">
                <a:solidFill>
                  <a:srgbClr val="FF0000"/>
                </a:solidFill>
                <a:latin typeface="+mn-ea"/>
                <a:ea typeface="+mn-ea"/>
              </a:rPr>
              <a:t>５</a:t>
            </a:r>
            <a:r>
              <a:rPr lang="ja-JP" altLang="ja-JP" sz="2900" b="1" dirty="0">
                <a:solidFill>
                  <a:srgbClr val="FF0000"/>
                </a:solidFill>
                <a:latin typeface="+mn-ea"/>
                <a:ea typeface="+mn-ea"/>
              </a:rPr>
              <a:t>　</a:t>
            </a:r>
            <a:r>
              <a:rPr lang="ja-JP" altLang="en-US" sz="2900" b="1" dirty="0">
                <a:solidFill>
                  <a:srgbClr val="FF0000"/>
                </a:solidFill>
                <a:latin typeface="+mn-ea"/>
                <a:ea typeface="+mn-ea"/>
              </a:rPr>
              <a:t>現代の首都圏のすがた</a:t>
            </a:r>
            <a:r>
              <a:rPr lang="ja-JP" altLang="ja-JP" b="1" dirty="0"/>
              <a:t>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4129668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361365" y="1705159"/>
            <a:ext cx="8525022" cy="5251316"/>
          </a:xfrm>
        </p:spPr>
        <p:txBody>
          <a:bodyPr>
            <a:normAutofit fontScale="25000" lnSpcReduction="20000"/>
          </a:bodyPr>
          <a:lstStyle/>
          <a:p>
            <a:pPr marL="0" indent="0">
              <a:buNone/>
            </a:pPr>
            <a:r>
              <a:rPr lang="ja-JP" altLang="ja-JP" b="1" dirty="0"/>
              <a:t>　</a:t>
            </a:r>
            <a:endParaRPr lang="ja-JP" altLang="en-US" sz="7200" dirty="0"/>
          </a:p>
          <a:p>
            <a:pPr marL="0" indent="0">
              <a:lnSpc>
                <a:spcPct val="120000"/>
              </a:lnSpc>
              <a:buNone/>
            </a:pPr>
            <a:br>
              <a:rPr lang="ja-JP" altLang="en-US" sz="2600" b="1" dirty="0">
                <a:latin typeface="ＭＳ ゴシック" panose="020B0609070205080204" pitchFamily="49" charset="-128"/>
                <a:ea typeface="ＭＳ ゴシック" panose="020B0609070205080204" pitchFamily="49" charset="-128"/>
              </a:rPr>
            </a:br>
            <a:r>
              <a:rPr lang="ja-JP" altLang="en-US" sz="6400" b="1" dirty="0">
                <a:latin typeface="游ゴシック Medium" panose="020B0500000000000000" pitchFamily="50" charset="-128"/>
                <a:ea typeface="游ゴシック Medium" panose="020B0500000000000000" pitchFamily="50" charset="-128"/>
              </a:rPr>
              <a:t>○第１章では、「首都圏が向き合う多様なリスクへの対応と活力ある社会の構築」をテーマとして、「新型感染症の感染拡大への対応」、「新型感染症の感染拡大を契機とした変化」、「ハード・ソフト一体となった防災・減災対策による安全・安心の確保」、といった内容で首都圏が抱えるリスク等について整理・分析し、対応する事例を報告することで、更なる取組の横展開を促していきます。</a:t>
            </a:r>
            <a:br>
              <a:rPr lang="ja-JP" altLang="en-US" sz="6400" b="1" dirty="0">
                <a:latin typeface="游ゴシック Medium" panose="020B0500000000000000" pitchFamily="50" charset="-128"/>
                <a:ea typeface="游ゴシック Medium" panose="020B0500000000000000" pitchFamily="50" charset="-128"/>
              </a:rPr>
            </a:br>
            <a:br>
              <a:rPr lang="ja-JP" altLang="en-US" sz="6400" b="1" dirty="0">
                <a:latin typeface="游ゴシック Medium" panose="020B0500000000000000" pitchFamily="50" charset="-128"/>
                <a:ea typeface="游ゴシック Medium" panose="020B0500000000000000" pitchFamily="50" charset="-128"/>
              </a:rPr>
            </a:br>
            <a:r>
              <a:rPr lang="ja-JP" altLang="en-US" sz="6400" b="1" dirty="0">
                <a:solidFill>
                  <a:srgbClr val="0070C0"/>
                </a:solidFill>
                <a:latin typeface="游ゴシック Medium" panose="020B0500000000000000" pitchFamily="50" charset="-128"/>
                <a:ea typeface="游ゴシック Medium" panose="020B0500000000000000" pitchFamily="50" charset="-128"/>
              </a:rPr>
              <a:t>［白書で取り上げた主な事例］</a:t>
            </a:r>
          </a:p>
          <a:p>
            <a:pPr marL="0" indent="0">
              <a:lnSpc>
                <a:spcPct val="120000"/>
              </a:lnSpc>
              <a:buNone/>
            </a:pPr>
            <a:r>
              <a:rPr lang="en-US" altLang="ja-JP" sz="6400" b="1" dirty="0">
                <a:solidFill>
                  <a:srgbClr val="0070C0"/>
                </a:solidFill>
                <a:latin typeface="游ゴシック Medium" panose="020B0500000000000000" pitchFamily="50" charset="-128"/>
                <a:ea typeface="游ゴシック Medium" panose="020B0500000000000000" pitchFamily="50" charset="-128"/>
              </a:rPr>
              <a:t>【</a:t>
            </a:r>
            <a:r>
              <a:rPr lang="ja-JP" altLang="en-US" sz="6400" b="1" dirty="0">
                <a:solidFill>
                  <a:srgbClr val="0070C0"/>
                </a:solidFill>
                <a:latin typeface="游ゴシック Medium" panose="020B0500000000000000" pitchFamily="50" charset="-128"/>
                <a:ea typeface="游ゴシック Medium" panose="020B0500000000000000" pitchFamily="50" charset="-128"/>
              </a:rPr>
              <a:t>新型感染症の感染拡大への対応</a:t>
            </a:r>
            <a:r>
              <a:rPr lang="en-US" altLang="ja-JP" sz="6400" b="1" dirty="0">
                <a:solidFill>
                  <a:srgbClr val="0070C0"/>
                </a:solidFill>
                <a:latin typeface="游ゴシック Medium" panose="020B0500000000000000" pitchFamily="50" charset="-128"/>
                <a:ea typeface="游ゴシック Medium" panose="020B0500000000000000" pitchFamily="50" charset="-128"/>
              </a:rPr>
              <a:t>】</a:t>
            </a:r>
            <a:br>
              <a:rPr lang="en-US" altLang="ja-JP" sz="6400" b="1" dirty="0">
                <a:solidFill>
                  <a:srgbClr val="0070C0"/>
                </a:solidFill>
                <a:latin typeface="游ゴシック Medium" panose="020B0500000000000000" pitchFamily="50" charset="-128"/>
                <a:ea typeface="游ゴシック Medium" panose="020B0500000000000000" pitchFamily="50" charset="-128"/>
              </a:rPr>
            </a:br>
            <a:r>
              <a:rPr lang="en-US" altLang="ja-JP" sz="6400" b="1" dirty="0">
                <a:solidFill>
                  <a:srgbClr val="0070C0"/>
                </a:solidFill>
                <a:latin typeface="游ゴシック Medium" panose="020B0500000000000000" pitchFamily="50" charset="-128"/>
                <a:ea typeface="游ゴシック Medium" panose="020B0500000000000000" pitchFamily="50" charset="-128"/>
              </a:rPr>
              <a:t>  </a:t>
            </a:r>
            <a:r>
              <a:rPr lang="ja-JP" altLang="en-US" sz="6400" b="1" dirty="0">
                <a:solidFill>
                  <a:srgbClr val="0070C0"/>
                </a:solidFill>
                <a:latin typeface="游ゴシック Medium" panose="020B0500000000000000" pitchFamily="50" charset="-128"/>
                <a:ea typeface="游ゴシック Medium" panose="020B0500000000000000" pitchFamily="50" charset="-128"/>
              </a:rPr>
              <a:t>鉄道事業者による混雑情報の見える化（</a:t>
            </a:r>
            <a:r>
              <a:rPr lang="en-US" altLang="ja-JP" sz="6400" b="1" dirty="0">
                <a:solidFill>
                  <a:srgbClr val="0070C0"/>
                </a:solidFill>
                <a:latin typeface="游ゴシック Medium" panose="020B0500000000000000" pitchFamily="50" charset="-128"/>
                <a:ea typeface="游ゴシック Medium" panose="020B0500000000000000" pitchFamily="50" charset="-128"/>
              </a:rPr>
              <a:t>JR</a:t>
            </a:r>
            <a:r>
              <a:rPr lang="ja-JP" altLang="en-US" sz="6400" b="1" dirty="0">
                <a:solidFill>
                  <a:srgbClr val="0070C0"/>
                </a:solidFill>
                <a:latin typeface="游ゴシック Medium" panose="020B0500000000000000" pitchFamily="50" charset="-128"/>
                <a:ea typeface="游ゴシック Medium" panose="020B0500000000000000" pitchFamily="50" charset="-128"/>
              </a:rPr>
              <a:t>東日本）</a:t>
            </a:r>
          </a:p>
          <a:p>
            <a:pPr marL="0" indent="0">
              <a:lnSpc>
                <a:spcPct val="120000"/>
              </a:lnSpc>
              <a:buNone/>
            </a:pPr>
            <a:r>
              <a:rPr lang="en-US" altLang="ja-JP" sz="6400" b="1" dirty="0">
                <a:solidFill>
                  <a:srgbClr val="0070C0"/>
                </a:solidFill>
                <a:latin typeface="游ゴシック Medium" panose="020B0500000000000000" pitchFamily="50" charset="-128"/>
                <a:ea typeface="游ゴシック Medium" panose="020B0500000000000000" pitchFamily="50" charset="-128"/>
              </a:rPr>
              <a:t>【</a:t>
            </a:r>
            <a:r>
              <a:rPr lang="ja-JP" altLang="en-US" sz="6400" b="1" dirty="0">
                <a:solidFill>
                  <a:srgbClr val="0070C0"/>
                </a:solidFill>
                <a:latin typeface="游ゴシック Medium" panose="020B0500000000000000" pitchFamily="50" charset="-128"/>
                <a:ea typeface="游ゴシック Medium" panose="020B0500000000000000" pitchFamily="50" charset="-128"/>
              </a:rPr>
              <a:t>新型感染症の感染拡大を契機とした変化</a:t>
            </a:r>
            <a:r>
              <a:rPr lang="en-US" altLang="ja-JP" sz="6400" b="1" dirty="0">
                <a:solidFill>
                  <a:srgbClr val="0070C0"/>
                </a:solidFill>
                <a:latin typeface="游ゴシック Medium" panose="020B0500000000000000" pitchFamily="50" charset="-128"/>
                <a:ea typeface="游ゴシック Medium" panose="020B0500000000000000" pitchFamily="50" charset="-128"/>
              </a:rPr>
              <a:t>】</a:t>
            </a:r>
            <a:br>
              <a:rPr lang="en-US" altLang="ja-JP" sz="6400" b="1" dirty="0">
                <a:solidFill>
                  <a:srgbClr val="0070C0"/>
                </a:solidFill>
                <a:latin typeface="游ゴシック Medium" panose="020B0500000000000000" pitchFamily="50" charset="-128"/>
                <a:ea typeface="游ゴシック Medium" panose="020B0500000000000000" pitchFamily="50" charset="-128"/>
              </a:rPr>
            </a:br>
            <a:r>
              <a:rPr lang="en-US" altLang="ja-JP" sz="6400" b="1" dirty="0">
                <a:solidFill>
                  <a:srgbClr val="0070C0"/>
                </a:solidFill>
                <a:latin typeface="游ゴシック Medium" panose="020B0500000000000000" pitchFamily="50" charset="-128"/>
                <a:ea typeface="游ゴシック Medium" panose="020B0500000000000000" pitchFamily="50" charset="-128"/>
              </a:rPr>
              <a:t>  </a:t>
            </a:r>
            <a:r>
              <a:rPr lang="ja-JP" altLang="en-US" sz="6400" b="1" dirty="0">
                <a:solidFill>
                  <a:srgbClr val="0070C0"/>
                </a:solidFill>
                <a:latin typeface="游ゴシック Medium" panose="020B0500000000000000" pitchFamily="50" charset="-128"/>
                <a:ea typeface="游ゴシック Medium" panose="020B0500000000000000" pitchFamily="50" charset="-128"/>
              </a:rPr>
              <a:t>移住や関係人口創出等による地域活性化（茨城県）</a:t>
            </a:r>
            <a:br>
              <a:rPr lang="ja-JP" altLang="en-US" sz="6400" b="1" dirty="0">
                <a:solidFill>
                  <a:srgbClr val="0070C0"/>
                </a:solidFill>
                <a:latin typeface="游ゴシック Medium" panose="020B0500000000000000" pitchFamily="50" charset="-128"/>
                <a:ea typeface="游ゴシック Medium" panose="020B0500000000000000" pitchFamily="50" charset="-128"/>
              </a:rPr>
            </a:br>
            <a:r>
              <a:rPr lang="en-US" altLang="ja-JP" sz="6400" b="1" dirty="0">
                <a:solidFill>
                  <a:srgbClr val="0070C0"/>
                </a:solidFill>
                <a:latin typeface="游ゴシック Medium" panose="020B0500000000000000" pitchFamily="50" charset="-128"/>
                <a:ea typeface="游ゴシック Medium" panose="020B0500000000000000" pitchFamily="50" charset="-128"/>
              </a:rPr>
              <a:t>【</a:t>
            </a:r>
            <a:r>
              <a:rPr lang="ja-JP" altLang="en-US" sz="6400" b="1" dirty="0">
                <a:solidFill>
                  <a:srgbClr val="0070C0"/>
                </a:solidFill>
                <a:latin typeface="游ゴシック Medium" panose="020B0500000000000000" pitchFamily="50" charset="-128"/>
                <a:ea typeface="游ゴシック Medium" panose="020B0500000000000000" pitchFamily="50" charset="-128"/>
              </a:rPr>
              <a:t>ハード・ソフト一体となった防災・減災対策による安全・安心の確保</a:t>
            </a:r>
            <a:r>
              <a:rPr lang="en-US" altLang="ja-JP" sz="6400" b="1" dirty="0">
                <a:solidFill>
                  <a:srgbClr val="0070C0"/>
                </a:solidFill>
                <a:latin typeface="游ゴシック Medium" panose="020B0500000000000000" pitchFamily="50" charset="-128"/>
                <a:ea typeface="游ゴシック Medium" panose="020B0500000000000000" pitchFamily="50" charset="-128"/>
              </a:rPr>
              <a:t>】</a:t>
            </a:r>
            <a:br>
              <a:rPr lang="en-US" altLang="ja-JP" sz="6400" b="1" dirty="0">
                <a:solidFill>
                  <a:srgbClr val="0070C0"/>
                </a:solidFill>
                <a:latin typeface="游ゴシック Medium" panose="020B0500000000000000" pitchFamily="50" charset="-128"/>
                <a:ea typeface="游ゴシック Medium" panose="020B0500000000000000" pitchFamily="50" charset="-128"/>
              </a:rPr>
            </a:br>
            <a:r>
              <a:rPr lang="en-US" altLang="ja-JP" sz="6400" b="1" dirty="0">
                <a:solidFill>
                  <a:srgbClr val="0070C0"/>
                </a:solidFill>
                <a:latin typeface="游ゴシック Medium" panose="020B0500000000000000" pitchFamily="50" charset="-128"/>
                <a:ea typeface="游ゴシック Medium" panose="020B0500000000000000" pitchFamily="50" charset="-128"/>
              </a:rPr>
              <a:t>  </a:t>
            </a:r>
            <a:r>
              <a:rPr lang="ja-JP" altLang="en-US" sz="6400" b="1" dirty="0">
                <a:solidFill>
                  <a:srgbClr val="0070C0"/>
                </a:solidFill>
                <a:latin typeface="游ゴシック Medium" panose="020B0500000000000000" pitchFamily="50" charset="-128"/>
                <a:ea typeface="游ゴシック Medium" panose="020B0500000000000000" pitchFamily="50" charset="-128"/>
              </a:rPr>
              <a:t>大規模水害に備えた高台まちづくり（東京都葛飾区）</a:t>
            </a:r>
          </a:p>
          <a:p>
            <a:pPr marL="0" indent="0">
              <a:lnSpc>
                <a:spcPct val="120000"/>
              </a:lnSpc>
              <a:buNone/>
            </a:pPr>
            <a:endParaRPr lang="ja-JP" altLang="en-US" sz="6400" b="1" dirty="0">
              <a:latin typeface="游ゴシック Medium" panose="020B0500000000000000" pitchFamily="50" charset="-128"/>
              <a:ea typeface="游ゴシック Medium" panose="020B0500000000000000" pitchFamily="50" charset="-128"/>
            </a:endParaRPr>
          </a:p>
          <a:p>
            <a:pPr marL="0" indent="0">
              <a:lnSpc>
                <a:spcPct val="120000"/>
              </a:lnSpc>
              <a:buNone/>
            </a:pPr>
            <a:r>
              <a:rPr lang="ja-JP" altLang="en-US" sz="6400" b="1" dirty="0">
                <a:latin typeface="游ゴシック Medium" panose="020B0500000000000000" pitchFamily="50" charset="-128"/>
                <a:ea typeface="游ゴシック Medium" panose="020B0500000000000000" pitchFamily="50" charset="-128"/>
              </a:rPr>
              <a:t>○第２章では、首都圏整備計画の実施状況として、人口、産業機能等の動向、生活環境や</a:t>
            </a:r>
          </a:p>
          <a:p>
            <a:pPr marL="0" indent="0">
              <a:lnSpc>
                <a:spcPct val="120000"/>
              </a:lnSpc>
              <a:buNone/>
            </a:pPr>
            <a:r>
              <a:rPr lang="ja-JP" altLang="en-US" sz="6400" b="1" dirty="0">
                <a:latin typeface="游ゴシック Medium" panose="020B0500000000000000" pitchFamily="50" charset="-128"/>
                <a:ea typeface="游ゴシック Medium" panose="020B0500000000000000" pitchFamily="50" charset="-128"/>
              </a:rPr>
              <a:t>社会資本の整備状況等を報告しています。</a:t>
            </a:r>
            <a:br>
              <a:rPr lang="ja-JP" altLang="en-US" sz="6400" b="1" dirty="0">
                <a:latin typeface="游ゴシック Medium" panose="020B0500000000000000" pitchFamily="50" charset="-128"/>
                <a:ea typeface="游ゴシック Medium" panose="020B0500000000000000" pitchFamily="50" charset="-128"/>
              </a:rPr>
            </a:br>
            <a:endParaRPr lang="ja-JP" altLang="en-US" sz="6400" b="1" dirty="0">
              <a:latin typeface="游ゴシック Medium" panose="020B0500000000000000" pitchFamily="50" charset="-128"/>
              <a:ea typeface="游ゴシック Medium" panose="020B0500000000000000" pitchFamily="50" charset="-128"/>
            </a:endParaRPr>
          </a:p>
          <a:p>
            <a:pPr marL="0" indent="0">
              <a:lnSpc>
                <a:spcPct val="120000"/>
              </a:lnSpc>
              <a:buNone/>
            </a:pPr>
            <a:endParaRPr lang="ja-JP" altLang="ja-JP" sz="7200" dirty="0"/>
          </a:p>
          <a:p>
            <a:pPr marL="0" indent="0">
              <a:buNone/>
            </a:pPr>
            <a:endParaRPr lang="ja-JP" altLang="en-US" b="1" dirty="0"/>
          </a:p>
        </p:txBody>
      </p:sp>
      <p:sp>
        <p:nvSpPr>
          <p:cNvPr id="6" name="タイトル 1">
            <a:extLst>
              <a:ext uri="{FF2B5EF4-FFF2-40B4-BE49-F238E27FC236}">
                <a16:creationId xmlns:a16="http://schemas.microsoft.com/office/drawing/2014/main" id="{5C4FA3EE-0006-40A3-9C4E-115D68C99A97}"/>
              </a:ext>
            </a:extLst>
          </p:cNvPr>
          <p:cNvSpPr txBox="1">
            <a:spLocks noGrp="1"/>
          </p:cNvSpPr>
          <p:nvPr>
            <p:ph type="title"/>
          </p:nvPr>
        </p:nvSpPr>
        <p:spPr>
          <a:xfrm>
            <a:off x="516109" y="126609"/>
            <a:ext cx="7886700" cy="130810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ja-JP" sz="2000" b="1" dirty="0">
                <a:solidFill>
                  <a:srgbClr val="00CCFF"/>
                </a:solidFill>
              </a:rPr>
              <a:t>テーマ③</a:t>
            </a:r>
            <a:r>
              <a:rPr lang="ja-JP" altLang="en-US" sz="2000" b="1" dirty="0">
                <a:solidFill>
                  <a:srgbClr val="00CCFF"/>
                </a:solidFill>
              </a:rPr>
              <a:t>　</a:t>
            </a:r>
            <a:r>
              <a:rPr lang="ja-JP" altLang="ja-JP" sz="2000" b="1" dirty="0">
                <a:solidFill>
                  <a:srgbClr val="00CCFF"/>
                </a:solidFill>
              </a:rPr>
              <a:t>「白熱地歴探究！地形で読み解く関東地方、首都圏の発展」</a:t>
            </a:r>
            <a:br>
              <a:rPr lang="ja-JP" altLang="en-US" sz="2000" b="1" dirty="0">
                <a:solidFill>
                  <a:srgbClr val="00CCFF"/>
                </a:solidFill>
              </a:rPr>
            </a:br>
            <a:r>
              <a:rPr lang="ja-JP" altLang="en-US" sz="3200" b="1" dirty="0">
                <a:solidFill>
                  <a:srgbClr val="00CCFF"/>
                </a:solidFill>
                <a:latin typeface="HG丸ｺﾞｼｯｸM-PRO" panose="020F0600000000000000" pitchFamily="50" charset="-128"/>
                <a:ea typeface="HG丸ｺﾞｼｯｸM-PRO" panose="020F0600000000000000" pitchFamily="50" charset="-128"/>
              </a:rPr>
              <a:t>　</a:t>
            </a:r>
            <a:r>
              <a:rPr lang="ja-JP" altLang="ja-JP" sz="2900" b="1" dirty="0">
                <a:solidFill>
                  <a:srgbClr val="FF0000"/>
                </a:solidFill>
                <a:latin typeface="+mn-ea"/>
                <a:ea typeface="+mn-ea"/>
              </a:rPr>
              <a:t>３－</a:t>
            </a:r>
            <a:r>
              <a:rPr lang="ja-JP" altLang="en-US" sz="2900" b="1" dirty="0">
                <a:solidFill>
                  <a:srgbClr val="FF0000"/>
                </a:solidFill>
                <a:latin typeface="+mn-ea"/>
                <a:ea typeface="+mn-ea"/>
              </a:rPr>
              <a:t>５</a:t>
            </a:r>
            <a:r>
              <a:rPr lang="ja-JP" altLang="ja-JP" sz="2900" b="1" dirty="0">
                <a:solidFill>
                  <a:srgbClr val="FF0000"/>
                </a:solidFill>
                <a:latin typeface="+mn-ea"/>
                <a:ea typeface="+mn-ea"/>
              </a:rPr>
              <a:t>　</a:t>
            </a:r>
            <a:r>
              <a:rPr lang="ja-JP" altLang="en-US" sz="2900" b="1" dirty="0">
                <a:solidFill>
                  <a:srgbClr val="FF0000"/>
                </a:solidFill>
                <a:latin typeface="+mn-ea"/>
                <a:ea typeface="+mn-ea"/>
              </a:rPr>
              <a:t>現代の首都圏のすがた（首都圏白書）</a:t>
            </a:r>
            <a:r>
              <a:rPr lang="ja-JP" altLang="ja-JP" b="1" dirty="0"/>
              <a:t>　</a:t>
            </a:r>
            <a:br>
              <a:rPr lang="ja-JP" altLang="en-US" sz="3600" b="1" dirty="0">
                <a:latin typeface="HG丸ｺﾞｼｯｸM-PRO" panose="020F0600000000000000" pitchFamily="50" charset="-128"/>
                <a:ea typeface="HG丸ｺﾞｼｯｸM-PRO" panose="020F0600000000000000" pitchFamily="50" charset="-128"/>
              </a:rPr>
            </a:br>
            <a:r>
              <a:rPr lang="ja-JP" altLang="en-US" sz="3200" b="1" dirty="0">
                <a:latin typeface="HG丸ｺﾞｼｯｸM-PRO" panose="020F0600000000000000" pitchFamily="50" charset="-128"/>
                <a:ea typeface="HG丸ｺﾞｼｯｸM-PRO" panose="020F0600000000000000" pitchFamily="50" charset="-128"/>
              </a:rPr>
              <a:t>　　</a:t>
            </a:r>
          </a:p>
        </p:txBody>
      </p:sp>
    </p:spTree>
    <p:extLst>
      <p:ext uri="{BB962C8B-B14F-4D97-AF65-F5344CB8AC3E}">
        <p14:creationId xmlns:p14="http://schemas.microsoft.com/office/powerpoint/2010/main" val="3809461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839665" y="479192"/>
            <a:ext cx="8856726" cy="1636005"/>
          </a:xfrm>
        </p:spPr>
        <p:txBody>
          <a:bodyPr>
            <a:normAutofit fontScale="90000"/>
          </a:bodyPr>
          <a:lstStyle/>
          <a:p>
            <a:pPr lvl="0"/>
            <a:r>
              <a:rPr lang="ja-JP" altLang="en-US" sz="3200" b="1" dirty="0">
                <a:solidFill>
                  <a:srgbClr val="00B0F0"/>
                </a:solidFill>
                <a:latin typeface="HG丸ｺﾞｼｯｸM-PRO" panose="020F0600000000000000" pitchFamily="50" charset="-128"/>
                <a:ea typeface="HG丸ｺﾞｼｯｸM-PRO" panose="020F0600000000000000" pitchFamily="50" charset="-128"/>
              </a:rPr>
              <a:t>　</a:t>
            </a:r>
            <a:br>
              <a:rPr lang="ja-JP" altLang="en-US" sz="3200" b="1" dirty="0">
                <a:solidFill>
                  <a:srgbClr val="00B0F0"/>
                </a:solidFill>
                <a:latin typeface="HG丸ｺﾞｼｯｸM-PRO" panose="020F0600000000000000" pitchFamily="50" charset="-128"/>
                <a:ea typeface="HG丸ｺﾞｼｯｸM-PRO" panose="020F0600000000000000" pitchFamily="50" charset="-128"/>
              </a:rPr>
            </a:br>
            <a:r>
              <a:rPr lang="ja-JP" altLang="ja-JP" sz="2000" b="1" dirty="0">
                <a:solidFill>
                  <a:srgbClr val="00CCFF"/>
                </a:solidFill>
              </a:rPr>
              <a:t>テーマ①</a:t>
            </a:r>
            <a:r>
              <a:rPr lang="ja-JP" altLang="en-US" sz="2000" b="1" dirty="0">
                <a:solidFill>
                  <a:srgbClr val="00CCFF"/>
                </a:solidFill>
              </a:rPr>
              <a:t>　</a:t>
            </a:r>
            <a:r>
              <a:rPr lang="ja-JP" altLang="ja-JP" sz="2000" b="1" dirty="0">
                <a:solidFill>
                  <a:srgbClr val="00CCFF"/>
                </a:solidFill>
              </a:rPr>
              <a:t>「地図と地理空間情報でとらえる国土」</a:t>
            </a:r>
            <a:br>
              <a:rPr lang="ja-JP" altLang="en-US" sz="2000" b="1" dirty="0">
                <a:solidFill>
                  <a:srgbClr val="00CCFF"/>
                </a:solidFill>
              </a:rPr>
            </a:br>
            <a:br>
              <a:rPr lang="ja-JP" altLang="en-US" sz="2000" b="1" dirty="0">
                <a:solidFill>
                  <a:srgbClr val="00FF99"/>
                </a:solidFill>
              </a:rPr>
            </a:br>
            <a:r>
              <a:rPr lang="ja-JP" altLang="ja-JP" sz="2800" b="1" dirty="0">
                <a:solidFill>
                  <a:srgbClr val="FF0000"/>
                </a:solidFill>
                <a:latin typeface="+mn-ea"/>
                <a:ea typeface="+mn-ea"/>
              </a:rPr>
              <a:t>１－１</a:t>
            </a:r>
            <a:r>
              <a:rPr lang="ja-JP" altLang="en-US" sz="2800" b="1" dirty="0">
                <a:solidFill>
                  <a:srgbClr val="FF0000"/>
                </a:solidFill>
                <a:latin typeface="+mn-ea"/>
                <a:ea typeface="+mn-ea"/>
              </a:rPr>
              <a:t>「地理教材共有サイト」</a:t>
            </a:r>
            <a:br>
              <a:rPr lang="ja-JP" altLang="en-US" sz="2800" b="1" dirty="0">
                <a:latin typeface="+mn-ea"/>
                <a:ea typeface="+mn-ea"/>
              </a:rPr>
            </a:br>
            <a:r>
              <a:rPr lang="ja-JP" altLang="en-US" sz="2800" b="1" dirty="0"/>
              <a:t>　　　　　</a:t>
            </a:r>
            <a:r>
              <a:rPr lang="ja-JP" altLang="ja-JP" sz="2000" b="1" dirty="0"/>
              <a:t>　</a:t>
            </a:r>
            <a:br>
              <a:rPr lang="ja-JP" altLang="ja-JP" sz="2200" b="1" dirty="0">
                <a:latin typeface="+mn-ea"/>
                <a:ea typeface="+mn-ea"/>
              </a:rPr>
            </a:br>
            <a:r>
              <a:rPr lang="ja-JP" altLang="en-US" sz="2800" b="1" dirty="0"/>
              <a:t>　　</a:t>
            </a:r>
            <a:br>
              <a:rPr lang="ja-JP" altLang="en-US" sz="2800" b="1" dirty="0"/>
            </a:br>
            <a:r>
              <a:rPr lang="ja-JP" altLang="ja-JP" sz="2700" b="1" dirty="0"/>
              <a:t>　　</a:t>
            </a:r>
            <a:r>
              <a:rPr lang="ja-JP" altLang="ja-JP" b="1" dirty="0"/>
              <a:t>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1008477" y="1297194"/>
            <a:ext cx="7671289" cy="5251316"/>
          </a:xfrm>
        </p:spPr>
        <p:txBody>
          <a:bodyPr>
            <a:normAutofit fontScale="25000" lnSpcReduction="20000"/>
          </a:bodyPr>
          <a:lstStyle/>
          <a:p>
            <a:pPr marL="0" indent="0">
              <a:buNone/>
            </a:pPr>
            <a:r>
              <a:rPr lang="ja-JP" altLang="ja-JP" b="1" dirty="0"/>
              <a:t>　　　</a:t>
            </a:r>
            <a:endParaRPr lang="ja-JP" altLang="ja-JP" sz="1800" dirty="0">
              <a:solidFill>
                <a:srgbClr val="00B0F0"/>
              </a:solidFill>
            </a:endParaRPr>
          </a:p>
          <a:p>
            <a:pPr marL="0" indent="0">
              <a:lnSpc>
                <a:spcPct val="120000"/>
              </a:lnSpc>
              <a:buNone/>
            </a:pPr>
            <a:r>
              <a:rPr lang="ja-JP" altLang="en-US" sz="5400" b="1" dirty="0">
                <a:solidFill>
                  <a:srgbClr val="7030A0"/>
                </a:solidFill>
              </a:rPr>
              <a:t>　　　　　　　　　　　</a:t>
            </a:r>
            <a:r>
              <a:rPr lang="ja-JP" altLang="en-US" sz="7200" b="1" dirty="0"/>
              <a:t>企画・制作　　</a:t>
            </a:r>
            <a:r>
              <a:rPr lang="en-US" altLang="ja-JP" sz="7200" b="1" dirty="0"/>
              <a:t> </a:t>
            </a:r>
            <a:r>
              <a:rPr lang="en-US" altLang="ja-JP" sz="7200" b="1" dirty="0">
                <a:latin typeface="+mn-ea"/>
              </a:rPr>
              <a:t>ICT</a:t>
            </a:r>
            <a:r>
              <a:rPr lang="ja-JP" altLang="en-US" sz="7200" b="1" dirty="0">
                <a:latin typeface="+mn-ea"/>
              </a:rPr>
              <a:t>でシェアする地理教材研究会</a:t>
            </a:r>
          </a:p>
          <a:p>
            <a:pPr marL="0" indent="0">
              <a:lnSpc>
                <a:spcPct val="120000"/>
              </a:lnSpc>
              <a:buNone/>
            </a:pPr>
            <a:r>
              <a:rPr lang="ja-JP" altLang="en-US" sz="7200" b="1" dirty="0">
                <a:latin typeface="+mn-ea"/>
              </a:rPr>
              <a:t>　　　　　　　　　　　　　　　　（後援　全国地理教育研究会）</a:t>
            </a:r>
          </a:p>
          <a:p>
            <a:pPr marL="0" indent="0">
              <a:lnSpc>
                <a:spcPct val="120000"/>
              </a:lnSpc>
              <a:buNone/>
            </a:pPr>
            <a:endParaRPr lang="ja-JP" altLang="en-US" sz="7200" b="1" dirty="0">
              <a:latin typeface="+mn-ea"/>
            </a:endParaRPr>
          </a:p>
          <a:p>
            <a:pPr marL="0" indent="0">
              <a:lnSpc>
                <a:spcPct val="120000"/>
              </a:lnSpc>
              <a:buNone/>
            </a:pPr>
            <a:r>
              <a:rPr lang="en-US" altLang="ja-JP" sz="7200" b="1" dirty="0">
                <a:latin typeface="+mn-ea"/>
              </a:rPr>
              <a:t>【</a:t>
            </a:r>
            <a:r>
              <a:rPr lang="ja-JP" altLang="en-US" sz="7200" b="1" dirty="0">
                <a:latin typeface="+mn-ea"/>
              </a:rPr>
              <a:t>リンク</a:t>
            </a:r>
            <a:r>
              <a:rPr lang="en-US" altLang="ja-JP" sz="7200" b="1" dirty="0">
                <a:latin typeface="+mn-ea"/>
              </a:rPr>
              <a:t>】</a:t>
            </a:r>
            <a:r>
              <a:rPr lang="en-US" altLang="ja-JP" sz="6400" u="sng" dirty="0">
                <a:hlinkClick r:id="rId2"/>
              </a:rPr>
              <a:t>https://sites.google.com/view/geoclass2020</a:t>
            </a:r>
            <a:r>
              <a:rPr lang="en-US" altLang="ja-JP" u="sng" dirty="0">
                <a:hlinkClick r:id="rId2"/>
              </a:rPr>
              <a:t>/</a:t>
            </a:r>
            <a:endParaRPr lang="ja-JP" altLang="ja-JP" dirty="0"/>
          </a:p>
          <a:p>
            <a:pPr marL="0" indent="0">
              <a:lnSpc>
                <a:spcPct val="170000"/>
              </a:lnSpc>
              <a:buNone/>
            </a:pPr>
            <a:r>
              <a:rPr lang="en-US" altLang="ja-JP" sz="8000" b="1" dirty="0">
                <a:latin typeface="+mn-ea"/>
              </a:rPr>
              <a:t>【</a:t>
            </a:r>
            <a:r>
              <a:rPr lang="ja-JP" altLang="en-US" sz="8000" b="1" dirty="0">
                <a:latin typeface="+mn-ea"/>
              </a:rPr>
              <a:t>概要</a:t>
            </a:r>
            <a:r>
              <a:rPr lang="en-US" altLang="ja-JP" sz="8000" b="1" dirty="0">
                <a:latin typeface="+mn-ea"/>
              </a:rPr>
              <a:t>】</a:t>
            </a:r>
            <a:r>
              <a:rPr lang="ja-JP" altLang="en-US" sz="8000" b="1" dirty="0">
                <a:latin typeface="+mn-ea"/>
              </a:rPr>
              <a:t>　</a:t>
            </a:r>
            <a:r>
              <a:rPr lang="ja-JP" altLang="ja-JP" sz="8000" b="1" dirty="0">
                <a:latin typeface="+mn-ea"/>
              </a:rPr>
              <a:t>地理総合の必修化で地理を初めてご担当する先生方にご活用していただくべく、全国の地理教員が地理総合の教材などを公開しているもの。</a:t>
            </a:r>
          </a:p>
          <a:p>
            <a:pPr marL="0" indent="0">
              <a:buNone/>
            </a:pPr>
            <a:endParaRPr lang="ja-JP" altLang="en-US" sz="5100" b="1" dirty="0">
              <a:latin typeface="+mn-ea"/>
            </a:endParaRPr>
          </a:p>
          <a:p>
            <a:pPr marL="0" indent="0">
              <a:lnSpc>
                <a:spcPct val="170000"/>
              </a:lnSpc>
              <a:buNone/>
            </a:pPr>
            <a:r>
              <a:rPr lang="en-US" altLang="ja-JP" sz="8000" b="1" dirty="0">
                <a:latin typeface="+mn-ea"/>
              </a:rPr>
              <a:t>【</a:t>
            </a:r>
            <a:r>
              <a:rPr lang="ja-JP" altLang="ja-JP" sz="8000" b="1" dirty="0">
                <a:latin typeface="+mn-ea"/>
              </a:rPr>
              <a:t>見どころ</a:t>
            </a:r>
            <a:r>
              <a:rPr lang="en-US" altLang="ja-JP" sz="8000" b="1" dirty="0">
                <a:latin typeface="+mn-ea"/>
              </a:rPr>
              <a:t>】</a:t>
            </a:r>
            <a:r>
              <a:rPr lang="ja-JP" altLang="ja-JP" sz="8000" b="1" dirty="0">
                <a:latin typeface="+mn-ea"/>
              </a:rPr>
              <a:t>（授業で取り上げる際のヒント・コメント</a:t>
            </a:r>
            <a:r>
              <a:rPr lang="ja-JP" altLang="en-US" sz="8000" b="1" dirty="0">
                <a:latin typeface="+mn-ea"/>
              </a:rPr>
              <a:t>等</a:t>
            </a:r>
            <a:r>
              <a:rPr lang="ja-JP" altLang="ja-JP" sz="8000" b="1" dirty="0">
                <a:latin typeface="+mn-ea"/>
              </a:rPr>
              <a:t>）</a:t>
            </a:r>
          </a:p>
          <a:p>
            <a:pPr marL="0" indent="0">
              <a:lnSpc>
                <a:spcPct val="170000"/>
              </a:lnSpc>
              <a:buNone/>
            </a:pPr>
            <a:r>
              <a:rPr lang="ja-JP" altLang="ja-JP" sz="8000" b="1" dirty="0">
                <a:latin typeface="+mn-ea"/>
              </a:rPr>
              <a:t>ダウンロードも改変も可能な形で公開しているので、学校や生徒さん実態に合わせて適宜改変してご利用ください。</a:t>
            </a:r>
          </a:p>
        </p:txBody>
      </p:sp>
    </p:spTree>
    <p:extLst>
      <p:ext uri="{BB962C8B-B14F-4D97-AF65-F5344CB8AC3E}">
        <p14:creationId xmlns:p14="http://schemas.microsoft.com/office/powerpoint/2010/main" val="1554045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389500" y="0"/>
            <a:ext cx="8856726" cy="1636005"/>
          </a:xfrm>
        </p:spPr>
        <p:txBody>
          <a:bodyPr>
            <a:normAutofit fontScale="90000"/>
          </a:bodyPr>
          <a:lstStyle/>
          <a:p>
            <a:pPr lvl="0"/>
            <a:r>
              <a:rPr lang="ja-JP" altLang="en-US" sz="3200" b="1" dirty="0">
                <a:solidFill>
                  <a:srgbClr val="00B0F0"/>
                </a:solidFill>
                <a:latin typeface="HG丸ｺﾞｼｯｸM-PRO" panose="020F0600000000000000" pitchFamily="50" charset="-128"/>
                <a:ea typeface="HG丸ｺﾞｼｯｸM-PRO" panose="020F0600000000000000" pitchFamily="50" charset="-128"/>
              </a:rPr>
              <a:t>　</a:t>
            </a:r>
            <a:br>
              <a:rPr lang="ja-JP" altLang="en-US" sz="3200" b="1" dirty="0">
                <a:solidFill>
                  <a:srgbClr val="00B0F0"/>
                </a:solidFill>
                <a:latin typeface="HG丸ｺﾞｼｯｸM-PRO" panose="020F0600000000000000" pitchFamily="50" charset="-128"/>
                <a:ea typeface="HG丸ｺﾞｼｯｸM-PRO" panose="020F0600000000000000" pitchFamily="50" charset="-128"/>
              </a:rPr>
            </a:br>
            <a:r>
              <a:rPr lang="ja-JP" altLang="ja-JP" sz="2000" b="1" dirty="0">
                <a:solidFill>
                  <a:srgbClr val="00CCFF"/>
                </a:solidFill>
              </a:rPr>
              <a:t>テーマ①</a:t>
            </a:r>
            <a:r>
              <a:rPr lang="ja-JP" altLang="en-US" sz="2000" b="1" dirty="0">
                <a:solidFill>
                  <a:srgbClr val="00CCFF"/>
                </a:solidFill>
              </a:rPr>
              <a:t>　</a:t>
            </a:r>
            <a:r>
              <a:rPr lang="ja-JP" altLang="ja-JP" sz="2000" b="1" dirty="0">
                <a:solidFill>
                  <a:srgbClr val="00CCFF"/>
                </a:solidFill>
              </a:rPr>
              <a:t>「地図と地理空間情報でとらえる国土」</a:t>
            </a:r>
            <a:br>
              <a:rPr lang="ja-JP" altLang="en-US" sz="2000" b="1" dirty="0">
                <a:solidFill>
                  <a:srgbClr val="00CCFF"/>
                </a:solidFill>
              </a:rPr>
            </a:br>
            <a:br>
              <a:rPr lang="ja-JP" altLang="en-US" sz="2000" b="1" dirty="0">
                <a:solidFill>
                  <a:srgbClr val="FF0000"/>
                </a:solidFill>
              </a:rPr>
            </a:br>
            <a:r>
              <a:rPr lang="ja-JP" altLang="ja-JP" sz="2800" b="1" dirty="0"/>
              <a:t> </a:t>
            </a:r>
            <a:r>
              <a:rPr lang="ja-JP" altLang="ja-JP" sz="2800" b="1" dirty="0">
                <a:solidFill>
                  <a:srgbClr val="FF0000"/>
                </a:solidFill>
                <a:latin typeface="+mn-ea"/>
                <a:ea typeface="+mn-ea"/>
              </a:rPr>
              <a:t>１－</a:t>
            </a:r>
            <a:r>
              <a:rPr lang="ja-JP" altLang="en-US" sz="2800" b="1" dirty="0">
                <a:solidFill>
                  <a:srgbClr val="FF0000"/>
                </a:solidFill>
                <a:latin typeface="+mn-ea"/>
                <a:ea typeface="+mn-ea"/>
              </a:rPr>
              <a:t>２</a:t>
            </a:r>
            <a:r>
              <a:rPr lang="ja-JP" altLang="ja-JP" sz="2800" b="1" dirty="0">
                <a:solidFill>
                  <a:srgbClr val="FF0000"/>
                </a:solidFill>
                <a:latin typeface="+mn-ea"/>
                <a:ea typeface="+mn-ea"/>
              </a:rPr>
              <a:t> 「授業で使える当館所蔵地図」</a:t>
            </a:r>
            <a:br>
              <a:rPr lang="ja-JP" altLang="en-US" sz="2800" b="1" dirty="0">
                <a:solidFill>
                  <a:srgbClr val="FF0000"/>
                </a:solidFill>
              </a:rPr>
            </a:br>
            <a:r>
              <a:rPr lang="ja-JP" altLang="en-US" sz="2800" b="1" dirty="0"/>
              <a:t>　　　　　　　　　　　　　　　　　　　</a:t>
            </a:r>
            <a:r>
              <a:rPr lang="ja-JP" altLang="ja-JP" sz="2200" b="1" dirty="0">
                <a:latin typeface="+mn-ea"/>
                <a:ea typeface="+mn-ea"/>
              </a:rPr>
              <a:t>岐阜県図書館</a:t>
            </a:r>
            <a:r>
              <a:rPr lang="ja-JP" altLang="ja-JP" sz="2700" b="1" dirty="0"/>
              <a:t>　　</a:t>
            </a:r>
            <a:r>
              <a:rPr lang="ja-JP" altLang="ja-JP" b="1" dirty="0"/>
              <a:t>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42717" y="1494142"/>
            <a:ext cx="8177726" cy="5244283"/>
          </a:xfrm>
        </p:spPr>
        <p:txBody>
          <a:bodyPr>
            <a:normAutofit fontScale="32500" lnSpcReduction="20000"/>
          </a:bodyPr>
          <a:lstStyle/>
          <a:p>
            <a:pPr marL="0" indent="0" algn="r">
              <a:buNone/>
            </a:pPr>
            <a:r>
              <a:rPr lang="ja-JP" altLang="ja-JP" b="1" dirty="0"/>
              <a:t>　　　</a:t>
            </a:r>
            <a:r>
              <a:rPr lang="ja-JP" altLang="en-US" b="1" dirty="0"/>
              <a:t>　　</a:t>
            </a:r>
            <a:endParaRPr lang="ja-JP" altLang="ja-JP" sz="1800" dirty="0">
              <a:solidFill>
                <a:srgbClr val="00B0F0"/>
              </a:solidFill>
            </a:endParaRPr>
          </a:p>
          <a:p>
            <a:pPr marL="0" indent="0">
              <a:buNone/>
            </a:pPr>
            <a:r>
              <a:rPr lang="en-US" altLang="ja-JP" sz="3600" b="1" dirty="0">
                <a:latin typeface="+mn-ea"/>
              </a:rPr>
              <a:t>【</a:t>
            </a:r>
            <a:r>
              <a:rPr lang="ja-JP" altLang="en-US" sz="3600" b="1" dirty="0">
                <a:latin typeface="+mn-ea"/>
              </a:rPr>
              <a:t>リンク</a:t>
            </a:r>
            <a:r>
              <a:rPr lang="en-US" altLang="ja-JP" sz="3600" b="1" dirty="0">
                <a:latin typeface="+mn-ea"/>
              </a:rPr>
              <a:t>】</a:t>
            </a:r>
            <a:endParaRPr lang="ja-JP" altLang="en-US" sz="3600" b="1" dirty="0">
              <a:latin typeface="+mn-ea"/>
            </a:endParaRPr>
          </a:p>
          <a:p>
            <a:pPr marL="0" indent="0">
              <a:buNone/>
            </a:pPr>
            <a:r>
              <a:rPr lang="en-US" altLang="ja-JP" sz="4900" u="sng" dirty="0">
                <a:hlinkClick r:id="rId2"/>
              </a:rPr>
              <a:t>https://www.library.pref.gifu.lg.jp/school-personnel/education-support/holding-map/</a:t>
            </a:r>
            <a:endParaRPr lang="ja-JP" altLang="en-US" sz="4900" b="1" dirty="0">
              <a:latin typeface="+mn-ea"/>
            </a:endParaRPr>
          </a:p>
          <a:p>
            <a:pPr marL="0" indent="0">
              <a:lnSpc>
                <a:spcPct val="170000"/>
              </a:lnSpc>
              <a:buNone/>
            </a:pPr>
            <a:r>
              <a:rPr lang="en-US" altLang="ja-JP" sz="6200" b="1" dirty="0">
                <a:latin typeface="+mn-ea"/>
              </a:rPr>
              <a:t>【</a:t>
            </a:r>
            <a:r>
              <a:rPr lang="ja-JP" altLang="en-US" sz="6200" b="1" dirty="0">
                <a:latin typeface="+mn-ea"/>
              </a:rPr>
              <a:t>概要</a:t>
            </a:r>
            <a:r>
              <a:rPr lang="en-US" altLang="ja-JP" sz="6200" b="1" dirty="0">
                <a:latin typeface="+mn-ea"/>
              </a:rPr>
              <a:t>】</a:t>
            </a:r>
            <a:r>
              <a:rPr lang="ja-JP" altLang="ja-JP" sz="6200" b="1" dirty="0">
                <a:latin typeface="+mn-ea"/>
              </a:rPr>
              <a:t>（授業で取り上げる際のヒント・コメント</a:t>
            </a:r>
            <a:r>
              <a:rPr lang="ja-JP" altLang="en-US" sz="6200" b="1" dirty="0">
                <a:latin typeface="+mn-ea"/>
              </a:rPr>
              <a:t>等</a:t>
            </a:r>
            <a:r>
              <a:rPr lang="ja-JP" altLang="ja-JP" sz="6200" b="1" dirty="0">
                <a:latin typeface="+mn-ea"/>
              </a:rPr>
              <a:t>）</a:t>
            </a:r>
          </a:p>
          <a:p>
            <a:pPr marL="0" indent="0">
              <a:lnSpc>
                <a:spcPct val="170000"/>
              </a:lnSpc>
              <a:buNone/>
            </a:pPr>
            <a:r>
              <a:rPr lang="ja-JP" altLang="en-US" sz="6200" b="1" dirty="0">
                <a:latin typeface="+mn-ea"/>
              </a:rPr>
              <a:t>　</a:t>
            </a:r>
            <a:r>
              <a:rPr lang="ja-JP" altLang="ja-JP" sz="6200" b="1" dirty="0">
                <a:latin typeface="+mn-ea"/>
              </a:rPr>
              <a:t>岐阜県図書館には約</a:t>
            </a:r>
            <a:r>
              <a:rPr lang="en-US" altLang="ja-JP" sz="6200" b="1" dirty="0">
                <a:latin typeface="+mn-ea"/>
              </a:rPr>
              <a:t>15</a:t>
            </a:r>
            <a:r>
              <a:rPr lang="ja-JP" altLang="ja-JP" sz="6200" b="1" dirty="0">
                <a:latin typeface="+mn-ea"/>
              </a:rPr>
              <a:t>万点の地図があります。その中から、学校の授業に使える地図を選び、画像と解説を付けて紹介しています。学校での授業はもちろんのこと、その他一般の方の学習などにも幅広く利用していただけます。</a:t>
            </a:r>
            <a:endParaRPr lang="ja-JP" altLang="en-US" sz="6200" b="1" dirty="0">
              <a:latin typeface="+mn-ea"/>
            </a:endParaRPr>
          </a:p>
          <a:p>
            <a:pPr marL="0" indent="0">
              <a:lnSpc>
                <a:spcPct val="170000"/>
              </a:lnSpc>
              <a:buNone/>
            </a:pPr>
            <a:r>
              <a:rPr lang="ja-JP" altLang="en-US" sz="6200" b="1" dirty="0">
                <a:latin typeface="+mn-ea"/>
              </a:rPr>
              <a:t>　</a:t>
            </a:r>
            <a:r>
              <a:rPr lang="ja-JP" altLang="ja-JP" sz="6200" b="1" dirty="0">
                <a:latin typeface="+mn-ea"/>
              </a:rPr>
              <a:t>これらのコンテンツは、小・中・高等学校の教員で組織する地図活用研究会にて作成しています。</a:t>
            </a:r>
            <a:endParaRPr lang="ja-JP" altLang="en-US" sz="6200" b="1" dirty="0">
              <a:latin typeface="+mn-ea"/>
            </a:endParaRPr>
          </a:p>
          <a:p>
            <a:pPr marL="0" indent="0">
              <a:lnSpc>
                <a:spcPct val="170000"/>
              </a:lnSpc>
              <a:buNone/>
            </a:pPr>
            <a:r>
              <a:rPr lang="ja-JP" altLang="ja-JP" sz="5000" b="1" dirty="0">
                <a:solidFill>
                  <a:srgbClr val="FF0000"/>
                </a:solidFill>
                <a:latin typeface="+mn-ea"/>
              </a:rPr>
              <a:t>（活用地図の問い合わせは、岐阜県図書館サービス課郷土・</a:t>
            </a:r>
            <a:r>
              <a:rPr lang="en-US" altLang="ja-JP" sz="5000" b="1" dirty="0">
                <a:solidFill>
                  <a:srgbClr val="FF0000"/>
                </a:solidFill>
                <a:latin typeface="+mn-ea"/>
              </a:rPr>
              <a:t> </a:t>
            </a:r>
            <a:r>
              <a:rPr lang="ja-JP" altLang="ja-JP" sz="5000" b="1" dirty="0">
                <a:solidFill>
                  <a:srgbClr val="FF0000"/>
                </a:solidFill>
                <a:latin typeface="+mn-ea"/>
              </a:rPr>
              <a:t>地図情報係まで）</a:t>
            </a:r>
          </a:p>
        </p:txBody>
      </p:sp>
    </p:spTree>
    <p:extLst>
      <p:ext uri="{BB962C8B-B14F-4D97-AF65-F5344CB8AC3E}">
        <p14:creationId xmlns:p14="http://schemas.microsoft.com/office/powerpoint/2010/main" val="2217667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516109" y="196948"/>
            <a:ext cx="8856726" cy="1716258"/>
          </a:xfrm>
        </p:spPr>
        <p:txBody>
          <a:bodyPr>
            <a:normAutofit fontScale="90000"/>
          </a:bodyPr>
          <a:lstStyle/>
          <a:p>
            <a:r>
              <a:rPr lang="ja-JP" altLang="en-US" sz="3200" b="1" dirty="0">
                <a:solidFill>
                  <a:srgbClr val="00B0F0"/>
                </a:solidFill>
                <a:latin typeface="HG丸ｺﾞｼｯｸM-PRO" panose="020F0600000000000000" pitchFamily="50" charset="-128"/>
                <a:ea typeface="HG丸ｺﾞｼｯｸM-PRO" panose="020F0600000000000000" pitchFamily="50" charset="-128"/>
              </a:rPr>
              <a:t>　</a:t>
            </a:r>
            <a:br>
              <a:rPr lang="ja-JP" altLang="en-US" sz="3200" b="1" dirty="0">
                <a:solidFill>
                  <a:srgbClr val="00B0F0"/>
                </a:solidFill>
                <a:latin typeface="HG丸ｺﾞｼｯｸM-PRO" panose="020F0600000000000000" pitchFamily="50" charset="-128"/>
                <a:ea typeface="HG丸ｺﾞｼｯｸM-PRO" panose="020F0600000000000000" pitchFamily="50" charset="-128"/>
              </a:rPr>
            </a:br>
            <a:r>
              <a:rPr lang="ja-JP" altLang="ja-JP" sz="2000" b="1" dirty="0">
                <a:solidFill>
                  <a:srgbClr val="00CCFF"/>
                </a:solidFill>
              </a:rPr>
              <a:t>テーマ①</a:t>
            </a:r>
            <a:r>
              <a:rPr lang="ja-JP" altLang="en-US" sz="2000" b="1" dirty="0">
                <a:solidFill>
                  <a:srgbClr val="00CCFF"/>
                </a:solidFill>
              </a:rPr>
              <a:t>　</a:t>
            </a:r>
            <a:r>
              <a:rPr lang="ja-JP" altLang="ja-JP" sz="2000" b="1" dirty="0">
                <a:solidFill>
                  <a:srgbClr val="00CCFF"/>
                </a:solidFill>
              </a:rPr>
              <a:t>「地図と地理空間情報でとらえる国土」</a:t>
            </a:r>
            <a:br>
              <a:rPr lang="ja-JP" altLang="en-US" sz="2000" b="1" dirty="0">
                <a:solidFill>
                  <a:srgbClr val="00CCFF"/>
                </a:solidFill>
              </a:rPr>
            </a:br>
            <a:br>
              <a:rPr lang="ja-JP" altLang="en-US" sz="2000" b="1" dirty="0">
                <a:solidFill>
                  <a:srgbClr val="FF0000"/>
                </a:solidFill>
              </a:rPr>
            </a:br>
            <a:r>
              <a:rPr lang="ja-JP" altLang="ja-JP" sz="2800" b="1" dirty="0"/>
              <a:t> </a:t>
            </a:r>
            <a:r>
              <a:rPr lang="ja-JP" altLang="ja-JP" sz="2800" b="1" dirty="0">
                <a:solidFill>
                  <a:srgbClr val="FF0000"/>
                </a:solidFill>
                <a:latin typeface="+mn-ea"/>
                <a:ea typeface="+mn-ea"/>
              </a:rPr>
              <a:t>１－</a:t>
            </a:r>
            <a:r>
              <a:rPr lang="ja-JP" altLang="en-US" sz="2800" b="1" dirty="0">
                <a:solidFill>
                  <a:srgbClr val="FF0000"/>
                </a:solidFill>
                <a:latin typeface="+mn-ea"/>
                <a:ea typeface="+mn-ea"/>
              </a:rPr>
              <a:t>３　日本の歴史</a:t>
            </a:r>
            <a:r>
              <a:rPr lang="en-US" altLang="ja-JP" sz="2800" b="1" dirty="0">
                <a:solidFill>
                  <a:srgbClr val="FF0000"/>
                </a:solidFill>
                <a:latin typeface="+mn-ea"/>
                <a:ea typeface="+mn-ea"/>
              </a:rPr>
              <a:t>GIS</a:t>
            </a:r>
            <a:r>
              <a:rPr lang="ja-JP" altLang="en-US" sz="2800" b="1" dirty="0">
                <a:solidFill>
                  <a:srgbClr val="FF0000"/>
                </a:solidFill>
                <a:latin typeface="+mn-ea"/>
                <a:ea typeface="+mn-ea"/>
              </a:rPr>
              <a:t>プラットフォームの構築</a:t>
            </a:r>
            <a:br>
              <a:rPr lang="ja-JP" altLang="en-US" sz="2800" b="1" dirty="0">
                <a:solidFill>
                  <a:srgbClr val="FF0000"/>
                </a:solidFill>
                <a:latin typeface="+mn-ea"/>
                <a:ea typeface="+mn-ea"/>
              </a:rPr>
            </a:br>
            <a:r>
              <a:rPr lang="ja-JP" altLang="en-US" sz="2800" b="1" dirty="0">
                <a:solidFill>
                  <a:srgbClr val="FF0000"/>
                </a:solidFill>
                <a:latin typeface="+mn-ea"/>
                <a:ea typeface="+mn-ea"/>
              </a:rPr>
              <a:t>　　　</a:t>
            </a:r>
            <a:r>
              <a:rPr lang="ja-JP" altLang="en-US" sz="2200" b="1" dirty="0">
                <a:solidFill>
                  <a:srgbClr val="FF0000"/>
                </a:solidFill>
                <a:latin typeface="+mn-ea"/>
                <a:ea typeface="+mn-ea"/>
              </a:rPr>
              <a:t>①</a:t>
            </a:r>
            <a:r>
              <a:rPr lang="ja-JP" altLang="ja-JP" sz="2200" b="1" dirty="0">
                <a:solidFill>
                  <a:srgbClr val="FF0000"/>
                </a:solidFill>
                <a:latin typeface="+mn-ea"/>
                <a:ea typeface="+mn-ea"/>
              </a:rPr>
              <a:t>「</a:t>
            </a:r>
            <a:r>
              <a:rPr lang="en-US" altLang="ja-JP" sz="2200" b="1" dirty="0">
                <a:solidFill>
                  <a:srgbClr val="FF0000"/>
                </a:solidFill>
                <a:latin typeface="+mn-ea"/>
                <a:ea typeface="+mn-ea"/>
              </a:rPr>
              <a:t>ARC</a:t>
            </a:r>
            <a:r>
              <a:rPr lang="ja-JP" altLang="ja-JP" sz="2200" b="1" dirty="0">
                <a:solidFill>
                  <a:srgbClr val="FF0000"/>
                </a:solidFill>
                <a:latin typeface="+mn-ea"/>
                <a:ea typeface="+mn-ea"/>
              </a:rPr>
              <a:t>地図ポータルデータベース」</a:t>
            </a:r>
            <a:r>
              <a:rPr lang="ja-JP" altLang="en-US" sz="2800" dirty="0"/>
              <a:t>　　　　　　　　</a:t>
            </a:r>
            <a:r>
              <a:rPr lang="ja-JP" altLang="en-US" sz="2800" b="1" dirty="0">
                <a:latin typeface="+mn-ea"/>
                <a:ea typeface="+mn-ea"/>
              </a:rPr>
              <a:t>　　　　　　　　　　　　　　　　　</a:t>
            </a:r>
            <a:br>
              <a:rPr lang="ja-JP" altLang="en-US" sz="2800" b="1" dirty="0">
                <a:latin typeface="+mn-ea"/>
                <a:ea typeface="+mn-ea"/>
              </a:rPr>
            </a:br>
            <a:r>
              <a:rPr lang="ja-JP" altLang="en-US" sz="2800" b="1" dirty="0">
                <a:latin typeface="+mn-ea"/>
                <a:ea typeface="+mn-ea"/>
              </a:rPr>
              <a:t>　　　　　　　　　　　　　　　</a:t>
            </a:r>
            <a:r>
              <a:rPr lang="ja-JP" altLang="en-US" sz="2200" b="1" dirty="0">
                <a:latin typeface="+mn-ea"/>
                <a:ea typeface="+mn-ea"/>
              </a:rPr>
              <a:t>企画・制作　立命館大学</a:t>
            </a:r>
            <a:r>
              <a:rPr lang="ja-JP" altLang="ja-JP" sz="2700" b="1" dirty="0"/>
              <a:t>　　</a:t>
            </a:r>
            <a:r>
              <a:rPr lang="ja-JP" altLang="ja-JP" b="1" dirty="0"/>
              <a:t>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14583" y="1913206"/>
            <a:ext cx="7886700" cy="4593102"/>
          </a:xfrm>
        </p:spPr>
        <p:txBody>
          <a:bodyPr>
            <a:normAutofit fontScale="85000" lnSpcReduction="20000"/>
          </a:bodyPr>
          <a:lstStyle/>
          <a:p>
            <a:pPr marL="0" indent="0" algn="r">
              <a:buNone/>
            </a:pPr>
            <a:r>
              <a:rPr lang="ja-JP" altLang="ja-JP" b="1" dirty="0"/>
              <a:t>　　　</a:t>
            </a:r>
            <a:r>
              <a:rPr lang="ja-JP" altLang="en-US" b="1" dirty="0"/>
              <a:t>　　</a:t>
            </a:r>
            <a:endParaRPr lang="ja-JP" altLang="ja-JP" sz="1800" dirty="0">
              <a:solidFill>
                <a:srgbClr val="00B0F0"/>
              </a:solidFill>
            </a:endParaRPr>
          </a:p>
          <a:p>
            <a:pPr marL="0" indent="0">
              <a:buNone/>
            </a:pPr>
            <a:r>
              <a:rPr lang="en-US" altLang="ja-JP" sz="2400" dirty="0"/>
              <a:t>【</a:t>
            </a:r>
            <a:r>
              <a:rPr lang="ja-JP" altLang="en-US" sz="2400" dirty="0"/>
              <a:t>リンク</a:t>
            </a:r>
            <a:r>
              <a:rPr lang="en-US" altLang="ja-JP" sz="2400" dirty="0"/>
              <a:t>】(</a:t>
            </a:r>
            <a:r>
              <a:rPr lang="en-US" altLang="ja-JP" u="sng" dirty="0">
                <a:hlinkClick r:id="rId2"/>
              </a:rPr>
              <a:t>https://www.dh-jac.net/db/maps/search_portal.php</a:t>
            </a:r>
            <a:r>
              <a:rPr lang="en-US" altLang="ja-JP" dirty="0"/>
              <a:t>)</a:t>
            </a:r>
            <a:endParaRPr lang="ja-JP" altLang="en-US" dirty="0"/>
          </a:p>
          <a:p>
            <a:pPr marL="0" indent="0">
              <a:buNone/>
            </a:pPr>
            <a:endParaRPr lang="ja-JP" altLang="ja-JP" dirty="0"/>
          </a:p>
          <a:p>
            <a:pPr marL="0" indent="0">
              <a:lnSpc>
                <a:spcPct val="150000"/>
              </a:lnSpc>
              <a:buNone/>
            </a:pPr>
            <a:r>
              <a:rPr lang="ja-JP" altLang="ja-JP" sz="2400" b="1" dirty="0">
                <a:latin typeface="+mn-ea"/>
              </a:rPr>
              <a:t>「</a:t>
            </a:r>
            <a:r>
              <a:rPr lang="en-US" altLang="ja-JP" sz="2400" b="1" dirty="0">
                <a:latin typeface="+mn-ea"/>
              </a:rPr>
              <a:t>ARC</a:t>
            </a:r>
            <a:r>
              <a:rPr lang="ja-JP" altLang="ja-JP" sz="2400" b="1" dirty="0">
                <a:latin typeface="+mn-ea"/>
              </a:rPr>
              <a:t>地図ポータルデータベース」においては、国内外における多数の機関が所蔵する</a:t>
            </a:r>
            <a:r>
              <a:rPr lang="en-US" altLang="ja-JP" sz="2400" b="1" dirty="0">
                <a:latin typeface="+mn-ea"/>
              </a:rPr>
              <a:t>5,000</a:t>
            </a:r>
            <a:r>
              <a:rPr lang="ja-JP" altLang="ja-JP" sz="2400" b="1" dirty="0">
                <a:latin typeface="+mn-ea"/>
              </a:rPr>
              <a:t>点以上の古地図を検索・閲覧することが可能です。このデータベースでは、所有する機関によって異なる所蔵形態やデジタル化のレベルにある古地図を、メタデータの標準化や複数言語対応の支援を通じて、統一的に公開・検索できるようにして利便性を高めています。</a:t>
            </a:r>
          </a:p>
          <a:p>
            <a:pPr marL="0" indent="0">
              <a:lnSpc>
                <a:spcPct val="150000"/>
              </a:lnSpc>
              <a:buNone/>
            </a:pPr>
            <a:r>
              <a:rPr lang="en-US" altLang="ja-JP" dirty="0"/>
              <a:t> </a:t>
            </a:r>
            <a:endParaRPr lang="ja-JP" altLang="ja-JP" dirty="0"/>
          </a:p>
        </p:txBody>
      </p:sp>
    </p:spTree>
    <p:extLst>
      <p:ext uri="{BB962C8B-B14F-4D97-AF65-F5344CB8AC3E}">
        <p14:creationId xmlns:p14="http://schemas.microsoft.com/office/powerpoint/2010/main" val="1282254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389500" y="0"/>
            <a:ext cx="8856726" cy="1636005"/>
          </a:xfrm>
        </p:spPr>
        <p:txBody>
          <a:bodyPr>
            <a:normAutofit fontScale="90000"/>
          </a:bodyPr>
          <a:lstStyle/>
          <a:p>
            <a:r>
              <a:rPr lang="ja-JP" altLang="en-US" sz="3200" b="1" dirty="0">
                <a:solidFill>
                  <a:srgbClr val="00B0F0"/>
                </a:solidFill>
                <a:latin typeface="HG丸ｺﾞｼｯｸM-PRO" panose="020F0600000000000000" pitchFamily="50" charset="-128"/>
                <a:ea typeface="HG丸ｺﾞｼｯｸM-PRO" panose="020F0600000000000000" pitchFamily="50" charset="-128"/>
              </a:rPr>
              <a:t>　</a:t>
            </a:r>
            <a:br>
              <a:rPr lang="ja-JP" altLang="en-US" sz="3200" b="1" dirty="0">
                <a:solidFill>
                  <a:srgbClr val="00B0F0"/>
                </a:solidFill>
                <a:latin typeface="HG丸ｺﾞｼｯｸM-PRO" panose="020F0600000000000000" pitchFamily="50" charset="-128"/>
                <a:ea typeface="HG丸ｺﾞｼｯｸM-PRO" panose="020F0600000000000000" pitchFamily="50" charset="-128"/>
              </a:rPr>
            </a:br>
            <a:r>
              <a:rPr lang="ja-JP" altLang="ja-JP" sz="2000" b="1" dirty="0">
                <a:solidFill>
                  <a:srgbClr val="00CCFF"/>
                </a:solidFill>
              </a:rPr>
              <a:t>テーマ①</a:t>
            </a:r>
            <a:r>
              <a:rPr lang="ja-JP" altLang="en-US" sz="2000" b="1" dirty="0">
                <a:solidFill>
                  <a:srgbClr val="00CCFF"/>
                </a:solidFill>
              </a:rPr>
              <a:t>　</a:t>
            </a:r>
            <a:r>
              <a:rPr lang="ja-JP" altLang="ja-JP" sz="2000" b="1" dirty="0">
                <a:solidFill>
                  <a:srgbClr val="00CCFF"/>
                </a:solidFill>
              </a:rPr>
              <a:t>「地図と地理空間情報でとらえる国土」</a:t>
            </a:r>
            <a:br>
              <a:rPr lang="ja-JP" altLang="en-US" sz="2000" b="1" dirty="0">
                <a:solidFill>
                  <a:srgbClr val="00CCFF"/>
                </a:solidFill>
              </a:rPr>
            </a:br>
            <a:br>
              <a:rPr lang="ja-JP" altLang="en-US" sz="2000" b="1" dirty="0">
                <a:solidFill>
                  <a:srgbClr val="FF0000"/>
                </a:solidFill>
                <a:latin typeface="+mn-ea"/>
                <a:ea typeface="+mn-ea"/>
              </a:rPr>
            </a:br>
            <a:r>
              <a:rPr lang="ja-JP" altLang="ja-JP" sz="2800" b="1" dirty="0">
                <a:latin typeface="+mn-ea"/>
                <a:ea typeface="+mn-ea"/>
              </a:rPr>
              <a:t> </a:t>
            </a:r>
            <a:r>
              <a:rPr lang="ja-JP" altLang="ja-JP" sz="2800" b="1" dirty="0">
                <a:solidFill>
                  <a:srgbClr val="FF0000"/>
                </a:solidFill>
                <a:latin typeface="+mn-ea"/>
                <a:ea typeface="+mn-ea"/>
              </a:rPr>
              <a:t>１－</a:t>
            </a:r>
            <a:r>
              <a:rPr lang="ja-JP" altLang="en-US" sz="2800" b="1" dirty="0">
                <a:solidFill>
                  <a:srgbClr val="FF0000"/>
                </a:solidFill>
                <a:latin typeface="+mn-ea"/>
                <a:ea typeface="+mn-ea"/>
              </a:rPr>
              <a:t>３　日本の歴史</a:t>
            </a:r>
            <a:r>
              <a:rPr lang="en-US" altLang="ja-JP" sz="2800" b="1" dirty="0">
                <a:solidFill>
                  <a:srgbClr val="FF0000"/>
                </a:solidFill>
                <a:latin typeface="+mn-ea"/>
                <a:ea typeface="+mn-ea"/>
              </a:rPr>
              <a:t>GIS</a:t>
            </a:r>
            <a:r>
              <a:rPr lang="ja-JP" altLang="en-US" sz="2800" b="1" dirty="0">
                <a:solidFill>
                  <a:srgbClr val="FF0000"/>
                </a:solidFill>
                <a:latin typeface="+mn-ea"/>
                <a:ea typeface="+mn-ea"/>
              </a:rPr>
              <a:t>プラットフォームの構築</a:t>
            </a:r>
            <a:br>
              <a:rPr lang="ja-JP" altLang="en-US" sz="2800" b="1" dirty="0">
                <a:solidFill>
                  <a:srgbClr val="FF0000"/>
                </a:solidFill>
                <a:latin typeface="+mn-ea"/>
                <a:ea typeface="+mn-ea"/>
              </a:rPr>
            </a:br>
            <a:r>
              <a:rPr lang="ja-JP" altLang="en-US" sz="2800" b="1" dirty="0">
                <a:solidFill>
                  <a:srgbClr val="FF0000"/>
                </a:solidFill>
                <a:latin typeface="+mn-ea"/>
                <a:ea typeface="+mn-ea"/>
              </a:rPr>
              <a:t>　　　</a:t>
            </a:r>
            <a:r>
              <a:rPr lang="ja-JP" altLang="en-US" sz="2200" b="1" dirty="0">
                <a:solidFill>
                  <a:srgbClr val="FF0000"/>
                </a:solidFill>
                <a:latin typeface="+mn-ea"/>
                <a:ea typeface="+mn-ea"/>
              </a:rPr>
              <a:t>②</a:t>
            </a:r>
            <a:r>
              <a:rPr lang="ja-JP" altLang="ja-JP" sz="2200" b="1" dirty="0">
                <a:solidFill>
                  <a:srgbClr val="FF0000"/>
                </a:solidFill>
                <a:latin typeface="+mn-ea"/>
                <a:ea typeface="+mn-ea"/>
              </a:rPr>
              <a:t> 「日本版</a:t>
            </a:r>
            <a:r>
              <a:rPr lang="en-US" altLang="ja-JP" sz="2200" b="1" dirty="0">
                <a:solidFill>
                  <a:srgbClr val="FF0000"/>
                </a:solidFill>
                <a:latin typeface="+mn-ea"/>
                <a:ea typeface="+mn-ea"/>
              </a:rPr>
              <a:t>Map </a:t>
            </a:r>
            <a:r>
              <a:rPr lang="en-US" altLang="ja-JP" sz="2200" b="1" dirty="0" err="1">
                <a:solidFill>
                  <a:srgbClr val="FF0000"/>
                </a:solidFill>
                <a:latin typeface="+mn-ea"/>
                <a:ea typeface="+mn-ea"/>
              </a:rPr>
              <a:t>Warper</a:t>
            </a:r>
            <a:r>
              <a:rPr lang="ja-JP" altLang="ja-JP" sz="2200" b="1" dirty="0">
                <a:solidFill>
                  <a:srgbClr val="FF0000"/>
                </a:solidFill>
                <a:latin typeface="+mn-ea"/>
                <a:ea typeface="+mn-ea"/>
              </a:rPr>
              <a:t>」</a:t>
            </a:r>
            <a:r>
              <a:rPr lang="ja-JP" altLang="en-US" sz="2800" b="1" dirty="0">
                <a:solidFill>
                  <a:srgbClr val="FF0000"/>
                </a:solidFill>
                <a:latin typeface="+mn-ea"/>
                <a:ea typeface="+mn-ea"/>
              </a:rPr>
              <a:t>　　　　</a:t>
            </a:r>
            <a:r>
              <a:rPr lang="ja-JP" altLang="en-US" sz="2800" b="1" dirty="0">
                <a:latin typeface="+mn-ea"/>
                <a:ea typeface="+mn-ea"/>
              </a:rPr>
              <a:t>　　　　</a:t>
            </a:r>
            <a:r>
              <a:rPr lang="ja-JP" altLang="en-US" sz="2200" b="1" dirty="0">
                <a:latin typeface="+mn-ea"/>
                <a:ea typeface="+mn-ea"/>
              </a:rPr>
              <a:t>立命館大学</a:t>
            </a:r>
            <a:r>
              <a:rPr lang="ja-JP" altLang="ja-JP" sz="2700" b="1" dirty="0">
                <a:latin typeface="+mn-ea"/>
                <a:ea typeface="+mn-ea"/>
              </a:rPr>
              <a:t>　　</a:t>
            </a:r>
            <a:r>
              <a:rPr lang="ja-JP" altLang="ja-JP" b="1" dirty="0">
                <a:latin typeface="+mn-ea"/>
                <a:ea typeface="+mn-ea"/>
              </a:rPr>
              <a:t>　　</a:t>
            </a:r>
            <a:br>
              <a:rPr kumimoji="1" lang="ja-JP" altLang="en-US" sz="3600" b="1" dirty="0">
                <a:latin typeface="+mn-ea"/>
                <a:ea typeface="+mn-ea"/>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511712" y="1668293"/>
            <a:ext cx="7886700" cy="4806999"/>
          </a:xfrm>
        </p:spPr>
        <p:txBody>
          <a:bodyPr>
            <a:normAutofit fontScale="92500"/>
          </a:bodyPr>
          <a:lstStyle/>
          <a:p>
            <a:pPr marL="0" indent="0">
              <a:buNone/>
            </a:pPr>
            <a:endParaRPr lang="ja-JP" altLang="en-US" sz="2000" b="1" dirty="0">
              <a:latin typeface="+mn-ea"/>
            </a:endParaRPr>
          </a:p>
          <a:p>
            <a:pPr marL="0" indent="0">
              <a:buNone/>
            </a:pPr>
            <a:r>
              <a:rPr lang="en-US" altLang="ja-JP" sz="2000" b="1" dirty="0">
                <a:latin typeface="+mn-ea"/>
              </a:rPr>
              <a:t>【</a:t>
            </a:r>
            <a:r>
              <a:rPr lang="ja-JP" altLang="en-US" sz="2000" b="1" dirty="0">
                <a:latin typeface="+mn-ea"/>
              </a:rPr>
              <a:t>リンク</a:t>
            </a:r>
            <a:r>
              <a:rPr lang="en-US" altLang="ja-JP" sz="2000" b="1" dirty="0">
                <a:latin typeface="+mn-ea"/>
              </a:rPr>
              <a:t>】</a:t>
            </a:r>
            <a:r>
              <a:rPr lang="en-US" altLang="ja-JP" sz="2000" u="sng" dirty="0">
                <a:hlinkClick r:id="rId2"/>
              </a:rPr>
              <a:t>https://mapwarper.h-gis.jp/</a:t>
            </a:r>
            <a:endParaRPr lang="ja-JP" altLang="en-US" sz="2000" dirty="0"/>
          </a:p>
          <a:p>
            <a:pPr marL="0" indent="0">
              <a:buNone/>
            </a:pPr>
            <a:endParaRPr lang="ja-JP" altLang="en-US" sz="2000" b="1" dirty="0">
              <a:latin typeface="+mn-ea"/>
            </a:endParaRPr>
          </a:p>
          <a:p>
            <a:pPr marL="0" indent="0">
              <a:buNone/>
            </a:pPr>
            <a:r>
              <a:rPr lang="ja-JP" altLang="ja-JP" sz="2000" b="1" dirty="0">
                <a:latin typeface="+mn-ea"/>
              </a:rPr>
              <a:t>「日本版</a:t>
            </a:r>
            <a:r>
              <a:rPr lang="en-US" altLang="ja-JP" sz="2000" b="1" dirty="0">
                <a:latin typeface="+mn-ea"/>
              </a:rPr>
              <a:t>Map </a:t>
            </a:r>
            <a:r>
              <a:rPr lang="en-US" altLang="ja-JP" sz="2000" b="1" dirty="0" err="1">
                <a:latin typeface="+mn-ea"/>
              </a:rPr>
              <a:t>Warper</a:t>
            </a:r>
            <a:r>
              <a:rPr lang="ja-JP" altLang="ja-JP" sz="2000" b="1" dirty="0">
                <a:latin typeface="+mn-ea"/>
              </a:rPr>
              <a:t>」は、</a:t>
            </a:r>
            <a:r>
              <a:rPr lang="en-US" altLang="ja-JP" sz="2000" b="1" dirty="0">
                <a:latin typeface="+mn-ea"/>
              </a:rPr>
              <a:t>Tim Waters</a:t>
            </a:r>
            <a:r>
              <a:rPr lang="ja-JP" altLang="ja-JP" sz="2000" b="1" dirty="0">
                <a:latin typeface="+mn-ea"/>
              </a:rPr>
              <a:t>氏が開発した地図を共有して公開するためのオープンソースのウェブアプリケーションの「</a:t>
            </a:r>
            <a:r>
              <a:rPr lang="en-US" altLang="ja-JP" sz="2000" b="1" dirty="0">
                <a:latin typeface="+mn-ea"/>
              </a:rPr>
              <a:t>Map </a:t>
            </a:r>
            <a:r>
              <a:rPr lang="en-US" altLang="ja-JP" sz="2000" b="1" dirty="0" err="1">
                <a:latin typeface="+mn-ea"/>
              </a:rPr>
              <a:t>Warper</a:t>
            </a:r>
            <a:r>
              <a:rPr lang="ja-JP" altLang="ja-JP" sz="2000" b="1" dirty="0">
                <a:latin typeface="+mn-ea"/>
              </a:rPr>
              <a:t>」の日本版です。</a:t>
            </a:r>
            <a:r>
              <a:rPr lang="ja-JP" altLang="en-US" sz="2000" b="1" dirty="0">
                <a:latin typeface="+mn-ea"/>
              </a:rPr>
              <a:t>　</a:t>
            </a:r>
            <a:r>
              <a:rPr lang="ja-JP" altLang="ja-JP" sz="2000" b="1" dirty="0">
                <a:latin typeface="+mn-ea"/>
              </a:rPr>
              <a:t>特に日本関連の地図が収集されています。</a:t>
            </a:r>
            <a:endParaRPr lang="ja-JP" altLang="en-US" sz="2000" b="1" dirty="0">
              <a:latin typeface="+mn-ea"/>
            </a:endParaRPr>
          </a:p>
          <a:p>
            <a:pPr marL="0" indent="0">
              <a:buNone/>
            </a:pPr>
            <a:r>
              <a:rPr lang="ja-JP" altLang="en-US" sz="2000" b="1" dirty="0">
                <a:latin typeface="+mn-ea"/>
              </a:rPr>
              <a:t>　</a:t>
            </a:r>
            <a:r>
              <a:rPr lang="ja-JP" altLang="ja-JP" sz="2000" b="1" dirty="0">
                <a:latin typeface="+mn-ea"/>
              </a:rPr>
              <a:t>このアプリケーションの特徴の一つとして、</a:t>
            </a:r>
            <a:r>
              <a:rPr lang="en-US" altLang="ja-JP" sz="2000" b="1" dirty="0">
                <a:latin typeface="+mn-ea"/>
              </a:rPr>
              <a:t>Web</a:t>
            </a:r>
            <a:r>
              <a:rPr lang="ja-JP" altLang="ja-JP" sz="2000" b="1" dirty="0">
                <a:latin typeface="+mn-ea"/>
              </a:rPr>
              <a:t>上で誰でもジオリファレンスすることができるという点があげられ、ジオリファレンスされた地図は、現在の地図と重ね合わせて比較することができます。</a:t>
            </a:r>
            <a:endParaRPr lang="ja-JP" altLang="en-US" sz="2000" b="1" dirty="0">
              <a:latin typeface="+mn-ea"/>
            </a:endParaRPr>
          </a:p>
          <a:p>
            <a:pPr marL="0" indent="0">
              <a:buNone/>
            </a:pPr>
            <a:r>
              <a:rPr lang="ja-JP" altLang="en-US" sz="2000" b="1" dirty="0">
                <a:latin typeface="+mn-ea"/>
              </a:rPr>
              <a:t>　</a:t>
            </a:r>
            <a:r>
              <a:rPr lang="ja-JP" altLang="ja-JP" sz="2000" b="1" dirty="0">
                <a:latin typeface="+mn-ea"/>
              </a:rPr>
              <a:t>このアプリケーションにおいては、アップロードされた地図の空間参照情報、タイトル、ノート、メタデータなどの検索や、地図上の特定範囲や発行年に基づく時空間での検索が可能です。</a:t>
            </a:r>
            <a:endParaRPr lang="ja-JP" altLang="en-US" sz="2000" b="1" dirty="0">
              <a:latin typeface="+mn-ea"/>
            </a:endParaRPr>
          </a:p>
          <a:p>
            <a:pPr marL="0" indent="0">
              <a:buNone/>
            </a:pPr>
            <a:r>
              <a:rPr lang="ja-JP" altLang="en-US" sz="2000" b="1" dirty="0">
                <a:latin typeface="+mn-ea"/>
              </a:rPr>
              <a:t>　</a:t>
            </a:r>
            <a:r>
              <a:rPr lang="ja-JP" altLang="ja-JP" sz="2000" b="1" dirty="0">
                <a:latin typeface="+mn-ea"/>
              </a:rPr>
              <a:t>また、「日本版</a:t>
            </a:r>
            <a:r>
              <a:rPr lang="en-US" altLang="ja-JP" sz="2000" b="1" dirty="0">
                <a:latin typeface="+mn-ea"/>
              </a:rPr>
              <a:t>Map </a:t>
            </a:r>
            <a:r>
              <a:rPr lang="en-US" altLang="ja-JP" sz="2000" b="1" dirty="0" err="1">
                <a:latin typeface="+mn-ea"/>
              </a:rPr>
              <a:t>Warper</a:t>
            </a:r>
            <a:r>
              <a:rPr lang="ja-JP" altLang="ja-JP" sz="2000" b="1" dirty="0">
                <a:latin typeface="+mn-ea"/>
              </a:rPr>
              <a:t>」にアップロードされている地図は、</a:t>
            </a:r>
            <a:r>
              <a:rPr lang="en-US" altLang="ja-JP" sz="2000" b="1" dirty="0" err="1">
                <a:latin typeface="+mn-ea"/>
              </a:rPr>
              <a:t>GeoTIFF</a:t>
            </a:r>
            <a:r>
              <a:rPr lang="ja-JP" altLang="ja-JP" sz="2000" b="1" dirty="0" err="1">
                <a:latin typeface="+mn-ea"/>
              </a:rPr>
              <a:t>、</a:t>
            </a:r>
            <a:r>
              <a:rPr lang="en-US" altLang="ja-JP" sz="2000" b="1" dirty="0">
                <a:latin typeface="+mn-ea"/>
              </a:rPr>
              <a:t>WMS</a:t>
            </a:r>
            <a:r>
              <a:rPr lang="ja-JP" altLang="ja-JP" sz="2000" b="1" dirty="0" err="1">
                <a:latin typeface="+mn-ea"/>
              </a:rPr>
              <a:t>、</a:t>
            </a:r>
            <a:r>
              <a:rPr lang="en-US" altLang="ja-JP" sz="2000" b="1" dirty="0">
                <a:latin typeface="+mn-ea"/>
              </a:rPr>
              <a:t>XYZ</a:t>
            </a:r>
            <a:r>
              <a:rPr lang="ja-JP" altLang="ja-JP" sz="2000" b="1" dirty="0">
                <a:latin typeface="+mn-ea"/>
              </a:rPr>
              <a:t>タイルなど、様々な形式に変換して共有することができます。</a:t>
            </a:r>
            <a:endParaRPr lang="ja-JP" altLang="ja-JP" dirty="0"/>
          </a:p>
        </p:txBody>
      </p:sp>
    </p:spTree>
    <p:extLst>
      <p:ext uri="{BB962C8B-B14F-4D97-AF65-F5344CB8AC3E}">
        <p14:creationId xmlns:p14="http://schemas.microsoft.com/office/powerpoint/2010/main" val="3811236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389500" y="0"/>
            <a:ext cx="8856726" cy="1636005"/>
          </a:xfrm>
        </p:spPr>
        <p:txBody>
          <a:bodyPr>
            <a:normAutofit fontScale="90000"/>
          </a:bodyPr>
          <a:lstStyle/>
          <a:p>
            <a:pPr lvl="0"/>
            <a:r>
              <a:rPr lang="ja-JP" altLang="en-US" sz="3200" b="1" dirty="0">
                <a:solidFill>
                  <a:srgbClr val="00B0F0"/>
                </a:solidFill>
                <a:latin typeface="HG丸ｺﾞｼｯｸM-PRO" panose="020F0600000000000000" pitchFamily="50" charset="-128"/>
                <a:ea typeface="HG丸ｺﾞｼｯｸM-PRO" panose="020F0600000000000000" pitchFamily="50" charset="-128"/>
              </a:rPr>
              <a:t>　</a:t>
            </a:r>
            <a:br>
              <a:rPr lang="ja-JP" altLang="en-US" sz="3200" b="1" dirty="0">
                <a:solidFill>
                  <a:srgbClr val="00B0F0"/>
                </a:solidFill>
                <a:latin typeface="HG丸ｺﾞｼｯｸM-PRO" panose="020F0600000000000000" pitchFamily="50" charset="-128"/>
                <a:ea typeface="HG丸ｺﾞｼｯｸM-PRO" panose="020F0600000000000000" pitchFamily="50" charset="-128"/>
              </a:rPr>
            </a:br>
            <a:r>
              <a:rPr lang="ja-JP" altLang="ja-JP" sz="2000" b="1" dirty="0">
                <a:solidFill>
                  <a:srgbClr val="00CCFF"/>
                </a:solidFill>
              </a:rPr>
              <a:t>テーマ①</a:t>
            </a:r>
            <a:r>
              <a:rPr lang="ja-JP" altLang="en-US" sz="2000" b="1" dirty="0">
                <a:solidFill>
                  <a:srgbClr val="00CCFF"/>
                </a:solidFill>
              </a:rPr>
              <a:t>　</a:t>
            </a:r>
            <a:r>
              <a:rPr lang="ja-JP" altLang="ja-JP" sz="2000" b="1" dirty="0">
                <a:solidFill>
                  <a:srgbClr val="00CCFF"/>
                </a:solidFill>
              </a:rPr>
              <a:t>「地図と地理空間情報でとらえる国土」</a:t>
            </a:r>
            <a:br>
              <a:rPr lang="ja-JP" altLang="en-US" sz="2000" b="1" dirty="0">
                <a:solidFill>
                  <a:srgbClr val="00CCFF"/>
                </a:solidFill>
              </a:rPr>
            </a:br>
            <a:br>
              <a:rPr lang="ja-JP" altLang="en-US" sz="2000" b="1" dirty="0">
                <a:solidFill>
                  <a:srgbClr val="FF0000"/>
                </a:solidFill>
              </a:rPr>
            </a:br>
            <a:r>
              <a:rPr lang="ja-JP" altLang="ja-JP" sz="2800" b="1" dirty="0"/>
              <a:t> </a:t>
            </a:r>
            <a:r>
              <a:rPr lang="ja-JP" altLang="ja-JP" sz="2800" b="1" dirty="0">
                <a:solidFill>
                  <a:srgbClr val="FF0000"/>
                </a:solidFill>
                <a:latin typeface="+mn-ea"/>
                <a:ea typeface="+mn-ea"/>
              </a:rPr>
              <a:t>１－</a:t>
            </a:r>
            <a:r>
              <a:rPr lang="ja-JP" altLang="en-US" sz="2800" b="1" dirty="0">
                <a:solidFill>
                  <a:srgbClr val="FF0000"/>
                </a:solidFill>
                <a:latin typeface="+mn-ea"/>
                <a:ea typeface="+mn-ea"/>
              </a:rPr>
              <a:t>３　日本の歴史</a:t>
            </a:r>
            <a:r>
              <a:rPr lang="en-US" altLang="ja-JP" sz="2800" b="1" dirty="0">
                <a:solidFill>
                  <a:srgbClr val="FF0000"/>
                </a:solidFill>
                <a:latin typeface="+mn-ea"/>
                <a:ea typeface="+mn-ea"/>
              </a:rPr>
              <a:t>GIS</a:t>
            </a:r>
            <a:r>
              <a:rPr lang="ja-JP" altLang="en-US" sz="2800" b="1" dirty="0">
                <a:solidFill>
                  <a:srgbClr val="FF0000"/>
                </a:solidFill>
                <a:latin typeface="+mn-ea"/>
                <a:ea typeface="+mn-ea"/>
              </a:rPr>
              <a:t>プラットフォームの構築</a:t>
            </a:r>
            <a:br>
              <a:rPr lang="ja-JP" altLang="en-US" sz="2800" b="1" dirty="0">
                <a:solidFill>
                  <a:srgbClr val="FF0000"/>
                </a:solidFill>
                <a:latin typeface="+mn-ea"/>
                <a:ea typeface="+mn-ea"/>
              </a:rPr>
            </a:br>
            <a:r>
              <a:rPr lang="ja-JP" altLang="en-US" sz="2800" b="1" dirty="0">
                <a:solidFill>
                  <a:srgbClr val="FF0000"/>
                </a:solidFill>
                <a:latin typeface="+mn-ea"/>
                <a:ea typeface="+mn-ea"/>
              </a:rPr>
              <a:t>　　　③</a:t>
            </a:r>
            <a:r>
              <a:rPr lang="en-US" altLang="ja-JP" sz="2800" b="1" dirty="0">
                <a:solidFill>
                  <a:srgbClr val="FF0000"/>
                </a:solidFill>
                <a:latin typeface="+mn-ea"/>
                <a:ea typeface="+mn-ea"/>
              </a:rPr>
              <a:t>-Japanese Old Maps Online-</a:t>
            </a:r>
            <a:r>
              <a:rPr lang="ja-JP" altLang="en-US" sz="2800" b="1" dirty="0">
                <a:solidFill>
                  <a:srgbClr val="FF0000"/>
                </a:solidFill>
                <a:latin typeface="+mn-ea"/>
                <a:ea typeface="+mn-ea"/>
              </a:rPr>
              <a:t>　</a:t>
            </a:r>
            <a:r>
              <a:rPr lang="ja-JP" altLang="en-US" sz="2800" b="1" dirty="0">
                <a:latin typeface="+mn-ea"/>
                <a:ea typeface="+mn-ea"/>
              </a:rPr>
              <a:t>　</a:t>
            </a:r>
            <a:r>
              <a:rPr lang="ja-JP" altLang="en-US" sz="2200" b="1" dirty="0">
                <a:latin typeface="+mn-ea"/>
                <a:ea typeface="+mn-ea"/>
              </a:rPr>
              <a:t>立命館大学</a:t>
            </a:r>
            <a:r>
              <a:rPr lang="ja-JP" altLang="ja-JP" sz="2700" b="1" dirty="0">
                <a:latin typeface="+mn-ea"/>
                <a:ea typeface="+mn-ea"/>
              </a:rPr>
              <a:t>　　</a:t>
            </a:r>
            <a:r>
              <a:rPr lang="ja-JP" altLang="ja-JP" b="1" dirty="0">
                <a:latin typeface="+mn-ea"/>
                <a:ea typeface="+mn-ea"/>
              </a:rPr>
              <a:t>　　</a:t>
            </a:r>
            <a:br>
              <a:rPr kumimoji="1" lang="ja-JP" altLang="en-US" sz="3600" b="1" dirty="0">
                <a:latin typeface="+mn-ea"/>
                <a:ea typeface="+mn-ea"/>
              </a:rPr>
            </a:br>
            <a:r>
              <a:rPr kumimoji="1" lang="ja-JP" altLang="en-US" sz="3200" b="1" dirty="0">
                <a:latin typeface="+mn-ea"/>
                <a:ea typeface="+mn-ea"/>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28650" y="1519311"/>
            <a:ext cx="7886700" cy="5338689"/>
          </a:xfrm>
        </p:spPr>
        <p:txBody>
          <a:bodyPr>
            <a:normAutofit fontScale="62500" lnSpcReduction="20000"/>
          </a:bodyPr>
          <a:lstStyle/>
          <a:p>
            <a:pPr marL="0" indent="0" algn="r">
              <a:buNone/>
            </a:pPr>
            <a:r>
              <a:rPr lang="ja-JP" altLang="ja-JP" b="1" dirty="0"/>
              <a:t>　　</a:t>
            </a:r>
            <a:r>
              <a:rPr lang="ja-JP" altLang="en-US" b="1" dirty="0"/>
              <a:t>　　</a:t>
            </a:r>
            <a:endParaRPr lang="ja-JP" altLang="ja-JP" sz="1800" dirty="0">
              <a:solidFill>
                <a:srgbClr val="00B0F0"/>
              </a:solidFill>
            </a:endParaRPr>
          </a:p>
          <a:p>
            <a:pPr marL="0" indent="0">
              <a:buNone/>
            </a:pPr>
            <a:r>
              <a:rPr lang="en-US" altLang="ja-JP" sz="2600" dirty="0"/>
              <a:t>【</a:t>
            </a:r>
            <a:r>
              <a:rPr lang="ja-JP" altLang="en-US" sz="2600" dirty="0"/>
              <a:t>リンク</a:t>
            </a:r>
            <a:r>
              <a:rPr lang="en-US" altLang="ja-JP" sz="2600" dirty="0"/>
              <a:t>】</a:t>
            </a:r>
            <a:r>
              <a:rPr lang="en-US" altLang="ja-JP" sz="2600" u="sng" dirty="0">
                <a:hlinkClick r:id="rId2"/>
              </a:rPr>
              <a:t>https://japanese-old-maps-online-rstgis.hub.arcgis.com/</a:t>
            </a:r>
            <a:endParaRPr lang="ja-JP" altLang="ja-JP" sz="2600" dirty="0"/>
          </a:p>
          <a:p>
            <a:pPr marL="0" indent="0">
              <a:lnSpc>
                <a:spcPct val="160000"/>
              </a:lnSpc>
              <a:buNone/>
            </a:pPr>
            <a:r>
              <a:rPr lang="ja-JP" altLang="en-US" sz="2200" b="1" dirty="0">
                <a:latin typeface="+mn-ea"/>
              </a:rPr>
              <a:t>　</a:t>
            </a:r>
            <a:r>
              <a:rPr lang="ja-JP" altLang="ja-JP" sz="2900" b="1" dirty="0">
                <a:latin typeface="+mn-ea"/>
              </a:rPr>
              <a:t>「</a:t>
            </a:r>
            <a:r>
              <a:rPr lang="en-US" altLang="ja-JP" sz="2900" b="1" dirty="0">
                <a:latin typeface="+mn-ea"/>
              </a:rPr>
              <a:t>Japanese Old Maps Online</a:t>
            </a:r>
            <a:r>
              <a:rPr lang="ja-JP" altLang="ja-JP" sz="2900" b="1" dirty="0">
                <a:latin typeface="+mn-ea"/>
              </a:rPr>
              <a:t>」は、日本の古地図を取り込み、高度な空間分析を行うことを目的とする</a:t>
            </a:r>
            <a:r>
              <a:rPr lang="en-US" altLang="ja-JP" sz="2900" b="1" dirty="0">
                <a:latin typeface="+mn-ea"/>
              </a:rPr>
              <a:t>ArcGIS Hub</a:t>
            </a:r>
            <a:r>
              <a:rPr lang="ja-JP" altLang="ja-JP" sz="2900" b="1" dirty="0">
                <a:latin typeface="+mn-ea"/>
              </a:rPr>
              <a:t>をベースとしたオープンデータサイトです。</a:t>
            </a:r>
            <a:endParaRPr lang="ja-JP" altLang="en-US" sz="2900" b="1" dirty="0">
              <a:latin typeface="+mn-ea"/>
            </a:endParaRPr>
          </a:p>
          <a:p>
            <a:pPr marL="0" indent="0">
              <a:lnSpc>
                <a:spcPct val="160000"/>
              </a:lnSpc>
              <a:buNone/>
            </a:pPr>
            <a:r>
              <a:rPr lang="ja-JP" altLang="en-US" sz="2900" b="1" dirty="0">
                <a:latin typeface="+mn-ea"/>
              </a:rPr>
              <a:t>　</a:t>
            </a:r>
            <a:r>
              <a:rPr lang="en-US" altLang="ja-JP" sz="2900" b="1" dirty="0">
                <a:latin typeface="+mn-ea"/>
              </a:rPr>
              <a:t>GIS</a:t>
            </a:r>
            <a:r>
              <a:rPr lang="ja-JP" altLang="ja-JP" sz="2900" b="1" dirty="0">
                <a:latin typeface="+mn-ea"/>
              </a:rPr>
              <a:t>を専門としない研究者、学校、博物館などの教育現場での利用者が、</a:t>
            </a:r>
            <a:r>
              <a:rPr lang="en-US" altLang="ja-JP" sz="2900" b="1" dirty="0">
                <a:latin typeface="+mn-ea"/>
              </a:rPr>
              <a:t>Web</a:t>
            </a:r>
            <a:r>
              <a:rPr lang="ja-JP" altLang="ja-JP" sz="2900" b="1" dirty="0">
                <a:latin typeface="+mn-ea"/>
              </a:rPr>
              <a:t>アプリケーション上で高度な空間分析を行うことができる点が特徴です。</a:t>
            </a:r>
            <a:endParaRPr lang="ja-JP" altLang="en-US" sz="2900" b="1" dirty="0">
              <a:latin typeface="+mn-ea"/>
            </a:endParaRPr>
          </a:p>
          <a:p>
            <a:pPr marL="0" indent="0">
              <a:lnSpc>
                <a:spcPct val="160000"/>
              </a:lnSpc>
              <a:buNone/>
            </a:pPr>
            <a:r>
              <a:rPr lang="ja-JP" altLang="en-US" sz="2900" b="1" dirty="0">
                <a:latin typeface="+mn-ea"/>
              </a:rPr>
              <a:t>　</a:t>
            </a:r>
            <a:r>
              <a:rPr lang="ja-JP" altLang="ja-JP" sz="2900" b="1" dirty="0">
                <a:latin typeface="+mn-ea"/>
              </a:rPr>
              <a:t>「</a:t>
            </a:r>
            <a:r>
              <a:rPr lang="en-US" altLang="ja-JP" sz="2900" b="1" dirty="0">
                <a:latin typeface="+mn-ea"/>
              </a:rPr>
              <a:t>Japanese Old Maps Online</a:t>
            </a:r>
            <a:r>
              <a:rPr lang="ja-JP" altLang="ja-JP" sz="2900" b="1" dirty="0">
                <a:latin typeface="+mn-ea"/>
              </a:rPr>
              <a:t>」のデータ閲覧ページでは、対象データを使った独自のマップ作成や、複数のマップの重ね合わせ、ベクターデータ化などを行うことができます。また、</a:t>
            </a:r>
            <a:r>
              <a:rPr lang="en-US" altLang="ja-JP" sz="2900" b="1" dirty="0">
                <a:latin typeface="+mn-ea"/>
              </a:rPr>
              <a:t>CSV</a:t>
            </a:r>
            <a:r>
              <a:rPr lang="ja-JP" altLang="ja-JP" sz="2900" b="1" dirty="0" err="1">
                <a:latin typeface="+mn-ea"/>
              </a:rPr>
              <a:t>、</a:t>
            </a:r>
            <a:r>
              <a:rPr lang="en-US" altLang="ja-JP" sz="2900" b="1" dirty="0">
                <a:latin typeface="+mn-ea"/>
              </a:rPr>
              <a:t>KML</a:t>
            </a:r>
            <a:r>
              <a:rPr lang="ja-JP" altLang="ja-JP" sz="2900" b="1" dirty="0" err="1">
                <a:latin typeface="+mn-ea"/>
              </a:rPr>
              <a:t>、</a:t>
            </a:r>
            <a:r>
              <a:rPr lang="ja-JP" altLang="ja-JP" sz="2900" b="1" dirty="0">
                <a:latin typeface="+mn-ea"/>
              </a:rPr>
              <a:t>シェープファイル、</a:t>
            </a:r>
            <a:r>
              <a:rPr lang="en-US" altLang="ja-JP" sz="2900" b="1" dirty="0" err="1">
                <a:latin typeface="+mn-ea"/>
              </a:rPr>
              <a:t>GeoJSON</a:t>
            </a:r>
            <a:r>
              <a:rPr lang="ja-JP" altLang="ja-JP" sz="2900" b="1" dirty="0">
                <a:latin typeface="+mn-ea"/>
              </a:rPr>
              <a:t>の各形式を選択してデータをエクスポートすることもできます。</a:t>
            </a:r>
          </a:p>
        </p:txBody>
      </p:sp>
    </p:spTree>
    <p:extLst>
      <p:ext uri="{BB962C8B-B14F-4D97-AF65-F5344CB8AC3E}">
        <p14:creationId xmlns:p14="http://schemas.microsoft.com/office/powerpoint/2010/main" val="1162433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487973" y="239151"/>
            <a:ext cx="8430944" cy="1636005"/>
          </a:xfrm>
        </p:spPr>
        <p:txBody>
          <a:bodyPr>
            <a:normAutofit fontScale="90000"/>
          </a:bodyPr>
          <a:lstStyle/>
          <a:p>
            <a:r>
              <a:rPr lang="ja-JP" altLang="en-US" sz="3200" b="1" dirty="0">
                <a:solidFill>
                  <a:srgbClr val="00B0F0"/>
                </a:solidFill>
                <a:latin typeface="HG丸ｺﾞｼｯｸM-PRO" panose="020F0600000000000000" pitchFamily="50" charset="-128"/>
                <a:ea typeface="HG丸ｺﾞｼｯｸM-PRO" panose="020F0600000000000000" pitchFamily="50" charset="-128"/>
              </a:rPr>
              <a:t>　</a:t>
            </a:r>
            <a:br>
              <a:rPr lang="ja-JP" altLang="en-US" sz="3200" b="1" dirty="0">
                <a:solidFill>
                  <a:srgbClr val="00B0F0"/>
                </a:solidFill>
                <a:latin typeface="HG丸ｺﾞｼｯｸM-PRO" panose="020F0600000000000000" pitchFamily="50" charset="-128"/>
                <a:ea typeface="HG丸ｺﾞｼｯｸM-PRO" panose="020F0600000000000000" pitchFamily="50" charset="-128"/>
              </a:rPr>
            </a:br>
            <a:r>
              <a:rPr lang="ja-JP" altLang="ja-JP" sz="2000" b="1" dirty="0">
                <a:solidFill>
                  <a:srgbClr val="00CCFF"/>
                </a:solidFill>
              </a:rPr>
              <a:t>テーマ①</a:t>
            </a:r>
            <a:r>
              <a:rPr lang="ja-JP" altLang="en-US" sz="2000" b="1" dirty="0">
                <a:solidFill>
                  <a:srgbClr val="00CCFF"/>
                </a:solidFill>
              </a:rPr>
              <a:t>　</a:t>
            </a:r>
            <a:r>
              <a:rPr lang="ja-JP" altLang="ja-JP" sz="2000" b="1" dirty="0">
                <a:solidFill>
                  <a:srgbClr val="00CCFF"/>
                </a:solidFill>
              </a:rPr>
              <a:t>「地図と地理空間情報でとらえる国土」</a:t>
            </a:r>
            <a:br>
              <a:rPr lang="ja-JP" altLang="en-US" sz="2000" b="1" dirty="0">
                <a:solidFill>
                  <a:srgbClr val="00CCFF"/>
                </a:solidFill>
              </a:rPr>
            </a:br>
            <a:br>
              <a:rPr lang="ja-JP" altLang="en-US" sz="2000" b="1" dirty="0">
                <a:solidFill>
                  <a:srgbClr val="00CCFF"/>
                </a:solidFill>
              </a:rPr>
            </a:br>
            <a:r>
              <a:rPr lang="ja-JP" altLang="ja-JP" sz="2800" b="1" dirty="0"/>
              <a:t> </a:t>
            </a:r>
            <a:r>
              <a:rPr lang="ja-JP" altLang="ja-JP" sz="2800" b="1" dirty="0">
                <a:solidFill>
                  <a:srgbClr val="FF0000"/>
                </a:solidFill>
                <a:latin typeface="+mn-ea"/>
                <a:ea typeface="+mn-ea"/>
              </a:rPr>
              <a:t>１－</a:t>
            </a:r>
            <a:r>
              <a:rPr lang="ja-JP" altLang="en-US" sz="2800" b="1" dirty="0">
                <a:solidFill>
                  <a:srgbClr val="FF0000"/>
                </a:solidFill>
                <a:latin typeface="+mn-ea"/>
                <a:ea typeface="+mn-ea"/>
              </a:rPr>
              <a:t>４　ゼンリンミュージアムの常設展示と、</a:t>
            </a:r>
            <a:br>
              <a:rPr lang="ja-JP" altLang="en-US" sz="2800" b="1" dirty="0">
                <a:solidFill>
                  <a:srgbClr val="FF0000"/>
                </a:solidFill>
                <a:latin typeface="+mn-ea"/>
                <a:ea typeface="+mn-ea"/>
              </a:rPr>
            </a:br>
            <a:r>
              <a:rPr lang="ja-JP" altLang="en-US" sz="2800" b="1" dirty="0">
                <a:solidFill>
                  <a:srgbClr val="FF0000"/>
                </a:solidFill>
                <a:latin typeface="+mn-ea"/>
                <a:ea typeface="+mn-ea"/>
              </a:rPr>
              <a:t>新たに存在が確認された伊能小図（實測輿地圖）の紹介</a:t>
            </a:r>
            <a:r>
              <a:rPr lang="ja-JP" altLang="ja-JP" sz="2800" b="1" dirty="0">
                <a:solidFill>
                  <a:srgbClr val="FF0000"/>
                </a:solidFill>
                <a:latin typeface="+mn-ea"/>
                <a:ea typeface="+mn-ea"/>
              </a:rPr>
              <a:t>　</a:t>
            </a:r>
            <a:r>
              <a:rPr lang="ja-JP" altLang="ja-JP" sz="2800" b="1" dirty="0">
                <a:latin typeface="+mn-ea"/>
                <a:ea typeface="+mn-ea"/>
              </a:rPr>
              <a:t>　　</a:t>
            </a:r>
            <a:br>
              <a:rPr lang="ja-JP" altLang="ja-JP" sz="2800" dirty="0">
                <a:latin typeface="+mn-ea"/>
                <a:ea typeface="+mn-ea"/>
              </a:rPr>
            </a:br>
            <a:r>
              <a:rPr lang="ja-JP" altLang="en-US" sz="2800" dirty="0">
                <a:latin typeface="+mn-ea"/>
                <a:ea typeface="+mn-ea"/>
              </a:rPr>
              <a:t>　　　　　　　　　</a:t>
            </a:r>
            <a:r>
              <a:rPr lang="ja-JP" altLang="en-US" sz="2200" b="1" dirty="0">
                <a:latin typeface="+mn-ea"/>
                <a:ea typeface="+mn-ea"/>
              </a:rPr>
              <a:t>ゼンリンミュージアム　</a:t>
            </a:r>
            <a:r>
              <a:rPr lang="en-US" altLang="ja-JP" sz="2200" b="1" dirty="0">
                <a:latin typeface="+mn-ea"/>
                <a:ea typeface="+mn-ea"/>
              </a:rPr>
              <a:t>(</a:t>
            </a:r>
            <a:r>
              <a:rPr lang="ja-JP" altLang="en-US" sz="2200" b="1" dirty="0">
                <a:latin typeface="+mn-ea"/>
                <a:ea typeface="+mn-ea"/>
              </a:rPr>
              <a:t>協力：日本地図学会</a:t>
            </a:r>
            <a:r>
              <a:rPr lang="en-US" altLang="ja-JP" sz="2200" b="1" dirty="0">
                <a:latin typeface="+mn-ea"/>
                <a:ea typeface="+mn-ea"/>
              </a:rPr>
              <a:t>)</a:t>
            </a:r>
            <a:r>
              <a:rPr lang="ja-JP" altLang="ja-JP" sz="2700" b="1" dirty="0">
                <a:latin typeface="+mn-ea"/>
                <a:ea typeface="+mn-ea"/>
              </a:rPr>
              <a:t>　</a:t>
            </a:r>
            <a:r>
              <a:rPr lang="ja-JP" altLang="ja-JP" sz="2700" b="1" dirty="0"/>
              <a:t>　</a:t>
            </a:r>
            <a:r>
              <a:rPr lang="ja-JP" altLang="ja-JP" b="1" dirty="0"/>
              <a:t>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28650" y="1606684"/>
            <a:ext cx="7886700" cy="5251316"/>
          </a:xfrm>
        </p:spPr>
        <p:txBody>
          <a:bodyPr>
            <a:normAutofit fontScale="25000" lnSpcReduction="20000"/>
          </a:bodyPr>
          <a:lstStyle/>
          <a:p>
            <a:pPr marL="0" indent="0" algn="r">
              <a:buNone/>
            </a:pPr>
            <a:r>
              <a:rPr lang="ja-JP" altLang="ja-JP" b="1" dirty="0"/>
              <a:t>　　　</a:t>
            </a:r>
            <a:r>
              <a:rPr lang="ja-JP" altLang="en-US" b="1" dirty="0"/>
              <a:t>　　</a:t>
            </a:r>
            <a:endParaRPr lang="ja-JP" altLang="ja-JP" sz="1800" dirty="0">
              <a:solidFill>
                <a:srgbClr val="00B0F0"/>
              </a:solidFill>
            </a:endParaRPr>
          </a:p>
          <a:p>
            <a:pPr marL="0" indent="0">
              <a:buNone/>
            </a:pPr>
            <a:r>
              <a:rPr lang="ja-JP" altLang="en-US" sz="2000" b="1" dirty="0"/>
              <a:t>　　　　　　　　</a:t>
            </a:r>
          </a:p>
          <a:p>
            <a:pPr marL="0" indent="0">
              <a:buNone/>
            </a:pPr>
            <a:endParaRPr lang="ja-JP" altLang="en-US" sz="2000" b="1" dirty="0"/>
          </a:p>
          <a:p>
            <a:pPr marL="0" indent="0">
              <a:buNone/>
            </a:pPr>
            <a:r>
              <a:rPr lang="en-US" altLang="ja-JP" sz="6400" b="1" dirty="0"/>
              <a:t>【</a:t>
            </a:r>
            <a:r>
              <a:rPr lang="ja-JP" altLang="en-US" sz="6400" b="1" dirty="0"/>
              <a:t>リンク</a:t>
            </a:r>
            <a:r>
              <a:rPr lang="en-US" altLang="ja-JP" sz="6400" b="1" dirty="0"/>
              <a:t>】</a:t>
            </a:r>
            <a:r>
              <a:rPr lang="en-US" altLang="ja-JP" sz="6400" u="sng" dirty="0">
                <a:hlinkClick r:id="rId2"/>
              </a:rPr>
              <a:t>https://firestorage.jp/download/69e59511ef31e58a4ac6a93134ea93261e70ac07</a:t>
            </a:r>
            <a:endParaRPr lang="ja-JP" altLang="en-US" sz="6400" b="1" dirty="0"/>
          </a:p>
          <a:p>
            <a:pPr marL="0" indent="0">
              <a:lnSpc>
                <a:spcPct val="170000"/>
              </a:lnSpc>
              <a:buNone/>
            </a:pPr>
            <a:r>
              <a:rPr lang="en-US" altLang="ja-JP" sz="7200" b="1" dirty="0">
                <a:latin typeface="+mn-ea"/>
              </a:rPr>
              <a:t>【</a:t>
            </a:r>
            <a:r>
              <a:rPr lang="ja-JP" altLang="en-US" sz="7200" b="1" dirty="0">
                <a:latin typeface="+mn-ea"/>
              </a:rPr>
              <a:t>概要</a:t>
            </a:r>
            <a:r>
              <a:rPr lang="en-US" altLang="ja-JP" sz="7200" b="1" dirty="0">
                <a:latin typeface="+mn-ea"/>
              </a:rPr>
              <a:t>】</a:t>
            </a:r>
            <a:r>
              <a:rPr lang="ja-JP" altLang="ja-JP" sz="7200" b="1" dirty="0">
                <a:latin typeface="+mn-ea"/>
              </a:rPr>
              <a:t>「地図の楽しさ」は、地図に描かれた文字を読むことだけでなく、</a:t>
            </a:r>
            <a:r>
              <a:rPr lang="en-US" altLang="ja-JP" sz="7200" b="1" dirty="0">
                <a:latin typeface="+mn-ea"/>
              </a:rPr>
              <a:t>1</a:t>
            </a:r>
            <a:r>
              <a:rPr lang="ja-JP" altLang="ja-JP" sz="7200" b="1" dirty="0">
                <a:latin typeface="+mn-ea"/>
              </a:rPr>
              <a:t>枚の地図の先に広がる物語を知ることにあります。</a:t>
            </a:r>
          </a:p>
          <a:p>
            <a:pPr marL="0" indent="0">
              <a:lnSpc>
                <a:spcPct val="170000"/>
              </a:lnSpc>
              <a:buNone/>
            </a:pPr>
            <a:r>
              <a:rPr lang="ja-JP" altLang="ja-JP" sz="7200" b="1" dirty="0">
                <a:latin typeface="+mn-ea"/>
              </a:rPr>
              <a:t>　　ゼンリンミュージアムでは、「歴史を映し出す地図の博物館」という展示コンセプトものと、日本地図の変遷を一連の流れでご覧いただけます。時代の叡智を結集した地図が紡ぐ歴史の物語をお楽しみください。</a:t>
            </a:r>
          </a:p>
          <a:p>
            <a:pPr marL="0" indent="0">
              <a:lnSpc>
                <a:spcPct val="170000"/>
              </a:lnSpc>
              <a:buNone/>
            </a:pPr>
            <a:r>
              <a:rPr lang="en-US" altLang="ja-JP" sz="7200" b="1" dirty="0">
                <a:latin typeface="+mn-ea"/>
              </a:rPr>
              <a:t> </a:t>
            </a:r>
            <a:r>
              <a:rPr lang="ja-JP" altLang="ja-JP" sz="7200" b="1" dirty="0">
                <a:latin typeface="+mn-ea"/>
              </a:rPr>
              <a:t>　　幕府に上呈された伊能図の正本は明治時代に全て焼失しており、伊能小図の副本全</a:t>
            </a:r>
            <a:r>
              <a:rPr lang="en-US" altLang="ja-JP" sz="7200" b="1" dirty="0">
                <a:latin typeface="+mn-ea"/>
              </a:rPr>
              <a:t>3</a:t>
            </a:r>
            <a:r>
              <a:rPr lang="ja-JP" altLang="ja-JP" sz="7200" b="1" dirty="0">
                <a:latin typeface="+mn-ea"/>
              </a:rPr>
              <a:t>枚の現存が確認されたのは、</a:t>
            </a:r>
            <a:r>
              <a:rPr lang="en-US" altLang="ja-JP" sz="7200" b="1" dirty="0">
                <a:latin typeface="+mn-ea"/>
              </a:rPr>
              <a:t>2002</a:t>
            </a:r>
            <a:r>
              <a:rPr lang="ja-JP" altLang="ja-JP" sz="7200" b="1" dirty="0">
                <a:latin typeface="+mn-ea"/>
              </a:rPr>
              <a:t>年の東京国立博物館所蔵図以来</a:t>
            </a:r>
            <a:r>
              <a:rPr lang="en-US" altLang="ja-JP" sz="7200" b="1" dirty="0">
                <a:latin typeface="+mn-ea"/>
              </a:rPr>
              <a:t>2</a:t>
            </a:r>
            <a:r>
              <a:rPr lang="ja-JP" altLang="ja-JP" sz="7200" b="1" dirty="0">
                <a:latin typeface="+mn-ea"/>
              </a:rPr>
              <a:t>例目となります。保存状態が良好で当時の色彩が残る伊能図の発見により、伊能図研究の更なる進展が期待されています。</a:t>
            </a:r>
          </a:p>
          <a:p>
            <a:pPr marL="0" indent="0">
              <a:lnSpc>
                <a:spcPct val="170000"/>
              </a:lnSpc>
              <a:buNone/>
            </a:pPr>
            <a:r>
              <a:rPr lang="ja-JP" altLang="en-US" sz="7200" b="1" dirty="0">
                <a:latin typeface="+mn-ea"/>
              </a:rPr>
              <a:t> </a:t>
            </a:r>
            <a:endParaRPr lang="ja-JP" altLang="ja-JP" sz="7200" b="1" dirty="0">
              <a:latin typeface="+mn-ea"/>
            </a:endParaRPr>
          </a:p>
        </p:txBody>
      </p:sp>
    </p:spTree>
    <p:extLst>
      <p:ext uri="{BB962C8B-B14F-4D97-AF65-F5344CB8AC3E}">
        <p14:creationId xmlns:p14="http://schemas.microsoft.com/office/powerpoint/2010/main" val="3481925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4FA3EE-0006-40A3-9C4E-115D68C99A97}"/>
              </a:ext>
            </a:extLst>
          </p:cNvPr>
          <p:cNvSpPr>
            <a:spLocks noGrp="1"/>
          </p:cNvSpPr>
          <p:nvPr>
            <p:ph type="title"/>
          </p:nvPr>
        </p:nvSpPr>
        <p:spPr>
          <a:xfrm>
            <a:off x="389500" y="0"/>
            <a:ext cx="8856726" cy="1636005"/>
          </a:xfrm>
        </p:spPr>
        <p:txBody>
          <a:bodyPr>
            <a:normAutofit fontScale="90000"/>
          </a:bodyPr>
          <a:lstStyle/>
          <a:p>
            <a:r>
              <a:rPr lang="ja-JP" altLang="en-US" sz="3200" b="1" dirty="0">
                <a:solidFill>
                  <a:srgbClr val="00B0F0"/>
                </a:solidFill>
                <a:latin typeface="HG丸ｺﾞｼｯｸM-PRO" panose="020F0600000000000000" pitchFamily="50" charset="-128"/>
                <a:ea typeface="HG丸ｺﾞｼｯｸM-PRO" panose="020F0600000000000000" pitchFamily="50" charset="-128"/>
              </a:rPr>
              <a:t>　</a:t>
            </a:r>
            <a:br>
              <a:rPr lang="ja-JP" altLang="en-US" sz="3200" b="1" dirty="0">
                <a:solidFill>
                  <a:srgbClr val="00B0F0"/>
                </a:solidFill>
                <a:latin typeface="HG丸ｺﾞｼｯｸM-PRO" panose="020F0600000000000000" pitchFamily="50" charset="-128"/>
                <a:ea typeface="HG丸ｺﾞｼｯｸM-PRO" panose="020F0600000000000000" pitchFamily="50" charset="-128"/>
              </a:rPr>
            </a:br>
            <a:r>
              <a:rPr lang="ja-JP" altLang="ja-JP" sz="2000" b="1" dirty="0">
                <a:solidFill>
                  <a:srgbClr val="00CCFF"/>
                </a:solidFill>
              </a:rPr>
              <a:t>テーマ①</a:t>
            </a:r>
            <a:r>
              <a:rPr lang="ja-JP" altLang="en-US" sz="2000" b="1" dirty="0">
                <a:solidFill>
                  <a:srgbClr val="00CCFF"/>
                </a:solidFill>
              </a:rPr>
              <a:t>　</a:t>
            </a:r>
            <a:r>
              <a:rPr lang="ja-JP" altLang="ja-JP" sz="2000" b="1" dirty="0">
                <a:solidFill>
                  <a:srgbClr val="00CCFF"/>
                </a:solidFill>
              </a:rPr>
              <a:t>「地図と地理空間情報でとらえる国土」</a:t>
            </a:r>
            <a:br>
              <a:rPr lang="ja-JP" altLang="en-US" sz="2000" b="1" dirty="0">
                <a:solidFill>
                  <a:srgbClr val="00CCFF"/>
                </a:solidFill>
              </a:rPr>
            </a:br>
            <a:br>
              <a:rPr lang="ja-JP" altLang="en-US" sz="2000" b="1" dirty="0">
                <a:solidFill>
                  <a:srgbClr val="00CCFF"/>
                </a:solidFill>
              </a:rPr>
            </a:br>
            <a:r>
              <a:rPr lang="ja-JP" altLang="ja-JP" sz="2800" b="1" dirty="0">
                <a:solidFill>
                  <a:srgbClr val="FF0000"/>
                </a:solidFill>
                <a:latin typeface="+mn-ea"/>
                <a:ea typeface="+mn-ea"/>
              </a:rPr>
              <a:t>１－</a:t>
            </a:r>
            <a:r>
              <a:rPr lang="ja-JP" altLang="en-US" sz="2800" b="1" dirty="0">
                <a:solidFill>
                  <a:srgbClr val="FF0000"/>
                </a:solidFill>
                <a:latin typeface="+mn-ea"/>
                <a:ea typeface="+mn-ea"/>
              </a:rPr>
              <a:t>５　長久保赤水「赤水図」の新たな地理教育への活用</a:t>
            </a:r>
            <a:br>
              <a:rPr lang="ja-JP" altLang="ja-JP" sz="2800" dirty="0">
                <a:latin typeface="+mn-ea"/>
                <a:ea typeface="+mn-ea"/>
              </a:rPr>
            </a:br>
            <a:r>
              <a:rPr lang="ja-JP" altLang="en-US" sz="2800" dirty="0">
                <a:latin typeface="+mn-ea"/>
                <a:ea typeface="+mn-ea"/>
              </a:rPr>
              <a:t>　　　　　　　　　</a:t>
            </a:r>
            <a:r>
              <a:rPr lang="ja-JP" altLang="en-US" sz="2000" b="1" dirty="0">
                <a:latin typeface="+mn-ea"/>
                <a:ea typeface="+mn-ea"/>
              </a:rPr>
              <a:t>高萩市、長久保赤水顕彰会</a:t>
            </a:r>
            <a:r>
              <a:rPr lang="en-US" altLang="ja-JP" sz="2000" b="1" dirty="0">
                <a:latin typeface="+mn-ea"/>
                <a:ea typeface="+mn-ea"/>
              </a:rPr>
              <a:t>(</a:t>
            </a:r>
            <a:r>
              <a:rPr lang="ja-JP" altLang="en-US" sz="2000" b="1" dirty="0">
                <a:latin typeface="+mn-ea"/>
                <a:ea typeface="+mn-ea"/>
              </a:rPr>
              <a:t>日本地図学会・企画協力</a:t>
            </a:r>
            <a:r>
              <a:rPr lang="en-US" altLang="ja-JP" sz="2000" b="1" dirty="0">
                <a:latin typeface="+mn-ea"/>
                <a:ea typeface="+mn-ea"/>
              </a:rPr>
              <a:t>) </a:t>
            </a:r>
            <a:r>
              <a:rPr lang="ja-JP" altLang="ja-JP" sz="2800" b="1" dirty="0">
                <a:solidFill>
                  <a:srgbClr val="FF0000"/>
                </a:solidFill>
              </a:rPr>
              <a:t>　</a:t>
            </a:r>
            <a:r>
              <a:rPr lang="ja-JP" altLang="ja-JP" sz="2700" b="1" dirty="0"/>
              <a:t>　　</a:t>
            </a:r>
            <a:r>
              <a:rPr lang="ja-JP" altLang="ja-JP" b="1" dirty="0"/>
              <a:t>　　</a:t>
            </a:r>
            <a:br>
              <a:rPr kumimoji="1" lang="ja-JP" altLang="en-US" sz="3600" b="1" dirty="0">
                <a:latin typeface="HG丸ｺﾞｼｯｸM-PRO" panose="020F0600000000000000" pitchFamily="50" charset="-128"/>
                <a:ea typeface="HG丸ｺﾞｼｯｸM-PRO" panose="020F0600000000000000" pitchFamily="50" charset="-128"/>
              </a:rPr>
            </a:br>
            <a:r>
              <a:rPr kumimoji="1" lang="ja-JP" altLang="en-US" sz="3200" b="1" dirty="0">
                <a:latin typeface="HG丸ｺﾞｼｯｸM-PRO" panose="020F0600000000000000" pitchFamily="50" charset="-128"/>
                <a:ea typeface="HG丸ｺﾞｼｯｸM-PRO" panose="020F0600000000000000" pitchFamily="50" charset="-128"/>
              </a:rPr>
              <a:t>　　</a:t>
            </a:r>
          </a:p>
        </p:txBody>
      </p:sp>
      <p:sp>
        <p:nvSpPr>
          <p:cNvPr id="3" name="コンテンツ プレースホルダー 2">
            <a:extLst>
              <a:ext uri="{FF2B5EF4-FFF2-40B4-BE49-F238E27FC236}">
                <a16:creationId xmlns:a16="http://schemas.microsoft.com/office/drawing/2014/main" id="{280E4038-9EEA-4765-AC8D-EC9E42B879D0}"/>
              </a:ext>
            </a:extLst>
          </p:cNvPr>
          <p:cNvSpPr>
            <a:spLocks noGrp="1"/>
          </p:cNvSpPr>
          <p:nvPr>
            <p:ph idx="1"/>
          </p:nvPr>
        </p:nvSpPr>
        <p:spPr>
          <a:xfrm>
            <a:off x="614582" y="1606684"/>
            <a:ext cx="7886700" cy="4822251"/>
          </a:xfrm>
        </p:spPr>
        <p:txBody>
          <a:bodyPr>
            <a:normAutofit fontScale="32500" lnSpcReduction="20000"/>
          </a:bodyPr>
          <a:lstStyle/>
          <a:p>
            <a:pPr marL="0" indent="0" algn="r">
              <a:buNone/>
            </a:pPr>
            <a:r>
              <a:rPr lang="ja-JP" altLang="ja-JP" b="1" dirty="0"/>
              <a:t>　　　</a:t>
            </a:r>
            <a:r>
              <a:rPr lang="ja-JP" altLang="en-US" b="1" dirty="0"/>
              <a:t>　　</a:t>
            </a:r>
            <a:endParaRPr lang="ja-JP" altLang="ja-JP" sz="1800" dirty="0">
              <a:solidFill>
                <a:srgbClr val="00B0F0"/>
              </a:solidFill>
            </a:endParaRPr>
          </a:p>
          <a:p>
            <a:pPr marL="0" indent="0">
              <a:buNone/>
            </a:pPr>
            <a:r>
              <a:rPr lang="ja-JP" altLang="ja-JP" sz="5000" b="1" dirty="0">
                <a:latin typeface="+mn-ea"/>
              </a:rPr>
              <a:t>１　「その先を往け！日本地図の先駆者 長久保赤水」（約</a:t>
            </a:r>
            <a:r>
              <a:rPr lang="en-US" altLang="ja-JP" sz="5000" b="1" dirty="0">
                <a:latin typeface="+mn-ea"/>
              </a:rPr>
              <a:t>50</a:t>
            </a:r>
            <a:r>
              <a:rPr lang="ja-JP" altLang="ja-JP" sz="5000" b="1" dirty="0">
                <a:latin typeface="+mn-ea"/>
              </a:rPr>
              <a:t>分）</a:t>
            </a:r>
          </a:p>
          <a:p>
            <a:pPr marL="0" indent="0">
              <a:buNone/>
            </a:pPr>
            <a:r>
              <a:rPr lang="ja-JP" altLang="ja-JP" sz="5000" b="1" dirty="0">
                <a:latin typeface="+mn-ea"/>
              </a:rPr>
              <a:t>　　和泉元彌さんが長久保赤水役とナビゲーターをつとめ、赤水の幼少期から晩年まで日本地図製作の経緯を含め、史実に基づき描いている。家族や学友に支えられ成長した赤水は、地図製作という大志を掲げ、学才に惹かれた多くの人々がその志に力を貸した。赤水の一歩は現代、未来へと繋がっている。</a:t>
            </a:r>
          </a:p>
          <a:p>
            <a:pPr marL="0" indent="0">
              <a:buNone/>
            </a:pPr>
            <a:r>
              <a:rPr lang="ja-JP" altLang="ja-JP" sz="5000" b="1" dirty="0">
                <a:latin typeface="+mn-ea"/>
              </a:rPr>
              <a:t>　　　　　　リンク先　</a:t>
            </a:r>
            <a:r>
              <a:rPr lang="en-US" altLang="ja-JP" sz="5000" b="1" u="sng" dirty="0">
                <a:latin typeface="+mn-ea"/>
                <a:hlinkClick r:id="rId2"/>
              </a:rPr>
              <a:t>https://youtu.be/w9d7mvNsXa4</a:t>
            </a:r>
            <a:endParaRPr lang="ja-JP" altLang="ja-JP" sz="5000" b="1" dirty="0">
              <a:latin typeface="+mn-ea"/>
            </a:endParaRPr>
          </a:p>
          <a:p>
            <a:pPr marL="0" indent="0">
              <a:buNone/>
            </a:pPr>
            <a:r>
              <a:rPr lang="en-US" altLang="ja-JP" sz="5000" b="1" dirty="0">
                <a:latin typeface="+mn-ea"/>
              </a:rPr>
              <a:t> </a:t>
            </a:r>
            <a:endParaRPr lang="ja-JP" altLang="ja-JP" sz="5000" b="1" dirty="0">
              <a:latin typeface="+mn-ea"/>
            </a:endParaRPr>
          </a:p>
          <a:p>
            <a:pPr marL="0" indent="0">
              <a:buNone/>
            </a:pPr>
            <a:r>
              <a:rPr lang="ja-JP" altLang="ja-JP" sz="5000" b="1" dirty="0">
                <a:latin typeface="+mn-ea"/>
              </a:rPr>
              <a:t>２　「～地図は何を語る～長久保赤水が可視化した日本」（約</a:t>
            </a:r>
            <a:r>
              <a:rPr lang="en-US" altLang="ja-JP" sz="5000" b="1" dirty="0">
                <a:latin typeface="+mn-ea"/>
              </a:rPr>
              <a:t>19</a:t>
            </a:r>
            <a:r>
              <a:rPr lang="ja-JP" altLang="ja-JP" sz="5000" b="1" dirty="0">
                <a:latin typeface="+mn-ea"/>
              </a:rPr>
              <a:t>分）</a:t>
            </a:r>
          </a:p>
          <a:p>
            <a:pPr marL="0" indent="0">
              <a:buNone/>
            </a:pPr>
            <a:r>
              <a:rPr lang="ja-JP" altLang="ja-JP" sz="5000" b="1" dirty="0">
                <a:latin typeface="+mn-ea"/>
              </a:rPr>
              <a:t>　 日本地図学会と長久保赤水顕彰会の共同企画で制作した動画です。赤水顕彰会がオリジナルで作成した「赤水図」の拡大床敷地図をどのように地理教育に活用できるか、実用的な手法を解説。</a:t>
            </a:r>
          </a:p>
          <a:p>
            <a:pPr marL="0" indent="0">
              <a:buNone/>
            </a:pPr>
            <a:r>
              <a:rPr lang="ja-JP" altLang="ja-JP" sz="5000" b="1" dirty="0">
                <a:latin typeface="+mn-ea"/>
              </a:rPr>
              <a:t>リンク先　　</a:t>
            </a:r>
            <a:r>
              <a:rPr lang="en-US" altLang="ja-JP" sz="5000" b="1" u="sng" dirty="0">
                <a:latin typeface="+mn-ea"/>
                <a:hlinkClick r:id="rId3"/>
              </a:rPr>
              <a:t>https://youtu.be/-wcSBTzBRz4</a:t>
            </a:r>
            <a:endParaRPr lang="ja-JP" altLang="ja-JP" sz="5000" b="1" dirty="0">
              <a:latin typeface="+mn-ea"/>
            </a:endParaRPr>
          </a:p>
          <a:p>
            <a:pPr marL="0" indent="0">
              <a:buNone/>
            </a:pPr>
            <a:endParaRPr lang="ja-JP" altLang="ja-JP" sz="5000" b="1" dirty="0">
              <a:latin typeface="+mn-ea"/>
            </a:endParaRPr>
          </a:p>
          <a:p>
            <a:pPr marL="0" indent="0">
              <a:buNone/>
            </a:pPr>
            <a:r>
              <a:rPr lang="ja-JP" altLang="ja-JP" sz="5000" b="1" dirty="0">
                <a:latin typeface="+mn-ea"/>
              </a:rPr>
              <a:t>３　「長久保赤水 国の重要文化財指定記念・特別展の紹介と解説」（約</a:t>
            </a:r>
            <a:r>
              <a:rPr lang="en-US" altLang="ja-JP" sz="5000" b="1" dirty="0">
                <a:latin typeface="+mn-ea"/>
              </a:rPr>
              <a:t>16</a:t>
            </a:r>
            <a:r>
              <a:rPr lang="ja-JP" altLang="ja-JP" sz="5000" b="1" dirty="0">
                <a:latin typeface="+mn-ea"/>
              </a:rPr>
              <a:t>分）</a:t>
            </a:r>
          </a:p>
          <a:p>
            <a:pPr marL="0" indent="0">
              <a:buNone/>
            </a:pPr>
            <a:r>
              <a:rPr lang="ja-JP" altLang="ja-JP" sz="5000" b="1" dirty="0">
                <a:latin typeface="+mn-ea"/>
              </a:rPr>
              <a:t>令和２年９月３０日付国の重要文化財に指定された赤水関連資料の展示会期間中、「改正日本輿地路程全図」をはじめ中国地図、世界地図に至るまでそれぞれの資料を詳細に解説。</a:t>
            </a:r>
          </a:p>
          <a:p>
            <a:pPr marL="0" indent="0">
              <a:buNone/>
            </a:pPr>
            <a:r>
              <a:rPr lang="ja-JP" altLang="ja-JP" sz="5000" b="1" dirty="0">
                <a:latin typeface="+mn-ea"/>
              </a:rPr>
              <a:t>リンク先　</a:t>
            </a:r>
            <a:r>
              <a:rPr lang="en-US" altLang="ja-JP" sz="5000" b="1" u="sng" dirty="0">
                <a:latin typeface="+mn-ea"/>
                <a:hlinkClick r:id="rId4"/>
              </a:rPr>
              <a:t>https://youtu.be/Qc1KMXwDg0Q</a:t>
            </a:r>
            <a:endParaRPr lang="ja-JP" altLang="ja-JP" sz="8000" b="1" dirty="0">
              <a:latin typeface="+mn-ea"/>
            </a:endParaRPr>
          </a:p>
        </p:txBody>
      </p:sp>
    </p:spTree>
    <p:extLst>
      <p:ext uri="{BB962C8B-B14F-4D97-AF65-F5344CB8AC3E}">
        <p14:creationId xmlns:p14="http://schemas.microsoft.com/office/powerpoint/2010/main" val="4061322293"/>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ln w="12700">
          <a:solidFill>
            <a:schemeClr val="tx1"/>
          </a:solidFill>
        </a:ln>
      </a:spPr>
      <a:bodyPr rtlCol="0" anchor="ctr"/>
      <a:lstStyle>
        <a:defPPr algn="ctr">
          <a:defRPr sz="1000" dirty="0" smtClean="0">
            <a:solidFill>
              <a:schemeClr val="tx1"/>
            </a:solidFill>
            <a:latin typeface="メイリオ" pitchFamily="50" charset="-128"/>
            <a:ea typeface="メイリオ"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4002</TotalTime>
  <Words>4531</Words>
  <Application>Microsoft Office PowerPoint</Application>
  <PresentationFormat>画面に合わせる (4:3)</PresentationFormat>
  <Paragraphs>263</Paragraphs>
  <Slides>29</Slides>
  <Notes>0</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29</vt:i4>
      </vt:variant>
    </vt:vector>
  </HeadingPairs>
  <TitlesOfParts>
    <vt:vector size="44" baseType="lpstr">
      <vt:lpstr>HG丸ｺﾞｼｯｸM-PRO</vt:lpstr>
      <vt:lpstr>ＭＳ ゴシック</vt:lpstr>
      <vt:lpstr>UD デジタル 教科書体 N-B</vt:lpstr>
      <vt:lpstr>UD デジタル 教科書体 NK-R</vt:lpstr>
      <vt:lpstr>UD デジタル 教科書体 NP-B</vt:lpstr>
      <vt:lpstr>游ゴシック</vt:lpstr>
      <vt:lpstr>游ゴシック Light</vt:lpstr>
      <vt:lpstr>游ゴシック Medium</vt:lpstr>
      <vt:lpstr>游明朝</vt:lpstr>
      <vt:lpstr>Arial</vt:lpstr>
      <vt:lpstr>Calibri</vt:lpstr>
      <vt:lpstr>Calibri Light</vt:lpstr>
      <vt:lpstr>Roboto</vt:lpstr>
      <vt:lpstr>Segoe UI Historic</vt:lpstr>
      <vt:lpstr>Office テーマ</vt:lpstr>
      <vt:lpstr>　Ｇ空間ＥＸＰＯ２０２１「講演・シンポジウム」   地理教育コーナー  「地理総合スタート！　～Ｇ空間技術で 楽しく学ぶ地理・地形・歴史～　」</vt:lpstr>
      <vt:lpstr>Ｇ空間ＥＸＰＯ２０２１　地理教育コーナー　公開プログラム　 　テーマ①　「地図と地理空間情報でとらえる国土」　　　　 　　</vt:lpstr>
      <vt:lpstr>　 テーマ①　「地図と地理空間情報でとらえる国土」  １－１「地理教材共有サイト」 　　　　　　 　　 　　　　 　　</vt:lpstr>
      <vt:lpstr>　 テーマ①　「地図と地理空間情報でとらえる国土」   １－２ 「授業で使える当館所蔵地図」 　　　　　　　　　　　　　　　　　　　岐阜県図書館　　　　 　　</vt:lpstr>
      <vt:lpstr>　 テーマ①　「地図と地理空間情報でとらえる国土」   １－３　日本の歴史GISプラットフォームの構築 　　　①「ARC地図ポータルデータベース」　　　　　　　　　　　　　　　　　　　　　　　　　 　　　　　　　　　　　　　　　企画・制作　立命館大学　　　　 　　</vt:lpstr>
      <vt:lpstr>　 テーマ①　「地図と地理空間情報でとらえる国土」   １－３　日本の歴史GISプラットフォームの構築 　　　② 「日本版Map Warper」　　　　　　　　立命館大学　　　　 　　</vt:lpstr>
      <vt:lpstr>　 テーマ①　「地図と地理空間情報でとらえる国土」   １－３　日本の歴史GISプラットフォームの構築 　　　③-Japanese Old Maps Online-　　立命館大学　　　　 　　</vt:lpstr>
      <vt:lpstr>　 テーマ①　「地図と地理空間情報でとらえる国土」   １－４　ゼンリンミュージアムの常設展示と、 新たに存在が確認された伊能小図（實測輿地圖）の紹介　　　 　　　　　　　　　ゼンリンミュージアム　(協力：日本地図学会)　　　　 　　</vt:lpstr>
      <vt:lpstr>　 テーマ①　「地図と地理空間情報でとらえる国土」  １－５　長久保赤水「赤水図」の新たな地理教育への活用 　　　　　　　　　高萩市、長久保赤水顕彰会(日本地図学会・企画協力) 　　　　　 　　</vt:lpstr>
      <vt:lpstr>　 テーマ①　「地図と地理空間情報でとらえる国土」  １－５　長久保赤水「赤水図」の新たな地理教育への活用 　　　　　　　　　高萩市、長久保赤水顕彰会(日本地図学会・企画協力) 　　　　　 　　</vt:lpstr>
      <vt:lpstr>Ｇ空間ＥＸＰＯ２０２１　地理教育コーナー　公開プログラム　 テーマ②　「命を守る防災教育と地理空間情報」　　　　 　　</vt:lpstr>
      <vt:lpstr>　 テーマ②「命を守る防災教育と地理空間情報」  ２－１　オンライン講座：学区の地図を活用した 　　災害リスクの理解 　　　　　　　　　 　　　　　　　　　企画・制作　　東北大学災害科学国際研究所　　　　　　　　　　　　　　　　　 　　　　　　　　　　　　　　　　　　　　　防災教育国際協働センター  　　　　 　　</vt:lpstr>
      <vt:lpstr>　 テーマ②「命を守る防災教育と地理空間情報」  ２－２　大分県の防災・減災に役立つ情報を発信！ 　　　　「おおいた減災スクラム」 　　　　 　　</vt:lpstr>
      <vt:lpstr>　 テーマ②「命を守る防災教育と地理空間情報」  ２－３　位置情報×防災　位置情報データは 　　　　防災を変えることができるか 　　　　 　　</vt:lpstr>
      <vt:lpstr>Ｇ空間ＥＸＰＯ２０２１　地理教育コーナー 　　　 ■テーマ③　「白熱地歴探究！地形で読み解く関東地方、 首都圏の発展」　　 　　</vt:lpstr>
      <vt:lpstr>テーマ③　「白熱地歴探究！地形で読み解く関東地方、首都圏の発展」 　 ３－１　関東の地形形成ヒストリー 　　　　・関東平野、武蔵野台地の地形　(縄文海進など) 　　　　　 　　</vt:lpstr>
      <vt:lpstr>PowerPoint プレゼンテーション</vt:lpstr>
      <vt:lpstr>PowerPoint プレゼンテーション</vt:lpstr>
      <vt:lpstr>PowerPoint プレゼンテーション</vt:lpstr>
      <vt:lpstr>PowerPoint プレゼンテーション</vt:lpstr>
      <vt:lpstr>地形で読み解く武田信玄VS小田原北条氏 　(序章)　甲府盆地と戦国武田氏　　　 　　</vt:lpstr>
      <vt:lpstr>①甲府盆地の地形 </vt:lpstr>
      <vt:lpstr>PowerPoint プレゼンテーション</vt:lpstr>
      <vt:lpstr>PowerPoint プレゼンテーション</vt:lpstr>
      <vt:lpstr>③甲府盆地を流れる河川と水害 　　　　　　　　　　　　　　　国土地理院　「地理教育の道具箱」　中学校編　「治水の歴史」から　</vt:lpstr>
      <vt:lpstr>④武田信玄による治水事業　「信玄堤」 </vt:lpstr>
      <vt:lpstr>PowerPoint プレゼンテーション</vt:lpstr>
      <vt:lpstr>テーマ③　「白熱地歴探究！地形で読み解く関東地方、首都圏の発展」 　３－５　現代の首都圏のすがた　 　　</vt:lpstr>
      <vt:lpstr>テーマ③　「白熱地歴探究！地形で読み解く関東地方、首都圏の発展」 　３－５　現代の首都圏のすがた（首都圏白書）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白熱地理探究</dc:title>
  <dc:creator>江藤</dc:creator>
  <cp:lastModifiedBy>江藤 洋一</cp:lastModifiedBy>
  <cp:revision>256</cp:revision>
  <cp:lastPrinted>2019-09-17T13:28:54Z</cp:lastPrinted>
  <dcterms:created xsi:type="dcterms:W3CDTF">2019-02-08T20:04:45Z</dcterms:created>
  <dcterms:modified xsi:type="dcterms:W3CDTF">2021-12-28T17:31:16Z</dcterms:modified>
</cp:coreProperties>
</file>