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67" r:id="rId6"/>
    <p:sldId id="334" r:id="rId7"/>
    <p:sldId id="357" r:id="rId8"/>
    <p:sldId id="360" r:id="rId9"/>
    <p:sldId id="359" r:id="rId10"/>
    <p:sldId id="361" r:id="rId11"/>
    <p:sldId id="362" r:id="rId12"/>
    <p:sldId id="346" r:id="rId13"/>
    <p:sldId id="363" r:id="rId14"/>
    <p:sldId id="364" r:id="rId15"/>
    <p:sldId id="368" r:id="rId16"/>
    <p:sldId id="365" r:id="rId17"/>
    <p:sldId id="349" r:id="rId18"/>
    <p:sldId id="354" r:id="rId19"/>
    <p:sldId id="257" r:id="rId20"/>
    <p:sldId id="351" r:id="rId21"/>
    <p:sldId id="36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OY Francois" initials="JF" lastIdx="4" clrIdx="0">
    <p:extLst>
      <p:ext uri="{19B8F6BF-5375-455C-9EA6-DF929625EA0E}">
        <p15:presenceInfo xmlns:p15="http://schemas.microsoft.com/office/powerpoint/2012/main" userId="S::francois.jeffroy@irsn.fr::20f46717-1c46-43de-9842-022da9e89d5b" providerId="AD"/>
      </p:ext>
    </p:extLst>
  </p:cmAuthor>
  <p:cmAuthor id="2" name="LATIL QUERREC Nevena" initials="LQN" lastIdx="1" clrIdx="1">
    <p:extLst>
      <p:ext uri="{19B8F6BF-5375-455C-9EA6-DF929625EA0E}">
        <p15:presenceInfo xmlns:p15="http://schemas.microsoft.com/office/powerpoint/2012/main" userId="S::nevena.latil-querrec@irsn.fr::d05cec6a-846a-4dcd-a8f4-cb41a49f6c67" providerId="AD"/>
      </p:ext>
    </p:extLst>
  </p:cmAuthor>
  <p:cmAuthor id="3" name="TAURINES Tatiana" initials="TT" lastIdx="4" clrIdx="2">
    <p:extLst>
      <p:ext uri="{19B8F6BF-5375-455C-9EA6-DF929625EA0E}">
        <p15:presenceInfo xmlns:p15="http://schemas.microsoft.com/office/powerpoint/2012/main" userId="S::tatiana.taurines@irsn.fr::bdb3b8fd-737f-4eea-9a14-fafa27e14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12"/>
    <a:srgbClr val="7FA8D9"/>
    <a:srgbClr val="EE4757"/>
    <a:srgbClr val="FFFFFF"/>
    <a:srgbClr val="F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4" d="100"/>
          <a:sy n="114"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9BBCA-D3D4-4A29-8F3C-7397D9459B16}"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E1688-9C9A-42CE-8DEA-4338DEE1CB23}" type="slidenum">
              <a:rPr lang="fr-FR" smtClean="0"/>
              <a:t>‹N°›</a:t>
            </a:fld>
            <a:endParaRPr lang="fr-FR"/>
          </a:p>
        </p:txBody>
      </p:sp>
    </p:spTree>
    <p:extLst>
      <p:ext uri="{BB962C8B-B14F-4D97-AF65-F5344CB8AC3E}">
        <p14:creationId xmlns:p14="http://schemas.microsoft.com/office/powerpoint/2010/main" val="320025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4EA83-ECFA-4CE9-8341-0864116DE1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82FDF4F-A9FB-4616-BBE3-3C548D0FF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27FF95-E335-4966-9F83-36B2E257AD57}"/>
              </a:ext>
            </a:extLst>
          </p:cNvPr>
          <p:cNvSpPr>
            <a:spLocks noGrp="1"/>
          </p:cNvSpPr>
          <p:nvPr>
            <p:ph type="dt" sz="half" idx="10"/>
          </p:nvPr>
        </p:nvSpPr>
        <p:spPr/>
        <p:txBody>
          <a:bodyPr/>
          <a:lstStyle/>
          <a:p>
            <a:fld id="{949B7B8B-C37B-4C8A-BD26-B22DBB613E53}" type="datetime1">
              <a:rPr lang="fr-FR" smtClean="0"/>
              <a:t>05/09/2023</a:t>
            </a:fld>
            <a:endParaRPr lang="fr-FR"/>
          </a:p>
        </p:txBody>
      </p:sp>
      <p:sp>
        <p:nvSpPr>
          <p:cNvPr id="5" name="Espace réservé du pied de page 4">
            <a:extLst>
              <a:ext uri="{FF2B5EF4-FFF2-40B4-BE49-F238E27FC236}">
                <a16:creationId xmlns:a16="http://schemas.microsoft.com/office/drawing/2014/main" id="{8CFE4653-5FE9-4D19-A54F-4569260277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326F0-9CD3-4256-8FC2-A75DB40627F8}"/>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52560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54F26-B578-4A5C-983E-0C68FD212C7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33B0503-D31C-4404-98A2-C1F225F6328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8F926E-87B6-4C74-9483-F18C41CD53AB}"/>
              </a:ext>
            </a:extLst>
          </p:cNvPr>
          <p:cNvSpPr>
            <a:spLocks noGrp="1"/>
          </p:cNvSpPr>
          <p:nvPr>
            <p:ph type="dt" sz="half" idx="10"/>
          </p:nvPr>
        </p:nvSpPr>
        <p:spPr/>
        <p:txBody>
          <a:bodyPr/>
          <a:lstStyle/>
          <a:p>
            <a:fld id="{A350D057-42EA-4E74-863C-B33F0A396765}" type="datetime1">
              <a:rPr lang="fr-FR" smtClean="0"/>
              <a:t>05/09/2023</a:t>
            </a:fld>
            <a:endParaRPr lang="fr-FR"/>
          </a:p>
        </p:txBody>
      </p:sp>
      <p:sp>
        <p:nvSpPr>
          <p:cNvPr id="5" name="Espace réservé du pied de page 4">
            <a:extLst>
              <a:ext uri="{FF2B5EF4-FFF2-40B4-BE49-F238E27FC236}">
                <a16:creationId xmlns:a16="http://schemas.microsoft.com/office/drawing/2014/main" id="{512D1145-FCDB-4328-8E36-5793F832A6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A7974F-4470-4504-93BC-8D9BDED63973}"/>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35721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B70CE69-2BF2-4D67-990B-5142EA1D07C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B06FE01-62C2-4B05-A0F1-739D2BBD6F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9E36D9-E75F-4611-97AF-F5A85E0301A2}"/>
              </a:ext>
            </a:extLst>
          </p:cNvPr>
          <p:cNvSpPr>
            <a:spLocks noGrp="1"/>
          </p:cNvSpPr>
          <p:nvPr>
            <p:ph type="dt" sz="half" idx="10"/>
          </p:nvPr>
        </p:nvSpPr>
        <p:spPr/>
        <p:txBody>
          <a:bodyPr/>
          <a:lstStyle/>
          <a:p>
            <a:fld id="{3F5A1493-1703-414F-A24D-4CFE9792B3CF}" type="datetime1">
              <a:rPr lang="fr-FR" smtClean="0"/>
              <a:t>05/09/2023</a:t>
            </a:fld>
            <a:endParaRPr lang="fr-FR"/>
          </a:p>
        </p:txBody>
      </p:sp>
      <p:sp>
        <p:nvSpPr>
          <p:cNvPr id="5" name="Espace réservé du pied de page 4">
            <a:extLst>
              <a:ext uri="{FF2B5EF4-FFF2-40B4-BE49-F238E27FC236}">
                <a16:creationId xmlns:a16="http://schemas.microsoft.com/office/drawing/2014/main" id="{88B01F4E-48A9-449D-B50D-50FC2A0EF0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A95EE0-DF6F-44F6-BC30-CA2AB931A904}"/>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79447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14655-29B0-4DE2-97D6-7B63C4FB06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DE27BE-3B28-48F1-89DE-B2B3F9C38B6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A9FE49-5C68-4768-AE1D-441845CF4283}"/>
              </a:ext>
            </a:extLst>
          </p:cNvPr>
          <p:cNvSpPr>
            <a:spLocks noGrp="1"/>
          </p:cNvSpPr>
          <p:nvPr>
            <p:ph type="dt" sz="half" idx="10"/>
          </p:nvPr>
        </p:nvSpPr>
        <p:spPr/>
        <p:txBody>
          <a:bodyPr/>
          <a:lstStyle/>
          <a:p>
            <a:fld id="{6A0D8ADA-ABFD-4C02-981E-2841DD7FFF5A}" type="datetime1">
              <a:rPr lang="fr-FR" smtClean="0"/>
              <a:t>05/09/2023</a:t>
            </a:fld>
            <a:endParaRPr lang="fr-FR"/>
          </a:p>
        </p:txBody>
      </p:sp>
      <p:sp>
        <p:nvSpPr>
          <p:cNvPr id="5" name="Espace réservé du pied de page 4">
            <a:extLst>
              <a:ext uri="{FF2B5EF4-FFF2-40B4-BE49-F238E27FC236}">
                <a16:creationId xmlns:a16="http://schemas.microsoft.com/office/drawing/2014/main" id="{D96DE922-D689-44A1-AFAB-DBD5810A59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561DA0-62B2-4679-AB88-EFDDF12DAED3}"/>
              </a:ext>
            </a:extLst>
          </p:cNvPr>
          <p:cNvSpPr>
            <a:spLocks noGrp="1"/>
          </p:cNvSpPr>
          <p:nvPr>
            <p:ph type="sldNum" sz="quarter" idx="12"/>
          </p:nvPr>
        </p:nvSpPr>
        <p:spPr/>
        <p:txBody>
          <a:bodyPr/>
          <a:lstStyle/>
          <a:p>
            <a:fld id="{20B35EF6-8718-4233-AC5A-D78F068ACFE5}" type="slidenum">
              <a:rPr lang="fr-FR" smtClean="0"/>
              <a:t>‹N°›</a:t>
            </a:fld>
            <a:endParaRPr lang="fr-FR"/>
          </a:p>
        </p:txBody>
      </p:sp>
      <p:pic>
        <p:nvPicPr>
          <p:cNvPr id="7" name="Image 6">
            <a:extLst>
              <a:ext uri="{FF2B5EF4-FFF2-40B4-BE49-F238E27FC236}">
                <a16:creationId xmlns:a16="http://schemas.microsoft.com/office/drawing/2014/main" id="{2EA9969E-E00D-4453-B275-0E548DE1EB57}"/>
              </a:ext>
            </a:extLst>
          </p:cNvPr>
          <p:cNvPicPr>
            <a:picLocks noChangeAspect="1"/>
          </p:cNvPicPr>
          <p:nvPr userDrawn="1"/>
        </p:nvPicPr>
        <p:blipFill rotWithShape="1">
          <a:blip r:embed="rId2"/>
          <a:srcRect l="3503" t="13805" r="1731" b="15392"/>
          <a:stretch/>
        </p:blipFill>
        <p:spPr>
          <a:xfrm>
            <a:off x="65682" y="40668"/>
            <a:ext cx="1389045" cy="1021170"/>
          </a:xfrm>
          <a:prstGeom prst="rect">
            <a:avLst/>
          </a:prstGeom>
        </p:spPr>
      </p:pic>
      <p:pic>
        <p:nvPicPr>
          <p:cNvPr id="8" name="Image 7">
            <a:extLst>
              <a:ext uri="{FF2B5EF4-FFF2-40B4-BE49-F238E27FC236}">
                <a16:creationId xmlns:a16="http://schemas.microsoft.com/office/drawing/2014/main" id="{1BBF3514-1FCE-4B9D-8385-93A3B2D55E54}"/>
              </a:ext>
            </a:extLst>
          </p:cNvPr>
          <p:cNvPicPr>
            <a:picLocks noChangeAspect="1"/>
          </p:cNvPicPr>
          <p:nvPr userDrawn="1"/>
        </p:nvPicPr>
        <p:blipFill rotWithShape="1">
          <a:blip r:embed="rId2"/>
          <a:srcRect l="3503" t="13805" r="1731" b="15392"/>
          <a:stretch/>
        </p:blipFill>
        <p:spPr>
          <a:xfrm>
            <a:off x="10737273" y="34940"/>
            <a:ext cx="1389045" cy="1021170"/>
          </a:xfrm>
          <a:prstGeom prst="rect">
            <a:avLst/>
          </a:prstGeom>
        </p:spPr>
      </p:pic>
    </p:spTree>
    <p:extLst>
      <p:ext uri="{BB962C8B-B14F-4D97-AF65-F5344CB8AC3E}">
        <p14:creationId xmlns:p14="http://schemas.microsoft.com/office/powerpoint/2010/main" val="429218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EAC8C-D1AA-4829-8538-40BF1EC163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662F7E9-3B01-4C36-81F5-6023D3CB9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6271F0-33DF-4F8A-A319-2B1B567D67B1}"/>
              </a:ext>
            </a:extLst>
          </p:cNvPr>
          <p:cNvSpPr>
            <a:spLocks noGrp="1"/>
          </p:cNvSpPr>
          <p:nvPr>
            <p:ph type="dt" sz="half" idx="10"/>
          </p:nvPr>
        </p:nvSpPr>
        <p:spPr/>
        <p:txBody>
          <a:bodyPr/>
          <a:lstStyle/>
          <a:p>
            <a:fld id="{6FE6910D-B5EB-49A7-B05C-DE44D2781BBB}" type="datetime1">
              <a:rPr lang="fr-FR" smtClean="0"/>
              <a:t>05/09/2023</a:t>
            </a:fld>
            <a:endParaRPr lang="fr-FR"/>
          </a:p>
        </p:txBody>
      </p:sp>
      <p:sp>
        <p:nvSpPr>
          <p:cNvPr id="5" name="Espace réservé du pied de page 4">
            <a:extLst>
              <a:ext uri="{FF2B5EF4-FFF2-40B4-BE49-F238E27FC236}">
                <a16:creationId xmlns:a16="http://schemas.microsoft.com/office/drawing/2014/main" id="{0DF4A2BD-AE4B-4DE0-8163-B08A6E11D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EC30C7-943E-4B54-9EA0-0B28D43085DA}"/>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99999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AC6B9-8404-48AB-8F35-DE93CBB3F5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FA0A59-DA02-4BD5-A1D8-DCD53EF71F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61C145-C1AA-4106-A321-DCF7C2233F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88869D4-8CFB-468B-A747-C25803D7A531}"/>
              </a:ext>
            </a:extLst>
          </p:cNvPr>
          <p:cNvSpPr>
            <a:spLocks noGrp="1"/>
          </p:cNvSpPr>
          <p:nvPr>
            <p:ph type="dt" sz="half" idx="10"/>
          </p:nvPr>
        </p:nvSpPr>
        <p:spPr/>
        <p:txBody>
          <a:bodyPr/>
          <a:lstStyle/>
          <a:p>
            <a:fld id="{BC9B34DE-70F5-46FC-AA4D-7B40B1213725}" type="datetime1">
              <a:rPr lang="fr-FR" smtClean="0"/>
              <a:t>05/09/2023</a:t>
            </a:fld>
            <a:endParaRPr lang="fr-FR"/>
          </a:p>
        </p:txBody>
      </p:sp>
      <p:sp>
        <p:nvSpPr>
          <p:cNvPr id="6" name="Espace réservé du pied de page 5">
            <a:extLst>
              <a:ext uri="{FF2B5EF4-FFF2-40B4-BE49-F238E27FC236}">
                <a16:creationId xmlns:a16="http://schemas.microsoft.com/office/drawing/2014/main" id="{057C5698-7071-4FA0-B7EF-DE63FA2365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B52B3D-5433-4308-862A-D1BC90424E48}"/>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31872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1D769-1E1E-4694-B36E-1C22C89C30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EB18BF-CC13-47EB-BD61-CAA295736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3E306A-EE74-43EC-B912-F11BBD8FFE8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BCF12A-C712-413D-9F5F-A14BF197A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4E2E29-1DC2-4110-A264-1DE677883E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3A5DAD1-2BE7-4A70-A712-134545C5D621}"/>
              </a:ext>
            </a:extLst>
          </p:cNvPr>
          <p:cNvSpPr>
            <a:spLocks noGrp="1"/>
          </p:cNvSpPr>
          <p:nvPr>
            <p:ph type="dt" sz="half" idx="10"/>
          </p:nvPr>
        </p:nvSpPr>
        <p:spPr/>
        <p:txBody>
          <a:bodyPr/>
          <a:lstStyle/>
          <a:p>
            <a:fld id="{91DB07FD-1B26-4724-9759-3B4EC1B06ED1}" type="datetime1">
              <a:rPr lang="fr-FR" smtClean="0"/>
              <a:t>05/09/2023</a:t>
            </a:fld>
            <a:endParaRPr lang="fr-FR"/>
          </a:p>
        </p:txBody>
      </p:sp>
      <p:sp>
        <p:nvSpPr>
          <p:cNvPr id="8" name="Espace réservé du pied de page 7">
            <a:extLst>
              <a:ext uri="{FF2B5EF4-FFF2-40B4-BE49-F238E27FC236}">
                <a16:creationId xmlns:a16="http://schemas.microsoft.com/office/drawing/2014/main" id="{CDF4ADB2-F095-4B45-A089-B8DD337A4C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2C1960E-A7CD-4250-AB95-1E56690AFD4B}"/>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106916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2E319-1937-4244-BC39-C629AB4360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9EBFBF-FCC0-4E13-A08E-4C9658F828A1}"/>
              </a:ext>
            </a:extLst>
          </p:cNvPr>
          <p:cNvSpPr>
            <a:spLocks noGrp="1"/>
          </p:cNvSpPr>
          <p:nvPr>
            <p:ph type="dt" sz="half" idx="10"/>
          </p:nvPr>
        </p:nvSpPr>
        <p:spPr/>
        <p:txBody>
          <a:bodyPr/>
          <a:lstStyle/>
          <a:p>
            <a:fld id="{BB4B22F1-DFF4-4B43-957B-8FC95D8F59E7}" type="datetime1">
              <a:rPr lang="fr-FR" smtClean="0"/>
              <a:t>05/09/2023</a:t>
            </a:fld>
            <a:endParaRPr lang="fr-FR"/>
          </a:p>
        </p:txBody>
      </p:sp>
      <p:sp>
        <p:nvSpPr>
          <p:cNvPr id="4" name="Espace réservé du pied de page 3">
            <a:extLst>
              <a:ext uri="{FF2B5EF4-FFF2-40B4-BE49-F238E27FC236}">
                <a16:creationId xmlns:a16="http://schemas.microsoft.com/office/drawing/2014/main" id="{00E8522A-AED6-41F0-A7CA-C3AF31D203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4547181-CFF3-4621-B8E6-62D6ECD5D282}"/>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374182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FC2057-CFB5-4D26-94A9-EE514485C060}"/>
              </a:ext>
            </a:extLst>
          </p:cNvPr>
          <p:cNvSpPr>
            <a:spLocks noGrp="1"/>
          </p:cNvSpPr>
          <p:nvPr>
            <p:ph type="dt" sz="half" idx="10"/>
          </p:nvPr>
        </p:nvSpPr>
        <p:spPr/>
        <p:txBody>
          <a:bodyPr/>
          <a:lstStyle/>
          <a:p>
            <a:fld id="{6741F385-28C0-4E03-8DB0-A6E6BB513D00}" type="datetime1">
              <a:rPr lang="fr-FR" smtClean="0"/>
              <a:t>05/09/2023</a:t>
            </a:fld>
            <a:endParaRPr lang="fr-FR"/>
          </a:p>
        </p:txBody>
      </p:sp>
      <p:sp>
        <p:nvSpPr>
          <p:cNvPr id="3" name="Espace réservé du pied de page 2">
            <a:extLst>
              <a:ext uri="{FF2B5EF4-FFF2-40B4-BE49-F238E27FC236}">
                <a16:creationId xmlns:a16="http://schemas.microsoft.com/office/drawing/2014/main" id="{96DD8D69-8FFD-4146-87FB-D0D26D35139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EE705C2-5617-4017-B6F4-9679FEDB43ED}"/>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27075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9FE77-1DF1-4728-84E9-18FAB47F00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0380B3-C442-44F9-B896-81973BDB1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E09F268-A89E-4DAA-8BC5-CF782EA24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EADDEC-4BDF-4BBD-BD6E-55C521206AF8}"/>
              </a:ext>
            </a:extLst>
          </p:cNvPr>
          <p:cNvSpPr>
            <a:spLocks noGrp="1"/>
          </p:cNvSpPr>
          <p:nvPr>
            <p:ph type="dt" sz="half" idx="10"/>
          </p:nvPr>
        </p:nvSpPr>
        <p:spPr/>
        <p:txBody>
          <a:bodyPr/>
          <a:lstStyle/>
          <a:p>
            <a:fld id="{7053F15B-3AF7-44DF-8C22-5134F5A5D86D}" type="datetime1">
              <a:rPr lang="fr-FR" smtClean="0"/>
              <a:t>05/09/2023</a:t>
            </a:fld>
            <a:endParaRPr lang="fr-FR"/>
          </a:p>
        </p:txBody>
      </p:sp>
      <p:sp>
        <p:nvSpPr>
          <p:cNvPr id="6" name="Espace réservé du pied de page 5">
            <a:extLst>
              <a:ext uri="{FF2B5EF4-FFF2-40B4-BE49-F238E27FC236}">
                <a16:creationId xmlns:a16="http://schemas.microsoft.com/office/drawing/2014/main" id="{28847EAB-ABC1-4ECB-854A-FDD93CFE6A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836E86-243F-4710-B15B-70755772E5E9}"/>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7508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0C424-1B55-4A1A-9444-726289331E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03316CE-5684-4A70-B788-288E0CA70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324A5B2-39D7-4069-8DC9-AC3CCF22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3802A5-D1D8-4AEA-9692-D8049E79F055}"/>
              </a:ext>
            </a:extLst>
          </p:cNvPr>
          <p:cNvSpPr>
            <a:spLocks noGrp="1"/>
          </p:cNvSpPr>
          <p:nvPr>
            <p:ph type="dt" sz="half" idx="10"/>
          </p:nvPr>
        </p:nvSpPr>
        <p:spPr/>
        <p:txBody>
          <a:bodyPr/>
          <a:lstStyle/>
          <a:p>
            <a:fld id="{2910E984-B658-4C11-8236-AE677761772E}" type="datetime1">
              <a:rPr lang="fr-FR" smtClean="0"/>
              <a:t>05/09/2023</a:t>
            </a:fld>
            <a:endParaRPr lang="fr-FR"/>
          </a:p>
        </p:txBody>
      </p:sp>
      <p:sp>
        <p:nvSpPr>
          <p:cNvPr id="6" name="Espace réservé du pied de page 5">
            <a:extLst>
              <a:ext uri="{FF2B5EF4-FFF2-40B4-BE49-F238E27FC236}">
                <a16:creationId xmlns:a16="http://schemas.microsoft.com/office/drawing/2014/main" id="{71E5C3CE-5CD9-4B59-8936-B44AA98B12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B56A32-F496-4E0C-AF3C-8490EB9A7DA7}"/>
              </a:ext>
            </a:extLst>
          </p:cNvPr>
          <p:cNvSpPr>
            <a:spLocks noGrp="1"/>
          </p:cNvSpPr>
          <p:nvPr>
            <p:ph type="sldNum" sz="quarter" idx="12"/>
          </p:nvPr>
        </p:nvSpPr>
        <p:spPr/>
        <p:txBody>
          <a:bodyPr/>
          <a:lstStyle/>
          <a:p>
            <a:fld id="{20B35EF6-8718-4233-AC5A-D78F068ACFE5}" type="slidenum">
              <a:rPr lang="fr-FR" smtClean="0"/>
              <a:t>‹N°›</a:t>
            </a:fld>
            <a:endParaRPr lang="fr-FR"/>
          </a:p>
        </p:txBody>
      </p:sp>
    </p:spTree>
    <p:extLst>
      <p:ext uri="{BB962C8B-B14F-4D97-AF65-F5344CB8AC3E}">
        <p14:creationId xmlns:p14="http://schemas.microsoft.com/office/powerpoint/2010/main" val="130924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BA9321-8AA2-404A-9803-D5A89C7624B4}"/>
              </a:ext>
            </a:extLst>
          </p:cNvPr>
          <p:cNvSpPr>
            <a:spLocks noGrp="1"/>
          </p:cNvSpPr>
          <p:nvPr>
            <p:ph type="title"/>
          </p:nvPr>
        </p:nvSpPr>
        <p:spPr>
          <a:xfrm>
            <a:off x="673331" y="1152627"/>
            <a:ext cx="11218631" cy="1233777"/>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4B6A35E-4852-4D67-A4B4-E52A3E58D987}"/>
              </a:ext>
            </a:extLst>
          </p:cNvPr>
          <p:cNvSpPr>
            <a:spLocks noGrp="1"/>
          </p:cNvSpPr>
          <p:nvPr>
            <p:ph type="body" idx="1"/>
          </p:nvPr>
        </p:nvSpPr>
        <p:spPr>
          <a:xfrm>
            <a:off x="673332" y="2477193"/>
            <a:ext cx="11218632" cy="372983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72A9546-54FA-4BB2-84EF-72B6EC7C2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D4805-9914-4C5E-ADA7-4B1F0AA936DE}" type="datetime1">
              <a:rPr lang="fr-FR" smtClean="0"/>
              <a:t>05/09/2023</a:t>
            </a:fld>
            <a:endParaRPr lang="fr-FR"/>
          </a:p>
        </p:txBody>
      </p:sp>
      <p:sp>
        <p:nvSpPr>
          <p:cNvPr id="5" name="Espace réservé du pied de page 4">
            <a:extLst>
              <a:ext uri="{FF2B5EF4-FFF2-40B4-BE49-F238E27FC236}">
                <a16:creationId xmlns:a16="http://schemas.microsoft.com/office/drawing/2014/main" id="{0703E5C9-C433-42EB-897A-7520AA058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D22958-19E8-4F01-BD11-D9E4260E6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35EF6-8718-4233-AC5A-D78F068ACFE5}" type="slidenum">
              <a:rPr lang="fr-FR" smtClean="0"/>
              <a:t>‹N°›</a:t>
            </a:fld>
            <a:endParaRPr lang="fr-FR"/>
          </a:p>
        </p:txBody>
      </p:sp>
      <p:pic>
        <p:nvPicPr>
          <p:cNvPr id="7" name="Image 6" descr="logohorizontalcouleur">
            <a:extLst>
              <a:ext uri="{FF2B5EF4-FFF2-40B4-BE49-F238E27FC236}">
                <a16:creationId xmlns:a16="http://schemas.microsoft.com/office/drawing/2014/main" id="{823B4ECE-F3DE-4CD5-A43F-E5B83A5F388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97409" y="247759"/>
            <a:ext cx="1695450" cy="736600"/>
          </a:xfrm>
          <a:prstGeom prst="rect">
            <a:avLst/>
          </a:prstGeom>
          <a:noFill/>
          <a:ln>
            <a:noFill/>
          </a:ln>
        </p:spPr>
      </p:pic>
      <p:pic>
        <p:nvPicPr>
          <p:cNvPr id="8" name="Image 7">
            <a:extLst>
              <a:ext uri="{FF2B5EF4-FFF2-40B4-BE49-F238E27FC236}">
                <a16:creationId xmlns:a16="http://schemas.microsoft.com/office/drawing/2014/main" id="{098281EB-29BA-4D87-B096-6556F4C8FB65}"/>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18294" y="103933"/>
            <a:ext cx="1035050" cy="1003300"/>
          </a:xfrm>
          <a:prstGeom prst="rect">
            <a:avLst/>
          </a:prstGeom>
          <a:noFill/>
          <a:ln>
            <a:noFill/>
          </a:ln>
        </p:spPr>
      </p:pic>
      <p:pic>
        <p:nvPicPr>
          <p:cNvPr id="9" name="Image 8">
            <a:extLst>
              <a:ext uri="{FF2B5EF4-FFF2-40B4-BE49-F238E27FC236}">
                <a16:creationId xmlns:a16="http://schemas.microsoft.com/office/drawing/2014/main" id="{DCC5BFE6-C293-4948-8EF9-925E087447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04322" y="0"/>
            <a:ext cx="1076325" cy="1076325"/>
          </a:xfrm>
          <a:prstGeom prst="rect">
            <a:avLst/>
          </a:prstGeom>
        </p:spPr>
      </p:pic>
    </p:spTree>
    <p:extLst>
      <p:ext uri="{BB962C8B-B14F-4D97-AF65-F5344CB8AC3E}">
        <p14:creationId xmlns:p14="http://schemas.microsoft.com/office/powerpoint/2010/main" val="60096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AA7A9-7F49-4A5E-BA5F-EFF5BADF53C1}"/>
              </a:ext>
            </a:extLst>
          </p:cNvPr>
          <p:cNvSpPr>
            <a:spLocks noGrp="1"/>
          </p:cNvSpPr>
          <p:nvPr>
            <p:ph type="ctrTitle"/>
          </p:nvPr>
        </p:nvSpPr>
        <p:spPr>
          <a:xfrm>
            <a:off x="1524000" y="1122363"/>
            <a:ext cx="9144000" cy="1373187"/>
          </a:xfrm>
        </p:spPr>
        <p:txBody>
          <a:bodyPr/>
          <a:lstStyle/>
          <a:p>
            <a:r>
              <a:rPr lang="fr-FR" dirty="0"/>
              <a:t>Avenir de l’IRSN</a:t>
            </a:r>
          </a:p>
        </p:txBody>
      </p:sp>
      <p:sp>
        <p:nvSpPr>
          <p:cNvPr id="3" name="Sous-titre 2">
            <a:extLst>
              <a:ext uri="{FF2B5EF4-FFF2-40B4-BE49-F238E27FC236}">
                <a16:creationId xmlns:a16="http://schemas.microsoft.com/office/drawing/2014/main" id="{66E37D3E-BA29-4229-BFD2-8347302C2D0E}"/>
              </a:ext>
            </a:extLst>
          </p:cNvPr>
          <p:cNvSpPr>
            <a:spLocks noGrp="1"/>
          </p:cNvSpPr>
          <p:nvPr>
            <p:ph type="subTitle" idx="1"/>
          </p:nvPr>
        </p:nvSpPr>
        <p:spPr>
          <a:xfrm>
            <a:off x="1524000" y="2990691"/>
            <a:ext cx="9144000" cy="1655762"/>
          </a:xfrm>
        </p:spPr>
        <p:txBody>
          <a:bodyPr/>
          <a:lstStyle/>
          <a:p>
            <a:r>
              <a:rPr lang="fr-FR" dirty="0"/>
              <a:t>AG du personnel, Auditorium FAR + Teams</a:t>
            </a:r>
          </a:p>
          <a:p>
            <a:r>
              <a:rPr lang="fr-FR" dirty="0"/>
              <a:t>05-09-2023</a:t>
            </a:r>
          </a:p>
        </p:txBody>
      </p:sp>
      <p:sp>
        <p:nvSpPr>
          <p:cNvPr id="5" name="Espace réservé du numéro de diapositive 4">
            <a:extLst>
              <a:ext uri="{FF2B5EF4-FFF2-40B4-BE49-F238E27FC236}">
                <a16:creationId xmlns:a16="http://schemas.microsoft.com/office/drawing/2014/main" id="{D8FDE5DC-668E-4979-8E0B-CE6D622E7C84}"/>
              </a:ext>
            </a:extLst>
          </p:cNvPr>
          <p:cNvSpPr>
            <a:spLocks noGrp="1"/>
          </p:cNvSpPr>
          <p:nvPr>
            <p:ph type="sldNum" sz="quarter" idx="12"/>
          </p:nvPr>
        </p:nvSpPr>
        <p:spPr/>
        <p:txBody>
          <a:bodyPr/>
          <a:lstStyle/>
          <a:p>
            <a:fld id="{20B35EF6-8718-4233-AC5A-D78F068ACFE5}" type="slidenum">
              <a:rPr lang="fr-FR" smtClean="0"/>
              <a:t>1</a:t>
            </a:fld>
            <a:endParaRPr lang="fr-FR"/>
          </a:p>
        </p:txBody>
      </p:sp>
      <p:sp>
        <p:nvSpPr>
          <p:cNvPr id="7" name="ZoneTexte 6">
            <a:extLst>
              <a:ext uri="{FF2B5EF4-FFF2-40B4-BE49-F238E27FC236}">
                <a16:creationId xmlns:a16="http://schemas.microsoft.com/office/drawing/2014/main" id="{29A09F8E-02CF-41B5-BD41-F0150B71F26C}"/>
              </a:ext>
            </a:extLst>
          </p:cNvPr>
          <p:cNvSpPr txBox="1"/>
          <p:nvPr/>
        </p:nvSpPr>
        <p:spPr>
          <a:xfrm rot="20555189">
            <a:off x="2620633" y="4447708"/>
            <a:ext cx="7184285" cy="861774"/>
          </a:xfrm>
          <a:prstGeom prst="rect">
            <a:avLst/>
          </a:prstGeom>
          <a:noFill/>
          <a:ln w="127000">
            <a:solidFill>
              <a:srgbClr val="EE4757"/>
            </a:solidFill>
            <a:prstDash val="lgDash"/>
          </a:ln>
        </p:spPr>
        <p:txBody>
          <a:bodyPr wrap="square" rtlCol="0">
            <a:spAutoFit/>
          </a:bodyPr>
          <a:lstStyle/>
          <a:p>
            <a:pPr algn="ctr"/>
            <a:r>
              <a:rPr lang="fr-FR" sz="5000" b="1" dirty="0">
                <a:solidFill>
                  <a:srgbClr val="EE4757"/>
                </a:solidFill>
                <a:latin typeface="Bernard MT Condensed" panose="02050806060905020404" pitchFamily="18" charset="0"/>
                <a:cs typeface="72 Condensed" panose="020B0506030000000003" pitchFamily="34" charset="0"/>
              </a:rPr>
              <a:t>Démantèlement de l’IRSN</a:t>
            </a:r>
          </a:p>
        </p:txBody>
      </p:sp>
      <p:sp>
        <p:nvSpPr>
          <p:cNvPr id="8" name="ZoneTexte 7">
            <a:extLst>
              <a:ext uri="{FF2B5EF4-FFF2-40B4-BE49-F238E27FC236}">
                <a16:creationId xmlns:a16="http://schemas.microsoft.com/office/drawing/2014/main" id="{A63C0B62-4016-40C2-963A-D34CE49EF181}"/>
              </a:ext>
            </a:extLst>
          </p:cNvPr>
          <p:cNvSpPr txBox="1"/>
          <p:nvPr/>
        </p:nvSpPr>
        <p:spPr>
          <a:xfrm>
            <a:off x="5007715" y="5742800"/>
            <a:ext cx="7184285" cy="861774"/>
          </a:xfrm>
          <a:prstGeom prst="rect">
            <a:avLst/>
          </a:prstGeom>
          <a:noFill/>
          <a:ln w="127000">
            <a:noFill/>
            <a:prstDash val="lgDash"/>
          </a:ln>
        </p:spPr>
        <p:txBody>
          <a:bodyPr wrap="square" rtlCol="0">
            <a:spAutoFit/>
          </a:bodyPr>
          <a:lstStyle/>
          <a:p>
            <a:pPr algn="ctr"/>
            <a:r>
              <a:rPr lang="fr-FR" sz="5000" b="1" dirty="0">
                <a:solidFill>
                  <a:srgbClr val="EE4757"/>
                </a:solidFill>
                <a:latin typeface="Bernard MT Condensed" panose="02050806060905020404" pitchFamily="18" charset="0"/>
                <a:cs typeface="72 Condensed" panose="020B0506030000000003" pitchFamily="34" charset="0"/>
              </a:rPr>
              <a:t>Saison 2</a:t>
            </a:r>
          </a:p>
        </p:txBody>
      </p:sp>
    </p:spTree>
    <p:extLst>
      <p:ext uri="{BB962C8B-B14F-4D97-AF65-F5344CB8AC3E}">
        <p14:creationId xmlns:p14="http://schemas.microsoft.com/office/powerpoint/2010/main" val="387684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486568" y="1991418"/>
            <a:ext cx="11218632" cy="3729830"/>
          </a:xfrm>
        </p:spPr>
        <p:txBody>
          <a:bodyPr>
            <a:noAutofit/>
          </a:bodyPr>
          <a:lstStyle/>
          <a:p>
            <a:pPr lvl="0">
              <a:spcAft>
                <a:spcPts val="800"/>
              </a:spcAft>
            </a:pPr>
            <a:r>
              <a:rPr lang="fr-FR" sz="2000" dirty="0">
                <a:solidFill>
                  <a:srgbClr val="000000"/>
                </a:solidFill>
                <a:latin typeface="Calibri" panose="020F0502020204030204" pitchFamily="34" charset="0"/>
              </a:rPr>
              <a:t>Feuille blanche : construction d’une nouvelle entité, nouveau nom : </a:t>
            </a:r>
            <a:r>
              <a:rPr lang="fr-FR" sz="2000" dirty="0">
                <a:solidFill>
                  <a:schemeClr val="accent1">
                    <a:lumMod val="75000"/>
                  </a:schemeClr>
                </a:solidFill>
                <a:latin typeface="Calibri" panose="020F0502020204030204" pitchFamily="34" charset="0"/>
              </a:rPr>
              <a:t>2 scénarios soit ASN soit autre nom. Tranché par Matignon.</a:t>
            </a:r>
          </a:p>
          <a:p>
            <a:pPr lvl="0">
              <a:spcAft>
                <a:spcPts val="800"/>
              </a:spcAft>
            </a:pPr>
            <a:r>
              <a:rPr lang="fr-FR" sz="2000" dirty="0">
                <a:solidFill>
                  <a:srgbClr val="000000"/>
                </a:solidFill>
                <a:latin typeface="Calibri" panose="020F0502020204030204" pitchFamily="34" charset="0"/>
              </a:rPr>
              <a:t>Date d’entrée en vigueur de la nouvelle organisation prévue au 01/01/2025 : </a:t>
            </a:r>
            <a:r>
              <a:rPr lang="fr-FR" sz="2000" b="1" dirty="0">
                <a:solidFill>
                  <a:srgbClr val="D20012"/>
                </a:solidFill>
                <a:latin typeface="Calibri" panose="020F0502020204030204" pitchFamily="34" charset="0"/>
              </a:rPr>
              <a:t>irréaliste ! </a:t>
            </a:r>
            <a:r>
              <a:rPr lang="fr-FR" sz="2000" dirty="0">
                <a:solidFill>
                  <a:schemeClr val="accent1">
                    <a:lumMod val="75000"/>
                  </a:schemeClr>
                </a:solidFill>
                <a:latin typeface="Calibri" panose="020F0502020204030204" pitchFamily="34" charset="0"/>
              </a:rPr>
              <a:t>Mais maintenue</a:t>
            </a:r>
          </a:p>
          <a:p>
            <a:r>
              <a:rPr lang="fr-FR" sz="2000" dirty="0">
                <a:solidFill>
                  <a:srgbClr val="D20012"/>
                </a:solidFill>
                <a:latin typeface="Calibri" panose="020F0502020204030204" pitchFamily="34" charset="0"/>
              </a:rPr>
              <a:t>Maintien des disposit</a:t>
            </a:r>
            <a:r>
              <a:rPr lang="fr-FR" sz="2000" dirty="0">
                <a:solidFill>
                  <a:srgbClr val="D20012"/>
                </a:solidFill>
                <a:effectLst/>
                <a:latin typeface="Calibri" panose="020F0502020204030204" pitchFamily="34" charset="0"/>
                <a:ea typeface="Calibri" panose="020F0502020204030204" pitchFamily="34" charset="0"/>
              </a:rPr>
              <a:t>ions conventionnelles les plus favorables actuellement en vigueur à l’IRSN et à l’ASN applicables à tous les agents : </a:t>
            </a:r>
            <a:r>
              <a:rPr lang="fr-FR" sz="2000" dirty="0">
                <a:solidFill>
                  <a:schemeClr val="accent1">
                    <a:lumMod val="75000"/>
                  </a:schemeClr>
                </a:solidFill>
                <a:effectLst/>
                <a:latin typeface="Calibri" panose="020F0502020204030204" pitchFamily="34" charset="0"/>
                <a:ea typeface="Calibri" panose="020F0502020204030204" pitchFamily="34" charset="0"/>
              </a:rPr>
              <a:t>Harmonisation complète difficile, Accords IRSN transférés pour durée temporaire en attendant des négociations dans la nouvelle entité.</a:t>
            </a:r>
            <a:endParaRPr lang="fr-FR" sz="2000" dirty="0">
              <a:solidFill>
                <a:srgbClr val="D20012"/>
              </a:solidFill>
              <a:effectLst/>
              <a:latin typeface="Calibri" panose="020F0502020204030204" pitchFamily="34" charset="0"/>
              <a:ea typeface="Calibri" panose="020F0502020204030204" pitchFamily="34" charset="0"/>
            </a:endParaRPr>
          </a:p>
          <a:p>
            <a:r>
              <a:rPr lang="fr-FR" sz="2000" dirty="0">
                <a:solidFill>
                  <a:srgbClr val="D20012"/>
                </a:solidFill>
                <a:effectLst/>
                <a:latin typeface="Calibri" panose="020F0502020204030204" pitchFamily="34" charset="0"/>
                <a:ea typeface="Calibri" panose="020F0502020204030204" pitchFamily="34" charset="0"/>
              </a:rPr>
              <a:t>Nouvelles embauches de contractuels : choix entre contrat de droit privé ou public : </a:t>
            </a:r>
            <a:r>
              <a:rPr lang="fr-FR" sz="2000" dirty="0">
                <a:solidFill>
                  <a:schemeClr val="accent1">
                    <a:lumMod val="75000"/>
                  </a:schemeClr>
                </a:solidFill>
                <a:effectLst/>
                <a:latin typeface="Calibri" panose="020F0502020204030204" pitchFamily="34" charset="0"/>
                <a:ea typeface="Calibri" panose="020F0502020204030204" pitchFamily="34" charset="0"/>
              </a:rPr>
              <a:t>a priori oui</a:t>
            </a:r>
            <a:r>
              <a:rPr lang="fr-FR" sz="2000" dirty="0">
                <a:solidFill>
                  <a:srgbClr val="D20012"/>
                </a:solidFill>
                <a:effectLst/>
                <a:latin typeface="Calibri" panose="020F0502020204030204" pitchFamily="34" charset="0"/>
                <a:ea typeface="Calibri" panose="020F0502020204030204" pitchFamily="34" charset="0"/>
              </a:rPr>
              <a:t>.</a:t>
            </a:r>
          </a:p>
          <a:p>
            <a:r>
              <a:rPr lang="fr-FR" sz="2000" dirty="0">
                <a:solidFill>
                  <a:srgbClr val="D20012"/>
                </a:solidFill>
                <a:effectLst/>
                <a:latin typeface="Calibri" panose="020F0502020204030204" pitchFamily="34" charset="0"/>
                <a:ea typeface="Calibri" panose="020F0502020204030204" pitchFamily="34" charset="0"/>
              </a:rPr>
              <a:t>Un CSE y compris activités sociales et culturelles : </a:t>
            </a:r>
            <a:r>
              <a:rPr lang="fr-FR" sz="2000" dirty="0">
                <a:solidFill>
                  <a:schemeClr val="accent1">
                    <a:lumMod val="75000"/>
                  </a:schemeClr>
                </a:solidFill>
                <a:effectLst/>
                <a:latin typeface="Calibri" panose="020F0502020204030204" pitchFamily="34" charset="0"/>
                <a:ea typeface="Calibri" panose="020F0502020204030204" pitchFamily="34" charset="0"/>
              </a:rPr>
              <a:t>CSA avec une partie dédiée aux salariés de droit privé</a:t>
            </a:r>
          </a:p>
          <a:p>
            <a:r>
              <a:rPr lang="fr-FR" sz="2000" dirty="0">
                <a:solidFill>
                  <a:srgbClr val="D20012"/>
                </a:solidFill>
                <a:effectLst/>
                <a:latin typeface="Calibri" panose="020F0502020204030204" pitchFamily="34" charset="0"/>
                <a:ea typeface="Calibri" panose="020F0502020204030204" pitchFamily="34" charset="0"/>
              </a:rPr>
              <a:t>Si activités de l’IRSN pas intégrées prévoir dans loi maintien de l’ensemble des garanties sociales de ces salariés : </a:t>
            </a:r>
            <a:r>
              <a:rPr lang="fr-FR" sz="2000" dirty="0">
                <a:solidFill>
                  <a:schemeClr val="accent1">
                    <a:lumMod val="75000"/>
                  </a:schemeClr>
                </a:solidFill>
                <a:effectLst/>
                <a:latin typeface="Calibri" panose="020F0502020204030204" pitchFamily="34" charset="0"/>
                <a:ea typeface="Calibri" panose="020F0502020204030204" pitchFamily="34" charset="0"/>
              </a:rPr>
              <a:t>Souhait mais à porter devant la ministre</a:t>
            </a:r>
            <a:r>
              <a:rPr lang="fr-FR" sz="2000" dirty="0">
                <a:solidFill>
                  <a:srgbClr val="D20012"/>
                </a:solidFill>
                <a:effectLst/>
                <a:latin typeface="Calibri" panose="020F0502020204030204" pitchFamily="34" charset="0"/>
                <a:ea typeface="Calibri" panose="020F0502020204030204" pitchFamily="34" charset="0"/>
              </a:rPr>
              <a:t>.</a:t>
            </a:r>
          </a:p>
          <a:p>
            <a:endParaRPr lang="fr-FR" sz="2000" dirty="0">
              <a:solidFill>
                <a:srgbClr val="000000"/>
              </a:solidFill>
              <a:effectLst/>
              <a:latin typeface="Calibri" panose="020F0502020204030204" pitchFamily="34" charset="0"/>
              <a:ea typeface="Calibri" panose="020F0502020204030204" pitchFamily="34" charset="0"/>
            </a:endParaRPr>
          </a:p>
          <a:p>
            <a:endParaRPr lang="fr-FR" sz="20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277923"/>
            <a:ext cx="11218863" cy="952500"/>
          </a:xfrm>
          <a:prstGeom prst="rect">
            <a:avLst/>
          </a:prstGeom>
          <a:noFill/>
          <a:ln w="0" cmpd="sng">
            <a:noFill/>
            <a:prstDash val="solid"/>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2000" b="1" spc="25" dirty="0">
                <a:latin typeface="Trebuchet MS" panose="22635452340000000000" pitchFamily="2"/>
              </a:rPr>
              <a:t>Limiter les conséquences : exigences de l’intersyndicale transmises à la DGPR</a:t>
            </a:r>
          </a:p>
        </p:txBody>
      </p:sp>
      <p:sp>
        <p:nvSpPr>
          <p:cNvPr id="4" name="ZoneTexte 3">
            <a:extLst>
              <a:ext uri="{FF2B5EF4-FFF2-40B4-BE49-F238E27FC236}">
                <a16:creationId xmlns:a16="http://schemas.microsoft.com/office/drawing/2014/main" id="{3A41B712-B08A-4B34-B247-796F77CB2ADE}"/>
              </a:ext>
            </a:extLst>
          </p:cNvPr>
          <p:cNvSpPr txBox="1"/>
          <p:nvPr/>
        </p:nvSpPr>
        <p:spPr>
          <a:xfrm>
            <a:off x="2831298" y="5880137"/>
            <a:ext cx="6529172" cy="707886"/>
          </a:xfrm>
          <a:prstGeom prst="rect">
            <a:avLst/>
          </a:prstGeom>
          <a:noFill/>
          <a:ln w="127000">
            <a:solidFill>
              <a:srgbClr val="EE4757"/>
            </a:solidFill>
            <a:prstDash val="lgDash"/>
          </a:ln>
        </p:spPr>
        <p:txBody>
          <a:bodyPr wrap="square" rtlCol="0">
            <a:spAutoFit/>
          </a:bodyPr>
          <a:lstStyle/>
          <a:p>
            <a:pPr algn="ctr"/>
            <a:r>
              <a:rPr lang="fr-FR" sz="4000" b="1" dirty="0">
                <a:solidFill>
                  <a:srgbClr val="EE4757"/>
                </a:solidFill>
                <a:latin typeface="Bernard MT Condensed" panose="02050806060905020404" pitchFamily="18" charset="0"/>
                <a:cs typeface="72 Condensed" panose="020B0506030000000003" pitchFamily="34" charset="0"/>
              </a:rPr>
              <a:t>Dérogations au droit commun</a:t>
            </a:r>
          </a:p>
        </p:txBody>
      </p:sp>
    </p:spTree>
    <p:extLst>
      <p:ext uri="{BB962C8B-B14F-4D97-AF65-F5344CB8AC3E}">
        <p14:creationId xmlns:p14="http://schemas.microsoft.com/office/powerpoint/2010/main" val="2481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486568" y="1867593"/>
            <a:ext cx="11218632" cy="3729830"/>
          </a:xfrm>
        </p:spPr>
        <p:txBody>
          <a:bodyPr>
            <a:noAutofit/>
          </a:bodyPr>
          <a:lstStyle/>
          <a:p>
            <a:r>
              <a:rPr lang="fr-FR" sz="2000" dirty="0">
                <a:solidFill>
                  <a:srgbClr val="000000"/>
                </a:solidFill>
                <a:effectLst/>
                <a:latin typeface="Calibri" panose="020F0502020204030204" pitchFamily="34" charset="0"/>
                <a:ea typeface="Calibri" panose="020F0502020204030204" pitchFamily="34" charset="0"/>
              </a:rPr>
              <a:t>La loi doit prévoir un certain nombre de conditions nécessaires à la bonne conduite des missions de la future autorité :  </a:t>
            </a:r>
          </a:p>
          <a:p>
            <a:pPr lvl="1"/>
            <a:r>
              <a:rPr lang="fr-FR" sz="1600" dirty="0">
                <a:solidFill>
                  <a:srgbClr val="000000"/>
                </a:solidFill>
                <a:effectLst/>
                <a:latin typeface="Calibri" panose="020F0502020204030204" pitchFamily="34" charset="0"/>
                <a:ea typeface="Calibri" panose="020F0502020204030204" pitchFamily="34" charset="0"/>
              </a:rPr>
              <a:t>Le pôle d’expertise dispose d’une autonomie par rapport au pôle décisionnaire. </a:t>
            </a:r>
          </a:p>
          <a:p>
            <a:pPr lvl="1"/>
            <a:r>
              <a:rPr lang="fr-FR" sz="1600" dirty="0">
                <a:solidFill>
                  <a:srgbClr val="000000"/>
                </a:solidFill>
                <a:effectLst/>
                <a:latin typeface="Calibri" panose="020F0502020204030204" pitchFamily="34" charset="0"/>
                <a:ea typeface="Calibri" panose="020F0502020204030204" pitchFamily="34" charset="0"/>
              </a:rPr>
              <a:t>Le pôle d’expertise réalise des recherches scientifiques en support à ses expertises et à ce titre une partie du budget est dédiée à la recherche.</a:t>
            </a:r>
          </a:p>
          <a:p>
            <a:pPr lvl="1"/>
            <a:r>
              <a:rPr lang="fr-FR" sz="1600" dirty="0">
                <a:solidFill>
                  <a:srgbClr val="000000"/>
                </a:solidFill>
                <a:effectLst/>
                <a:latin typeface="Calibri" panose="020F0502020204030204" pitchFamily="34" charset="0"/>
                <a:ea typeface="Calibri" panose="020F0502020204030204" pitchFamily="34" charset="0"/>
              </a:rPr>
              <a:t>Le pôle d’expertise couvre la sûreté, la sécurité et la radioprotection. </a:t>
            </a:r>
          </a:p>
          <a:p>
            <a:pPr lvl="1"/>
            <a:r>
              <a:rPr lang="fr-FR" sz="1600" dirty="0">
                <a:solidFill>
                  <a:srgbClr val="000000"/>
                </a:solidFill>
                <a:effectLst/>
                <a:latin typeface="Calibri" panose="020F0502020204030204" pitchFamily="34" charset="0"/>
                <a:ea typeface="Calibri" panose="020F0502020204030204" pitchFamily="34" charset="0"/>
              </a:rPr>
              <a:t>Le pôle d’expertise assure l’évaluation générale et spécialisée des installations civiles et celles relevant de la Défense nationale ainsi que la coordination avec les autorités de l’état correspondantes. </a:t>
            </a:r>
          </a:p>
          <a:p>
            <a:pPr lvl="1"/>
            <a:r>
              <a:rPr lang="fr-FR" sz="1600" dirty="0">
                <a:solidFill>
                  <a:srgbClr val="000000"/>
                </a:solidFill>
                <a:effectLst/>
                <a:latin typeface="Calibri" panose="020F0502020204030204" pitchFamily="34" charset="0"/>
                <a:ea typeface="Calibri" panose="020F0502020204030204" pitchFamily="34" charset="0"/>
              </a:rPr>
              <a:t>Le pôle d’expertise développe un dialogue permanent avec la société civile.</a:t>
            </a:r>
          </a:p>
          <a:p>
            <a:pPr lvl="1"/>
            <a:endParaRPr lang="fr-FR" sz="1600" dirty="0">
              <a:solidFill>
                <a:srgbClr val="000000"/>
              </a:solidFill>
              <a:latin typeface="Calibri" panose="020F0502020204030204" pitchFamily="34" charset="0"/>
              <a:ea typeface="Calibri" panose="020F0502020204030204" pitchFamily="34" charset="0"/>
            </a:endParaRPr>
          </a:p>
          <a:p>
            <a:pPr marL="457200" lvl="1" indent="0">
              <a:buNone/>
            </a:pPr>
            <a:endParaRPr lang="fr-FR" sz="1600" dirty="0">
              <a:solidFill>
                <a:srgbClr val="000000"/>
              </a:solidFill>
              <a:effectLst/>
              <a:latin typeface="Calibri" panose="020F0502020204030204" pitchFamily="34" charset="0"/>
              <a:ea typeface="Calibri" panose="020F0502020204030204" pitchFamily="34" charset="0"/>
            </a:endParaRPr>
          </a:p>
          <a:p>
            <a:pPr marL="0" indent="0" algn="ctr">
              <a:buNone/>
            </a:pPr>
            <a:r>
              <a:rPr lang="fr-FR" sz="2000" b="1" dirty="0">
                <a:solidFill>
                  <a:schemeClr val="accent1">
                    <a:lumMod val="75000"/>
                  </a:schemeClr>
                </a:solidFill>
                <a:latin typeface="Calibri" panose="020F0502020204030204" pitchFamily="34" charset="0"/>
              </a:rPr>
              <a:t>Les principes essentiels tels que transparence / déontologie / séparation expertise-décision / recherche seraient dans loi par contre les détails pratiques seront déclinés selon l’organisation définie par la nouvelle autorité.</a:t>
            </a:r>
          </a:p>
          <a:p>
            <a:pPr marL="0" indent="0">
              <a:buNone/>
            </a:pPr>
            <a:endParaRPr lang="fr-FR" sz="18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36752"/>
            <a:ext cx="11218863" cy="952500"/>
          </a:xfrm>
          <a:prstGeom prst="rect">
            <a:avLst/>
          </a:prstGeom>
          <a:noFill/>
          <a:ln w="0" cmpd="sng">
            <a:noFill/>
            <a:prstDash val="solid"/>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2000" b="1" spc="25" dirty="0">
                <a:latin typeface="Trebuchet MS" panose="22635452340000000000" pitchFamily="2"/>
              </a:rPr>
              <a:t>Limiter les conséquences : exigences de l’intersyndicale transmises à DGPR</a:t>
            </a:r>
          </a:p>
        </p:txBody>
      </p:sp>
    </p:spTree>
    <p:extLst>
      <p:ext uri="{BB962C8B-B14F-4D97-AF65-F5344CB8AC3E}">
        <p14:creationId xmlns:p14="http://schemas.microsoft.com/office/powerpoint/2010/main" val="307642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486568" y="1867593"/>
            <a:ext cx="11218632" cy="3729830"/>
          </a:xfrm>
        </p:spPr>
        <p:txBody>
          <a:bodyPr>
            <a:noAutofit/>
          </a:bodyPr>
          <a:lstStyle/>
          <a:p>
            <a:r>
              <a:rPr lang="fr-FR" sz="2000" dirty="0">
                <a:solidFill>
                  <a:srgbClr val="000000"/>
                </a:solidFill>
                <a:latin typeface="Calibri" panose="020F0502020204030204" pitchFamily="34" charset="0"/>
              </a:rPr>
              <a:t>Quelles dispositions sont prévues pour poursuivre les activités de recherche co-financées et les activités commerciales (dosimétrie, formation, surveillance de l’environnement, etc.) ? </a:t>
            </a:r>
            <a:r>
              <a:rPr lang="fr-FR" sz="2000" dirty="0">
                <a:solidFill>
                  <a:schemeClr val="accent1">
                    <a:lumMod val="75000"/>
                  </a:schemeClr>
                </a:solidFill>
                <a:latin typeface="Calibri" panose="020F0502020204030204" pitchFamily="34" charset="0"/>
              </a:rPr>
              <a:t>Elles seraient pour la majorité de service public. Pour la recherche, ASN et IRSN assumeraient le fonctionnement partenarial.</a:t>
            </a:r>
          </a:p>
          <a:p>
            <a:r>
              <a:rPr lang="fr-FR" sz="2000" dirty="0">
                <a:solidFill>
                  <a:schemeClr val="accent1">
                    <a:lumMod val="75000"/>
                  </a:schemeClr>
                </a:solidFill>
                <a:latin typeface="Calibri" panose="020F0502020204030204" pitchFamily="34" charset="0"/>
              </a:rPr>
              <a:t>Pour ce qui concerne l’avenir de la DEND: pas encore tranché. Arbitrage cette semaine de Matignon. Pendant un temps long, les équipes resteraient au bâtiment 79.</a:t>
            </a:r>
          </a:p>
          <a:p>
            <a:pPr marL="0" indent="0">
              <a:buNone/>
            </a:pPr>
            <a:endParaRPr lang="fr-FR" sz="1400" dirty="0">
              <a:solidFill>
                <a:srgbClr val="000000"/>
              </a:solidFill>
              <a:effectLst/>
              <a:latin typeface="Calibri" panose="020F0502020204030204" pitchFamily="34" charset="0"/>
              <a:ea typeface="Calibri" panose="020F0502020204030204" pitchFamily="34" charset="0"/>
            </a:endParaRPr>
          </a:p>
          <a:p>
            <a:pPr marL="0" indent="0">
              <a:buNone/>
            </a:pPr>
            <a:endParaRPr lang="fr-FR" sz="18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36752"/>
            <a:ext cx="11218863" cy="952500"/>
          </a:xfrm>
          <a:prstGeom prst="rect">
            <a:avLst/>
          </a:prstGeom>
          <a:noFill/>
          <a:ln w="0" cmpd="sng">
            <a:noFill/>
            <a:prstDash val="solid"/>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2000" b="1" spc="25" dirty="0">
                <a:latin typeface="Trebuchet MS" panose="22635452340000000000" pitchFamily="2"/>
              </a:rPr>
              <a:t>Limiter les conséquences : exigences de l’intersyndicale transmises à DGPR</a:t>
            </a:r>
          </a:p>
        </p:txBody>
      </p:sp>
    </p:spTree>
    <p:extLst>
      <p:ext uri="{BB962C8B-B14F-4D97-AF65-F5344CB8AC3E}">
        <p14:creationId xmlns:p14="http://schemas.microsoft.com/office/powerpoint/2010/main" val="264108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486568" y="1991418"/>
            <a:ext cx="11218632" cy="3729830"/>
          </a:xfrm>
        </p:spPr>
        <p:txBody>
          <a:bodyPr>
            <a:noAutofit/>
          </a:bodyPr>
          <a:lstStyle/>
          <a:p>
            <a:r>
              <a:rPr lang="fr-FR" sz="2000" dirty="0">
                <a:solidFill>
                  <a:srgbClr val="000000"/>
                </a:solidFill>
                <a:effectLst/>
                <a:latin typeface="Calibri" panose="020F0502020204030204" pitchFamily="34" charset="0"/>
                <a:ea typeface="Calibri" panose="020F0502020204030204" pitchFamily="34" charset="0"/>
              </a:rPr>
              <a:t>Que se passe-t-il si un salarié refuse le transfert ?</a:t>
            </a:r>
            <a:r>
              <a:rPr lang="fr-FR" sz="2000" dirty="0">
                <a:solidFill>
                  <a:schemeClr val="accent1">
                    <a:lumMod val="75000"/>
                  </a:schemeClr>
                </a:solidFill>
                <a:effectLst/>
                <a:latin typeface="Calibri" panose="020F0502020204030204" pitchFamily="34" charset="0"/>
                <a:ea typeface="Calibri" panose="020F0502020204030204" pitchFamily="34" charset="0"/>
              </a:rPr>
              <a:t> (L.1224-3) démission ou licenciement si changement substantiel du contrat de travail.</a:t>
            </a:r>
          </a:p>
          <a:p>
            <a:r>
              <a:rPr lang="fr-FR" sz="2000" dirty="0">
                <a:solidFill>
                  <a:srgbClr val="000000"/>
                </a:solidFill>
                <a:effectLst/>
                <a:latin typeface="Calibri" panose="020F0502020204030204" pitchFamily="34" charset="0"/>
                <a:ea typeface="Calibri" panose="020F0502020204030204" pitchFamily="34" charset="0"/>
              </a:rPr>
              <a:t>Pouvez-vous nous indiquer comment vous procéderez si le conseil d’état refuse d’intégrer dans la loi certains éléments essentiels ?  </a:t>
            </a:r>
            <a:r>
              <a:rPr lang="fr-FR" sz="2000" dirty="0">
                <a:solidFill>
                  <a:schemeClr val="accent1">
                    <a:lumMod val="75000"/>
                  </a:schemeClr>
                </a:solidFill>
                <a:effectLst/>
                <a:latin typeface="Calibri" panose="020F0502020204030204" pitchFamily="34" charset="0"/>
                <a:ea typeface="Calibri" panose="020F0502020204030204" pitchFamily="34" charset="0"/>
              </a:rPr>
              <a:t>Si retrait d’article importants, cela peut remettre en cause la loi.</a:t>
            </a:r>
          </a:p>
          <a:p>
            <a:r>
              <a:rPr lang="fr-FR" sz="2000" dirty="0">
                <a:solidFill>
                  <a:srgbClr val="000000"/>
                </a:solidFill>
                <a:latin typeface="Calibri" panose="020F0502020204030204" pitchFamily="34" charset="0"/>
              </a:rPr>
              <a:t>Quel(s) préfigurateur(s) pour la période transitoire ? </a:t>
            </a:r>
            <a:r>
              <a:rPr lang="fr-FR" sz="2000" dirty="0">
                <a:solidFill>
                  <a:schemeClr val="accent1">
                    <a:lumMod val="75000"/>
                  </a:schemeClr>
                </a:solidFill>
                <a:latin typeface="Calibri" panose="020F0502020204030204" pitchFamily="34" charset="0"/>
              </a:rPr>
              <a:t>Le préfigurateur serait la personne qui présiderait la future autorité. Il pourrait s’entourer d’une équipe, à l’IS de le porter également</a:t>
            </a:r>
            <a:r>
              <a:rPr lang="fr-FR" sz="2000" dirty="0">
                <a:solidFill>
                  <a:srgbClr val="000000"/>
                </a:solidFill>
                <a:latin typeface="Calibri" panose="020F0502020204030204" pitchFamily="34" charset="0"/>
              </a:rPr>
              <a:t>.</a:t>
            </a:r>
          </a:p>
          <a:p>
            <a:r>
              <a:rPr lang="fr-FR" sz="2000" dirty="0">
                <a:solidFill>
                  <a:srgbClr val="000000"/>
                </a:solidFill>
                <a:latin typeface="Calibri" panose="020F0502020204030204" pitchFamily="34" charset="0"/>
              </a:rPr>
              <a:t>Accord de méthode : </a:t>
            </a:r>
            <a:r>
              <a:rPr lang="fr-FR" sz="2000" dirty="0">
                <a:solidFill>
                  <a:schemeClr val="accent1">
                    <a:lumMod val="75000"/>
                  </a:schemeClr>
                </a:solidFill>
                <a:latin typeface="Calibri" panose="020F0502020204030204" pitchFamily="34" charset="0"/>
              </a:rPr>
              <a:t>Pas dans projet de loi. Mais discussions à avoir dés maintenant avec les deux directions et OS ASN.</a:t>
            </a:r>
          </a:p>
          <a:p>
            <a:r>
              <a:rPr lang="fr-FR" sz="2000" dirty="0">
                <a:solidFill>
                  <a:srgbClr val="000000"/>
                </a:solidFill>
                <a:effectLst/>
                <a:latin typeface="Calibri" panose="020F0502020204030204" pitchFamily="34" charset="0"/>
                <a:ea typeface="Calibri" panose="020F0502020204030204" pitchFamily="34" charset="0"/>
              </a:rPr>
              <a:t>Par ailleurs, la question de l’attractivité salariale est un problème immédiat. Aussi, il est primordial que la loi de finances 2024 intègre une forte augmentation des rémunérations des salariés de l’institut comme le préconisent plusieurs rapports (sénateur Rapin, députés Rome et Dufour, rapport de l’OPECST). </a:t>
            </a:r>
            <a:r>
              <a:rPr lang="fr-FR" sz="2000" dirty="0">
                <a:solidFill>
                  <a:schemeClr val="accent1">
                    <a:lumMod val="75000"/>
                  </a:schemeClr>
                </a:solidFill>
                <a:effectLst/>
                <a:latin typeface="Calibri" panose="020F0502020204030204" pitchFamily="34" charset="0"/>
                <a:ea typeface="Calibri" panose="020F0502020204030204" pitchFamily="34" charset="0"/>
              </a:rPr>
              <a:t>Il n’y aura pas de moyens supplémentaires dans la loi de finances initiale 2024 mais peut-être dans loi de finances rectificative. Par ailleurs, les OS ont demandé à la direction de revoir le ministère pour augmenter la NAO 2023.</a:t>
            </a:r>
          </a:p>
          <a:p>
            <a:pPr marL="0" indent="0">
              <a:buNone/>
            </a:pPr>
            <a:endParaRPr lang="fr-FR" sz="2000" dirty="0">
              <a:solidFill>
                <a:srgbClr val="000000"/>
              </a:solidFill>
              <a:effectLst/>
              <a:latin typeface="Calibri" panose="020F0502020204030204" pitchFamily="34" charset="0"/>
              <a:ea typeface="Calibri" panose="020F0502020204030204" pitchFamily="34" charset="0"/>
            </a:endParaRPr>
          </a:p>
          <a:p>
            <a:pPr marL="0" indent="0">
              <a:buNone/>
            </a:pPr>
            <a:endParaRPr lang="fr-FR" sz="20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136752"/>
            <a:ext cx="11218863" cy="952500"/>
          </a:xfrm>
          <a:prstGeom prst="rect">
            <a:avLst/>
          </a:prstGeom>
          <a:noFill/>
          <a:ln w="0" cmpd="sng">
            <a:noFill/>
            <a:prstDash val="solid"/>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2000" b="1" spc="25" dirty="0">
                <a:latin typeface="Trebuchet MS" panose="22635452340000000000" pitchFamily="2"/>
              </a:rPr>
              <a:t>Limiter les conséquences : questions de l’intersyndicale transmises à DGPR</a:t>
            </a:r>
          </a:p>
        </p:txBody>
      </p:sp>
    </p:spTree>
    <p:extLst>
      <p:ext uri="{BB962C8B-B14F-4D97-AF65-F5344CB8AC3E}">
        <p14:creationId xmlns:p14="http://schemas.microsoft.com/office/powerpoint/2010/main" val="422961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p:txBody>
          <a:bodyPr/>
          <a:lstStyle/>
          <a:p>
            <a:fld id="{20B35EF6-8718-4233-AC5A-D78F068ACFE5}" type="slidenum">
              <a:rPr lang="fr-FR" smtClean="0"/>
              <a:t>14</a:t>
            </a:fld>
            <a:endParaRPr lang="fr-FR"/>
          </a:p>
        </p:txBody>
      </p:sp>
      <p:sp>
        <p:nvSpPr>
          <p:cNvPr id="7" name="ZoneTexte 6">
            <a:extLst>
              <a:ext uri="{FF2B5EF4-FFF2-40B4-BE49-F238E27FC236}">
                <a16:creationId xmlns:a16="http://schemas.microsoft.com/office/drawing/2014/main" id="{CF7FEBFA-2176-4B2E-BAF9-EEA4DFDD4AC7}"/>
              </a:ext>
            </a:extLst>
          </p:cNvPr>
          <p:cNvSpPr txBox="1"/>
          <p:nvPr/>
        </p:nvSpPr>
        <p:spPr>
          <a:xfrm rot="20481325">
            <a:off x="2315609" y="3381328"/>
            <a:ext cx="6590899" cy="1015663"/>
          </a:xfrm>
          <a:prstGeom prst="rect">
            <a:avLst/>
          </a:prstGeom>
          <a:noFill/>
          <a:ln w="28575">
            <a:solidFill>
              <a:srgbClr val="EE4757"/>
            </a:solidFill>
            <a:prstDash val="lgDash"/>
          </a:ln>
        </p:spPr>
        <p:txBody>
          <a:bodyPr wrap="square" rtlCol="0">
            <a:spAutoFit/>
          </a:bodyPr>
          <a:lstStyle/>
          <a:p>
            <a:r>
              <a:rPr lang="fr-FR" sz="6000" b="1" dirty="0">
                <a:solidFill>
                  <a:srgbClr val="EE4757"/>
                </a:solidFill>
                <a:latin typeface="Bernard MT Condensed" panose="02050806060905020404" pitchFamily="18" charset="0"/>
                <a:cs typeface="72 Condensed" panose="020B0506030000000003" pitchFamily="34" charset="0"/>
              </a:rPr>
              <a:t>Vous avez la parole !</a:t>
            </a:r>
          </a:p>
        </p:txBody>
      </p:sp>
    </p:spTree>
    <p:extLst>
      <p:ext uri="{BB962C8B-B14F-4D97-AF65-F5344CB8AC3E}">
        <p14:creationId xmlns:p14="http://schemas.microsoft.com/office/powerpoint/2010/main" val="396843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491A3FA-7567-4E27-A46D-63315B7FE9B3}"/>
              </a:ext>
            </a:extLst>
          </p:cNvPr>
          <p:cNvSpPr>
            <a:spLocks noGrp="1"/>
          </p:cNvSpPr>
          <p:nvPr>
            <p:ph idx="1"/>
          </p:nvPr>
        </p:nvSpPr>
        <p:spPr/>
        <p:txBody>
          <a:bodyPr>
            <a:normAutofit fontScale="47500" lnSpcReduction="20000"/>
          </a:bodyPr>
          <a:lstStyle/>
          <a:p>
            <a:pPr marL="0" indent="0">
              <a:buNone/>
            </a:pPr>
            <a:r>
              <a:rPr lang="fr-FR" sz="3800" dirty="0"/>
              <a:t>1) Etes-vous d’accord avec la stratégie de défense en profondeur adoptée par l’intersyndicale suite au CPN du 19/07 ?</a:t>
            </a:r>
          </a:p>
          <a:p>
            <a:pPr marL="457200" lvl="1" indent="0">
              <a:buNone/>
            </a:pPr>
            <a:r>
              <a:rPr lang="fr-FR" sz="3800" dirty="0"/>
              <a:t>• Oui</a:t>
            </a:r>
          </a:p>
          <a:p>
            <a:pPr marL="457200" lvl="1" indent="0">
              <a:buNone/>
            </a:pPr>
            <a:r>
              <a:rPr lang="fr-FR" sz="3800" dirty="0"/>
              <a:t>• Non</a:t>
            </a:r>
          </a:p>
          <a:p>
            <a:pPr marL="457200" lvl="1" indent="0">
              <a:buNone/>
            </a:pPr>
            <a:r>
              <a:rPr lang="fr-FR" sz="3800" dirty="0"/>
              <a:t>• Ne sais pas</a:t>
            </a:r>
          </a:p>
          <a:p>
            <a:pPr marL="0" indent="0">
              <a:lnSpc>
                <a:spcPct val="120000"/>
              </a:lnSpc>
              <a:spcAft>
                <a:spcPts val="600"/>
              </a:spcAft>
              <a:buNone/>
            </a:pPr>
            <a:r>
              <a:rPr lang="fr-FR" sz="3800" dirty="0"/>
              <a:t>2) Souhaitez-vous assister en octobre à la table ronde avec les parlementaires sur la gouvernance de la sécurité nucléaire à l’assemblée nationale ?</a:t>
            </a:r>
          </a:p>
          <a:p>
            <a:pPr marL="457200" lvl="1" indent="0">
              <a:buNone/>
            </a:pPr>
            <a:r>
              <a:rPr lang="fr-FR" sz="3800" dirty="0"/>
              <a:t>• Oui</a:t>
            </a:r>
          </a:p>
          <a:p>
            <a:pPr marL="457200" lvl="1" indent="0">
              <a:buNone/>
            </a:pPr>
            <a:r>
              <a:rPr lang="fr-FR" sz="3800" dirty="0"/>
              <a:t>• Non</a:t>
            </a:r>
          </a:p>
          <a:p>
            <a:pPr marL="457200" lvl="1" indent="0">
              <a:buNone/>
            </a:pPr>
            <a:r>
              <a:rPr lang="fr-FR" sz="3800" dirty="0"/>
              <a:t>• Ne sais pas</a:t>
            </a:r>
          </a:p>
          <a:p>
            <a:pPr marL="0" indent="0">
              <a:buNone/>
            </a:pPr>
            <a:r>
              <a:rPr lang="fr-FR" sz="3800" dirty="0"/>
              <a:t>3) Etes-vous prêts à descendre dans la rue pour peser sur les débats parlementaires ?</a:t>
            </a:r>
          </a:p>
          <a:p>
            <a:pPr marL="457200" lvl="1" indent="0">
              <a:buNone/>
            </a:pPr>
            <a:r>
              <a:rPr lang="fr-FR" sz="3800" dirty="0"/>
              <a:t>• Oui</a:t>
            </a:r>
          </a:p>
          <a:p>
            <a:pPr marL="457200" lvl="1" indent="0">
              <a:buNone/>
            </a:pPr>
            <a:r>
              <a:rPr lang="fr-FR" sz="3800" dirty="0"/>
              <a:t>• Non</a:t>
            </a:r>
          </a:p>
          <a:p>
            <a:pPr marL="457200" lvl="1" indent="0">
              <a:buNone/>
            </a:pPr>
            <a:r>
              <a:rPr lang="fr-FR" sz="3800" dirty="0"/>
              <a:t>• Ne sais pas</a:t>
            </a:r>
            <a:endParaRPr lang="fr-FR" dirty="0"/>
          </a:p>
          <a:p>
            <a:endParaRPr lang="fr-FR" dirty="0"/>
          </a:p>
        </p:txBody>
      </p:sp>
      <p:sp>
        <p:nvSpPr>
          <p:cNvPr id="3" name="Espace réservé du texte 27">
            <a:extLst>
              <a:ext uri="{FF2B5EF4-FFF2-40B4-BE49-F238E27FC236}">
                <a16:creationId xmlns:a16="http://schemas.microsoft.com/office/drawing/2014/main" id="{CEF5B70C-439E-4548-B007-C97255993EC9}"/>
              </a:ext>
            </a:extLst>
          </p:cNvPr>
          <p:cNvSpPr txBox="1">
            <a:spLocks/>
          </p:cNvSpPr>
          <p:nvPr/>
        </p:nvSpPr>
        <p:spPr>
          <a:xfrm>
            <a:off x="486568" y="1392223"/>
            <a:ext cx="11218863" cy="952500"/>
          </a:xfrm>
          <a:prstGeom prst="rect">
            <a:avLst/>
          </a:prstGeom>
          <a:noFill/>
          <a:ln w="0" cmpd="sng">
            <a:noFill/>
            <a:prstDash val="solid"/>
          </a:ln>
        </p:spPr>
        <p:txBody>
          <a:bodyPr vert="horz" lIns="0" tIns="0" rIns="0" bIns="0" rtlCol="0" anchor="t">
            <a:normAutofit/>
          </a:bodyPr>
          <a:lstStyle>
            <a:lvl1pPr marR="0" indent="0">
              <a:lnSpc>
                <a:spcPts val="4300"/>
              </a:lnSpc>
              <a:spcBef>
                <a:spcPts val="1000"/>
              </a:spcBef>
              <a:spcAft>
                <a:spcPts val="0"/>
              </a:spcAft>
              <a:buFont typeface="Arial" panose="020B0604020202020204" pitchFamily="34" charset="0"/>
              <a:buNone/>
              <a:defRPr sz="3200" b="1" spc="25">
                <a:latin typeface="Trebuchet MS" panose="22635452340000000000" pitchFamily="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Votes:</a:t>
            </a:r>
          </a:p>
          <a:p>
            <a:endParaRPr lang="fr-FR" dirty="0"/>
          </a:p>
        </p:txBody>
      </p:sp>
    </p:spTree>
    <p:extLst>
      <p:ext uri="{BB962C8B-B14F-4D97-AF65-F5344CB8AC3E}">
        <p14:creationId xmlns:p14="http://schemas.microsoft.com/office/powerpoint/2010/main" val="315355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plein air, personne, ciel, habits&#10;&#10;Description générée automatiquement">
            <a:extLst>
              <a:ext uri="{FF2B5EF4-FFF2-40B4-BE49-F238E27FC236}">
                <a16:creationId xmlns:a16="http://schemas.microsoft.com/office/drawing/2014/main" id="{8170D091-7CD1-4997-BF6C-FC72F77E00B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20402404">
            <a:off x="3675117" y="4303161"/>
            <a:ext cx="4029940" cy="2267707"/>
          </a:xfrm>
          <a:prstGeom prst="rect">
            <a:avLst/>
          </a:prstGeom>
          <a:ln>
            <a:noFill/>
          </a:ln>
          <a:effectLst>
            <a:softEdge rad="112500"/>
          </a:effectLst>
        </p:spPr>
      </p:pic>
      <p:pic>
        <p:nvPicPr>
          <p:cNvPr id="7" name="Image 6" descr="Une image contenant plein air, personne, habits, ciel&#10;&#10;Description générée automatiquement">
            <a:extLst>
              <a:ext uri="{FF2B5EF4-FFF2-40B4-BE49-F238E27FC236}">
                <a16:creationId xmlns:a16="http://schemas.microsoft.com/office/drawing/2014/main" id="{C6CA7E27-37B6-4CC6-B7CF-0CA763ADE5B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17473"/>
          <a:stretch/>
        </p:blipFill>
        <p:spPr>
          <a:xfrm rot="20429407">
            <a:off x="3046278" y="1535683"/>
            <a:ext cx="3917668" cy="2424851"/>
          </a:xfrm>
          <a:prstGeom prst="rect">
            <a:avLst/>
          </a:prstGeom>
          <a:ln>
            <a:noFill/>
          </a:ln>
          <a:effectLst>
            <a:softEdge rad="112500"/>
          </a:effectLst>
        </p:spPr>
      </p:pic>
      <p:pic>
        <p:nvPicPr>
          <p:cNvPr id="3" name="Image 2" descr="Une image contenant habits, personne, plein air, femme&#10;&#10;Description générée automatiquement">
            <a:extLst>
              <a:ext uri="{FF2B5EF4-FFF2-40B4-BE49-F238E27FC236}">
                <a16:creationId xmlns:a16="http://schemas.microsoft.com/office/drawing/2014/main" id="{9EE226AF-1BF8-4D32-95FF-DD1799E2E4A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rot="5400000">
            <a:off x="-357661" y="3150337"/>
            <a:ext cx="4230501" cy="3172876"/>
          </a:xfrm>
          <a:prstGeom prst="rect">
            <a:avLst/>
          </a:prstGeom>
          <a:ln>
            <a:noFill/>
          </a:ln>
          <a:effectLst>
            <a:softEdge rad="112500"/>
          </a:effectLst>
        </p:spPr>
      </p:pic>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16</a:t>
            </a:fld>
            <a:endParaRPr lang="fr-FR"/>
          </a:p>
        </p:txBody>
      </p:sp>
      <p:sp>
        <p:nvSpPr>
          <p:cNvPr id="6" name="ZoneTexte 5">
            <a:extLst>
              <a:ext uri="{FF2B5EF4-FFF2-40B4-BE49-F238E27FC236}">
                <a16:creationId xmlns:a16="http://schemas.microsoft.com/office/drawing/2014/main" id="{136F32A9-7C15-450F-A18C-D96178A09E16}"/>
              </a:ext>
            </a:extLst>
          </p:cNvPr>
          <p:cNvSpPr txBox="1"/>
          <p:nvPr/>
        </p:nvSpPr>
        <p:spPr>
          <a:xfrm rot="-1200000">
            <a:off x="2906737" y="3542491"/>
            <a:ext cx="5502453" cy="861774"/>
          </a:xfrm>
          <a:prstGeom prst="rect">
            <a:avLst/>
          </a:prstGeom>
          <a:noFill/>
          <a:ln w="127000">
            <a:solidFill>
              <a:srgbClr val="EE4757"/>
            </a:solidFill>
            <a:prstDash val="lgDash"/>
          </a:ln>
        </p:spPr>
        <p:txBody>
          <a:bodyPr wrap="square" rtlCol="0">
            <a:spAutoFit/>
          </a:bodyPr>
          <a:lstStyle/>
          <a:p>
            <a:pPr algn="ctr"/>
            <a:r>
              <a:rPr lang="fr-FR" sz="5000" b="1" dirty="0">
                <a:solidFill>
                  <a:srgbClr val="EE4757"/>
                </a:solidFill>
                <a:latin typeface="Bernard MT Condensed" panose="02050806060905020404" pitchFamily="18" charset="0"/>
                <a:cs typeface="72 Condensed" panose="020B0506030000000003" pitchFamily="34" charset="0"/>
              </a:rPr>
              <a:t>Restons groupés !</a:t>
            </a:r>
          </a:p>
        </p:txBody>
      </p:sp>
      <p:pic>
        <p:nvPicPr>
          <p:cNvPr id="10" name="Image 9" descr="Une image contenant texte, Bleu électrique, habits, bleu&#10;&#10;Description générée automatiquement">
            <a:extLst>
              <a:ext uri="{FF2B5EF4-FFF2-40B4-BE49-F238E27FC236}">
                <a16:creationId xmlns:a16="http://schemas.microsoft.com/office/drawing/2014/main" id="{53369BDE-00BE-4A0E-864C-F2D1FD9F3B1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6825077" y="1154930"/>
            <a:ext cx="1791849" cy="2457739"/>
          </a:xfrm>
          <a:prstGeom prst="rect">
            <a:avLst/>
          </a:prstGeom>
          <a:ln>
            <a:noFill/>
          </a:ln>
          <a:effectLst>
            <a:softEdge rad="112500"/>
          </a:effectLst>
        </p:spPr>
      </p:pic>
      <p:pic>
        <p:nvPicPr>
          <p:cNvPr id="12" name="Image 11" descr="Une image contenant texte, plein air, Vêtements à haute visibilité, vert&#10;&#10;Description générée automatiquement">
            <a:extLst>
              <a:ext uri="{FF2B5EF4-FFF2-40B4-BE49-F238E27FC236}">
                <a16:creationId xmlns:a16="http://schemas.microsoft.com/office/drawing/2014/main" id="{6F004D1B-DF03-42B2-9FBA-141040B8B409}"/>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7971077" y="4486478"/>
            <a:ext cx="1791849" cy="2433183"/>
          </a:xfrm>
          <a:prstGeom prst="rect">
            <a:avLst/>
          </a:prstGeom>
          <a:ln>
            <a:noFill/>
          </a:ln>
          <a:effectLst>
            <a:softEdge rad="112500"/>
          </a:effectLst>
        </p:spPr>
      </p:pic>
      <p:pic>
        <p:nvPicPr>
          <p:cNvPr id="14" name="Image 13" descr="Une image contenant plein air, personne, habits, homme&#10;&#10;Description générée automatiquement">
            <a:extLst>
              <a:ext uri="{FF2B5EF4-FFF2-40B4-BE49-F238E27FC236}">
                <a16:creationId xmlns:a16="http://schemas.microsoft.com/office/drawing/2014/main" id="{8C82D55A-36DA-4CC0-9C21-1CD1DD66F9CB}"/>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8562094" y="1847383"/>
            <a:ext cx="3659938" cy="2697729"/>
          </a:xfrm>
          <a:prstGeom prst="rect">
            <a:avLst/>
          </a:prstGeom>
          <a:ln>
            <a:noFill/>
          </a:ln>
          <a:effectLst>
            <a:softEdge rad="112500"/>
          </a:effectLst>
        </p:spPr>
      </p:pic>
      <p:pic>
        <p:nvPicPr>
          <p:cNvPr id="19" name="Image 18">
            <a:extLst>
              <a:ext uri="{FF2B5EF4-FFF2-40B4-BE49-F238E27FC236}">
                <a16:creationId xmlns:a16="http://schemas.microsoft.com/office/drawing/2014/main" id="{0312466D-33C8-478E-96DB-8C5D56AC00D8}"/>
              </a:ext>
            </a:extLst>
          </p:cNvPr>
          <p:cNvPicPr>
            <a:picLocks noChangeAspect="1"/>
          </p:cNvPicPr>
          <p:nvPr/>
        </p:nvPicPr>
        <p:blipFill>
          <a:blip r:embed="rId8"/>
          <a:stretch>
            <a:fillRect/>
          </a:stretch>
        </p:blipFill>
        <p:spPr>
          <a:xfrm rot="20016803">
            <a:off x="387864" y="1881042"/>
            <a:ext cx="2891395" cy="1486941"/>
          </a:xfrm>
          <a:prstGeom prst="rect">
            <a:avLst/>
          </a:prstGeom>
        </p:spPr>
      </p:pic>
      <p:pic>
        <p:nvPicPr>
          <p:cNvPr id="20" name="Image 19">
            <a:extLst>
              <a:ext uri="{FF2B5EF4-FFF2-40B4-BE49-F238E27FC236}">
                <a16:creationId xmlns:a16="http://schemas.microsoft.com/office/drawing/2014/main" id="{3B4C43EA-EEAE-4CF7-878F-D0FCEA18723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135666" y="5042434"/>
            <a:ext cx="2086366" cy="1496478"/>
          </a:xfrm>
          <a:prstGeom prst="rect">
            <a:avLst/>
          </a:prstGeom>
        </p:spPr>
      </p:pic>
    </p:spTree>
    <p:extLst>
      <p:ext uri="{BB962C8B-B14F-4D97-AF65-F5344CB8AC3E}">
        <p14:creationId xmlns:p14="http://schemas.microsoft.com/office/powerpoint/2010/main" val="279411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ein air, bâtiment, arbre, personne&#10;&#10;Description générée automatiquement">
            <a:extLst>
              <a:ext uri="{FF2B5EF4-FFF2-40B4-BE49-F238E27FC236}">
                <a16:creationId xmlns:a16="http://schemas.microsoft.com/office/drawing/2014/main" id="{30BE2B52-6157-4108-BA31-AC91F176FC8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5994"/>
          <a:stretch/>
        </p:blipFill>
        <p:spPr>
          <a:xfrm>
            <a:off x="0" y="1126278"/>
            <a:ext cx="12192000" cy="5731722"/>
          </a:xfrm>
          <a:prstGeom prst="rect">
            <a:avLst/>
          </a:prstGeom>
        </p:spPr>
      </p:pic>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p:txBody>
          <a:bodyPr/>
          <a:lstStyle/>
          <a:p>
            <a:fld id="{20B35EF6-8718-4233-AC5A-D78F068ACFE5}" type="slidenum">
              <a:rPr lang="fr-FR" smtClean="0"/>
              <a:t>17</a:t>
            </a:fld>
            <a:endParaRPr lang="fr-FR"/>
          </a:p>
        </p:txBody>
      </p:sp>
      <p:sp>
        <p:nvSpPr>
          <p:cNvPr id="8" name="ZoneTexte 7">
            <a:extLst>
              <a:ext uri="{FF2B5EF4-FFF2-40B4-BE49-F238E27FC236}">
                <a16:creationId xmlns:a16="http://schemas.microsoft.com/office/drawing/2014/main" id="{BE456AAB-4665-45DC-906D-B7F98D4FE062}"/>
              </a:ext>
            </a:extLst>
          </p:cNvPr>
          <p:cNvSpPr txBox="1"/>
          <p:nvPr/>
        </p:nvSpPr>
        <p:spPr>
          <a:xfrm rot="20889276">
            <a:off x="3613626" y="3152359"/>
            <a:ext cx="3631532" cy="707886"/>
          </a:xfrm>
          <a:prstGeom prst="rect">
            <a:avLst/>
          </a:prstGeom>
          <a:noFill/>
          <a:ln w="127000">
            <a:solidFill>
              <a:srgbClr val="EE4757"/>
            </a:solidFill>
            <a:prstDash val="lgDash"/>
          </a:ln>
        </p:spPr>
        <p:txBody>
          <a:bodyPr wrap="square" rtlCol="0">
            <a:spAutoFit/>
          </a:bodyPr>
          <a:lstStyle/>
          <a:p>
            <a:pPr algn="ctr"/>
            <a:r>
              <a:rPr lang="fr-FR" sz="4000" b="1" dirty="0">
                <a:solidFill>
                  <a:srgbClr val="EE4757"/>
                </a:solidFill>
                <a:latin typeface="Bernard MT Condensed" panose="02050806060905020404" pitchFamily="18" charset="0"/>
                <a:cs typeface="72 Condensed" panose="020B0506030000000003" pitchFamily="34" charset="0"/>
              </a:rPr>
              <a:t>Merci à tous</a:t>
            </a:r>
          </a:p>
        </p:txBody>
      </p:sp>
    </p:spTree>
    <p:extLst>
      <p:ext uri="{BB962C8B-B14F-4D97-AF65-F5344CB8AC3E}">
        <p14:creationId xmlns:p14="http://schemas.microsoft.com/office/powerpoint/2010/main" val="248582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9459E9-A27D-4840-BACD-5F6858CC3A82}"/>
              </a:ext>
            </a:extLst>
          </p:cNvPr>
          <p:cNvSpPr>
            <a:spLocks noGrp="1"/>
          </p:cNvSpPr>
          <p:nvPr>
            <p:ph idx="1"/>
          </p:nvPr>
        </p:nvSpPr>
        <p:spPr/>
        <p:txBody>
          <a:bodyPr>
            <a:normAutofit fontScale="92500" lnSpcReduction="20000"/>
          </a:bodyPr>
          <a:lstStyle/>
          <a:p>
            <a:pPr marL="514350" indent="-514350">
              <a:buFont typeface="+mj-lt"/>
              <a:buAutoNum type="arabicPeriod"/>
            </a:pPr>
            <a:r>
              <a:rPr lang="fr-FR" dirty="0"/>
              <a:t>Rappel 11/07 – 5/09 (slides 2 à 6 – </a:t>
            </a:r>
            <a:r>
              <a:rPr lang="fr-FR" b="1" dirty="0"/>
              <a:t>NLQ</a:t>
            </a:r>
            <a:r>
              <a:rPr lang="fr-FR" dirty="0"/>
              <a:t>) - (4 minutes)</a:t>
            </a:r>
            <a:endParaRPr lang="fr-FR" sz="2800" b="1" spc="25" dirty="0">
              <a:latin typeface="Trebuchet MS" panose="22635452340000000000" pitchFamily="2"/>
            </a:endParaRPr>
          </a:p>
          <a:p>
            <a:pPr marL="514350" indent="-514350">
              <a:buFont typeface="+mj-lt"/>
              <a:buAutoNum type="arabicPeriod"/>
            </a:pPr>
            <a:r>
              <a:rPr lang="fr-FR" dirty="0"/>
              <a:t>Stratégie IS :</a:t>
            </a:r>
          </a:p>
          <a:p>
            <a:pPr marL="971550" lvl="1" indent="-514350">
              <a:buFont typeface="+mj-lt"/>
              <a:buAutoNum type="arabicPeriod"/>
            </a:pPr>
            <a:r>
              <a:rPr lang="fr-FR" dirty="0"/>
              <a:t>Combattre adoption de la loi (slides 7 et 8 – </a:t>
            </a:r>
            <a:r>
              <a:rPr lang="fr-FR" b="1" dirty="0"/>
              <a:t>FJE</a:t>
            </a:r>
            <a:r>
              <a:rPr lang="fr-FR" dirty="0"/>
              <a:t>) - (7 minutes)</a:t>
            </a:r>
          </a:p>
          <a:p>
            <a:pPr marL="971550" lvl="1" indent="-514350">
              <a:buFont typeface="+mj-lt"/>
              <a:buAutoNum type="arabicPeriod"/>
            </a:pPr>
            <a:r>
              <a:rPr lang="fr-FR" dirty="0"/>
              <a:t>Limiter les conséquences en cas d’adoption de la loi </a:t>
            </a:r>
          </a:p>
          <a:p>
            <a:pPr marL="1428750" lvl="2" indent="-514350">
              <a:buFont typeface="+mj-lt"/>
              <a:buAutoNum type="arabicPeriod"/>
            </a:pPr>
            <a:r>
              <a:rPr lang="fr-FR" dirty="0"/>
              <a:t>Rappel réunions et social(slides 9 et 10 - </a:t>
            </a:r>
            <a:r>
              <a:rPr lang="fr-FR" b="1" dirty="0"/>
              <a:t>PBO</a:t>
            </a:r>
            <a:r>
              <a:rPr lang="fr-FR" dirty="0"/>
              <a:t>)           -  (7 minutes)</a:t>
            </a:r>
          </a:p>
          <a:p>
            <a:pPr marL="1428750" lvl="2" indent="-514350">
              <a:buFont typeface="+mj-lt"/>
              <a:buAutoNum type="arabicPeriod"/>
            </a:pPr>
            <a:r>
              <a:rPr lang="fr-FR" dirty="0"/>
              <a:t> conditions et questions en suspend (Slides 11 et 13 - </a:t>
            </a:r>
            <a:r>
              <a:rPr lang="fr-FR" b="1" dirty="0"/>
              <a:t>PCU</a:t>
            </a:r>
            <a:r>
              <a:rPr lang="fr-FR" dirty="0"/>
              <a:t>) - (10 minutes)</a:t>
            </a:r>
          </a:p>
          <a:p>
            <a:pPr marL="1428750" lvl="2" indent="-514350">
              <a:buFont typeface="+mj-lt"/>
              <a:buAutoNum type="arabicPeriod"/>
            </a:pPr>
            <a:endParaRPr lang="fr-FR" dirty="0"/>
          </a:p>
          <a:p>
            <a:pPr marL="514350" indent="-514350">
              <a:buFont typeface="+mj-lt"/>
              <a:buAutoNum type="arabicPeriod"/>
            </a:pPr>
            <a:r>
              <a:rPr lang="fr-FR" dirty="0"/>
              <a:t>A vous la parole  (20 minutes)</a:t>
            </a:r>
          </a:p>
          <a:p>
            <a:pPr marL="514350" indent="-514350">
              <a:buFont typeface="+mj-lt"/>
              <a:buAutoNum type="arabicPeriod"/>
            </a:pPr>
            <a:r>
              <a:rPr lang="fr-FR" dirty="0"/>
              <a:t>Votes (15 minutes) </a:t>
            </a:r>
            <a:r>
              <a:rPr lang="fr-FR" dirty="0" err="1"/>
              <a:t>voxvote</a:t>
            </a:r>
            <a:r>
              <a:rPr lang="fr-FR" dirty="0"/>
              <a:t> compte TTA? </a:t>
            </a:r>
          </a:p>
          <a:p>
            <a:pPr marL="514350" indent="-514350">
              <a:buFont typeface="+mj-lt"/>
              <a:buAutoNum type="arabicPeriod"/>
            </a:pPr>
            <a:r>
              <a:rPr lang="fr-FR" dirty="0"/>
              <a:t>Conclusion (5 minutes)</a:t>
            </a:r>
          </a:p>
        </p:txBody>
      </p:sp>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18</a:t>
            </a:fld>
            <a:endParaRPr lang="fr-FR"/>
          </a:p>
        </p:txBody>
      </p:sp>
    </p:spTree>
    <p:extLst>
      <p:ext uri="{BB962C8B-B14F-4D97-AF65-F5344CB8AC3E}">
        <p14:creationId xmlns:p14="http://schemas.microsoft.com/office/powerpoint/2010/main" val="213172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9459E9-A27D-4840-BACD-5F6858CC3A82}"/>
              </a:ext>
            </a:extLst>
          </p:cNvPr>
          <p:cNvSpPr>
            <a:spLocks noGrp="1"/>
          </p:cNvSpPr>
          <p:nvPr>
            <p:ph idx="1"/>
          </p:nvPr>
        </p:nvSpPr>
        <p:spPr/>
        <p:txBody>
          <a:bodyPr>
            <a:normAutofit/>
          </a:bodyPr>
          <a:lstStyle/>
          <a:p>
            <a:pPr marL="514350" indent="-514350">
              <a:buFont typeface="+mj-lt"/>
              <a:buAutoNum type="arabicPeriod"/>
            </a:pPr>
            <a:r>
              <a:rPr lang="fr-FR" dirty="0"/>
              <a:t>Rappel 11/07 – 5/09</a:t>
            </a:r>
            <a:endParaRPr lang="fr-FR" sz="2800" b="1" spc="25" dirty="0">
              <a:latin typeface="Trebuchet MS" panose="22635452340000000000" pitchFamily="2"/>
            </a:endParaRPr>
          </a:p>
          <a:p>
            <a:pPr marL="514350" indent="-514350">
              <a:buFont typeface="+mj-lt"/>
              <a:buAutoNum type="arabicPeriod"/>
            </a:pPr>
            <a:r>
              <a:rPr lang="fr-FR" dirty="0"/>
              <a:t>Stratégie IS :</a:t>
            </a:r>
          </a:p>
          <a:p>
            <a:pPr marL="971550" lvl="1" indent="-514350">
              <a:buFont typeface="+mj-lt"/>
              <a:buAutoNum type="arabicPeriod"/>
            </a:pPr>
            <a:r>
              <a:rPr lang="fr-FR" dirty="0"/>
              <a:t>Combattre l’adoption de la loi</a:t>
            </a:r>
          </a:p>
          <a:p>
            <a:pPr marL="971550" lvl="1" indent="-514350">
              <a:buFont typeface="+mj-lt"/>
              <a:buAutoNum type="arabicPeriod"/>
            </a:pPr>
            <a:r>
              <a:rPr lang="fr-FR" dirty="0"/>
              <a:t>Limiter les conséquences en cas d’adoption de la loi</a:t>
            </a:r>
          </a:p>
          <a:p>
            <a:pPr marL="514350" indent="-514350">
              <a:buFont typeface="+mj-lt"/>
              <a:buAutoNum type="arabicPeriod"/>
            </a:pPr>
            <a:r>
              <a:rPr lang="fr-FR" dirty="0"/>
              <a:t>A vous la parole  </a:t>
            </a:r>
          </a:p>
          <a:p>
            <a:pPr marL="514350" indent="-514350">
              <a:buFont typeface="+mj-lt"/>
              <a:buAutoNum type="arabicPeriod"/>
            </a:pPr>
            <a:r>
              <a:rPr lang="fr-FR" dirty="0"/>
              <a:t>Votes </a:t>
            </a:r>
          </a:p>
          <a:p>
            <a:pPr marL="514350" indent="-514350">
              <a:buFont typeface="+mj-lt"/>
              <a:buAutoNum type="arabicPeriod"/>
            </a:pPr>
            <a:r>
              <a:rPr lang="fr-FR" dirty="0"/>
              <a:t>Conclusion</a:t>
            </a:r>
          </a:p>
        </p:txBody>
      </p:sp>
      <p:sp>
        <p:nvSpPr>
          <p:cNvPr id="4" name="Espace réservé du numéro de diapositive 3">
            <a:extLst>
              <a:ext uri="{FF2B5EF4-FFF2-40B4-BE49-F238E27FC236}">
                <a16:creationId xmlns:a16="http://schemas.microsoft.com/office/drawing/2014/main" id="{6806EDB0-FF98-4ED5-9ECC-FCBEFCCCDBAC}"/>
              </a:ext>
            </a:extLst>
          </p:cNvPr>
          <p:cNvSpPr>
            <a:spLocks noGrp="1"/>
          </p:cNvSpPr>
          <p:nvPr>
            <p:ph type="sldNum" sz="quarter" idx="12"/>
          </p:nvPr>
        </p:nvSpPr>
        <p:spPr/>
        <p:txBody>
          <a:bodyPr/>
          <a:lstStyle/>
          <a:p>
            <a:fld id="{20B35EF6-8718-4233-AC5A-D78F068ACFE5}" type="slidenum">
              <a:rPr lang="fr-FR" smtClean="0"/>
              <a:t>2</a:t>
            </a:fld>
            <a:endParaRPr lang="fr-FR"/>
          </a:p>
        </p:txBody>
      </p:sp>
    </p:spTree>
    <p:extLst>
      <p:ext uri="{BB962C8B-B14F-4D97-AF65-F5344CB8AC3E}">
        <p14:creationId xmlns:p14="http://schemas.microsoft.com/office/powerpoint/2010/main" val="332015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7">
            <a:extLst>
              <a:ext uri="{FF2B5EF4-FFF2-40B4-BE49-F238E27FC236}">
                <a16:creationId xmlns:a16="http://schemas.microsoft.com/office/drawing/2014/main" id="{11183B9B-A8C9-4B06-8575-3D39FD6CFB25}"/>
              </a:ext>
            </a:extLst>
          </p:cNvPr>
          <p:cNvSpPr>
            <a:spLocks noGrp="1"/>
          </p:cNvSpPr>
          <p:nvPr>
            <p:ph idx="1"/>
          </p:nvPr>
        </p:nvSpPr>
        <p:spPr>
          <a:xfrm>
            <a:off x="134937" y="1243550"/>
            <a:ext cx="11218863" cy="733729"/>
          </a:xfrm>
          <a:prstGeom prst="rect">
            <a:avLst/>
          </a:prstGeom>
          <a:noFill/>
          <a:ln w="0" cmpd="sng">
            <a:noFill/>
            <a:prstDash val="solid"/>
          </a:ln>
        </p:spPr>
        <p:txBody>
          <a:bodyPr vert="horz" lIns="0" tIns="0" rIns="0" bIns="0" anchor="t">
            <a:normAutofit/>
          </a:bodyPr>
          <a:lstStyle/>
          <a:p>
            <a:pPr marL="0" marR="0" indent="0" algn="l">
              <a:lnSpc>
                <a:spcPts val="4300"/>
              </a:lnSpc>
              <a:spcAft>
                <a:spcPts val="0"/>
              </a:spcAft>
              <a:buNone/>
            </a:pPr>
            <a:r>
              <a:rPr lang="fr-FR" sz="3200" b="1" spc="25" dirty="0">
                <a:latin typeface="Trebuchet MS" panose="22635452340000000000" pitchFamily="2"/>
              </a:rPr>
              <a:t>Rappel 11 mai -19 juillet</a:t>
            </a:r>
          </a:p>
          <a:p>
            <a:pPr marL="0" marR="0" indent="0" algn="l">
              <a:lnSpc>
                <a:spcPts val="4300"/>
              </a:lnSpc>
              <a:spcAft>
                <a:spcPts val="0"/>
              </a:spcAft>
              <a:buNone/>
            </a:pPr>
            <a:endParaRPr lang="fr-FR" sz="3200" b="1" spc="25" dirty="0">
              <a:latin typeface="Trebuchet MS" panose="22635452340000000000" pitchFamily="2"/>
            </a:endParaRPr>
          </a:p>
        </p:txBody>
      </p:sp>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a:xfrm>
            <a:off x="8696325" y="6527800"/>
            <a:ext cx="2743200" cy="365125"/>
          </a:xfrm>
        </p:spPr>
        <p:txBody>
          <a:bodyPr/>
          <a:lstStyle/>
          <a:p>
            <a:fld id="{20B35EF6-8718-4233-AC5A-D78F068ACFE5}" type="slidenum">
              <a:rPr lang="fr-FR" smtClean="0"/>
              <a:t>3</a:t>
            </a:fld>
            <a:endParaRPr lang="fr-FR"/>
          </a:p>
        </p:txBody>
      </p:sp>
      <p:sp>
        <p:nvSpPr>
          <p:cNvPr id="7" name="Flèche : droite 6">
            <a:extLst>
              <a:ext uri="{FF2B5EF4-FFF2-40B4-BE49-F238E27FC236}">
                <a16:creationId xmlns:a16="http://schemas.microsoft.com/office/drawing/2014/main" id="{986744C6-B196-4D78-8502-EBA58ECE3765}"/>
              </a:ext>
            </a:extLst>
          </p:cNvPr>
          <p:cNvSpPr/>
          <p:nvPr/>
        </p:nvSpPr>
        <p:spPr>
          <a:xfrm>
            <a:off x="1050460" y="3761937"/>
            <a:ext cx="10213840" cy="1392573"/>
          </a:xfrm>
          <a:prstGeom prst="rightArrow">
            <a:avLst/>
          </a:prstGeom>
          <a:solidFill>
            <a:srgbClr val="7FA8D9"/>
          </a:solidFill>
          <a:ln>
            <a:solidFill>
              <a:srgbClr val="EE4757"/>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DD3ACF0-C3BC-4238-8A90-5C8A8B9E42FC}"/>
              </a:ext>
            </a:extLst>
          </p:cNvPr>
          <p:cNvSpPr txBox="1"/>
          <p:nvPr/>
        </p:nvSpPr>
        <p:spPr>
          <a:xfrm rot="16200000">
            <a:off x="3890826" y="4273556"/>
            <a:ext cx="752129" cy="369332"/>
          </a:xfrm>
          <a:prstGeom prst="rect">
            <a:avLst/>
          </a:prstGeom>
          <a:noFill/>
        </p:spPr>
        <p:txBody>
          <a:bodyPr wrap="none" rtlCol="0">
            <a:spAutoFit/>
          </a:bodyPr>
          <a:lstStyle>
            <a:defPPr>
              <a:defRPr lang="fr-FR"/>
            </a:defPPr>
            <a:lvl1pPr>
              <a:defRPr b="1">
                <a:solidFill>
                  <a:srgbClr val="EE4757"/>
                </a:solidFill>
              </a:defRPr>
            </a:lvl1pPr>
          </a:lstStyle>
          <a:p>
            <a:r>
              <a:rPr lang="fr-FR" dirty="0"/>
              <a:t>22/06</a:t>
            </a:r>
          </a:p>
        </p:txBody>
      </p:sp>
      <p:sp>
        <p:nvSpPr>
          <p:cNvPr id="17" name="ZoneTexte 16">
            <a:extLst>
              <a:ext uri="{FF2B5EF4-FFF2-40B4-BE49-F238E27FC236}">
                <a16:creationId xmlns:a16="http://schemas.microsoft.com/office/drawing/2014/main" id="{CD7E16D1-2843-4B58-A447-58D13E9D395C}"/>
              </a:ext>
            </a:extLst>
          </p:cNvPr>
          <p:cNvSpPr txBox="1"/>
          <p:nvPr/>
        </p:nvSpPr>
        <p:spPr>
          <a:xfrm rot="16200000">
            <a:off x="2262786" y="4245750"/>
            <a:ext cx="752129" cy="369332"/>
          </a:xfrm>
          <a:prstGeom prst="rect">
            <a:avLst/>
          </a:prstGeom>
          <a:noFill/>
        </p:spPr>
        <p:txBody>
          <a:bodyPr wrap="none" rtlCol="0">
            <a:spAutoFit/>
          </a:bodyPr>
          <a:lstStyle/>
          <a:p>
            <a:r>
              <a:rPr lang="fr-FR" b="1" dirty="0">
                <a:solidFill>
                  <a:srgbClr val="EE4757"/>
                </a:solidFill>
              </a:rPr>
              <a:t>16/05</a:t>
            </a:r>
          </a:p>
        </p:txBody>
      </p:sp>
      <p:sp>
        <p:nvSpPr>
          <p:cNvPr id="20" name="ZoneTexte 19">
            <a:extLst>
              <a:ext uri="{FF2B5EF4-FFF2-40B4-BE49-F238E27FC236}">
                <a16:creationId xmlns:a16="http://schemas.microsoft.com/office/drawing/2014/main" id="{0F98A8CE-0A72-4C78-8074-78B6228E57F8}"/>
              </a:ext>
            </a:extLst>
          </p:cNvPr>
          <p:cNvSpPr txBox="1"/>
          <p:nvPr/>
        </p:nvSpPr>
        <p:spPr>
          <a:xfrm>
            <a:off x="1409853" y="3285166"/>
            <a:ext cx="1826018"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Vote solennel  au sénat et à l’AN</a:t>
            </a:r>
          </a:p>
        </p:txBody>
      </p:sp>
      <p:sp>
        <p:nvSpPr>
          <p:cNvPr id="38" name="ZoneTexte 37">
            <a:extLst>
              <a:ext uri="{FF2B5EF4-FFF2-40B4-BE49-F238E27FC236}">
                <a16:creationId xmlns:a16="http://schemas.microsoft.com/office/drawing/2014/main" id="{8B310657-6D82-43ED-B804-C6B318800AA7}"/>
              </a:ext>
            </a:extLst>
          </p:cNvPr>
          <p:cNvSpPr txBox="1"/>
          <p:nvPr/>
        </p:nvSpPr>
        <p:spPr>
          <a:xfrm rot="16200000">
            <a:off x="7061881" y="4328489"/>
            <a:ext cx="752129" cy="369332"/>
          </a:xfrm>
          <a:prstGeom prst="rect">
            <a:avLst/>
          </a:prstGeom>
          <a:noFill/>
        </p:spPr>
        <p:txBody>
          <a:bodyPr wrap="none" rtlCol="0">
            <a:spAutoFit/>
          </a:bodyPr>
          <a:lstStyle/>
          <a:p>
            <a:r>
              <a:rPr lang="fr-FR" b="1" dirty="0">
                <a:solidFill>
                  <a:srgbClr val="EE4757"/>
                </a:solidFill>
              </a:rPr>
              <a:t>11/07</a:t>
            </a:r>
          </a:p>
        </p:txBody>
      </p:sp>
      <p:sp>
        <p:nvSpPr>
          <p:cNvPr id="40" name="ZoneTexte 39">
            <a:extLst>
              <a:ext uri="{FF2B5EF4-FFF2-40B4-BE49-F238E27FC236}">
                <a16:creationId xmlns:a16="http://schemas.microsoft.com/office/drawing/2014/main" id="{91997080-6100-4CF5-AAAB-6A0D96FE4784}"/>
              </a:ext>
            </a:extLst>
          </p:cNvPr>
          <p:cNvSpPr txBox="1"/>
          <p:nvPr/>
        </p:nvSpPr>
        <p:spPr>
          <a:xfrm>
            <a:off x="6923982" y="3276754"/>
            <a:ext cx="1397259"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Rapport de l’OPECST</a:t>
            </a:r>
          </a:p>
        </p:txBody>
      </p:sp>
      <p:pic>
        <p:nvPicPr>
          <p:cNvPr id="11" name="Image 10">
            <a:extLst>
              <a:ext uri="{FF2B5EF4-FFF2-40B4-BE49-F238E27FC236}">
                <a16:creationId xmlns:a16="http://schemas.microsoft.com/office/drawing/2014/main" id="{D6F0F34A-4548-4A27-821F-F52F8E71D46C}"/>
              </a:ext>
            </a:extLst>
          </p:cNvPr>
          <p:cNvPicPr>
            <a:picLocks noChangeAspect="1"/>
          </p:cNvPicPr>
          <p:nvPr/>
        </p:nvPicPr>
        <p:blipFill rotWithShape="1">
          <a:blip r:embed="rId2"/>
          <a:srcRect r="96270"/>
          <a:stretch/>
        </p:blipFill>
        <p:spPr>
          <a:xfrm>
            <a:off x="-10126" y="3521988"/>
            <a:ext cx="412270" cy="1883827"/>
          </a:xfrm>
          <a:prstGeom prst="rect">
            <a:avLst/>
          </a:prstGeom>
        </p:spPr>
      </p:pic>
      <p:pic>
        <p:nvPicPr>
          <p:cNvPr id="19" name="Image 18">
            <a:extLst>
              <a:ext uri="{FF2B5EF4-FFF2-40B4-BE49-F238E27FC236}">
                <a16:creationId xmlns:a16="http://schemas.microsoft.com/office/drawing/2014/main" id="{40F69B37-E627-4484-8720-CF862A96BCED}"/>
              </a:ext>
            </a:extLst>
          </p:cNvPr>
          <p:cNvPicPr>
            <a:picLocks noChangeAspect="1"/>
          </p:cNvPicPr>
          <p:nvPr/>
        </p:nvPicPr>
        <p:blipFill rotWithShape="1">
          <a:blip r:embed="rId3"/>
          <a:srcRect l="4334" r="94158"/>
          <a:stretch/>
        </p:blipFill>
        <p:spPr>
          <a:xfrm>
            <a:off x="445825" y="3521942"/>
            <a:ext cx="166765" cy="1877731"/>
          </a:xfrm>
          <a:prstGeom prst="rect">
            <a:avLst/>
          </a:prstGeom>
        </p:spPr>
      </p:pic>
      <p:pic>
        <p:nvPicPr>
          <p:cNvPr id="46" name="Image 45">
            <a:extLst>
              <a:ext uri="{FF2B5EF4-FFF2-40B4-BE49-F238E27FC236}">
                <a16:creationId xmlns:a16="http://schemas.microsoft.com/office/drawing/2014/main" id="{BC8DC4B0-112E-4759-94F5-E99EEF1DBA1A}"/>
              </a:ext>
            </a:extLst>
          </p:cNvPr>
          <p:cNvPicPr>
            <a:picLocks noChangeAspect="1"/>
          </p:cNvPicPr>
          <p:nvPr/>
        </p:nvPicPr>
        <p:blipFill rotWithShape="1">
          <a:blip r:embed="rId3"/>
          <a:srcRect l="4334" r="94158"/>
          <a:stretch/>
        </p:blipFill>
        <p:spPr>
          <a:xfrm>
            <a:off x="664970" y="3521942"/>
            <a:ext cx="166765" cy="1877731"/>
          </a:xfrm>
          <a:prstGeom prst="rect">
            <a:avLst/>
          </a:prstGeom>
        </p:spPr>
      </p:pic>
      <p:sp>
        <p:nvSpPr>
          <p:cNvPr id="47" name="ZoneTexte 46">
            <a:extLst>
              <a:ext uri="{FF2B5EF4-FFF2-40B4-BE49-F238E27FC236}">
                <a16:creationId xmlns:a16="http://schemas.microsoft.com/office/drawing/2014/main" id="{F534951A-CD80-4564-A9E4-3460013AE961}"/>
              </a:ext>
            </a:extLst>
          </p:cNvPr>
          <p:cNvSpPr txBox="1"/>
          <p:nvPr/>
        </p:nvSpPr>
        <p:spPr>
          <a:xfrm rot="16200000">
            <a:off x="-67003" y="4265123"/>
            <a:ext cx="752129" cy="369332"/>
          </a:xfrm>
          <a:prstGeom prst="rect">
            <a:avLst/>
          </a:prstGeom>
          <a:noFill/>
        </p:spPr>
        <p:txBody>
          <a:bodyPr wrap="none" rtlCol="0">
            <a:spAutoFit/>
          </a:bodyPr>
          <a:lstStyle/>
          <a:p>
            <a:r>
              <a:rPr lang="fr-FR" b="1" dirty="0">
                <a:solidFill>
                  <a:srgbClr val="EE4757"/>
                </a:solidFill>
              </a:rPr>
              <a:t>08/02</a:t>
            </a:r>
          </a:p>
        </p:txBody>
      </p:sp>
      <p:pic>
        <p:nvPicPr>
          <p:cNvPr id="48" name="Image 47">
            <a:extLst>
              <a:ext uri="{FF2B5EF4-FFF2-40B4-BE49-F238E27FC236}">
                <a16:creationId xmlns:a16="http://schemas.microsoft.com/office/drawing/2014/main" id="{4942B351-1AEF-41FC-BA3B-08CF4C7034D5}"/>
              </a:ext>
            </a:extLst>
          </p:cNvPr>
          <p:cNvPicPr>
            <a:picLocks noChangeAspect="1"/>
          </p:cNvPicPr>
          <p:nvPr/>
        </p:nvPicPr>
        <p:blipFill>
          <a:blip r:embed="rId4">
            <a:duotone>
              <a:schemeClr val="accent1">
                <a:shade val="45000"/>
                <a:satMod val="135000"/>
              </a:schemeClr>
              <a:prstClr val="white"/>
            </a:duotone>
          </a:blip>
          <a:stretch>
            <a:fillRect/>
          </a:stretch>
        </p:blipFill>
        <p:spPr>
          <a:xfrm>
            <a:off x="118560" y="3321341"/>
            <a:ext cx="706208" cy="715751"/>
          </a:xfrm>
          <a:prstGeom prst="ellipse">
            <a:avLst/>
          </a:prstGeom>
          <a:ln>
            <a:noFill/>
          </a:ln>
          <a:effectLst>
            <a:softEdge rad="112500"/>
          </a:effectLst>
        </p:spPr>
      </p:pic>
      <p:pic>
        <p:nvPicPr>
          <p:cNvPr id="1026" name="Picture 2" descr="atomiseur coincé">
            <a:extLst>
              <a:ext uri="{FF2B5EF4-FFF2-40B4-BE49-F238E27FC236}">
                <a16:creationId xmlns:a16="http://schemas.microsoft.com/office/drawing/2014/main" id="{37EF7BC6-353F-4053-9F79-D0FEA9389142}"/>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9298"/>
          <a:stretch/>
        </p:blipFill>
        <p:spPr bwMode="auto">
          <a:xfrm rot="12500646">
            <a:off x="279920" y="3037843"/>
            <a:ext cx="651542" cy="450327"/>
          </a:xfrm>
          <a:prstGeom prst="rect">
            <a:avLst/>
          </a:prstGeom>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A6C46BF5-256B-45A7-8369-7A59A275B09F}"/>
              </a:ext>
            </a:extLst>
          </p:cNvPr>
          <p:cNvSpPr txBox="1"/>
          <p:nvPr/>
        </p:nvSpPr>
        <p:spPr>
          <a:xfrm>
            <a:off x="86850" y="2352662"/>
            <a:ext cx="1323003"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Communiqué MTE #1</a:t>
            </a:r>
          </a:p>
        </p:txBody>
      </p:sp>
      <p:sp>
        <p:nvSpPr>
          <p:cNvPr id="53" name="ZoneTexte 52">
            <a:extLst>
              <a:ext uri="{FF2B5EF4-FFF2-40B4-BE49-F238E27FC236}">
                <a16:creationId xmlns:a16="http://schemas.microsoft.com/office/drawing/2014/main" id="{08068EBA-6A80-423B-847E-4AAF19359382}"/>
              </a:ext>
            </a:extLst>
          </p:cNvPr>
          <p:cNvSpPr txBox="1"/>
          <p:nvPr/>
        </p:nvSpPr>
        <p:spPr>
          <a:xfrm rot="16200000">
            <a:off x="1341270" y="4255217"/>
            <a:ext cx="752129" cy="369332"/>
          </a:xfrm>
          <a:prstGeom prst="rect">
            <a:avLst/>
          </a:prstGeom>
          <a:noFill/>
        </p:spPr>
        <p:txBody>
          <a:bodyPr wrap="none" rtlCol="0">
            <a:spAutoFit/>
          </a:bodyPr>
          <a:lstStyle/>
          <a:p>
            <a:r>
              <a:rPr lang="fr-FR" b="1" dirty="0">
                <a:solidFill>
                  <a:srgbClr val="EE4757"/>
                </a:solidFill>
              </a:rPr>
              <a:t>09/05</a:t>
            </a:r>
          </a:p>
        </p:txBody>
      </p:sp>
      <p:sp>
        <p:nvSpPr>
          <p:cNvPr id="54" name="ZoneTexte 53">
            <a:extLst>
              <a:ext uri="{FF2B5EF4-FFF2-40B4-BE49-F238E27FC236}">
                <a16:creationId xmlns:a16="http://schemas.microsoft.com/office/drawing/2014/main" id="{29CC6FF3-2CF8-423D-B607-DC7073DD6C2C}"/>
              </a:ext>
            </a:extLst>
          </p:cNvPr>
          <p:cNvSpPr txBox="1"/>
          <p:nvPr/>
        </p:nvSpPr>
        <p:spPr>
          <a:xfrm>
            <a:off x="3584228" y="3276754"/>
            <a:ext cx="1826018"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Promulgation de la loi</a:t>
            </a:r>
          </a:p>
        </p:txBody>
      </p:sp>
      <p:sp>
        <p:nvSpPr>
          <p:cNvPr id="26" name="ZoneTexte 25">
            <a:extLst>
              <a:ext uri="{FF2B5EF4-FFF2-40B4-BE49-F238E27FC236}">
                <a16:creationId xmlns:a16="http://schemas.microsoft.com/office/drawing/2014/main" id="{4567C757-27BB-42D4-AB0D-C67383CCB22C}"/>
              </a:ext>
            </a:extLst>
          </p:cNvPr>
          <p:cNvSpPr txBox="1"/>
          <p:nvPr/>
        </p:nvSpPr>
        <p:spPr>
          <a:xfrm rot="17188976">
            <a:off x="246044" y="3053077"/>
            <a:ext cx="471604" cy="276999"/>
          </a:xfrm>
          <a:prstGeom prst="rect">
            <a:avLst/>
          </a:prstGeom>
          <a:noFill/>
        </p:spPr>
        <p:txBody>
          <a:bodyPr wrap="none" rtlCol="0">
            <a:spAutoFit/>
          </a:bodyPr>
          <a:lstStyle/>
          <a:p>
            <a:r>
              <a:rPr lang="fr-FR" sz="1200" b="1" dirty="0">
                <a:solidFill>
                  <a:srgbClr val="EE4757"/>
                </a:solidFill>
              </a:rPr>
              <a:t>MTE</a:t>
            </a:r>
            <a:endParaRPr lang="en-US" sz="1200" b="1" dirty="0">
              <a:solidFill>
                <a:srgbClr val="EE4757"/>
              </a:solidFill>
            </a:endParaRPr>
          </a:p>
        </p:txBody>
      </p:sp>
      <p:cxnSp>
        <p:nvCxnSpPr>
          <p:cNvPr id="63" name="Connecteur droit 62">
            <a:extLst>
              <a:ext uri="{FF2B5EF4-FFF2-40B4-BE49-F238E27FC236}">
                <a16:creationId xmlns:a16="http://schemas.microsoft.com/office/drawing/2014/main" id="{050318A0-23CB-4C7B-B2E9-C9CDA7327106}"/>
              </a:ext>
            </a:extLst>
          </p:cNvPr>
          <p:cNvCxnSpPr>
            <a:endCxn id="59" idx="2"/>
          </p:cNvCxnSpPr>
          <p:nvPr/>
        </p:nvCxnSpPr>
        <p:spPr>
          <a:xfrm>
            <a:off x="9681873" y="5671714"/>
            <a:ext cx="157501" cy="51436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e 76">
            <a:extLst>
              <a:ext uri="{FF2B5EF4-FFF2-40B4-BE49-F238E27FC236}">
                <a16:creationId xmlns:a16="http://schemas.microsoft.com/office/drawing/2014/main" id="{B3E29058-97CF-481E-9415-35E305256406}"/>
              </a:ext>
            </a:extLst>
          </p:cNvPr>
          <p:cNvGrpSpPr/>
          <p:nvPr/>
        </p:nvGrpSpPr>
        <p:grpSpPr>
          <a:xfrm>
            <a:off x="9053980" y="4119936"/>
            <a:ext cx="2153162" cy="2696403"/>
            <a:chOff x="10543838" y="3437686"/>
            <a:chExt cx="2153162" cy="2696403"/>
          </a:xfrm>
        </p:grpSpPr>
        <p:grpSp>
          <p:nvGrpSpPr>
            <p:cNvPr id="29" name="Groupe 28">
              <a:extLst>
                <a:ext uri="{FF2B5EF4-FFF2-40B4-BE49-F238E27FC236}">
                  <a16:creationId xmlns:a16="http://schemas.microsoft.com/office/drawing/2014/main" id="{4B34ADCF-4D54-488A-A7C6-D5BC2D03D1D5}"/>
                </a:ext>
              </a:extLst>
            </p:cNvPr>
            <p:cNvGrpSpPr/>
            <p:nvPr/>
          </p:nvGrpSpPr>
          <p:grpSpPr>
            <a:xfrm>
              <a:off x="10543838" y="5292131"/>
              <a:ext cx="1061014" cy="841958"/>
              <a:chOff x="10938215" y="4996457"/>
              <a:chExt cx="1061014" cy="841958"/>
            </a:xfrm>
          </p:grpSpPr>
          <p:pic>
            <p:nvPicPr>
              <p:cNvPr id="59" name="Picture 2" descr="atomiseur coincé">
                <a:extLst>
                  <a:ext uri="{FF2B5EF4-FFF2-40B4-BE49-F238E27FC236}">
                    <a16:creationId xmlns:a16="http://schemas.microsoft.com/office/drawing/2014/main" id="{DA05AD0B-2121-4F90-88CD-56F2FA7F87D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49298"/>
              <a:stretch/>
            </p:blipFill>
            <p:spPr bwMode="auto">
              <a:xfrm rot="13442288">
                <a:off x="10938215" y="5105073"/>
                <a:ext cx="1061014" cy="733342"/>
              </a:xfrm>
              <a:prstGeom prst="rect">
                <a:avLst/>
              </a:prstGeom>
              <a:extLst>
                <a:ext uri="{909E8E84-426E-40DD-AFC4-6F175D3DCCD1}">
                  <a14:hiddenFill xmlns:a14="http://schemas.microsoft.com/office/drawing/2010/main">
                    <a:solidFill>
                      <a:srgbClr val="FFFFFF"/>
                    </a:solidFill>
                  </a14:hiddenFill>
                </a:ext>
              </a:extLst>
            </p:spPr>
          </p:pic>
          <p:sp>
            <p:nvSpPr>
              <p:cNvPr id="61" name="ZoneTexte 60">
                <a:extLst>
                  <a:ext uri="{FF2B5EF4-FFF2-40B4-BE49-F238E27FC236}">
                    <a16:creationId xmlns:a16="http://schemas.microsoft.com/office/drawing/2014/main" id="{7D1ACB7E-726D-44E5-BE66-348E50947C0E}"/>
                  </a:ext>
                </a:extLst>
              </p:cNvPr>
              <p:cNvSpPr txBox="1"/>
              <p:nvPr/>
            </p:nvSpPr>
            <p:spPr>
              <a:xfrm rot="18208663">
                <a:off x="10957124" y="5194492"/>
                <a:ext cx="673069" cy="276999"/>
              </a:xfrm>
              <a:prstGeom prst="rect">
                <a:avLst/>
              </a:prstGeom>
              <a:noFill/>
            </p:spPr>
            <p:txBody>
              <a:bodyPr wrap="none" rtlCol="0">
                <a:spAutoFit/>
              </a:bodyPr>
              <a:lstStyle/>
              <a:p>
                <a:r>
                  <a:rPr lang="fr-FR" sz="1200" b="1" dirty="0">
                    <a:solidFill>
                      <a:srgbClr val="7FA8D9"/>
                    </a:solidFill>
                  </a:rPr>
                  <a:t>OPECST</a:t>
                </a:r>
                <a:endParaRPr lang="en-US" sz="1200" b="1" dirty="0">
                  <a:solidFill>
                    <a:srgbClr val="7FA8D9"/>
                  </a:solidFill>
                </a:endParaRPr>
              </a:p>
            </p:txBody>
          </p:sp>
        </p:grpSp>
        <p:pic>
          <p:nvPicPr>
            <p:cNvPr id="30" name="Image 29">
              <a:extLst>
                <a:ext uri="{FF2B5EF4-FFF2-40B4-BE49-F238E27FC236}">
                  <a16:creationId xmlns:a16="http://schemas.microsoft.com/office/drawing/2014/main" id="{07EA35E6-12B7-4C82-8D58-03D81AA1E7C4}"/>
                </a:ext>
              </a:extLst>
            </p:cNvPr>
            <p:cNvPicPr>
              <a:picLocks noChangeAspect="1"/>
            </p:cNvPicPr>
            <p:nvPr/>
          </p:nvPicPr>
          <p:blipFill rotWithShape="1">
            <a:blip r:embed="rId6">
              <a:clrChange>
                <a:clrFrom>
                  <a:srgbClr val="FFFFFF"/>
                </a:clrFrom>
                <a:clrTo>
                  <a:srgbClr val="FFFFFF">
                    <a:alpha val="0"/>
                  </a:srgbClr>
                </a:clrTo>
              </a:clrChange>
            </a:blip>
            <a:srcRect l="31236" r="30598"/>
            <a:stretch/>
          </p:blipFill>
          <p:spPr>
            <a:xfrm>
              <a:off x="11389981" y="3437686"/>
              <a:ext cx="750752" cy="1101550"/>
            </a:xfrm>
            <a:prstGeom prst="rect">
              <a:avLst/>
            </a:prstGeom>
          </p:spPr>
        </p:pic>
        <p:pic>
          <p:nvPicPr>
            <p:cNvPr id="32" name="Picture 6" descr="Polichinelle, Pinocchio et les autres. Les ficelles des pantins et  marionnettes.">
              <a:extLst>
                <a:ext uri="{FF2B5EF4-FFF2-40B4-BE49-F238E27FC236}">
                  <a16:creationId xmlns:a16="http://schemas.microsoft.com/office/drawing/2014/main" id="{71DB85AE-E0B5-4B37-BAD5-D8340804BAE5}"/>
                </a:ext>
              </a:extLst>
            </p:cNvPr>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b="57430"/>
            <a:stretch/>
          </p:blipFill>
          <p:spPr bwMode="auto">
            <a:xfrm rot="1345600">
              <a:off x="10792000" y="4190688"/>
              <a:ext cx="1905000" cy="1013688"/>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Connecteur droit 66">
              <a:extLst>
                <a:ext uri="{FF2B5EF4-FFF2-40B4-BE49-F238E27FC236}">
                  <a16:creationId xmlns:a16="http://schemas.microsoft.com/office/drawing/2014/main" id="{5A7F2295-530D-40FB-9844-936A14CB673E}"/>
                </a:ext>
              </a:extLst>
            </p:cNvPr>
            <p:cNvCxnSpPr>
              <a:cxnSpLocks/>
            </p:cNvCxnSpPr>
            <p:nvPr/>
          </p:nvCxnSpPr>
          <p:spPr>
            <a:xfrm flipH="1">
              <a:off x="11433030" y="5040508"/>
              <a:ext cx="103216" cy="5365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C0272BD6-A0F7-4299-B077-A2A3A007F891}"/>
                </a:ext>
              </a:extLst>
            </p:cNvPr>
            <p:cNvCxnSpPr>
              <a:cxnSpLocks/>
            </p:cNvCxnSpPr>
            <p:nvPr/>
          </p:nvCxnSpPr>
          <p:spPr>
            <a:xfrm flipH="1">
              <a:off x="11502394" y="5246645"/>
              <a:ext cx="272894" cy="4135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222DCE23-B408-4E42-A68C-DBF063D5920C}"/>
                </a:ext>
              </a:extLst>
            </p:cNvPr>
            <p:cNvCxnSpPr>
              <a:cxnSpLocks/>
            </p:cNvCxnSpPr>
            <p:nvPr/>
          </p:nvCxnSpPr>
          <p:spPr>
            <a:xfrm flipH="1">
              <a:off x="11538735" y="5328039"/>
              <a:ext cx="398595" cy="367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D0F5EABE-0EC2-4087-9AEB-9CA1E8F25416}"/>
                </a:ext>
              </a:extLst>
            </p:cNvPr>
            <p:cNvCxnSpPr>
              <a:cxnSpLocks/>
            </p:cNvCxnSpPr>
            <p:nvPr/>
          </p:nvCxnSpPr>
          <p:spPr>
            <a:xfrm>
              <a:off x="11121128" y="4989464"/>
              <a:ext cx="271427" cy="595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17441D79-436F-4953-BF5B-F8A01CA6E792}"/>
              </a:ext>
            </a:extLst>
          </p:cNvPr>
          <p:cNvSpPr txBox="1"/>
          <p:nvPr/>
        </p:nvSpPr>
        <p:spPr>
          <a:xfrm rot="16200000">
            <a:off x="5791490" y="4295944"/>
            <a:ext cx="752129" cy="369332"/>
          </a:xfrm>
          <a:prstGeom prst="rect">
            <a:avLst/>
          </a:prstGeom>
          <a:noFill/>
        </p:spPr>
        <p:txBody>
          <a:bodyPr wrap="none" rtlCol="0">
            <a:spAutoFit/>
          </a:bodyPr>
          <a:lstStyle>
            <a:defPPr>
              <a:defRPr lang="fr-FR"/>
            </a:defPPr>
            <a:lvl1pPr>
              <a:defRPr b="1">
                <a:solidFill>
                  <a:srgbClr val="EE4757"/>
                </a:solidFill>
              </a:defRPr>
            </a:lvl1pPr>
          </a:lstStyle>
          <a:p>
            <a:r>
              <a:rPr lang="fr-FR" dirty="0"/>
              <a:t>05/07</a:t>
            </a:r>
          </a:p>
        </p:txBody>
      </p:sp>
      <p:sp>
        <p:nvSpPr>
          <p:cNvPr id="37" name="ZoneTexte 36">
            <a:extLst>
              <a:ext uri="{FF2B5EF4-FFF2-40B4-BE49-F238E27FC236}">
                <a16:creationId xmlns:a16="http://schemas.microsoft.com/office/drawing/2014/main" id="{E871ABA0-CE01-4221-9609-52CD6F741A5F}"/>
              </a:ext>
            </a:extLst>
          </p:cNvPr>
          <p:cNvSpPr txBox="1"/>
          <p:nvPr/>
        </p:nvSpPr>
        <p:spPr>
          <a:xfrm>
            <a:off x="5660191" y="3265964"/>
            <a:ext cx="912059"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Colloque</a:t>
            </a:r>
          </a:p>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IS</a:t>
            </a:r>
          </a:p>
        </p:txBody>
      </p:sp>
      <p:sp>
        <p:nvSpPr>
          <p:cNvPr id="3" name="Bulle narrative : rectangle à coins arrondis 2">
            <a:extLst>
              <a:ext uri="{FF2B5EF4-FFF2-40B4-BE49-F238E27FC236}">
                <a16:creationId xmlns:a16="http://schemas.microsoft.com/office/drawing/2014/main" id="{074375FF-CEE5-41BE-8E3B-F99A67E4E25E}"/>
              </a:ext>
            </a:extLst>
          </p:cNvPr>
          <p:cNvSpPr/>
          <p:nvPr/>
        </p:nvSpPr>
        <p:spPr>
          <a:xfrm>
            <a:off x="10292669" y="1636514"/>
            <a:ext cx="1812482" cy="1524288"/>
          </a:xfrm>
          <a:prstGeom prst="wedgeRoundRectCallout">
            <a:avLst>
              <a:gd name="adj1" fmla="val -43834"/>
              <a:gd name="adj2" fmla="val 103370"/>
              <a:gd name="adj3" fmla="val 16667"/>
            </a:avLst>
          </a:prstGeom>
          <a:solidFill>
            <a:srgbClr val="7FA8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Projet de loi pour le 10 septembre!!!</a:t>
            </a:r>
          </a:p>
        </p:txBody>
      </p:sp>
      <p:sp>
        <p:nvSpPr>
          <p:cNvPr id="39" name="ZoneTexte 38">
            <a:extLst>
              <a:ext uri="{FF2B5EF4-FFF2-40B4-BE49-F238E27FC236}">
                <a16:creationId xmlns:a16="http://schemas.microsoft.com/office/drawing/2014/main" id="{7FDC4D76-859B-441C-B7E8-4AD1D6E3C250}"/>
              </a:ext>
            </a:extLst>
          </p:cNvPr>
          <p:cNvSpPr txBox="1"/>
          <p:nvPr/>
        </p:nvSpPr>
        <p:spPr>
          <a:xfrm>
            <a:off x="8507919" y="3265963"/>
            <a:ext cx="1397259" cy="584775"/>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Rencontre IS/MTE </a:t>
            </a:r>
          </a:p>
        </p:txBody>
      </p:sp>
      <p:sp>
        <p:nvSpPr>
          <p:cNvPr id="41" name="ZoneTexte 40">
            <a:extLst>
              <a:ext uri="{FF2B5EF4-FFF2-40B4-BE49-F238E27FC236}">
                <a16:creationId xmlns:a16="http://schemas.microsoft.com/office/drawing/2014/main" id="{3254A8DC-71D0-4A36-8AAC-F169F0748C2F}"/>
              </a:ext>
            </a:extLst>
          </p:cNvPr>
          <p:cNvSpPr txBox="1"/>
          <p:nvPr/>
        </p:nvSpPr>
        <p:spPr>
          <a:xfrm rot="16200000">
            <a:off x="8464375" y="4317957"/>
            <a:ext cx="752129" cy="369332"/>
          </a:xfrm>
          <a:prstGeom prst="rect">
            <a:avLst/>
          </a:prstGeom>
          <a:noFill/>
        </p:spPr>
        <p:txBody>
          <a:bodyPr wrap="none" rtlCol="0">
            <a:spAutoFit/>
          </a:bodyPr>
          <a:lstStyle/>
          <a:p>
            <a:r>
              <a:rPr lang="fr-FR" b="1" dirty="0">
                <a:solidFill>
                  <a:srgbClr val="EE4757"/>
                </a:solidFill>
              </a:rPr>
              <a:t>19/07</a:t>
            </a:r>
          </a:p>
        </p:txBody>
      </p:sp>
      <p:sp>
        <p:nvSpPr>
          <p:cNvPr id="42" name="ZoneTexte 41">
            <a:extLst>
              <a:ext uri="{FF2B5EF4-FFF2-40B4-BE49-F238E27FC236}">
                <a16:creationId xmlns:a16="http://schemas.microsoft.com/office/drawing/2014/main" id="{FD4500AD-6189-49DA-8DF2-D94DB3461980}"/>
              </a:ext>
            </a:extLst>
          </p:cNvPr>
          <p:cNvSpPr txBox="1"/>
          <p:nvPr/>
        </p:nvSpPr>
        <p:spPr>
          <a:xfrm>
            <a:off x="8497628" y="3780723"/>
            <a:ext cx="1397259" cy="338554"/>
          </a:xfrm>
          <a:prstGeom prst="rect">
            <a:avLst/>
          </a:prstGeom>
          <a:noFill/>
          <a:ln w="28575">
            <a:solidFill>
              <a:srgbClr val="EE4757"/>
            </a:solidFill>
            <a:prstDash val="lgDash"/>
          </a:ln>
        </p:spPr>
        <p:txBody>
          <a:bodyPr wrap="square" rtlCol="0">
            <a:spAutoFit/>
          </a:bodyPr>
          <a:lstStyle/>
          <a:p>
            <a:pPr algn="ctr"/>
            <a:r>
              <a:rPr lang="fr-FR" sz="1600" b="1" dirty="0">
                <a:solidFill>
                  <a:schemeClr val="accent1">
                    <a:lumMod val="75000"/>
                  </a:schemeClr>
                </a:solidFill>
                <a:latin typeface="Bernard MT Condensed" panose="02050806060905020404" pitchFamily="18" charset="0"/>
                <a:cs typeface="72 Condensed" panose="020B0506030000000003" pitchFamily="34" charset="0"/>
              </a:rPr>
              <a:t>CPN</a:t>
            </a:r>
          </a:p>
        </p:txBody>
      </p:sp>
    </p:spTree>
    <p:extLst>
      <p:ext uri="{BB962C8B-B14F-4D97-AF65-F5344CB8AC3E}">
        <p14:creationId xmlns:p14="http://schemas.microsoft.com/office/powerpoint/2010/main" val="325579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7">
            <a:extLst>
              <a:ext uri="{FF2B5EF4-FFF2-40B4-BE49-F238E27FC236}">
                <a16:creationId xmlns:a16="http://schemas.microsoft.com/office/drawing/2014/main" id="{11183B9B-A8C9-4B06-8575-3D39FD6CFB25}"/>
              </a:ext>
            </a:extLst>
          </p:cNvPr>
          <p:cNvSpPr>
            <a:spLocks noGrp="1"/>
          </p:cNvSpPr>
          <p:nvPr>
            <p:ph idx="1"/>
          </p:nvPr>
        </p:nvSpPr>
        <p:spPr>
          <a:xfrm>
            <a:off x="486568" y="1392223"/>
            <a:ext cx="11218863" cy="952500"/>
          </a:xfrm>
          <a:prstGeom prst="rect">
            <a:avLst/>
          </a:prstGeom>
          <a:noFill/>
          <a:ln w="0" cmpd="sng">
            <a:noFill/>
            <a:prstDash val="solid"/>
          </a:ln>
        </p:spPr>
        <p:txBody>
          <a:bodyPr vert="horz" lIns="0" tIns="0" rIns="0" bIns="0" anchor="t">
            <a:normAutofit/>
          </a:bodyPr>
          <a:lstStyle/>
          <a:p>
            <a:pPr marL="0" marR="0" indent="0" algn="l">
              <a:lnSpc>
                <a:spcPts val="4300"/>
              </a:lnSpc>
              <a:spcAft>
                <a:spcPts val="0"/>
              </a:spcAft>
              <a:buNone/>
            </a:pPr>
            <a:r>
              <a:rPr lang="fr-FR" sz="3200" b="1" spc="25" dirty="0">
                <a:latin typeface="Trebuchet MS" panose="22635452340000000000" pitchFamily="2"/>
              </a:rPr>
              <a:t>Communiqué du CPN </a:t>
            </a:r>
          </a:p>
        </p:txBody>
      </p:sp>
      <p:sp>
        <p:nvSpPr>
          <p:cNvPr id="2" name="Espace réservé du numéro de diapositive 1">
            <a:extLst>
              <a:ext uri="{FF2B5EF4-FFF2-40B4-BE49-F238E27FC236}">
                <a16:creationId xmlns:a16="http://schemas.microsoft.com/office/drawing/2014/main" id="{D7DD1CB2-66DE-49E6-BCB8-3AB7905460C1}"/>
              </a:ext>
            </a:extLst>
          </p:cNvPr>
          <p:cNvSpPr>
            <a:spLocks noGrp="1"/>
          </p:cNvSpPr>
          <p:nvPr>
            <p:ph type="sldNum" sz="quarter" idx="12"/>
          </p:nvPr>
        </p:nvSpPr>
        <p:spPr/>
        <p:txBody>
          <a:bodyPr/>
          <a:lstStyle/>
          <a:p>
            <a:fld id="{20B35EF6-8718-4233-AC5A-D78F068ACFE5}" type="slidenum">
              <a:rPr lang="fr-FR" smtClean="0"/>
              <a:t>4</a:t>
            </a:fld>
            <a:endParaRPr lang="fr-FR"/>
          </a:p>
        </p:txBody>
      </p:sp>
      <p:pic>
        <p:nvPicPr>
          <p:cNvPr id="9" name="Image 8">
            <a:extLst>
              <a:ext uri="{FF2B5EF4-FFF2-40B4-BE49-F238E27FC236}">
                <a16:creationId xmlns:a16="http://schemas.microsoft.com/office/drawing/2014/main" id="{F62AE84B-CBEE-4B23-A747-A3F999BA8DCA}"/>
              </a:ext>
            </a:extLst>
          </p:cNvPr>
          <p:cNvPicPr>
            <a:picLocks noChangeAspect="1"/>
          </p:cNvPicPr>
          <p:nvPr/>
        </p:nvPicPr>
        <p:blipFill rotWithShape="1">
          <a:blip r:embed="rId2">
            <a:alphaModFix/>
          </a:blip>
          <a:srcRect l="16858" t="17112" r="23438" b="9026"/>
          <a:stretch/>
        </p:blipFill>
        <p:spPr>
          <a:xfrm>
            <a:off x="36000" y="2094026"/>
            <a:ext cx="6156000" cy="4284000"/>
          </a:xfrm>
          <a:prstGeom prst="rect">
            <a:avLst/>
          </a:prstGeom>
        </p:spPr>
      </p:pic>
      <p:sp>
        <p:nvSpPr>
          <p:cNvPr id="3" name="ZoneTexte 2">
            <a:extLst>
              <a:ext uri="{FF2B5EF4-FFF2-40B4-BE49-F238E27FC236}">
                <a16:creationId xmlns:a16="http://schemas.microsoft.com/office/drawing/2014/main" id="{95DE620F-8CAA-4B12-A755-A854738038E8}"/>
              </a:ext>
            </a:extLst>
          </p:cNvPr>
          <p:cNvSpPr txBox="1"/>
          <p:nvPr/>
        </p:nvSpPr>
        <p:spPr>
          <a:xfrm>
            <a:off x="6172199" y="2226878"/>
            <a:ext cx="5838825" cy="424731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fr-FR" dirty="0"/>
              <a:t>« Le CPN a pris connaissance du rapport de l’OPECST qui recommande de créer une grande autorité indépendante de la sureté nucléaire et de la radioprotection dont les moyens financiers et humains seraient renforcés. Cette nouvelle autorité permettra d’adapter la sureté nucléaire face aux 3 défis de la relance nucléaire que sont (i) la prolongation du parc existant, (ii) la construction de nouveaux EPR et (iii) le développement de petits réacteurs modulaires innovants. Le CPN a confirmé la volonté du Gouvernement d’avancer en ce sens en veillant à ce que l’ensemble des missions de l’ASN et l’IRSN soient préservées et leurs moyens humains renforcés. </a:t>
            </a:r>
            <a:r>
              <a:rPr lang="fr-FR" b="1" dirty="0"/>
              <a:t>Le CPN a donné mission à la ministre de la transition énergétique d’engager les concertations avec les parties prenantes et les parlementaires en vue de préparer un projet de loi d’ici l’automne</a:t>
            </a:r>
            <a:r>
              <a:rPr lang="fr-FR" dirty="0"/>
              <a:t>. »</a:t>
            </a:r>
          </a:p>
        </p:txBody>
      </p:sp>
    </p:spTree>
    <p:extLst>
      <p:ext uri="{BB962C8B-B14F-4D97-AF65-F5344CB8AC3E}">
        <p14:creationId xmlns:p14="http://schemas.microsoft.com/office/powerpoint/2010/main" val="261341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673332" y="2391468"/>
            <a:ext cx="11218632" cy="3729830"/>
          </a:xfrm>
        </p:spPr>
        <p:txBody>
          <a:bodyPr vert="horz" lIns="91440" tIns="45720" rIns="91440" bIns="45720" rtlCol="0">
            <a:normAutofit fontScale="77500" lnSpcReduction="20000"/>
          </a:bodyPr>
          <a:lstStyle/>
          <a:p>
            <a:endParaRPr lang="fr-FR" dirty="0"/>
          </a:p>
          <a:p>
            <a:pPr marL="228600" lvl="1">
              <a:lnSpc>
                <a:spcPct val="100000"/>
              </a:lnSpc>
              <a:spcBef>
                <a:spcPts val="1000"/>
              </a:spcBef>
            </a:pPr>
            <a:r>
              <a:rPr lang="fr-FR" sz="2800" dirty="0"/>
              <a:t>Un rapport de l’OPECST vendu comme une étude d’impact, qui conclut sur la nécessité de la fusion</a:t>
            </a:r>
          </a:p>
          <a:p>
            <a:pPr marL="228600" lvl="1">
              <a:lnSpc>
                <a:spcPct val="100000"/>
              </a:lnSpc>
              <a:spcBef>
                <a:spcPts val="1000"/>
              </a:spcBef>
            </a:pPr>
            <a:r>
              <a:rPr lang="fr-FR" sz="2800" dirty="0"/>
              <a:t>Un projet de loi dédié avec un débat parlementaire dédié : les oppositions sur la méthode tombent en partie</a:t>
            </a:r>
          </a:p>
          <a:p>
            <a:pPr marL="228600" lvl="1">
              <a:lnSpc>
                <a:spcPct val="100000"/>
              </a:lnSpc>
              <a:spcBef>
                <a:spcPts val="1000"/>
              </a:spcBef>
            </a:pPr>
            <a:r>
              <a:rPr lang="fr-FR" sz="2800" dirty="0"/>
              <a:t>Une information de l’IS sur l’élaboration du projet de loi, ce qui apparaît comme une forme de concertation</a:t>
            </a:r>
          </a:p>
          <a:p>
            <a:pPr marL="228600" lvl="1">
              <a:lnSpc>
                <a:spcPct val="100000"/>
              </a:lnSpc>
              <a:spcBef>
                <a:spcPts val="1000"/>
              </a:spcBef>
            </a:pPr>
            <a:r>
              <a:rPr lang="fr-FR" sz="2800" dirty="0"/>
              <a:t>L’ampleur du chantier apparait de plus en plus :  construction d’ « une organisation inédite » truffée de dérogations au droit commun, ça ne va pas être simple !</a:t>
            </a:r>
          </a:p>
          <a:p>
            <a:pPr marL="228600" lvl="1">
              <a:lnSpc>
                <a:spcPct val="100000"/>
              </a:lnSpc>
              <a:spcBef>
                <a:spcPts val="1000"/>
              </a:spcBef>
            </a:pPr>
            <a:r>
              <a:rPr lang="fr-FR" sz="2800" dirty="0"/>
              <a:t>L’impact du projet sur la capacité d’expertise apparaît de plus en plus, avec des effets sur le programme industriel de relance : ça va être compliqué </a:t>
            </a:r>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392223"/>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Font typeface="Arial" panose="020B0604020202020204" pitchFamily="34" charset="0"/>
              <a:buNone/>
            </a:pPr>
            <a:r>
              <a:rPr lang="fr-FR" sz="3200" b="1" spc="25" dirty="0">
                <a:latin typeface="Trebuchet MS" panose="22635452340000000000" pitchFamily="2"/>
              </a:rPr>
              <a:t>Un contexte de mise en débat du projet de loi qui change </a:t>
            </a:r>
          </a:p>
        </p:txBody>
      </p:sp>
    </p:spTree>
    <p:extLst>
      <p:ext uri="{BB962C8B-B14F-4D97-AF65-F5344CB8AC3E}">
        <p14:creationId xmlns:p14="http://schemas.microsoft.com/office/powerpoint/2010/main" val="160165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p:txBody>
          <a:bodyPr>
            <a:normAutofit/>
          </a:bodyPr>
          <a:lstStyle/>
          <a:p>
            <a:endParaRPr lang="fr-FR" dirty="0">
              <a:effectLst/>
            </a:endParaRPr>
          </a:p>
          <a:p>
            <a:pPr marL="228600" lvl="1">
              <a:lnSpc>
                <a:spcPct val="80000"/>
              </a:lnSpc>
              <a:spcBef>
                <a:spcPts val="1000"/>
              </a:spcBef>
            </a:pPr>
            <a:r>
              <a:rPr lang="fr-FR" sz="2600" dirty="0"/>
              <a:t>Pas de diagnostic de l’existant</a:t>
            </a:r>
          </a:p>
          <a:p>
            <a:pPr marL="228600" lvl="1">
              <a:lnSpc>
                <a:spcPct val="80000"/>
              </a:lnSpc>
              <a:spcBef>
                <a:spcPts val="1000"/>
              </a:spcBef>
            </a:pPr>
            <a:r>
              <a:rPr lang="fr-FR" sz="2600" dirty="0"/>
              <a:t>Pas d’étude d’impact</a:t>
            </a:r>
          </a:p>
          <a:p>
            <a:pPr marL="228600" lvl="1">
              <a:lnSpc>
                <a:spcPct val="80000"/>
              </a:lnSpc>
              <a:spcBef>
                <a:spcPts val="1000"/>
              </a:spcBef>
            </a:pPr>
            <a:r>
              <a:rPr lang="fr-FR" sz="2600" dirty="0"/>
              <a:t>Projet toujours flou, rien de concret </a:t>
            </a:r>
          </a:p>
          <a:p>
            <a:pPr marL="0" lvl="1" indent="0">
              <a:lnSpc>
                <a:spcPct val="80000"/>
              </a:lnSpc>
              <a:spcBef>
                <a:spcPts val="1000"/>
              </a:spcBef>
              <a:buNone/>
            </a:pPr>
            <a:endParaRPr lang="fr-FR" sz="26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392223"/>
            <a:ext cx="11218863" cy="952500"/>
          </a:xfrm>
          <a:prstGeom prst="rect">
            <a:avLst/>
          </a:prstGeom>
          <a:noFill/>
          <a:ln w="0" cmpd="sng">
            <a:noFill/>
            <a:prstDash val="solid"/>
          </a:ln>
        </p:spPr>
        <p:txBody>
          <a:bodyPr vert="horz" lIns="0" tIns="0" rIns="0" bIns="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Font typeface="Arial" panose="020B0604020202020204" pitchFamily="34" charset="0"/>
              <a:buNone/>
            </a:pPr>
            <a:r>
              <a:rPr lang="fr-FR" sz="3200" b="1" spc="25" dirty="0">
                <a:latin typeface="Trebuchet MS" panose="22635452340000000000" pitchFamily="2"/>
              </a:rPr>
              <a:t>Rédaction du projet de loi : Les questions / points durs persistants</a:t>
            </a:r>
          </a:p>
        </p:txBody>
      </p:sp>
      <p:pic>
        <p:nvPicPr>
          <p:cNvPr id="2" name="Image 1">
            <a:extLst>
              <a:ext uri="{FF2B5EF4-FFF2-40B4-BE49-F238E27FC236}">
                <a16:creationId xmlns:a16="http://schemas.microsoft.com/office/drawing/2014/main" id="{90DEB005-C210-49CA-81B4-0BE530A08BEE}"/>
              </a:ext>
            </a:extLst>
          </p:cNvPr>
          <p:cNvPicPr>
            <a:picLocks noChangeAspect="1"/>
          </p:cNvPicPr>
          <p:nvPr/>
        </p:nvPicPr>
        <p:blipFill>
          <a:blip r:embed="rId2"/>
          <a:stretch>
            <a:fillRect/>
          </a:stretch>
        </p:blipFill>
        <p:spPr>
          <a:xfrm>
            <a:off x="7952152" y="3791703"/>
            <a:ext cx="3273220" cy="2415320"/>
          </a:xfrm>
          <a:prstGeom prst="rect">
            <a:avLst/>
          </a:prstGeom>
        </p:spPr>
      </p:pic>
    </p:spTree>
    <p:extLst>
      <p:ext uri="{BB962C8B-B14F-4D97-AF65-F5344CB8AC3E}">
        <p14:creationId xmlns:p14="http://schemas.microsoft.com/office/powerpoint/2010/main" val="160328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p:txBody>
          <a:bodyPr>
            <a:normAutofit/>
          </a:bodyPr>
          <a:lstStyle/>
          <a:p>
            <a:endParaRPr lang="fr-FR" dirty="0">
              <a:effectLst/>
            </a:endParaRPr>
          </a:p>
          <a:p>
            <a:pPr marL="228600" lvl="1">
              <a:lnSpc>
                <a:spcPct val="80000"/>
              </a:lnSpc>
              <a:spcBef>
                <a:spcPts val="1000"/>
              </a:spcBef>
            </a:pPr>
            <a:r>
              <a:rPr lang="fr-FR" sz="2600" dirty="0"/>
              <a:t>Prévenir: combattre l’adoption de la loi</a:t>
            </a:r>
          </a:p>
          <a:p>
            <a:pPr marL="228600" lvl="1">
              <a:lnSpc>
                <a:spcPct val="80000"/>
              </a:lnSpc>
              <a:spcBef>
                <a:spcPts val="1000"/>
              </a:spcBef>
            </a:pPr>
            <a:r>
              <a:rPr lang="fr-FR" sz="2600" dirty="0"/>
              <a:t>Limiter les conséquences : participation aux échanges pour adapter le contenu de la loi</a:t>
            </a:r>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392223"/>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Stratégie IS adoptée durant l’été: Défense en profondeur</a:t>
            </a:r>
          </a:p>
          <a:p>
            <a:pPr marL="0" indent="0">
              <a:lnSpc>
                <a:spcPts val="4300"/>
              </a:lnSpc>
              <a:buFont typeface="Arial" panose="020B0604020202020204" pitchFamily="34" charset="0"/>
              <a:buNone/>
            </a:pPr>
            <a:endParaRPr lang="fr-FR" sz="3200" b="1" spc="25" dirty="0">
              <a:latin typeface="Trebuchet MS" panose="22635452340000000000" pitchFamily="2"/>
            </a:endParaRPr>
          </a:p>
        </p:txBody>
      </p:sp>
    </p:spTree>
    <p:extLst>
      <p:ext uri="{BB962C8B-B14F-4D97-AF65-F5344CB8AC3E}">
        <p14:creationId xmlns:p14="http://schemas.microsoft.com/office/powerpoint/2010/main" val="346108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392223"/>
            <a:ext cx="11218863" cy="952500"/>
          </a:xfrm>
          <a:prstGeom prst="rect">
            <a:avLst/>
          </a:prstGeom>
          <a:noFill/>
          <a:ln w="0" cmpd="sng">
            <a:noFill/>
            <a:prstDash val="solid"/>
          </a:ln>
        </p:spPr>
        <p:txBody>
          <a:bodyPr vert="horz" lIns="0" tIns="0" rIns="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sz="3200" b="1" spc="25" dirty="0">
                <a:latin typeface="Trebuchet MS" panose="22635452340000000000" pitchFamily="2"/>
              </a:rPr>
              <a:t>Prévenir : Combattre l’adoption de la loi</a:t>
            </a:r>
          </a:p>
          <a:p>
            <a:pPr marL="0" indent="0">
              <a:lnSpc>
                <a:spcPts val="4300"/>
              </a:lnSpc>
              <a:buFont typeface="Arial" panose="020B0604020202020204" pitchFamily="34" charset="0"/>
              <a:buNone/>
            </a:pPr>
            <a:endParaRPr lang="fr-FR" sz="3200" b="1" spc="25" dirty="0">
              <a:latin typeface="Trebuchet MS" panose="22635452340000000000" pitchFamily="2"/>
            </a:endParaRPr>
          </a:p>
        </p:txBody>
      </p:sp>
      <p:sp>
        <p:nvSpPr>
          <p:cNvPr id="3" name="Espace réservé du contenu 2">
            <a:extLst>
              <a:ext uri="{FF2B5EF4-FFF2-40B4-BE49-F238E27FC236}">
                <a16:creationId xmlns:a16="http://schemas.microsoft.com/office/drawing/2014/main" id="{E2D6FA87-259A-49CF-9FEA-87E6D12ED880}"/>
              </a:ext>
            </a:extLst>
          </p:cNvPr>
          <p:cNvSpPr>
            <a:spLocks noGrp="1"/>
          </p:cNvSpPr>
          <p:nvPr>
            <p:ph idx="1"/>
          </p:nvPr>
        </p:nvSpPr>
        <p:spPr>
          <a:xfrm>
            <a:off x="409575" y="2400993"/>
            <a:ext cx="11630025" cy="3729830"/>
          </a:xfrm>
        </p:spPr>
        <p:txBody>
          <a:bodyPr/>
          <a:lstStyle/>
          <a:p>
            <a:r>
              <a:rPr lang="fr-FR" dirty="0"/>
              <a:t>Rédaction d’un appel sur la gouvernance de la sécurité nucléaire</a:t>
            </a:r>
          </a:p>
          <a:p>
            <a:pPr lvl="1"/>
            <a:r>
              <a:rPr lang="fr-FR" dirty="0"/>
              <a:t>Signature de l’appel par des personnalités connues et reconnues (en cours)</a:t>
            </a:r>
          </a:p>
          <a:p>
            <a:pPr lvl="1"/>
            <a:r>
              <a:rPr lang="fr-FR" dirty="0"/>
              <a:t>Publication de l’appel par une tribune dans Le Monde (mi-septembre)</a:t>
            </a:r>
          </a:p>
          <a:p>
            <a:pPr lvl="1"/>
            <a:r>
              <a:rPr lang="fr-FR" dirty="0"/>
              <a:t>Ouverture des signatures à la Terre entière</a:t>
            </a:r>
          </a:p>
          <a:p>
            <a:pPr lvl="1"/>
            <a:endParaRPr lang="fr-FR" dirty="0"/>
          </a:p>
          <a:p>
            <a:r>
              <a:rPr lang="fr-FR" dirty="0"/>
              <a:t>Organisation d’une table ronde plurielle à l’assemblée nationale (mi-octobre)</a:t>
            </a:r>
          </a:p>
          <a:p>
            <a:r>
              <a:rPr lang="fr-FR" dirty="0"/>
              <a:t>Envoi lettre des salariés aux parlementaires de leur circonscription</a:t>
            </a:r>
          </a:p>
          <a:p>
            <a:r>
              <a:rPr lang="fr-FR" dirty="0"/>
              <a:t>Appel à la grève et manifestation lors du débat parlementaire ? (vote salariés)</a:t>
            </a:r>
          </a:p>
          <a:p>
            <a:endParaRPr lang="fr-FR" dirty="0"/>
          </a:p>
        </p:txBody>
      </p:sp>
    </p:spTree>
    <p:extLst>
      <p:ext uri="{BB962C8B-B14F-4D97-AF65-F5344CB8AC3E}">
        <p14:creationId xmlns:p14="http://schemas.microsoft.com/office/powerpoint/2010/main" val="138754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18F1CB5-475E-4C05-B2F2-32AE9519A970}"/>
              </a:ext>
            </a:extLst>
          </p:cNvPr>
          <p:cNvSpPr>
            <a:spLocks noGrp="1"/>
          </p:cNvSpPr>
          <p:nvPr>
            <p:ph idx="1"/>
          </p:nvPr>
        </p:nvSpPr>
        <p:spPr>
          <a:xfrm>
            <a:off x="673332" y="2467668"/>
            <a:ext cx="11218632" cy="3729830"/>
          </a:xfrm>
        </p:spPr>
        <p:txBody>
          <a:bodyPr>
            <a:noAutofit/>
          </a:bodyPr>
          <a:lstStyle/>
          <a:p>
            <a:r>
              <a:rPr lang="fr-FR" sz="2000" dirty="0"/>
              <a:t>La ministre a demandé pour début septembre au Directeur général de la prévention des Risques (DGPR) un projet de loi de création de la nouvelle entité. Examen par le conseil d’état et présentation du projet en conseil des ministres pour un vote de la loi en fin d’année voire 1</a:t>
            </a:r>
            <a:r>
              <a:rPr lang="fr-FR" sz="2000" baseline="30000" dirty="0"/>
              <a:t>er</a:t>
            </a:r>
            <a:r>
              <a:rPr lang="fr-FR" sz="2000" dirty="0"/>
              <a:t> trimestre 2024.</a:t>
            </a:r>
          </a:p>
          <a:p>
            <a:r>
              <a:rPr lang="fr-FR" sz="2000" dirty="0"/>
              <a:t>La directrice de cabinet de la ministre a insisté pour que l’IS participe aux échanges sur le projet de loi</a:t>
            </a:r>
          </a:p>
          <a:p>
            <a:r>
              <a:rPr lang="fr-FR" sz="2000" dirty="0"/>
              <a:t>1</a:t>
            </a:r>
            <a:r>
              <a:rPr lang="fr-FR" sz="2000" baseline="30000" dirty="0"/>
              <a:t>er</a:t>
            </a:r>
            <a:r>
              <a:rPr lang="fr-FR" sz="2000" dirty="0"/>
              <a:t> échange informel avec DGPR le 31 juillet puis échange le 8 août avec la DGPR/DGT/DGAFP. Un échange formel avec DGPR le 4 septembre matin.</a:t>
            </a:r>
          </a:p>
          <a:p>
            <a:r>
              <a:rPr lang="fr-FR" sz="2000" dirty="0"/>
              <a:t>Réunions avec :</a:t>
            </a:r>
          </a:p>
          <a:p>
            <a:pPr lvl="1">
              <a:buFont typeface="Courier New" panose="02070309020205020404" pitchFamily="49" charset="0"/>
              <a:buChar char="o"/>
            </a:pPr>
            <a:r>
              <a:rPr lang="fr-FR" sz="2000" dirty="0"/>
              <a:t>la direction de l’IRSN (24/08)</a:t>
            </a:r>
          </a:p>
          <a:p>
            <a:pPr lvl="1">
              <a:buFont typeface="Courier New" panose="02070309020205020404" pitchFamily="49" charset="0"/>
              <a:buChar char="o"/>
            </a:pPr>
            <a:r>
              <a:rPr lang="fr-FR" sz="2000" dirty="0"/>
              <a:t>OS de l’ASN (août-06/09)</a:t>
            </a:r>
          </a:p>
          <a:p>
            <a:pPr lvl="1">
              <a:buFont typeface="Courier New" panose="02070309020205020404" pitchFamily="49" charset="0"/>
              <a:buChar char="o"/>
            </a:pPr>
            <a:r>
              <a:rPr lang="fr-FR" sz="2000" dirty="0"/>
              <a:t>collège de l’ASN (31/08)</a:t>
            </a:r>
          </a:p>
          <a:p>
            <a:pPr lvl="1">
              <a:buFont typeface="Courier New" panose="02070309020205020404" pitchFamily="49" charset="0"/>
              <a:buChar char="o"/>
            </a:pPr>
            <a:r>
              <a:rPr lang="fr-FR" sz="2000" dirty="0"/>
              <a:t>la ministre (08/09 à confirmer)</a:t>
            </a:r>
          </a:p>
          <a:p>
            <a:pPr lvl="1">
              <a:buFont typeface="Courier New" panose="02070309020205020404" pitchFamily="49" charset="0"/>
              <a:buChar char="o"/>
            </a:pPr>
            <a:endParaRPr lang="fr-FR" sz="2000" dirty="0"/>
          </a:p>
          <a:p>
            <a:pPr marL="0" indent="0">
              <a:buNone/>
            </a:pPr>
            <a:endParaRPr lang="fr-FR" sz="2400" dirty="0"/>
          </a:p>
          <a:p>
            <a:endParaRPr lang="fr-FR" sz="2000" dirty="0"/>
          </a:p>
          <a:p>
            <a:endParaRPr lang="fr-FR" sz="2000" dirty="0"/>
          </a:p>
        </p:txBody>
      </p:sp>
      <p:sp>
        <p:nvSpPr>
          <p:cNvPr id="13" name="Espace réservé du texte 27">
            <a:extLst>
              <a:ext uri="{FF2B5EF4-FFF2-40B4-BE49-F238E27FC236}">
                <a16:creationId xmlns:a16="http://schemas.microsoft.com/office/drawing/2014/main" id="{33E44607-F67C-4D01-B0D2-725F90AA2259}"/>
              </a:ext>
            </a:extLst>
          </p:cNvPr>
          <p:cNvSpPr txBox="1">
            <a:spLocks/>
          </p:cNvSpPr>
          <p:nvPr/>
        </p:nvSpPr>
        <p:spPr>
          <a:xfrm>
            <a:off x="486568" y="1230298"/>
            <a:ext cx="11218863" cy="952500"/>
          </a:xfrm>
          <a:prstGeom prst="rect">
            <a:avLst/>
          </a:prstGeom>
          <a:noFill/>
          <a:ln w="0" cmpd="sng">
            <a:noFill/>
            <a:prstDash val="solid"/>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300"/>
              </a:lnSpc>
              <a:buNone/>
            </a:pPr>
            <a:r>
              <a:rPr lang="fr-FR" b="1" spc="25" dirty="0">
                <a:latin typeface="Trebuchet MS" panose="22635452340000000000" pitchFamily="2"/>
              </a:rPr>
              <a:t>Limiter les conséquences: participation aux travaux préparatoires à la rédaction du projet de loi </a:t>
            </a:r>
          </a:p>
        </p:txBody>
      </p:sp>
    </p:spTree>
    <p:extLst>
      <p:ext uri="{BB962C8B-B14F-4D97-AF65-F5344CB8AC3E}">
        <p14:creationId xmlns:p14="http://schemas.microsoft.com/office/powerpoint/2010/main" val="26814206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F019BA3BE844A8805086771431098" ma:contentTypeVersion="2" ma:contentTypeDescription="Crée un document." ma:contentTypeScope="" ma:versionID="8e83f6e530bbd066c1876c252b2fc99b">
  <xsd:schema xmlns:xsd="http://www.w3.org/2001/XMLSchema" xmlns:xs="http://www.w3.org/2001/XMLSchema" xmlns:p="http://schemas.microsoft.com/office/2006/metadata/properties" xmlns:ns2="7625e631-cd40-4bb5-8abf-34b46cf9d830" targetNamespace="http://schemas.microsoft.com/office/2006/metadata/properties" ma:root="true" ma:fieldsID="3ba5df9b51559c6ff74a873bb1129355" ns2:_="">
    <xsd:import namespace="7625e631-cd40-4bb5-8abf-34b46cf9d83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5e631-cd40-4bb5-8abf-34b46cf9d83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5AB62-0DEB-48AB-8E4B-486BD8D53638}">
  <ds:schemaRefs>
    <ds:schemaRef ds:uri="http://schemas.microsoft.com/sharepoint/v3/contenttype/forms"/>
  </ds:schemaRefs>
</ds:datastoreItem>
</file>

<file path=customXml/itemProps2.xml><?xml version="1.0" encoding="utf-8"?>
<ds:datastoreItem xmlns:ds="http://schemas.openxmlformats.org/officeDocument/2006/customXml" ds:itemID="{2E35DFBA-E883-4007-8450-FACC63900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25e631-cd40-4bb5-8abf-34b46cf9d8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5D351D-917E-4C43-B168-4D01C99507D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625e631-cd40-4bb5-8abf-34b46cf9d830"/>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3064</TotalTime>
  <Words>1495</Words>
  <Application>Microsoft Office PowerPoint</Application>
  <PresentationFormat>Grand écran</PresentationFormat>
  <Paragraphs>130</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Bernard MT Condensed</vt:lpstr>
      <vt:lpstr>Calibri</vt:lpstr>
      <vt:lpstr>Calibri Light</vt:lpstr>
      <vt:lpstr>Courier New</vt:lpstr>
      <vt:lpstr>Trebuchet MS</vt:lpstr>
      <vt:lpstr>Thème Office</vt:lpstr>
      <vt:lpstr>Avenir de l’IRSN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TAURINES Tatiana</dc:creator>
  <cp:lastModifiedBy>TAURINES Tatiana</cp:lastModifiedBy>
  <cp:revision>145</cp:revision>
  <dcterms:created xsi:type="dcterms:W3CDTF">2023-01-30T08:12:02Z</dcterms:created>
  <dcterms:modified xsi:type="dcterms:W3CDTF">2023-09-05T08:16:16Z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0x01010072BF019BA3BE844A8805086771431098</vt:lpwstr>
  </property>
</Properties>
</file>