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4"/>
    <p:sldMasterId id="2147483680" r:id="rId5"/>
  </p:sldMasterIdLst>
  <p:notesMasterIdLst>
    <p:notesMasterId r:id="rId18"/>
  </p:notesMasterIdLst>
  <p:sldIdLst>
    <p:sldId id="256" r:id="rId6"/>
    <p:sldId id="257" r:id="rId7"/>
    <p:sldId id="258" r:id="rId8"/>
    <p:sldId id="268" r:id="rId9"/>
    <p:sldId id="259" r:id="rId10"/>
    <p:sldId id="261" r:id="rId11"/>
    <p:sldId id="262" r:id="rId12"/>
    <p:sldId id="270" r:id="rId13"/>
    <p:sldId id="271" r:id="rId14"/>
    <p:sldId id="264" r:id="rId15"/>
    <p:sldId id="266" r:id="rId16"/>
    <p:sldId id="267" r:id="rId17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19"/>
      <p:bold r:id="rId20"/>
      <p:italic r:id="rId21"/>
      <p:boldItalic r:id="rId22"/>
    </p:embeddedFont>
    <p:embeddedFont>
      <p:font typeface="Signika" panose="020B0604020202020204" charset="0"/>
      <p:regular r:id="rId23"/>
      <p:bold r:id="rId24"/>
    </p:embeddedFont>
    <p:embeddedFont>
      <p:font typeface="Tahoma" panose="020B0604030504040204" pitchFamily="3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41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customXml" Target="../customXml/item3.xml"/><Relationship Id="rId21" Type="http://schemas.openxmlformats.org/officeDocument/2006/relationships/font" Target="fonts/font3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7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6.fntdata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70de46f2c_0_19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470de46f2c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470de46f2c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470de46f2c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470de46f2c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470de46f2c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Autoři v abecedním pořadí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470de46f2c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470de46f2c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Z Josefova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briefu</a:t>
            </a:r>
            <a:r>
              <a:rPr lang="cs-CZ" dirty="0"/>
              <a:t> v </a:t>
            </a:r>
            <a:r>
              <a:rPr lang="cs-CZ" dirty="0" err="1"/>
              <a:t>Thinkificu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470de46f2c_0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470de46f2c_0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470de46f2c_0_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470de46f2c_0_2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470de46f2c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470de46f2c_0_2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470de46f2c_0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470de46f2c_0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1888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470de46f2c_0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470de46f2c_0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100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470de46f2c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470de46f2c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>
  <p:cSld name="Úvodní sníme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298877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1"/>
          </p:nvPr>
        </p:nvSpPr>
        <p:spPr>
          <a:xfrm>
            <a:off x="298877" y="3087301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 rtl="0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60" name="Google Shape;60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0500" y="310500"/>
            <a:ext cx="1160208" cy="7951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>
  <p:cSld name="Nadpis a obsah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195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6" name="Google Shape;66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98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, podnadpis a obsah">
  <p:cSld name="Nadpis, podnadpis a obsah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2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195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porovnání">
  <p:cSld name="Nadpis a porovnání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195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2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195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43">
          <p15:clr>
            <a:srgbClr val="FBAE40"/>
          </p15:clr>
        </p15:guide>
        <p15:guide id="2" pos="543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, podnadpis a porovnání">
  <p:cSld name="Nadpis, podnadpis a porovnání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540544" y="972001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2"/>
          </p:nvPr>
        </p:nvSpPr>
        <p:spPr>
          <a:xfrm>
            <a:off x="4688459" y="967886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3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195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4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195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extem">
  <p:cSld name="Obrázek s textem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5510801" y="1947634"/>
            <a:ext cx="3094200" cy="24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 b="0"/>
            </a:lvl1pPr>
            <a:lvl2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>
            <a:spLocks noGrp="1"/>
          </p:cNvSpPr>
          <p:nvPr>
            <p:ph type="pic" idx="2"/>
          </p:nvPr>
        </p:nvSpPr>
        <p:spPr>
          <a:xfrm>
            <a:off x="547132" y="1248966"/>
            <a:ext cx="4655700" cy="31050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9"/>
          <p:cNvSpPr txBox="1">
            <a:spLocks noGrp="1"/>
          </p:cNvSpPr>
          <p:nvPr>
            <p:ph type="body" idx="3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, podnadpis a tři sloupce">
  <p:cSld name="Nadpis, podnadpis a tři sloupce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330000" y="1269001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2"/>
          </p:nvPr>
        </p:nvSpPr>
        <p:spPr>
          <a:xfrm>
            <a:off x="539999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100" b="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marL="137160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marL="228600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3"/>
          </p:nvPr>
        </p:nvSpPr>
        <p:spPr>
          <a:xfrm>
            <a:off x="33300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100" b="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marL="137160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marL="228600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4"/>
          </p:nvPr>
        </p:nvSpPr>
        <p:spPr>
          <a:xfrm>
            <a:off x="6120900" y="3310702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100" b="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marL="137160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marL="228600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5"/>
          </p:nvPr>
        </p:nvSpPr>
        <p:spPr>
          <a:xfrm>
            <a:off x="540544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sz="800" b="0"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6"/>
          </p:nvPr>
        </p:nvSpPr>
        <p:spPr>
          <a:xfrm>
            <a:off x="3330356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sz="800" b="0"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7"/>
          </p:nvPr>
        </p:nvSpPr>
        <p:spPr>
          <a:xfrm>
            <a:off x="612107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sz="800" b="0"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8"/>
          </p:nvPr>
        </p:nvSpPr>
        <p:spPr>
          <a:xfrm>
            <a:off x="539999" y="1269001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9"/>
          </p:nvPr>
        </p:nvSpPr>
        <p:spPr>
          <a:xfrm>
            <a:off x="6120001" y="1269001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3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12" name="Google Shape;11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7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obsah">
  <p:cSld name="Pouze obsah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1"/>
          </p:nvPr>
        </p:nvSpPr>
        <p:spPr>
          <a:xfrm>
            <a:off x="540000" y="519113"/>
            <a:ext cx="8064900" cy="38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/>
            </a:lvl1pPr>
            <a:lvl2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17" name="Google Shape;11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7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>
  <p:cSld name="Pouze nadpi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22" name="Google Shape;12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ky, text - dva sloupce">
  <p:cSld name="Obrázky, text - dva sloupce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body" idx="1"/>
          </p:nvPr>
        </p:nvSpPr>
        <p:spPr>
          <a:xfrm>
            <a:off x="53999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2"/>
          </p:nvPr>
        </p:nvSpPr>
        <p:spPr>
          <a:xfrm>
            <a:off x="53999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100" b="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marL="137160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marL="228600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3"/>
          </p:nvPr>
        </p:nvSpPr>
        <p:spPr>
          <a:xfrm>
            <a:off x="540543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sz="800" b="1"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4"/>
          </p:nvPr>
        </p:nvSpPr>
        <p:spPr>
          <a:xfrm>
            <a:off x="468845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100" b="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marL="137160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marL="228600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body" idx="5"/>
          </p:nvPr>
        </p:nvSpPr>
        <p:spPr>
          <a:xfrm>
            <a:off x="4689002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sz="800" b="1"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body" idx="6"/>
          </p:nvPr>
        </p:nvSpPr>
        <p:spPr>
          <a:xfrm>
            <a:off x="4688459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>
  <p:cSld name="Prázdný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4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pic>
        <p:nvPicPr>
          <p:cNvPr id="136" name="Google Shape;136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50507" cy="445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Rozdělovník (alternativní) 1">
  <p:cSld name="Rozdělovník (alternativní) 1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39" name="Google Shape;139;p25"/>
          <p:cNvSpPr txBox="1">
            <a:spLocks noGrp="1"/>
          </p:cNvSpPr>
          <p:nvPr>
            <p:ph type="title"/>
          </p:nvPr>
        </p:nvSpPr>
        <p:spPr>
          <a:xfrm>
            <a:off x="298877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rgbClr val="0000DC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5"/>
          <p:cNvSpPr txBox="1">
            <a:spLocks noGrp="1"/>
          </p:cNvSpPr>
          <p:nvPr>
            <p:ph type="subTitle" idx="1"/>
          </p:nvPr>
        </p:nvSpPr>
        <p:spPr>
          <a:xfrm>
            <a:off x="298877" y="3087301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 rtl="0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1" name="Google Shape;141;p25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Google Shape;142;p25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0500" y="310500"/>
            <a:ext cx="1160208" cy="7951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 - inverzní">
  <p:cSld name="Úvodní snímek - inverzní">
    <p:bg>
      <p:bgPr>
        <a:solidFill>
          <a:srgbClr val="4BC8FF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47" name="Google Shape;147;p26"/>
          <p:cNvSpPr txBox="1">
            <a:spLocks noGrp="1"/>
          </p:cNvSpPr>
          <p:nvPr>
            <p:ph type="title"/>
          </p:nvPr>
        </p:nvSpPr>
        <p:spPr>
          <a:xfrm>
            <a:off x="298877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subTitle" idx="1"/>
          </p:nvPr>
        </p:nvSpPr>
        <p:spPr>
          <a:xfrm>
            <a:off x="298877" y="3087301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 rtl="0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149" name="Google Shape;149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0500" y="310500"/>
            <a:ext cx="1160205" cy="7951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Rozdělovník (alternativní) 2">
  <p:cSld name="Rozdělovník (alternativní) 2">
    <p:bg>
      <p:bgPr>
        <a:solidFill>
          <a:srgbClr val="4BC8FF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52" name="Google Shape;152;p27"/>
          <p:cNvSpPr txBox="1">
            <a:spLocks noGrp="1"/>
          </p:cNvSpPr>
          <p:nvPr>
            <p:ph type="title"/>
          </p:nvPr>
        </p:nvSpPr>
        <p:spPr>
          <a:xfrm>
            <a:off x="298877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7"/>
          <p:cNvSpPr txBox="1">
            <a:spLocks noGrp="1"/>
          </p:cNvSpPr>
          <p:nvPr>
            <p:ph type="subTitle" idx="1"/>
          </p:nvPr>
        </p:nvSpPr>
        <p:spPr>
          <a:xfrm>
            <a:off x="298877" y="3087301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 rtl="0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54" name="Google Shape;154;p27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55" name="Google Shape;155;p27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56" name="Google Shape;15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0500" y="310500"/>
            <a:ext cx="1160205" cy="7951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verzní s obrázkem">
  <p:cSld name="Inverzní s obrázkem">
    <p:bg>
      <p:bgPr>
        <a:solidFill>
          <a:srgbClr val="4BC8FF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>
            <a:spLocks noGrp="1"/>
          </p:cNvSpPr>
          <p:nvPr>
            <p:ph type="pic" idx="2"/>
          </p:nvPr>
        </p:nvSpPr>
        <p:spPr>
          <a:xfrm>
            <a:off x="0" y="1"/>
            <a:ext cx="9144000" cy="4381500"/>
          </a:xfrm>
          <a:prstGeom prst="rect">
            <a:avLst/>
          </a:prstGeom>
          <a:noFill/>
          <a:ln>
            <a:noFill/>
          </a:ln>
        </p:spPr>
      </p:sp>
      <p:pic>
        <p:nvPicPr>
          <p:cNvPr id="159" name="Google Shape;159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60958" y="4536000"/>
            <a:ext cx="649064" cy="444864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8"/>
          <p:cNvSpPr txBox="1">
            <a:spLocks noGrp="1"/>
          </p:cNvSpPr>
          <p:nvPr>
            <p:ph type="body" idx="1"/>
          </p:nvPr>
        </p:nvSpPr>
        <p:spPr>
          <a:xfrm>
            <a:off x="540000" y="4530596"/>
            <a:ext cx="6417000" cy="38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marL="137160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marL="228600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ARTS slide">
  <p:cSld name="MUNI ARTS slide">
    <p:bg>
      <p:bgPr>
        <a:solidFill>
          <a:srgbClr val="4BC8FF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32154" y="1516350"/>
            <a:ext cx="3079691" cy="211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slide">
  <p:cSld name="MUNI slide">
    <p:bg>
      <p:bgPr>
        <a:solidFill>
          <a:schemeClr val="dk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38217" y="1724200"/>
            <a:ext cx="6543763" cy="169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8" name="Google Shape;168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>
            <a:spLocks noGrp="1"/>
          </p:cNvSpPr>
          <p:nvPr>
            <p:ph type="title"/>
          </p:nvPr>
        </p:nvSpPr>
        <p:spPr>
          <a:xfrm>
            <a:off x="521500" y="445025"/>
            <a:ext cx="79653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32"/>
          <p:cNvSpPr txBox="1">
            <a:spLocks noGrp="1"/>
          </p:cNvSpPr>
          <p:nvPr>
            <p:ph type="body" idx="1"/>
          </p:nvPr>
        </p:nvSpPr>
        <p:spPr>
          <a:xfrm>
            <a:off x="521500" y="1152476"/>
            <a:ext cx="7965300" cy="341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17500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32"/>
          <p:cNvSpPr txBox="1">
            <a:spLocks noGrp="1"/>
          </p:cNvSpPr>
          <p:nvPr>
            <p:ph type="sldNum" idx="12"/>
          </p:nvPr>
        </p:nvSpPr>
        <p:spPr>
          <a:xfrm>
            <a:off x="8150323" y="4663225"/>
            <a:ext cx="5130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 1" type="blank">
  <p:cSld name="BLANK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ftr" idx="11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Signika"/>
              <a:buNone/>
              <a:defRPr sz="3000" b="1" i="0" u="none" strike="noStrike" cap="none">
                <a:solidFill>
                  <a:schemeClr val="dk1"/>
                </a:solidFill>
                <a:latin typeface="Signika"/>
                <a:ea typeface="Signika"/>
                <a:cs typeface="Signika"/>
                <a:sym typeface="Signik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pen Sans"/>
              <a:buNone/>
              <a:defRPr sz="21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  <a:defRPr sz="11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Open Sans"/>
              <a:buNone/>
              <a:defRPr sz="11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Open Sans"/>
              <a:buNone/>
              <a:defRPr sz="11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  <a:defRPr sz="11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01">
          <p15:clr>
            <a:srgbClr val="F26B43"/>
          </p15:clr>
        </p15:guide>
        <p15:guide id="2" pos="3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u/0/folders/1Va-WRTXTZBQpBKpZDso3YWMtMm7v1rzJ" TargetMode="External"/><Relationship Id="rId2" Type="http://schemas.openxmlformats.org/officeDocument/2006/relationships/hyperlink" Target="https://miro.com/app/board/uXjVPhVH5go=/" TargetMode="External"/><Relationship Id="rId1" Type="http://schemas.openxmlformats.org/officeDocument/2006/relationships/slideLayout" Target="../slideLayouts/slideLayout30.xml"/><Relationship Id="rId5" Type="http://schemas.openxmlformats.org/officeDocument/2006/relationships/hyperlink" Target="https://docs.google.com/document/d/1p1BaBt62NlSAHDy64kiJdBDVvtXxxOXWufpcHmkoVlg/edit" TargetMode="External"/><Relationship Id="rId4" Type="http://schemas.openxmlformats.org/officeDocument/2006/relationships/hyperlink" Target="https://sporty-azalea-krey.dovetailapp.com/projects/43qem144VX80SRLlpZus2T/v/7lQlXFBeE2opc6QxOzhlU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"/>
          <p:cNvSpPr/>
          <p:nvPr/>
        </p:nvSpPr>
        <p:spPr>
          <a:xfrm>
            <a:off x="0" y="0"/>
            <a:ext cx="9266700" cy="5143500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34"/>
          <p:cNvSpPr txBox="1"/>
          <p:nvPr/>
        </p:nvSpPr>
        <p:spPr>
          <a:xfrm>
            <a:off x="571500" y="933450"/>
            <a:ext cx="7587266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4800" b="1" dirty="0">
                <a:solidFill>
                  <a:schemeClr val="lt1"/>
                </a:solidFill>
                <a:latin typeface="Signika"/>
                <a:ea typeface="Signika"/>
                <a:cs typeface="Signika"/>
                <a:sym typeface="Signika"/>
              </a:rPr>
              <a:t>Výzkumná zpráva </a:t>
            </a:r>
            <a:br>
              <a:rPr lang="cs" sz="4800" b="1" dirty="0">
                <a:solidFill>
                  <a:schemeClr val="lt1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cs" sz="4800" b="1" dirty="0">
                <a:solidFill>
                  <a:schemeClr val="lt1"/>
                </a:solidFill>
                <a:latin typeface="Signika"/>
                <a:ea typeface="Signika"/>
                <a:cs typeface="Signika"/>
                <a:sym typeface="Signika"/>
              </a:rPr>
              <a:t>pro autory webu 100 metod</a:t>
            </a:r>
            <a:endParaRPr sz="4800" b="1" dirty="0">
              <a:solidFill>
                <a:schemeClr val="lt1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81" name="Google Shape;181;p34"/>
          <p:cNvSpPr txBox="1"/>
          <p:nvPr/>
        </p:nvSpPr>
        <p:spPr>
          <a:xfrm>
            <a:off x="2773916" y="733338"/>
            <a:ext cx="19914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1C232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2"/>
          <p:cNvSpPr txBox="1">
            <a:spLocks noGrp="1"/>
          </p:cNvSpPr>
          <p:nvPr>
            <p:ph type="title"/>
          </p:nvPr>
        </p:nvSpPr>
        <p:spPr>
          <a:xfrm>
            <a:off x="298877" y="2175274"/>
            <a:ext cx="8521200" cy="878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Závěry z výzkumu</a:t>
            </a:r>
            <a:endParaRPr/>
          </a:p>
        </p:txBody>
      </p:sp>
      <p:sp>
        <p:nvSpPr>
          <p:cNvPr id="232" name="Google Shape;232;p42"/>
          <p:cNvSpPr txBox="1">
            <a:spLocks noGrp="1"/>
          </p:cNvSpPr>
          <p:nvPr>
            <p:ph type="body" idx="4294967295"/>
          </p:nvPr>
        </p:nvSpPr>
        <p:spPr>
          <a:xfrm>
            <a:off x="298875" y="2741801"/>
            <a:ext cx="7965300" cy="341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Web 100 metod může být pro zástupce environmentálních NNO zajímavým nástrojem. V tuto chvíli jej ovšem námi oslovení respondenti neznají a nepoužívají. Web se jim jeví jako zajímavý, je pro ně ovšem z různých důvodů obtížný na použivání.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4"/>
          <p:cNvSpPr txBox="1">
            <a:spLocks noGrp="1"/>
          </p:cNvSpPr>
          <p:nvPr>
            <p:ph type="title"/>
          </p:nvPr>
        </p:nvSpPr>
        <p:spPr>
          <a:xfrm>
            <a:off x="521500" y="445025"/>
            <a:ext cx="79653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Doporučení pro autory webu 100 metod</a:t>
            </a:r>
          </a:p>
        </p:txBody>
      </p:sp>
      <p:sp>
        <p:nvSpPr>
          <p:cNvPr id="244" name="Google Shape;244;p44"/>
          <p:cNvSpPr txBox="1">
            <a:spLocks noGrp="1"/>
          </p:cNvSpPr>
          <p:nvPr>
            <p:ph type="body" idx="1"/>
          </p:nvPr>
        </p:nvSpPr>
        <p:spPr>
          <a:xfrm>
            <a:off x="521500" y="1152476"/>
            <a:ext cx="7965300" cy="341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-CZ" dirty="0"/>
              <a:t>Provést uživatelské testování současné podoby webu za účelem získání podrobnější zpětné vazby od většího počtu respondentů</a:t>
            </a:r>
            <a:endParaRPr dirty="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" dirty="0"/>
              <a:t>Zvážit podrobnější filtrování metod – buď přidat kategorie, nebo ubrat metody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" dirty="0"/>
              <a:t>Zvážit změnu textace webu tak, aby byl srozumitelnější pro nevládní NNO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7278D-CAEE-A948-3F09-49012FD9D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Příloha: pracovní podklady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27C47D-E06C-E180-CA29-E144876E48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-361950">
              <a:buFont typeface="Open Sans"/>
              <a:buChar char="➔"/>
            </a:pPr>
            <a:r>
              <a:rPr lang="cs-CZ" sz="2400" dirty="0"/>
              <a:t>Týmové </a:t>
            </a:r>
            <a:r>
              <a:rPr lang="cs-CZ" sz="2400" dirty="0">
                <a:hlinkClick r:id="rId2"/>
              </a:rPr>
              <a:t>Miro</a:t>
            </a:r>
            <a:endParaRPr lang="cs-CZ" sz="2400" dirty="0"/>
          </a:p>
          <a:p>
            <a:pPr indent="-361950">
              <a:buFont typeface="Open Sans"/>
              <a:buChar char="➔"/>
            </a:pPr>
            <a:r>
              <a:rPr lang="cs-CZ" sz="2400" dirty="0"/>
              <a:t>Složka s </a:t>
            </a:r>
            <a:r>
              <a:rPr lang="cs-CZ" sz="2400" dirty="0">
                <a:hlinkClick r:id="rId3"/>
              </a:rPr>
              <a:t>přepisy</a:t>
            </a:r>
            <a:r>
              <a:rPr lang="cs-CZ" sz="2400" dirty="0"/>
              <a:t> rozhovorů </a:t>
            </a:r>
          </a:p>
          <a:p>
            <a:pPr indent="-361950">
              <a:buFont typeface="Open Sans"/>
              <a:buChar char="➔"/>
            </a:pPr>
            <a:r>
              <a:rPr lang="cs-CZ" sz="2400" dirty="0"/>
              <a:t>Projekt v </a:t>
            </a:r>
            <a:r>
              <a:rPr lang="cs-CZ" sz="2400" dirty="0" err="1">
                <a:hlinkClick r:id="rId4"/>
              </a:rPr>
              <a:t>Dovetail</a:t>
            </a:r>
            <a:r>
              <a:rPr lang="cs-CZ" sz="2400" dirty="0"/>
              <a:t> s nahrávkami rozhovorů</a:t>
            </a:r>
          </a:p>
          <a:p>
            <a:pPr indent="-361950">
              <a:buFont typeface="Open Sans"/>
              <a:buChar char="➔"/>
            </a:pPr>
            <a:r>
              <a:rPr lang="cs-CZ" sz="2400" dirty="0"/>
              <a:t>Dokument se </a:t>
            </a:r>
            <a:r>
              <a:rPr lang="cs-CZ" sz="2400" dirty="0">
                <a:hlinkClick r:id="rId5"/>
              </a:rPr>
              <a:t>scénářem rozhovoru </a:t>
            </a:r>
            <a:endParaRPr lang="cs-CZ" sz="2400" dirty="0"/>
          </a:p>
          <a:p>
            <a:pPr marL="95250" indent="0"/>
            <a:br>
              <a:rPr lang="cs-CZ" sz="2400" dirty="0"/>
            </a:b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570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>
            <a:spLocks noGrp="1"/>
          </p:cNvSpPr>
          <p:nvPr>
            <p:ph type="title"/>
          </p:nvPr>
        </p:nvSpPr>
        <p:spPr>
          <a:xfrm>
            <a:off x="258683" y="1411599"/>
            <a:ext cx="8521200" cy="878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Využití webu 100 metod v environmentálních neziskových organizacích</a:t>
            </a:r>
            <a:endParaRPr dirty="0"/>
          </a:p>
        </p:txBody>
      </p:sp>
      <p:sp>
        <p:nvSpPr>
          <p:cNvPr id="187" name="Google Shape;187;p35"/>
          <p:cNvSpPr txBox="1">
            <a:spLocks noGrp="1"/>
          </p:cNvSpPr>
          <p:nvPr>
            <p:ph type="subTitle" idx="1"/>
          </p:nvPr>
        </p:nvSpPr>
        <p:spPr>
          <a:xfrm>
            <a:off x="258683" y="2787524"/>
            <a:ext cx="8521200" cy="523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cs-CZ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14.4.2023</a:t>
            </a:r>
            <a:br>
              <a:rPr lang="cs-CZ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cs-CZ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ignika"/>
              </a:rPr>
              <a:t>Aleksandar Daniel, Petr Dušek, Michal Kříž, </a:t>
            </a:r>
            <a:br>
              <a:rPr lang="cs-CZ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ignika"/>
              </a:rPr>
            </a:br>
            <a:r>
              <a:rPr lang="cs-CZ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ignika"/>
              </a:rPr>
              <a:t>Jindřich Staněk, Jáchym Vintr, Pavel Zamazal</a:t>
            </a:r>
          </a:p>
          <a:p>
            <a:pPr marL="0" indent="0"/>
            <a:br>
              <a:rPr lang="cs-CZ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cs-CZ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cs-CZ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>
            <a:spLocks noGrp="1"/>
          </p:cNvSpPr>
          <p:nvPr>
            <p:ph type="title"/>
          </p:nvPr>
        </p:nvSpPr>
        <p:spPr>
          <a:xfrm>
            <a:off x="521500" y="445025"/>
            <a:ext cx="79653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Cíle výzkumu</a:t>
            </a:r>
            <a:endParaRPr dirty="0"/>
          </a:p>
        </p:txBody>
      </p:sp>
      <p:sp>
        <p:nvSpPr>
          <p:cNvPr id="193" name="Google Shape;193;p36"/>
          <p:cNvSpPr txBox="1">
            <a:spLocks noGrp="1"/>
          </p:cNvSpPr>
          <p:nvPr>
            <p:ph type="body" idx="1"/>
          </p:nvPr>
        </p:nvSpPr>
        <p:spPr>
          <a:xfrm>
            <a:off x="521500" y="1152475"/>
            <a:ext cx="7965300" cy="341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Google Shape;199;p37">
            <a:extLst>
              <a:ext uri="{FF2B5EF4-FFF2-40B4-BE49-F238E27FC236}">
                <a16:creationId xmlns:a16="http://schemas.microsoft.com/office/drawing/2014/main" id="{6A6BB025-1629-B416-A19E-035B4FFD0037}"/>
              </a:ext>
            </a:extLst>
          </p:cNvPr>
          <p:cNvSpPr txBox="1">
            <a:spLocks/>
          </p:cNvSpPr>
          <p:nvPr/>
        </p:nvSpPr>
        <p:spPr>
          <a:xfrm>
            <a:off x="521500" y="1211737"/>
            <a:ext cx="7965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  <a:defRPr sz="1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Open Sans"/>
              <a:buNone/>
              <a:defRPr sz="1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Open Sans"/>
              <a:buNone/>
              <a:defRPr sz="1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  <a:defRPr sz="1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/>
            <a:endParaRPr lang="cs-CZ" sz="1800" dirty="0"/>
          </a:p>
          <a:p>
            <a:pPr indent="-361950">
              <a:buFont typeface="Open Sans"/>
              <a:buChar char="➔"/>
            </a:pPr>
            <a:r>
              <a:rPr lang="cs-CZ" sz="1800" dirty="0"/>
              <a:t>Autoři webu 100 metod z KISK FF MUNI chtěli lépe porozumět potenciálním uživatelům tohoto portálu, aby jej mohli dále zlepšovat</a:t>
            </a:r>
          </a:p>
          <a:p>
            <a:pPr indent="-361950">
              <a:buFont typeface="Open Sans"/>
              <a:buChar char="➔"/>
            </a:pPr>
            <a:endParaRPr lang="cs-CZ" sz="1800" dirty="0"/>
          </a:p>
          <a:p>
            <a:pPr indent="-361950">
              <a:buFont typeface="Open Sans"/>
              <a:buChar char="➔"/>
            </a:pPr>
            <a:r>
              <a:rPr lang="cs-CZ" sz="1800" dirty="0"/>
              <a:t>Autoři webu požádali náš výzkumný tým o hlubší prozkoumání cílových skupin, zejména jejich potřeb a obtíží, s jejichž řešením může pomoci web 100 metod</a:t>
            </a:r>
            <a:br>
              <a:rPr lang="cs-CZ" sz="1800" dirty="0"/>
            </a:br>
            <a:r>
              <a:rPr lang="cs-CZ" sz="1800" dirty="0"/>
              <a:t> 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Vybranou cílovou skupinou byli zástupci nevládních neziskových organizací (NNO) zabývající se environmentální problematikou</a:t>
            </a:r>
            <a:br>
              <a:rPr lang="cs-CZ" sz="1800" dirty="0"/>
            </a:br>
            <a:br>
              <a:rPr lang="cs-CZ" sz="1800" dirty="0"/>
            </a:br>
            <a:endParaRPr 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52E72FE-ACFA-869D-133F-5788D045F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018"/>
            <a:ext cx="9144000" cy="500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88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7"/>
          <p:cNvSpPr txBox="1">
            <a:spLocks noGrp="1"/>
          </p:cNvSpPr>
          <p:nvPr>
            <p:ph type="title"/>
          </p:nvPr>
        </p:nvSpPr>
        <p:spPr>
          <a:xfrm>
            <a:off x="521500" y="445025"/>
            <a:ext cx="79653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Výzkumné otázky</a:t>
            </a:r>
            <a:endParaRPr dirty="0"/>
          </a:p>
        </p:txBody>
      </p:sp>
      <p:sp>
        <p:nvSpPr>
          <p:cNvPr id="199" name="Google Shape;199;p37"/>
          <p:cNvSpPr txBox="1">
            <a:spLocks noGrp="1"/>
          </p:cNvSpPr>
          <p:nvPr>
            <p:ph type="body" idx="1"/>
          </p:nvPr>
        </p:nvSpPr>
        <p:spPr>
          <a:xfrm>
            <a:off x="521500" y="1152476"/>
            <a:ext cx="7965300" cy="341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/>
              <a:t>Výzkum hledal odpověď na čtyři výzkumné otázky:</a:t>
            </a:r>
            <a:endParaRPr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-CZ" sz="1800" dirty="0"/>
              <a:t>Jakým způsobem se v environmentálních NNO pracuje při řešení komplexních problémů souvisejících s návrhem jejich služeb?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-CZ" sz="1800" dirty="0"/>
              <a:t>Kde neziskové organizace nyní hledají pomoc při řešení komplexních problému souvisejících s návrhem jejich služeb?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-CZ" sz="1800" dirty="0"/>
              <a:t>Zajímají se zástupci neziskového sektoru o design služeb?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-CZ" sz="1800" dirty="0"/>
              <a:t>Je pro potřeby neziskového sektoru relevantní portál 100metod?</a:t>
            </a:r>
            <a:br>
              <a:rPr lang="cs-CZ" sz="1800" dirty="0"/>
            </a:br>
            <a:endParaRPr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9"/>
          <p:cNvSpPr txBox="1">
            <a:spLocks noGrp="1"/>
          </p:cNvSpPr>
          <p:nvPr>
            <p:ph type="title"/>
          </p:nvPr>
        </p:nvSpPr>
        <p:spPr>
          <a:xfrm>
            <a:off x="521500" y="445025"/>
            <a:ext cx="79653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Metodologie</a:t>
            </a:r>
            <a:endParaRPr/>
          </a:p>
        </p:txBody>
      </p:sp>
      <p:sp>
        <p:nvSpPr>
          <p:cNvPr id="211" name="Google Shape;211;p39"/>
          <p:cNvSpPr txBox="1">
            <a:spLocks noGrp="1"/>
          </p:cNvSpPr>
          <p:nvPr>
            <p:ph type="body" idx="1"/>
          </p:nvPr>
        </p:nvSpPr>
        <p:spPr>
          <a:xfrm>
            <a:off x="521500" y="1152476"/>
            <a:ext cx="7965300" cy="341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Kvalitativní výzkum byl realizován prostřednictvím polostrukturovaných hloubkových rozhovorů na základě připraveného scénáře (viz Příloha). Výstupem výzkumu jsou vhledy založené na analýze rozhovorů.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" dirty="0"/>
              <a:t>Realizace výzkumu </a:t>
            </a:r>
            <a:r>
              <a:rPr lang="cs-CZ" dirty="0"/>
              <a:t>březen 2023</a:t>
            </a:r>
            <a:endParaRPr dirty="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" dirty="0"/>
              <a:t>Hloubkové rozhovory (30-45 minut) s 6 respondenty</a:t>
            </a:r>
            <a:endParaRPr dirty="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➔"/>
            </a:pPr>
            <a:r>
              <a:rPr lang="cs" dirty="0"/>
              <a:t>Cílová skupina: Lidé na vedoucích pozizicích v environmentálních NNO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>
            <a:spLocks noGrp="1"/>
          </p:cNvSpPr>
          <p:nvPr>
            <p:ph type="title"/>
          </p:nvPr>
        </p:nvSpPr>
        <p:spPr>
          <a:xfrm>
            <a:off x="521500" y="445025"/>
            <a:ext cx="79653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Respondenti</a:t>
            </a:r>
            <a:endParaRPr dirty="0"/>
          </a:p>
        </p:txBody>
      </p:sp>
      <p:graphicFrame>
        <p:nvGraphicFramePr>
          <p:cNvPr id="10" name="Tabulka 10">
            <a:extLst>
              <a:ext uri="{FF2B5EF4-FFF2-40B4-BE49-F238E27FC236}">
                <a16:creationId xmlns:a16="http://schemas.microsoft.com/office/drawing/2014/main" id="{9FB74364-4270-018A-6DAB-D8ABAC92B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511434"/>
              </p:ext>
            </p:extLst>
          </p:nvPr>
        </p:nvGraphicFramePr>
        <p:xfrm>
          <a:off x="521500" y="1017725"/>
          <a:ext cx="8253048" cy="38100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25382">
                  <a:extLst>
                    <a:ext uri="{9D8B030D-6E8A-4147-A177-3AD203B41FA5}">
                      <a16:colId xmlns:a16="http://schemas.microsoft.com/office/drawing/2014/main" val="547365644"/>
                    </a:ext>
                  </a:extLst>
                </a:gridCol>
                <a:gridCol w="2079653">
                  <a:extLst>
                    <a:ext uri="{9D8B030D-6E8A-4147-A177-3AD203B41FA5}">
                      <a16:colId xmlns:a16="http://schemas.microsoft.com/office/drawing/2014/main" val="1843742532"/>
                    </a:ext>
                  </a:extLst>
                </a:gridCol>
                <a:gridCol w="1770845">
                  <a:extLst>
                    <a:ext uri="{9D8B030D-6E8A-4147-A177-3AD203B41FA5}">
                      <a16:colId xmlns:a16="http://schemas.microsoft.com/office/drawing/2014/main" val="125765501"/>
                    </a:ext>
                  </a:extLst>
                </a:gridCol>
                <a:gridCol w="3977168">
                  <a:extLst>
                    <a:ext uri="{9D8B030D-6E8A-4147-A177-3AD203B41FA5}">
                      <a16:colId xmlns:a16="http://schemas.microsoft.com/office/drawing/2014/main" val="1798689043"/>
                    </a:ext>
                  </a:extLst>
                </a:gridCol>
              </a:tblGrid>
              <a:tr h="418449">
                <a:tc>
                  <a:txBody>
                    <a:bodyPr/>
                    <a:lstStyle/>
                    <a:p>
                      <a:r>
                        <a:rPr lang="cs-CZ" dirty="0"/>
                        <a:t>#</a:t>
                      </a:r>
                      <a:endParaRPr lang="cs-CZ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cs-CZ" dirty="0"/>
                        <a:t>Pozice respondenta</a:t>
                      </a:r>
                    </a:p>
                    <a:p>
                      <a:endParaRPr lang="cs-CZ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Organizace</a:t>
                      </a:r>
                      <a:endParaRPr lang="cs-CZ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Zaměření organizace</a:t>
                      </a:r>
                      <a:endParaRPr lang="cs-CZ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143706"/>
                  </a:ext>
                </a:extLst>
              </a:tr>
              <a:tr h="508955">
                <a:tc>
                  <a:txBody>
                    <a:bodyPr/>
                    <a:lstStyle/>
                    <a:p>
                      <a:r>
                        <a:rPr lang="cs-CZ" sz="1000" dirty="0"/>
                        <a:t>1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cs-CZ" sz="1000" dirty="0"/>
                        <a:t>Koordinátor projektů, práce s veřejností</a:t>
                      </a:r>
                    </a:p>
                    <a:p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cs-CZ" sz="1000" dirty="0"/>
                        <a:t>ČSOP </a:t>
                      </a:r>
                      <a:r>
                        <a:rPr lang="cs-CZ" sz="1000" dirty="0" err="1"/>
                        <a:t>Arion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cs-CZ" sz="1000" dirty="0"/>
                        <a:t>Ochrana přírody, péče o lokality vzácných druhů rostlin a živočichů.</a:t>
                      </a:r>
                    </a:p>
                    <a:p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447914"/>
                  </a:ext>
                </a:extLst>
              </a:tr>
              <a:tr h="365701">
                <a:tc>
                  <a:txBody>
                    <a:bodyPr/>
                    <a:lstStyle/>
                    <a:p>
                      <a:r>
                        <a:rPr lang="cs-CZ" sz="1000" dirty="0"/>
                        <a:t>2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Místostarostka, koordinátorka programů pro děti a mládež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Junák – český skaut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 současnosti nejvýznačnější organizace v prostředí českého skautingu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654873"/>
                  </a:ext>
                </a:extLst>
              </a:tr>
              <a:tr h="418449">
                <a:tc>
                  <a:txBody>
                    <a:bodyPr/>
                    <a:lstStyle/>
                    <a:p>
                      <a:r>
                        <a:rPr lang="cs-CZ" sz="1000" dirty="0"/>
                        <a:t>3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Ředitel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Strom života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Strom života zážitkovým </a:t>
                      </a:r>
                      <a:r>
                        <a:rPr lang="cs-CZ" sz="1000" dirty="0" err="1"/>
                        <a:t>vzdelávaním</a:t>
                      </a:r>
                      <a:r>
                        <a:rPr lang="cs-CZ" sz="1000" dirty="0"/>
                        <a:t> o </a:t>
                      </a:r>
                      <a:r>
                        <a:rPr lang="cs-CZ" sz="1000" dirty="0" err="1"/>
                        <a:t>prírode</a:t>
                      </a:r>
                      <a:r>
                        <a:rPr lang="cs-CZ" sz="1000" dirty="0"/>
                        <a:t>, </a:t>
                      </a:r>
                      <a:r>
                        <a:rPr lang="cs-CZ" sz="1000" dirty="0" err="1"/>
                        <a:t>životnom</a:t>
                      </a:r>
                      <a:r>
                        <a:rPr lang="cs-CZ" sz="1000" dirty="0"/>
                        <a:t> </a:t>
                      </a:r>
                      <a:r>
                        <a:rPr lang="cs-CZ" sz="1000" dirty="0" err="1"/>
                        <a:t>prostredí</a:t>
                      </a:r>
                      <a:r>
                        <a:rPr lang="cs-CZ" sz="1000" dirty="0"/>
                        <a:t> a </a:t>
                      </a:r>
                      <a:r>
                        <a:rPr lang="cs-CZ" sz="1000" dirty="0" err="1"/>
                        <a:t>kvalite</a:t>
                      </a:r>
                      <a:r>
                        <a:rPr lang="cs-CZ" sz="1000" dirty="0"/>
                        <a:t> života </a:t>
                      </a:r>
                      <a:r>
                        <a:rPr lang="cs-CZ" sz="1000" dirty="0" err="1"/>
                        <a:t>prebúdza</a:t>
                      </a:r>
                      <a:r>
                        <a:rPr lang="cs-CZ" sz="1000" dirty="0"/>
                        <a:t> v </a:t>
                      </a:r>
                      <a:r>
                        <a:rPr lang="cs-CZ" sz="1000" dirty="0" err="1"/>
                        <a:t>deťoch</a:t>
                      </a:r>
                      <a:r>
                        <a:rPr lang="cs-CZ" sz="1000" dirty="0"/>
                        <a:t> chuť </a:t>
                      </a:r>
                      <a:r>
                        <a:rPr lang="cs-CZ" sz="1000" dirty="0" err="1"/>
                        <a:t>učiť</a:t>
                      </a:r>
                      <a:r>
                        <a:rPr lang="cs-CZ" sz="1000" dirty="0"/>
                        <a:t> </a:t>
                      </a:r>
                      <a:r>
                        <a:rPr lang="cs-CZ" sz="1000" dirty="0" err="1"/>
                        <a:t>sa</a:t>
                      </a:r>
                      <a:r>
                        <a:rPr lang="cs-CZ" sz="1000" dirty="0"/>
                        <a:t>, </a:t>
                      </a:r>
                      <a:r>
                        <a:rPr lang="cs-CZ" sz="1000" dirty="0" err="1"/>
                        <a:t>meniť</a:t>
                      </a:r>
                      <a:r>
                        <a:rPr lang="cs-CZ" sz="1000" dirty="0"/>
                        <a:t> </a:t>
                      </a:r>
                      <a:r>
                        <a:rPr lang="cs-CZ" sz="1000" dirty="0" err="1"/>
                        <a:t>sa</a:t>
                      </a:r>
                      <a:r>
                        <a:rPr lang="cs-CZ" sz="1000" dirty="0"/>
                        <a:t> a </a:t>
                      </a:r>
                      <a:r>
                        <a:rPr lang="cs-CZ" sz="1000" dirty="0" err="1"/>
                        <a:t>konať</a:t>
                      </a:r>
                      <a:r>
                        <a:rPr lang="cs-CZ" sz="1000" dirty="0"/>
                        <a:t> v </a:t>
                      </a:r>
                      <a:r>
                        <a:rPr lang="cs-CZ" sz="1000" dirty="0" err="1"/>
                        <a:t>prospech</a:t>
                      </a:r>
                      <a:r>
                        <a:rPr lang="cs-CZ" sz="1000" dirty="0"/>
                        <a:t> ochrany a </a:t>
                      </a:r>
                      <a:r>
                        <a:rPr lang="cs-CZ" sz="1000" dirty="0" err="1"/>
                        <a:t>zveľaďovania</a:t>
                      </a:r>
                      <a:r>
                        <a:rPr lang="cs-CZ" sz="1000" dirty="0"/>
                        <a:t> života na Zemi.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090681"/>
                  </a:ext>
                </a:extLst>
              </a:tr>
              <a:tr h="418449">
                <a:tc>
                  <a:txBody>
                    <a:bodyPr/>
                    <a:lstStyle/>
                    <a:p>
                      <a:r>
                        <a:rPr lang="cs-CZ" sz="1000" dirty="0"/>
                        <a:t>4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Koordinátorka projektu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l-PL" sz="1000" dirty="0"/>
                        <a:t>Centru pro umění a ekologii UMPRUM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Projekt je zaměřen na požadavky na ekologičnost umělecké tvorby a se stoupajícím povědomím o klimatické změně vnímáme jako zásadní vytvořit místo, ve kterém se budou zájemci o těchto tématech vzdělávat.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860044"/>
                  </a:ext>
                </a:extLst>
              </a:tr>
              <a:tr h="418449">
                <a:tc>
                  <a:txBody>
                    <a:bodyPr/>
                    <a:lstStyle/>
                    <a:p>
                      <a:r>
                        <a:rPr lang="cs-CZ" sz="1000" dirty="0"/>
                        <a:t>5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Hlavní koordinátor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Green </a:t>
                      </a:r>
                      <a:r>
                        <a:rPr lang="cs-CZ" sz="1000" dirty="0" err="1"/>
                        <a:t>Dock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Naším cílem je pomáhat environmentálním iniciativám aplikovat poznatky z behaviorálních věd a vytvářet s nimi společnost, která přemýšlí a jedná udržitelně.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384181"/>
                  </a:ext>
                </a:extLst>
              </a:tr>
              <a:tr h="418449">
                <a:tc>
                  <a:txBody>
                    <a:bodyPr/>
                    <a:lstStyle/>
                    <a:p>
                      <a:r>
                        <a:rPr lang="cs-CZ" sz="1000" dirty="0"/>
                        <a:t>6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Dobrovolník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err="1"/>
                        <a:t>EkoDluh</a:t>
                      </a:r>
                      <a:r>
                        <a:rPr lang="cs-CZ" sz="1000" dirty="0"/>
                        <a:t> 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err="1"/>
                        <a:t>EkoDluh</a:t>
                      </a:r>
                      <a:r>
                        <a:rPr lang="cs-CZ" sz="1000" dirty="0"/>
                        <a:t> se snaží dělat osvětu mezi lidmi, kteří jsou v nepříznivé finanční situaci, aby tito lidé měli možnost přispět svým dílem k ochraně životního prostředí.</a:t>
                      </a:r>
                      <a:endParaRPr lang="cs-CZ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3065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7"/>
          <p:cNvSpPr txBox="1">
            <a:spLocks noGrp="1"/>
          </p:cNvSpPr>
          <p:nvPr>
            <p:ph type="title"/>
          </p:nvPr>
        </p:nvSpPr>
        <p:spPr>
          <a:xfrm>
            <a:off x="521500" y="445025"/>
            <a:ext cx="79653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Klíčová zjištění</a:t>
            </a:r>
            <a:endParaRPr dirty="0"/>
          </a:p>
        </p:txBody>
      </p:sp>
      <p:sp>
        <p:nvSpPr>
          <p:cNvPr id="199" name="Google Shape;199;p37"/>
          <p:cNvSpPr txBox="1">
            <a:spLocks noGrp="1"/>
          </p:cNvSpPr>
          <p:nvPr>
            <p:ph type="body" idx="1"/>
          </p:nvPr>
        </p:nvSpPr>
        <p:spPr>
          <a:xfrm>
            <a:off x="521500" y="1152476"/>
            <a:ext cx="7965300" cy="341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indent="-361950">
              <a:buFont typeface="Open Sans"/>
              <a:buChar char="➔"/>
            </a:pPr>
            <a:r>
              <a:rPr lang="cs-CZ" sz="1800" dirty="0"/>
              <a:t>Při řešení problémů má každá organizace své vlastní zažité postupy, které vycházejí z jejího zaměření, praxe a možností. 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Pomoc při řešení problémů hledají organizace buď interně, nebo ve svém okolí.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Znalosti Design </a:t>
            </a:r>
            <a:r>
              <a:rPr lang="cs-CZ" sz="1800" dirty="0" err="1"/>
              <a:t>Thinkingu</a:t>
            </a:r>
            <a:r>
              <a:rPr lang="cs-CZ" sz="1800" dirty="0"/>
              <a:t> jsou velmi odlišné. Někteří respondenti tento termín nikdy neslyšeli, jiní s ním ve své praxi dlouho pracují.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Někteří respondenti by rádi začali používat DT metody více, ale chybí jim k tomu znalosti nebo příležitosti. 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Žádný respondent dříve neslyšel o webu 100 metod.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Web 100 metod přijde všem respondentům zajímavý a většina jej plánuje více prozkoumat.</a:t>
            </a:r>
            <a:br>
              <a:rPr lang="cs-CZ" sz="1800" dirty="0"/>
            </a:b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1109823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7"/>
          <p:cNvSpPr txBox="1">
            <a:spLocks noGrp="1"/>
          </p:cNvSpPr>
          <p:nvPr>
            <p:ph type="title"/>
          </p:nvPr>
        </p:nvSpPr>
        <p:spPr>
          <a:xfrm>
            <a:off x="521500" y="445025"/>
            <a:ext cx="79653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Zpětná vazba k webu 100metod</a:t>
            </a:r>
            <a:endParaRPr dirty="0"/>
          </a:p>
        </p:txBody>
      </p:sp>
      <p:sp>
        <p:nvSpPr>
          <p:cNvPr id="199" name="Google Shape;199;p37"/>
          <p:cNvSpPr txBox="1">
            <a:spLocks noGrp="1"/>
          </p:cNvSpPr>
          <p:nvPr>
            <p:ph type="body" idx="1"/>
          </p:nvPr>
        </p:nvSpPr>
        <p:spPr>
          <a:xfrm>
            <a:off x="521500" y="1152476"/>
            <a:ext cx="7965300" cy="341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dirty="0"/>
              <a:t>Respondenti č. 4 a 6 poskytli podrobnější zpětnou vazbu přímo k webu 100 metod.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indent="-361950">
              <a:buFont typeface="Open Sans"/>
              <a:buChar char="➔"/>
            </a:pPr>
            <a:r>
              <a:rPr lang="cs-CZ" sz="1800" dirty="0"/>
              <a:t>Respondenti by rádi využili nástroj pro řešení problémů na základě určitého scénáře (4) nebo hotline na míru (6)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Počet metod na webu může být zahlcující (4).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Někteří respondenti by ocenili třídění metod do více kategorií (4).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Jazyk webu 100 metod je přizpůsoben vztahu klient-zadavatel, nikoliv pro interní fungování organizace (4)</a:t>
            </a:r>
          </a:p>
          <a:p>
            <a:pPr indent="-361950">
              <a:buFont typeface="Open Sans"/>
              <a:buChar char="➔"/>
            </a:pPr>
            <a:r>
              <a:rPr lang="cs-CZ" sz="1800" dirty="0"/>
              <a:t>Pro oba respondenty byly určité aspekty webu odrazující. Respondentce 6 přišel jako „studentský web“, zatímco respondenta 4 odradil název „informační služby“.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123583981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14BF56BA929D48AF2E342639F9EC4F" ma:contentTypeVersion="12" ma:contentTypeDescription="Vytvoří nový dokument" ma:contentTypeScope="" ma:versionID="db7622e4cc872bb7404ef9890c1034ec">
  <xsd:schema xmlns:xsd="http://www.w3.org/2001/XMLSchema" xmlns:xs="http://www.w3.org/2001/XMLSchema" xmlns:p="http://schemas.microsoft.com/office/2006/metadata/properties" xmlns:ns2="a6b4cc3e-04a4-468a-9834-140bcba22bcb" xmlns:ns3="d79da29c-4f75-438e-a9b6-8ab8b4db8cdb" targetNamespace="http://schemas.microsoft.com/office/2006/metadata/properties" ma:root="true" ma:fieldsID="30bbbcdf3cba2a065b5ed3aac11de085" ns2:_="" ns3:_="">
    <xsd:import namespace="a6b4cc3e-04a4-468a-9834-140bcba22bcb"/>
    <xsd:import namespace="d79da29c-4f75-438e-a9b6-8ab8b4db8c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4cc3e-04a4-468a-9834-140bcba22b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da29c-4f75-438e-a9b6-8ab8b4db8cd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85c4e35-ddfe-4a72-a853-008e598ffcec}" ma:internalName="TaxCatchAll" ma:showField="CatchAllData" ma:web="d79da29c-4f75-438e-a9b6-8ab8b4db8c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b4cc3e-04a4-468a-9834-140bcba22bcb">
      <Terms xmlns="http://schemas.microsoft.com/office/infopath/2007/PartnerControls"/>
    </lcf76f155ced4ddcb4097134ff3c332f>
    <TaxCatchAll xmlns="d79da29c-4f75-438e-a9b6-8ab8b4db8cdb" xsi:nil="true"/>
  </documentManagement>
</p:properties>
</file>

<file path=customXml/itemProps1.xml><?xml version="1.0" encoding="utf-8"?>
<ds:datastoreItem xmlns:ds="http://schemas.openxmlformats.org/officeDocument/2006/customXml" ds:itemID="{DB010B13-AFBE-44A4-BEF0-CE61B7D3E7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DD8309-A38F-433B-AD46-E7591312C6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b4cc3e-04a4-468a-9834-140bcba22bcb"/>
    <ds:schemaRef ds:uri="d79da29c-4f75-438e-a9b6-8ab8b4db8c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CBB456-178D-404C-83E0-A1B25B404C3D}">
  <ds:schemaRefs>
    <ds:schemaRef ds:uri="http://schemas.microsoft.com/office/2006/metadata/properties"/>
    <ds:schemaRef ds:uri="http://schemas.microsoft.com/office/infopath/2007/PartnerControls"/>
    <ds:schemaRef ds:uri="a6b4cc3e-04a4-468a-9834-140bcba22bcb"/>
    <ds:schemaRef ds:uri="d79da29c-4f75-438e-a9b6-8ab8b4db8cd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738</Words>
  <Application>Microsoft Office PowerPoint</Application>
  <PresentationFormat>Prezentácia na obrazovke (16:9)</PresentationFormat>
  <Paragraphs>84</Paragraphs>
  <Slides>12</Slides>
  <Notes>10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12</vt:i4>
      </vt:variant>
    </vt:vector>
  </HeadingPairs>
  <TitlesOfParts>
    <vt:vector size="14" baseType="lpstr">
      <vt:lpstr>Simple Light</vt:lpstr>
      <vt:lpstr>Prezentace_MU_CZ</vt:lpstr>
      <vt:lpstr>Prezentácia programu PowerPoint</vt:lpstr>
      <vt:lpstr>Využití webu 100 metod v environmentálních neziskových organizacích</vt:lpstr>
      <vt:lpstr>Cíle výzkumu</vt:lpstr>
      <vt:lpstr>Prezentácia programu PowerPoint</vt:lpstr>
      <vt:lpstr>Výzkumné otázky</vt:lpstr>
      <vt:lpstr>Metodologie</vt:lpstr>
      <vt:lpstr>Respondenti</vt:lpstr>
      <vt:lpstr>Klíčová zjištění</vt:lpstr>
      <vt:lpstr>Zpětná vazba k webu 100metod</vt:lpstr>
      <vt:lpstr>Závěry z výzkumu</vt:lpstr>
      <vt:lpstr>Doporučení pro autory webu 100 metod</vt:lpstr>
      <vt:lpstr>Příloha: pracovní podklady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Jáchym Vintr</cp:lastModifiedBy>
  <cp:revision>30</cp:revision>
  <dcterms:modified xsi:type="dcterms:W3CDTF">2023-06-24T21:05:04Z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0x010100E014BF56BA929D48AF2E342639F9EC4F</vt:lpwstr>
  </property>
</Properties>
</file>