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72" r:id="rId5"/>
    <p:sldId id="265" r:id="rId6"/>
    <p:sldId id="273" r:id="rId7"/>
    <p:sldId id="258" r:id="rId8"/>
    <p:sldId id="259" r:id="rId9"/>
    <p:sldId id="260" r:id="rId10"/>
    <p:sldId id="261" r:id="rId11"/>
    <p:sldId id="274" r:id="rId12"/>
    <p:sldId id="263"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1" autoAdjust="0"/>
    <p:restoredTop sz="94660"/>
  </p:normalViewPr>
  <p:slideViewPr>
    <p:cSldViewPr snapToGrid="0">
      <p:cViewPr varScale="1">
        <p:scale>
          <a:sx n="74" d="100"/>
          <a:sy n="74" d="100"/>
        </p:scale>
        <p:origin x="43" y="355"/>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kumimoji="1" lang="ja-JP" sz="1200"/>
            </a:lvl1pPr>
          </a:lstStyle>
          <a:p>
            <a:fld id="{20EA5F0D-C1DC-412F-A146-DDB3A74B588F}" type="datetimeFigureOut">
              <a:rPr kumimoji="1" lang="en-US" altLang="ja-JP"/>
              <a:t>9/28/2023</a:t>
            </a:fld>
            <a:endParaRPr kumimoji="1" lang="ja-JP"/>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kumimoji="1" lang="ja-JP" sz="1200"/>
            </a:lvl1pPr>
          </a:lstStyle>
          <a:p>
            <a:fld id="{7BAE14B8-3CC9-472D-9BC5-A84D80684DE2}" type="slidenum">
              <a:rPr kumimoji="1" lang="ja-JP"/>
              <a:t>‹#›</a:t>
            </a:fld>
            <a:endParaRPr kumimoji="1" lang="ja-JP"/>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kumimoji="1" lang="ja-JP" sz="1200"/>
            </a:lvl1pPr>
          </a:lstStyle>
          <a:p>
            <a:fld id="{A8CDE508-72C8-4AB5-AA9C-1584D31690E0}" type="datetimeFigureOut">
              <a:t>2023/9/28</a:t>
            </a:fld>
            <a:endParaRPr kumimoji="1" lang="ja-JP"/>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kumimoji="1" lang="ja-JP"/>
          </a:p>
        </p:txBody>
      </p:sp>
      <p:sp>
        <p:nvSpPr>
          <p:cNvPr id="5" name="ノート プレースホルダー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kumimoji="1" lang="ja-JP" sz="1200"/>
            </a:lvl1pPr>
          </a:lstStyle>
          <a:p>
            <a:fld id="{7FB667E1-E601-4AAF-B95C-B25720D70A60}" type="slidenum">
              <a:t>‹#›</a:t>
            </a:fld>
            <a:endParaRPr kumimoji="1" lang="ja-JP"/>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グループ 5"/>
          <p:cNvGrpSpPr/>
          <p:nvPr/>
        </p:nvGrpSpPr>
        <p:grpSpPr>
          <a:xfrm>
            <a:off x="0" y="0"/>
            <a:ext cx="12188825" cy="713232"/>
            <a:chOff x="0" y="0"/>
            <a:chExt cx="12188825" cy="713232"/>
          </a:xfrm>
        </p:grpSpPr>
        <p:sp>
          <p:nvSpPr>
            <p:cNvPr id="7" name="長方形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0" name="長方形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grpSp>
        <p:nvGrpSpPr>
          <p:cNvPr id="11" name="グループ 10"/>
          <p:cNvGrpSpPr/>
          <p:nvPr/>
        </p:nvGrpSpPr>
        <p:grpSpPr>
          <a:xfrm>
            <a:off x="0" y="0"/>
            <a:ext cx="713232" cy="6858000"/>
            <a:chOff x="0" y="0"/>
            <a:chExt cx="713232" cy="6858000"/>
          </a:xfrm>
        </p:grpSpPr>
        <p:sp>
          <p:nvSpPr>
            <p:cNvPr id="12" name="長方形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3" name="長方形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grpSp>
        <p:nvGrpSpPr>
          <p:cNvPr id="14" name="グループ 13"/>
          <p:cNvGrpSpPr/>
          <p:nvPr/>
        </p:nvGrpSpPr>
        <p:grpSpPr>
          <a:xfrm>
            <a:off x="11476762" y="0"/>
            <a:ext cx="746886" cy="6858000"/>
            <a:chOff x="11476762" y="0"/>
            <a:chExt cx="746886" cy="6858000"/>
          </a:xfrm>
        </p:grpSpPr>
        <p:sp>
          <p:nvSpPr>
            <p:cNvPr id="15" name="長方形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6" name="長方形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grpSp>
        <p:nvGrpSpPr>
          <p:cNvPr id="17" name="グループ 16"/>
          <p:cNvGrpSpPr/>
          <p:nvPr/>
        </p:nvGrpSpPr>
        <p:grpSpPr>
          <a:xfrm flipV="1">
            <a:off x="0" y="6144768"/>
            <a:ext cx="12188825" cy="713232"/>
            <a:chOff x="0" y="0"/>
            <a:chExt cx="12188825" cy="713232"/>
          </a:xfrm>
        </p:grpSpPr>
        <p:sp>
          <p:nvSpPr>
            <p:cNvPr id="18" name="長方形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9" name="長方形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sp>
        <p:nvSpPr>
          <p:cNvPr id="2" name="タイトル 1"/>
          <p:cNvSpPr>
            <a:spLocks noGrp="1"/>
          </p:cNvSpPr>
          <p:nvPr>
            <p:ph type="ctrTitle"/>
          </p:nvPr>
        </p:nvSpPr>
        <p:spPr>
          <a:xfrm>
            <a:off x="1295400" y="1188720"/>
            <a:ext cx="9601200" cy="2514600"/>
          </a:xfrm>
        </p:spPr>
        <p:txBody>
          <a:bodyPr anchor="b">
            <a:noAutofit/>
          </a:bodyPr>
          <a:lstStyle>
            <a:lvl1pPr algn="ctr" latinLnBrk="0">
              <a:defRPr kumimoji="1" lang="ja-JP" sz="6000"/>
            </a:lvl1pPr>
          </a:lstStyle>
          <a:p>
            <a:r>
              <a:rPr kumimoji="1" lang="ja-JP" altLang="en-US"/>
              <a:t>マスター タイトルの書式設定</a:t>
            </a:r>
            <a:endParaRPr kumimoji="1" lang="ja-JP" dirty="0"/>
          </a:p>
        </p:txBody>
      </p:sp>
      <p:sp>
        <p:nvSpPr>
          <p:cNvPr id="3" name="サブタイトル 2"/>
          <p:cNvSpPr>
            <a:spLocks noGrp="1"/>
          </p:cNvSpPr>
          <p:nvPr>
            <p:ph type="subTitle" idx="1"/>
          </p:nvPr>
        </p:nvSpPr>
        <p:spPr>
          <a:xfrm>
            <a:off x="1295400" y="3749040"/>
            <a:ext cx="9601200" cy="914400"/>
          </a:xfrm>
        </p:spPr>
        <p:txBody>
          <a:bodyPr>
            <a:normAutofit/>
          </a:bodyPr>
          <a:lstStyle>
            <a:lvl1pPr marL="0" indent="0" algn="ctr" latinLnBrk="0">
              <a:spcBef>
                <a:spcPts val="0"/>
              </a:spcBef>
              <a:buNone/>
              <a:defRPr kumimoji="1" lang="ja-JP" sz="2400" cap="all" baseline="0"/>
            </a:lvl1pPr>
            <a:lvl2pPr marL="457200" indent="0" algn="ctr" latinLnBrk="0">
              <a:buNone/>
              <a:defRPr kumimoji="1" lang="ja-JP" sz="2800"/>
            </a:lvl2pPr>
            <a:lvl3pPr marL="914400" indent="0" algn="ctr" latinLnBrk="0">
              <a:buNone/>
              <a:defRPr kumimoji="1" lang="ja-JP" sz="2400"/>
            </a:lvl3pPr>
            <a:lvl4pPr marL="1371600" indent="0" algn="ctr" latinLnBrk="0">
              <a:buNone/>
              <a:defRPr kumimoji="1" lang="ja-JP" sz="2000"/>
            </a:lvl4pPr>
            <a:lvl5pPr marL="1828800" indent="0" algn="ctr" latinLnBrk="0">
              <a:buNone/>
              <a:defRPr kumimoji="1" lang="ja-JP" sz="2000"/>
            </a:lvl5pPr>
            <a:lvl6pPr marL="2286000" indent="0" algn="ctr" latinLnBrk="0">
              <a:buNone/>
              <a:defRPr kumimoji="1" lang="ja-JP" sz="2000"/>
            </a:lvl6pPr>
            <a:lvl7pPr marL="2743200" indent="0" algn="ctr" latinLnBrk="0">
              <a:buNone/>
              <a:defRPr kumimoji="1" lang="ja-JP" sz="2000"/>
            </a:lvl7pPr>
            <a:lvl8pPr marL="3200400" indent="0" algn="ctr" latinLnBrk="0">
              <a:buNone/>
              <a:defRPr kumimoji="1" lang="ja-JP" sz="2000"/>
            </a:lvl8pPr>
            <a:lvl9pPr marL="3657600" indent="0" algn="ctr" latinLnBrk="0">
              <a:buNone/>
              <a:defRPr kumimoji="1" lang="ja-JP" sz="2000"/>
            </a:lvl9pPr>
          </a:lstStyle>
          <a:p>
            <a:r>
              <a:rPr kumimoji="1" lang="ja-JP" altLang="en-US"/>
              <a:t>マスター サブタイトルの書式設定</a:t>
            </a:r>
            <a:endParaRPr kumimoji="1" lang="ja-JP"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日付プレースホルダー 3"/>
          <p:cNvSpPr>
            <a:spLocks noGrp="1"/>
          </p:cNvSpPr>
          <p:nvPr>
            <p:ph type="dt" sz="half" idx="10"/>
          </p:nvPr>
        </p:nvSpPr>
        <p:spPr/>
        <p:txBody>
          <a:bodyPr/>
          <a:lstStyle/>
          <a:p>
            <a:fld id="{9E583DDF-CA54-461A-A486-592D2374C532}" type="datetimeFigureOut">
              <a:t>2023/9/28</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CA8D9AD5-F248-4919-864A-CFD76CC027D6}" type="slidenum">
              <a:t>‹#›</a:t>
            </a:fld>
            <a:endParaRPr kumimoji="1" lang="ja-JP"/>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274638"/>
            <a:ext cx="2628900" cy="5897562"/>
          </a:xfrm>
        </p:spPr>
        <p:txBody>
          <a:bodyPr vert="eaVert"/>
          <a:lstStyle/>
          <a:p>
            <a:r>
              <a:rPr kumimoji="1" lang="ja-JP" altLang="en-US"/>
              <a:t>マスター タイトルの書式設定</a:t>
            </a:r>
            <a:endParaRPr kumimoji="1" lang="ja-JP"/>
          </a:p>
        </p:txBody>
      </p:sp>
      <p:sp>
        <p:nvSpPr>
          <p:cNvPr id="3" name="縦書きテキスト プレースホルダー 2"/>
          <p:cNvSpPr>
            <a:spLocks noGrp="1"/>
          </p:cNvSpPr>
          <p:nvPr>
            <p:ph type="body" orient="vert" idx="1"/>
          </p:nvPr>
        </p:nvSpPr>
        <p:spPr>
          <a:xfrm>
            <a:off x="838200" y="274638"/>
            <a:ext cx="7734300" cy="5897562"/>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日付プレースホルダー 3"/>
          <p:cNvSpPr>
            <a:spLocks noGrp="1"/>
          </p:cNvSpPr>
          <p:nvPr>
            <p:ph type="dt" sz="half" idx="10"/>
          </p:nvPr>
        </p:nvSpPr>
        <p:spPr/>
        <p:txBody>
          <a:bodyPr/>
          <a:lstStyle/>
          <a:p>
            <a:fld id="{9E583DDF-CA54-461A-A486-592D2374C532}" type="datetimeFigureOut">
              <a:t>2023/9/28</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CA8D9AD5-F248-4919-864A-CFD76CC027D6}" type="slidenum">
              <a:t>‹#›</a:t>
            </a:fld>
            <a:endParaRPr kumimoji="1" lang="ja-JP"/>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dirty="0"/>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4" name="日付プレースホルダー 3"/>
          <p:cNvSpPr>
            <a:spLocks noGrp="1"/>
          </p:cNvSpPr>
          <p:nvPr>
            <p:ph type="dt" sz="half" idx="10"/>
          </p:nvPr>
        </p:nvSpPr>
        <p:spPr/>
        <p:txBody>
          <a:bodyPr/>
          <a:lstStyle/>
          <a:p>
            <a:fld id="{9E583DDF-CA54-461A-A486-592D2374C532}" type="datetimeFigureOut">
              <a:t>2023/9/28</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CA8D9AD5-F248-4919-864A-CFD76CC027D6}" type="slidenum">
              <a:t>‹#›</a:t>
            </a:fld>
            <a:endParaRPr kumimoji="1" lang="ja-JP"/>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8" name="グループ 7"/>
          <p:cNvGrpSpPr/>
          <p:nvPr/>
        </p:nvGrpSpPr>
        <p:grpSpPr>
          <a:xfrm flipV="1">
            <a:off x="0" y="6309360"/>
            <a:ext cx="12188825" cy="548640"/>
            <a:chOff x="0" y="0"/>
            <a:chExt cx="12188825" cy="713232"/>
          </a:xfrm>
        </p:grpSpPr>
        <p:sp>
          <p:nvSpPr>
            <p:cNvPr id="9" name="長方形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0" name="長方形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grpSp>
        <p:nvGrpSpPr>
          <p:cNvPr id="11" name="グループ 10"/>
          <p:cNvGrpSpPr/>
          <p:nvPr/>
        </p:nvGrpSpPr>
        <p:grpSpPr>
          <a:xfrm>
            <a:off x="16736" y="0"/>
            <a:ext cx="12188825" cy="548640"/>
            <a:chOff x="0" y="0"/>
            <a:chExt cx="12188825" cy="713232"/>
          </a:xfrm>
        </p:grpSpPr>
        <p:sp>
          <p:nvSpPr>
            <p:cNvPr id="12" name="長方形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3" name="長方形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sp>
        <p:nvSpPr>
          <p:cNvPr id="4" name="日付プレースホルダー 3"/>
          <p:cNvSpPr>
            <a:spLocks noGrp="1"/>
          </p:cNvSpPr>
          <p:nvPr>
            <p:ph type="dt" sz="half" idx="10"/>
          </p:nvPr>
        </p:nvSpPr>
        <p:spPr/>
        <p:txBody>
          <a:bodyPr/>
          <a:lstStyle/>
          <a:p>
            <a:fld id="{9E583DDF-CA54-461A-A486-592D2374C532}" type="datetimeFigureOut">
              <a:t>2023/9/28</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CA8D9AD5-F248-4919-864A-CFD76CC027D6}" type="slidenum">
              <a:t>‹#›</a:t>
            </a:fld>
            <a:endParaRPr kumimoji="1" lang="ja-JP"/>
          </a:p>
        </p:txBody>
      </p:sp>
      <p:sp>
        <p:nvSpPr>
          <p:cNvPr id="2" name="タイトル 1"/>
          <p:cNvSpPr>
            <a:spLocks noGrp="1"/>
          </p:cNvSpPr>
          <p:nvPr>
            <p:ph type="title"/>
          </p:nvPr>
        </p:nvSpPr>
        <p:spPr>
          <a:xfrm>
            <a:off x="1295400" y="1188720"/>
            <a:ext cx="9601200" cy="2514600"/>
          </a:xfrm>
        </p:spPr>
        <p:txBody>
          <a:bodyPr anchor="b">
            <a:normAutofit/>
          </a:bodyPr>
          <a:lstStyle>
            <a:lvl1pPr algn="ctr" latinLnBrk="0">
              <a:defRPr kumimoji="1" lang="ja-JP" sz="5400" b="0">
                <a:solidFill>
                  <a:schemeClr val="tx1">
                    <a:lumMod val="75000"/>
                  </a:schemeClr>
                </a:solidFill>
              </a:defRPr>
            </a:lvl1pPr>
          </a:lstStyle>
          <a:p>
            <a:r>
              <a:rPr kumimoji="1" lang="ja-JP" altLang="en-US"/>
              <a:t>マスター タイトルの書式設定</a:t>
            </a:r>
            <a:endParaRPr kumimoji="1" lang="ja-JP"/>
          </a:p>
        </p:txBody>
      </p:sp>
      <p:sp>
        <p:nvSpPr>
          <p:cNvPr id="3" name="テキスト プレースホルダー 2"/>
          <p:cNvSpPr>
            <a:spLocks noGrp="1"/>
          </p:cNvSpPr>
          <p:nvPr>
            <p:ph type="body" idx="1"/>
          </p:nvPr>
        </p:nvSpPr>
        <p:spPr>
          <a:xfrm>
            <a:off x="1295400" y="3749040"/>
            <a:ext cx="9601200" cy="914400"/>
          </a:xfrm>
        </p:spPr>
        <p:txBody>
          <a:bodyPr anchor="t"/>
          <a:lstStyle>
            <a:lvl1pPr marL="0" indent="0" algn="ctr" latinLnBrk="0">
              <a:spcBef>
                <a:spcPts val="0"/>
              </a:spcBef>
              <a:buNone/>
              <a:defRPr kumimoji="1" lang="ja-JP" sz="2000" cap="all" baseline="0">
                <a:solidFill>
                  <a:schemeClr val="tx1"/>
                </a:solidFill>
              </a:defRPr>
            </a:lvl1pPr>
            <a:lvl2pPr marL="457200" indent="0" latinLnBrk="0">
              <a:buNone/>
              <a:defRPr kumimoji="1" lang="ja-JP" sz="1800">
                <a:solidFill>
                  <a:schemeClr val="tx1">
                    <a:tint val="75000"/>
                  </a:schemeClr>
                </a:solidFill>
              </a:defRPr>
            </a:lvl2pPr>
            <a:lvl3pPr marL="914400" indent="0" latinLnBrk="0">
              <a:buNone/>
              <a:defRPr kumimoji="1" lang="ja-JP" sz="1600">
                <a:solidFill>
                  <a:schemeClr val="tx1">
                    <a:tint val="75000"/>
                  </a:schemeClr>
                </a:solidFill>
              </a:defRPr>
            </a:lvl3pPr>
            <a:lvl4pPr marL="1371600" indent="0" latinLnBrk="0">
              <a:buNone/>
              <a:defRPr kumimoji="1" lang="ja-JP" sz="1400">
                <a:solidFill>
                  <a:schemeClr val="tx1">
                    <a:tint val="75000"/>
                  </a:schemeClr>
                </a:solidFill>
              </a:defRPr>
            </a:lvl4pPr>
            <a:lvl5pPr marL="1828800" indent="0" latinLnBrk="0">
              <a:buNone/>
              <a:defRPr kumimoji="1" lang="ja-JP" sz="1400">
                <a:solidFill>
                  <a:schemeClr val="tx1">
                    <a:tint val="75000"/>
                  </a:schemeClr>
                </a:solidFill>
              </a:defRPr>
            </a:lvl5pPr>
            <a:lvl6pPr marL="2286000" indent="0" latinLnBrk="0">
              <a:buNone/>
              <a:defRPr kumimoji="1" lang="ja-JP" sz="1400">
                <a:solidFill>
                  <a:schemeClr val="tx1">
                    <a:tint val="75000"/>
                  </a:schemeClr>
                </a:solidFill>
              </a:defRPr>
            </a:lvl6pPr>
            <a:lvl7pPr marL="2743200" indent="0" latinLnBrk="0">
              <a:buNone/>
              <a:defRPr kumimoji="1" lang="ja-JP" sz="1400">
                <a:solidFill>
                  <a:schemeClr val="tx1">
                    <a:tint val="75000"/>
                  </a:schemeClr>
                </a:solidFill>
              </a:defRPr>
            </a:lvl7pPr>
            <a:lvl8pPr marL="3200400" indent="0" latinLnBrk="0">
              <a:buNone/>
              <a:defRPr kumimoji="1" lang="ja-JP" sz="1400">
                <a:solidFill>
                  <a:schemeClr val="tx1">
                    <a:tint val="75000"/>
                  </a:schemeClr>
                </a:solidFill>
              </a:defRPr>
            </a:lvl8pPr>
            <a:lvl9pPr marL="3657600" indent="0" latinLnBrk="0">
              <a:buNone/>
              <a:defRPr kumimoji="1" lang="ja-JP"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p>
        </p:txBody>
      </p:sp>
      <p:sp>
        <p:nvSpPr>
          <p:cNvPr id="3" name="コンテンツ プレースホルダー 2"/>
          <p:cNvSpPr>
            <a:spLocks noGrp="1"/>
          </p:cNvSpPr>
          <p:nvPr>
            <p:ph sz="half" idx="1"/>
          </p:nvPr>
        </p:nvSpPr>
        <p:spPr>
          <a:xfrm>
            <a:off x="1341120" y="1673352"/>
            <a:ext cx="4572000" cy="43434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コンテンツ プレースホルダー 3"/>
          <p:cNvSpPr>
            <a:spLocks noGrp="1"/>
          </p:cNvSpPr>
          <p:nvPr>
            <p:ph sz="half" idx="2"/>
          </p:nvPr>
        </p:nvSpPr>
        <p:spPr>
          <a:xfrm>
            <a:off x="6278880" y="1673352"/>
            <a:ext cx="4572000" cy="43434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5" name="日付プレースホルダー 4"/>
          <p:cNvSpPr>
            <a:spLocks noGrp="1"/>
          </p:cNvSpPr>
          <p:nvPr>
            <p:ph type="dt" sz="half" idx="10"/>
          </p:nvPr>
        </p:nvSpPr>
        <p:spPr/>
        <p:txBody>
          <a:bodyPr/>
          <a:lstStyle/>
          <a:p>
            <a:fld id="{0A879FD0-C37A-4F50-8F3B-5FA0D9D0B42F}" type="datetimeFigureOut">
              <a:t>2023/9/28</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0D06EF73-9DB8-4763-865F-2F88181A4732}" type="slidenum">
              <a:t>‹#›</a:t>
            </a:fld>
            <a:endParaRPr kumimoji="1" lang="ja-JP"/>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p>
        </p:txBody>
      </p:sp>
      <p:sp>
        <p:nvSpPr>
          <p:cNvPr id="3" name="テキスト プレースホルダー 2"/>
          <p:cNvSpPr>
            <a:spLocks noGrp="1"/>
          </p:cNvSpPr>
          <p:nvPr>
            <p:ph type="body" idx="1"/>
          </p:nvPr>
        </p:nvSpPr>
        <p:spPr>
          <a:xfrm>
            <a:off x="1341120" y="1600200"/>
            <a:ext cx="4572000" cy="758952"/>
          </a:xfrm>
        </p:spPr>
        <p:txBody>
          <a:bodyPr anchor="ctr">
            <a:normAutofit/>
          </a:bodyPr>
          <a:lstStyle>
            <a:lvl1pPr marL="0" indent="0" latinLnBrk="0">
              <a:spcBef>
                <a:spcPts val="0"/>
              </a:spcBef>
              <a:buNone/>
              <a:defRPr kumimoji="1" lang="ja-JP" sz="2000" b="0" cap="all" baseline="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1341120" y="2441448"/>
            <a:ext cx="4572000" cy="3584448"/>
          </a:xfrm>
        </p:spPr>
        <p:txBody>
          <a:bodyPr>
            <a:normAutofit/>
          </a:bodyPr>
          <a:lstStyle>
            <a:lvl1pPr latinLnBrk="0">
              <a:defRPr kumimoji="1" lang="ja-JP" sz="1800"/>
            </a:lvl1pPr>
            <a:lvl2pPr latinLnBrk="0">
              <a:defRPr kumimoji="1" lang="ja-JP" sz="1600"/>
            </a:lvl2pPr>
            <a:lvl3pPr latinLnBrk="0">
              <a:defRPr kumimoji="1" lang="ja-JP" sz="1400"/>
            </a:lvl3pPr>
            <a:lvl4pPr latinLnBrk="0">
              <a:defRPr kumimoji="1" lang="ja-JP" sz="1200"/>
            </a:lvl4pPr>
            <a:lvl5pPr latinLnBrk="0">
              <a:defRPr kumimoji="1" lang="ja-JP" sz="1200"/>
            </a:lvl5pPr>
            <a:lvl6pPr latinLnBrk="0">
              <a:defRPr kumimoji="1" lang="ja-JP" sz="1200"/>
            </a:lvl6pPr>
            <a:lvl7pPr latinLnBrk="0">
              <a:defRPr kumimoji="1" lang="ja-JP" sz="1200"/>
            </a:lvl7pPr>
            <a:lvl8pPr latinLnBrk="0">
              <a:defRPr kumimoji="1" lang="ja-JP" sz="1200"/>
            </a:lvl8pPr>
            <a:lvl9pPr latinLnBrk="0">
              <a:defRPr kumimoji="1" lang="ja-JP"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5" name="テキスト プレースホルダー 4"/>
          <p:cNvSpPr>
            <a:spLocks noGrp="1"/>
          </p:cNvSpPr>
          <p:nvPr>
            <p:ph type="body" sz="quarter" idx="3"/>
          </p:nvPr>
        </p:nvSpPr>
        <p:spPr>
          <a:xfrm>
            <a:off x="6278880" y="1600200"/>
            <a:ext cx="4572000" cy="758952"/>
          </a:xfrm>
        </p:spPr>
        <p:txBody>
          <a:bodyPr anchor="ctr">
            <a:normAutofit/>
          </a:bodyPr>
          <a:lstStyle>
            <a:lvl1pPr marL="0" indent="0" latinLnBrk="0">
              <a:spcBef>
                <a:spcPts val="0"/>
              </a:spcBef>
              <a:buNone/>
              <a:defRPr kumimoji="1" lang="ja-JP" sz="2000" b="0" cap="all" baseline="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278880" y="2441448"/>
            <a:ext cx="4572000" cy="3584448"/>
          </a:xfrm>
        </p:spPr>
        <p:txBody>
          <a:bodyPr>
            <a:normAutofit/>
          </a:bodyPr>
          <a:lstStyle>
            <a:lvl1pPr latinLnBrk="0">
              <a:defRPr kumimoji="1" lang="ja-JP" sz="1800"/>
            </a:lvl1pPr>
            <a:lvl2pPr latinLnBrk="0">
              <a:defRPr kumimoji="1" lang="ja-JP" sz="1600"/>
            </a:lvl2pPr>
            <a:lvl3pPr latinLnBrk="0">
              <a:defRPr kumimoji="1" lang="ja-JP" sz="1400"/>
            </a:lvl3pPr>
            <a:lvl4pPr latinLnBrk="0">
              <a:defRPr kumimoji="1" lang="ja-JP" sz="1200"/>
            </a:lvl4pPr>
            <a:lvl5pPr latinLnBrk="0">
              <a:defRPr kumimoji="1" lang="ja-JP" sz="1200"/>
            </a:lvl5pPr>
            <a:lvl6pPr latinLnBrk="0">
              <a:defRPr kumimoji="1" lang="ja-JP" sz="1200"/>
            </a:lvl6pPr>
            <a:lvl7pPr latinLnBrk="0">
              <a:defRPr kumimoji="1" lang="ja-JP" sz="1200"/>
            </a:lvl7pPr>
            <a:lvl8pPr latinLnBrk="0">
              <a:defRPr kumimoji="1" lang="ja-JP" sz="1200"/>
            </a:lvl8pPr>
            <a:lvl9pPr latinLnBrk="0">
              <a:defRPr kumimoji="1" lang="ja-JP"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7" name="日付プレースホルダー 6"/>
          <p:cNvSpPr>
            <a:spLocks noGrp="1"/>
          </p:cNvSpPr>
          <p:nvPr>
            <p:ph type="dt" sz="half" idx="10"/>
          </p:nvPr>
        </p:nvSpPr>
        <p:spPr/>
        <p:txBody>
          <a:bodyPr/>
          <a:lstStyle/>
          <a:p>
            <a:fld id="{9E583DDF-CA54-461A-A486-592D2374C532}" type="datetimeFigureOut">
              <a:t>2023/9/28</a:t>
            </a:fld>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CA8D9AD5-F248-4919-864A-CFD76CC027D6}" type="slidenum">
              <a:t>‹#›</a:t>
            </a:fld>
            <a:endParaRPr kumimoji="1" lang="ja-JP"/>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p>
        </p:txBody>
      </p:sp>
      <p:sp>
        <p:nvSpPr>
          <p:cNvPr id="3" name="日付プレースホルダー 2"/>
          <p:cNvSpPr>
            <a:spLocks noGrp="1"/>
          </p:cNvSpPr>
          <p:nvPr>
            <p:ph type="dt" sz="half" idx="10"/>
          </p:nvPr>
        </p:nvSpPr>
        <p:spPr/>
        <p:txBody>
          <a:bodyPr/>
          <a:lstStyle/>
          <a:p>
            <a:fld id="{9E583DDF-CA54-461A-A486-592D2374C532}" type="datetimeFigureOut">
              <a:t>2023/9/28</a:t>
            </a:fld>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CA8D9AD5-F248-4919-864A-CFD76CC027D6}" type="slidenum">
              <a:t>‹#›</a:t>
            </a:fld>
            <a:endParaRPr kumimoji="1" lang="ja-JP"/>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E583DDF-CA54-461A-A486-592D2374C532}" type="datetimeFigureOut">
              <a:t>2023/9/28</a:t>
            </a:fld>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p:txBody>
          <a:bodyPr/>
          <a:lstStyle/>
          <a:p>
            <a:fld id="{CA8D9AD5-F248-4919-864A-CFD76CC027D6}" type="slidenum">
              <a:t>‹#›</a:t>
            </a:fld>
            <a:endParaRPr kumimoji="1" lang="ja-JP"/>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grpSp>
        <p:nvGrpSpPr>
          <p:cNvPr id="8" name="グループ 7"/>
          <p:cNvGrpSpPr/>
          <p:nvPr/>
        </p:nvGrpSpPr>
        <p:grpSpPr>
          <a:xfrm>
            <a:off x="0" y="0"/>
            <a:ext cx="12188825" cy="548640"/>
            <a:chOff x="0" y="0"/>
            <a:chExt cx="12188825" cy="713232"/>
          </a:xfrm>
        </p:grpSpPr>
        <p:sp>
          <p:nvSpPr>
            <p:cNvPr id="9" name="長方形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0" name="長方形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sp>
        <p:nvSpPr>
          <p:cNvPr id="2" name="タイトル 1"/>
          <p:cNvSpPr>
            <a:spLocks noGrp="1"/>
          </p:cNvSpPr>
          <p:nvPr>
            <p:ph type="title"/>
          </p:nvPr>
        </p:nvSpPr>
        <p:spPr>
          <a:xfrm>
            <a:off x="8138160" y="1828800"/>
            <a:ext cx="3657600" cy="2286000"/>
          </a:xfrm>
        </p:spPr>
        <p:txBody>
          <a:bodyPr anchor="b">
            <a:normAutofit/>
          </a:bodyPr>
          <a:lstStyle>
            <a:lvl1pPr latinLnBrk="0">
              <a:defRPr kumimoji="1" lang="ja-JP" sz="3400" b="0"/>
            </a:lvl1pPr>
          </a:lstStyle>
          <a:p>
            <a:r>
              <a:rPr kumimoji="1" lang="ja-JP" altLang="en-US"/>
              <a:t>マスター タイトルの書式設定</a:t>
            </a:r>
            <a:endParaRPr kumimoji="1" lang="ja-JP"/>
          </a:p>
        </p:txBody>
      </p:sp>
      <p:sp>
        <p:nvSpPr>
          <p:cNvPr id="3" name="コンテンツ プレースホルダー 2"/>
          <p:cNvSpPr>
            <a:spLocks noGrp="1"/>
          </p:cNvSpPr>
          <p:nvPr>
            <p:ph idx="1"/>
          </p:nvPr>
        </p:nvSpPr>
        <p:spPr>
          <a:xfrm>
            <a:off x="548640" y="1005840"/>
            <a:ext cx="7223760" cy="493776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テキスト プレースホルダー 3"/>
          <p:cNvSpPr>
            <a:spLocks noGrp="1"/>
          </p:cNvSpPr>
          <p:nvPr>
            <p:ph type="body" sz="half" idx="2"/>
          </p:nvPr>
        </p:nvSpPr>
        <p:spPr>
          <a:xfrm>
            <a:off x="8138160" y="4206240"/>
            <a:ext cx="3657600" cy="1645920"/>
          </a:xfrm>
        </p:spPr>
        <p:txBody>
          <a:bodyPr>
            <a:normAutofit/>
          </a:bodyPr>
          <a:lstStyle>
            <a:lvl1pPr marL="0" indent="0" latinLnBrk="0">
              <a:spcBef>
                <a:spcPts val="1200"/>
              </a:spcBef>
              <a:buNone/>
              <a:defRPr kumimoji="1" lang="ja-JP" sz="16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583DDF-CA54-461A-A486-592D2374C532}" type="datetimeFigureOut">
              <a:t>2023/9/28</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CA8D9AD5-F248-4919-864A-CFD76CC027D6}" type="slidenum">
              <a:t>‹#›</a:t>
            </a:fld>
            <a:endParaRPr kumimoji="1" lang="ja-JP"/>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138160" y="1828800"/>
            <a:ext cx="3657600" cy="2286000"/>
          </a:xfrm>
        </p:spPr>
        <p:txBody>
          <a:bodyPr anchor="b">
            <a:normAutofit/>
          </a:bodyPr>
          <a:lstStyle>
            <a:lvl1pPr latinLnBrk="0">
              <a:defRPr kumimoji="1" lang="ja-JP" sz="3400" b="0"/>
            </a:lvl1pPr>
          </a:lstStyle>
          <a:p>
            <a:r>
              <a:rPr kumimoji="1" lang="ja-JP" altLang="en-US"/>
              <a:t>マスター タイトルの書式設定</a:t>
            </a:r>
            <a:endParaRPr kumimoji="1" lang="ja-JP" dirty="0"/>
          </a:p>
        </p:txBody>
      </p:sp>
      <p:sp>
        <p:nvSpPr>
          <p:cNvPr id="3" name="図プレースホルダー 2"/>
          <p:cNvSpPr>
            <a:spLocks noGrp="1"/>
          </p:cNvSpPr>
          <p:nvPr>
            <p:ph type="pic" idx="1"/>
          </p:nvPr>
        </p:nvSpPr>
        <p:spPr>
          <a:xfrm>
            <a:off x="548640" y="548640"/>
            <a:ext cx="6675120" cy="5760720"/>
          </a:xfrm>
          <a:noFill/>
        </p:spPr>
        <p:txBody>
          <a:bodyPr/>
          <a:lstStyle>
            <a:lvl1pPr marL="0" indent="0" algn="ctr" latinLnBrk="0">
              <a:buNone/>
              <a:defRPr kumimoji="1" lang="ja-JP" sz="3200">
                <a:solidFill>
                  <a:schemeClr val="tx1"/>
                </a:solidFill>
              </a:defRPr>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a:t>アイコンをクリックして図を追加</a:t>
            </a:r>
            <a:endParaRPr kumimoji="1" lang="ja-JP" dirty="0"/>
          </a:p>
        </p:txBody>
      </p:sp>
      <p:sp>
        <p:nvSpPr>
          <p:cNvPr id="4" name="テキスト プレースホルダー 3"/>
          <p:cNvSpPr>
            <a:spLocks noGrp="1"/>
          </p:cNvSpPr>
          <p:nvPr>
            <p:ph type="body" sz="half" idx="2"/>
          </p:nvPr>
        </p:nvSpPr>
        <p:spPr>
          <a:xfrm>
            <a:off x="8138160" y="4206240"/>
            <a:ext cx="3657600" cy="1645920"/>
          </a:xfrm>
        </p:spPr>
        <p:txBody>
          <a:bodyPr>
            <a:normAutofit/>
          </a:bodyPr>
          <a:lstStyle>
            <a:lvl1pPr marL="0" indent="0" latinLnBrk="0">
              <a:spcBef>
                <a:spcPts val="1200"/>
              </a:spcBef>
              <a:buNone/>
              <a:defRPr kumimoji="1" lang="ja-JP" sz="16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583DDF-CA54-461A-A486-592D2374C532}" type="datetimeFigureOut">
              <a:t>2023/9/28</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CA8D9AD5-F248-4919-864A-CFD76CC027D6}" type="slidenum">
              <a:t>‹#›</a:t>
            </a:fld>
            <a:endParaRPr kumimoji="1" lang="ja-JP"/>
          </a:p>
        </p:txBody>
      </p:sp>
      <p:grpSp>
        <p:nvGrpSpPr>
          <p:cNvPr id="8" name="グループ 7"/>
          <p:cNvGrpSpPr/>
          <p:nvPr/>
        </p:nvGrpSpPr>
        <p:grpSpPr>
          <a:xfrm>
            <a:off x="0" y="0"/>
            <a:ext cx="7772400" cy="548640"/>
            <a:chOff x="0" y="0"/>
            <a:chExt cx="12188825" cy="713232"/>
          </a:xfrm>
        </p:grpSpPr>
        <p:sp>
          <p:nvSpPr>
            <p:cNvPr id="9" name="長方形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0" name="長方形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grpSp>
        <p:nvGrpSpPr>
          <p:cNvPr id="11" name="グループ 10"/>
          <p:cNvGrpSpPr/>
          <p:nvPr/>
        </p:nvGrpSpPr>
        <p:grpSpPr>
          <a:xfrm flipV="1">
            <a:off x="0" y="6309360"/>
            <a:ext cx="7772400" cy="548640"/>
            <a:chOff x="0" y="0"/>
            <a:chExt cx="12188825" cy="713232"/>
          </a:xfrm>
        </p:grpSpPr>
        <p:sp>
          <p:nvSpPr>
            <p:cNvPr id="12" name="長方形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3" name="長方形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grpSp>
        <p:nvGrpSpPr>
          <p:cNvPr id="14" name="グループ 13"/>
          <p:cNvGrpSpPr/>
          <p:nvPr/>
        </p:nvGrpSpPr>
        <p:grpSpPr>
          <a:xfrm rot="5400000" flipV="1">
            <a:off x="-3154680" y="3154680"/>
            <a:ext cx="6858000" cy="548640"/>
            <a:chOff x="0" y="0"/>
            <a:chExt cx="12188825" cy="713232"/>
          </a:xfrm>
        </p:grpSpPr>
        <p:sp>
          <p:nvSpPr>
            <p:cNvPr id="15" name="長方形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6" name="長方形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grpSp>
        <p:nvGrpSpPr>
          <p:cNvPr id="17" name="グループ 16"/>
          <p:cNvGrpSpPr/>
          <p:nvPr/>
        </p:nvGrpSpPr>
        <p:grpSpPr>
          <a:xfrm rot="16200000" flipH="1" flipV="1">
            <a:off x="4069079" y="3154681"/>
            <a:ext cx="6858000" cy="548640"/>
            <a:chOff x="0" y="0"/>
            <a:chExt cx="12188825" cy="713232"/>
          </a:xfrm>
        </p:grpSpPr>
        <p:sp>
          <p:nvSpPr>
            <p:cNvPr id="18" name="長方形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9" name="長方形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グループ 7"/>
          <p:cNvGrpSpPr/>
          <p:nvPr/>
        </p:nvGrpSpPr>
        <p:grpSpPr bwMode="auto">
          <a:xfrm flipV="1">
            <a:off x="0" y="6309360"/>
            <a:ext cx="12188825" cy="548640"/>
            <a:chOff x="0" y="0"/>
            <a:chExt cx="12188825" cy="713232"/>
          </a:xfrm>
        </p:grpSpPr>
        <p:sp>
          <p:nvSpPr>
            <p:cNvPr id="9" name="長方形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sp>
          <p:nvSpPr>
            <p:cNvPr id="10" name="長方形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p>
          </p:txBody>
        </p:sp>
      </p:grpSp>
      <p:sp>
        <p:nvSpPr>
          <p:cNvPr id="2" name="タイトル プレースホルダー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kumimoji="1" lang="ja-JP" dirty="0"/>
              <a:t>マスター タイトルのスタイルを編集するには、ここをクリック</a:t>
            </a:r>
          </a:p>
        </p:txBody>
      </p:sp>
      <p:sp>
        <p:nvSpPr>
          <p:cNvPr id="3" name="テキスト プレースホルダー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4" name="日付プレースホルダー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latinLnBrk="0">
              <a:defRPr kumimoji="1" lang="ja-JP" sz="800">
                <a:solidFill>
                  <a:schemeClr val="tx1"/>
                </a:solidFill>
              </a:defRPr>
            </a:lvl1pPr>
          </a:lstStyle>
          <a:p>
            <a:fld id="{9E583DDF-CA54-461A-A486-592D2374C532}" type="datetimeFigureOut">
              <a:pPr/>
              <a:t>2023/9/28</a:t>
            </a:fld>
            <a:endParaRPr kumimoji="1" lang="ja-JP"/>
          </a:p>
        </p:txBody>
      </p:sp>
      <p:sp>
        <p:nvSpPr>
          <p:cNvPr id="5" name="フッター プレースホルダー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latinLnBrk="0">
              <a:defRPr kumimoji="1" lang="ja-JP" sz="800" cap="all" baseline="0">
                <a:solidFill>
                  <a:schemeClr val="tx1"/>
                </a:solidFill>
              </a:defRPr>
            </a:lvl1pPr>
          </a:lstStyle>
          <a:p>
            <a:endParaRPr kumimoji="1" lang="ja-JP"/>
          </a:p>
        </p:txBody>
      </p:sp>
      <p:sp>
        <p:nvSpPr>
          <p:cNvPr id="6" name="スライド番号プレースホルダー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latinLnBrk="0">
              <a:defRPr kumimoji="1" lang="ja-JP" sz="800">
                <a:solidFill>
                  <a:schemeClr val="tx1"/>
                </a:solidFill>
              </a:defRPr>
            </a:lvl1pPr>
          </a:lstStyle>
          <a:p>
            <a:fld id="{CA8D9AD5-F248-4919-864A-CFD76CC027D6}" type="slidenum">
              <a:pPr/>
              <a:t>‹#›</a:t>
            </a:fld>
            <a:endParaRPr kumimoji="1" lang="ja-JP"/>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kumimoji="1" lang="ja-JP" sz="3400" kern="120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94360" indent="-228600" algn="l" defTabSz="914400" rtl="0" eaLnBrk="1" latinLnBrk="0" hangingPunct="1">
        <a:lnSpc>
          <a:spcPct val="90000"/>
        </a:lnSpc>
        <a:spcBef>
          <a:spcPts val="1000"/>
        </a:spcBef>
        <a:buSzPct val="80000"/>
        <a:buFont typeface="Arial"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14400" indent="-228600" algn="l" defTabSz="914400" rtl="0" eaLnBrk="1" latinLnBrk="0" hangingPunct="1">
        <a:lnSpc>
          <a:spcPct val="90000"/>
        </a:lnSpc>
        <a:spcBef>
          <a:spcPts val="800"/>
        </a:spcBef>
        <a:buSzPct val="80000"/>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234440" indent="-228600" algn="l" defTabSz="914400" rtl="0" eaLnBrk="1" latinLnBrk="0" hangingPunct="1">
        <a:lnSpc>
          <a:spcPct val="90000"/>
        </a:lnSpc>
        <a:spcBef>
          <a:spcPts val="800"/>
        </a:spcBef>
        <a:buSzPct val="80000"/>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554480" indent="-228600" algn="l" defTabSz="914400" rtl="0" eaLnBrk="1" latinLnBrk="0" hangingPunct="1">
        <a:lnSpc>
          <a:spcPct val="90000"/>
        </a:lnSpc>
        <a:spcBef>
          <a:spcPts val="800"/>
        </a:spcBef>
        <a:buSzPct val="80000"/>
        <a:buFont typeface="Arial" pitchFamily="34" charset="0"/>
        <a:buChar char="•"/>
        <a:defRPr kumimoji="1" lang="ja-JP"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874520" indent="-228600" algn="l" defTabSz="914400" rtl="0" eaLnBrk="1" latinLnBrk="0" hangingPunct="1">
        <a:lnSpc>
          <a:spcPct val="90000"/>
        </a:lnSpc>
        <a:spcBef>
          <a:spcPts val="800"/>
        </a:spcBef>
        <a:buSzPct val="80000"/>
        <a:buFont typeface="Arial" pitchFamily="34" charset="0"/>
        <a:buChar char="•"/>
        <a:defRPr kumimoji="1" lang="ja-JP"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kumimoji="1" lang="ja-JP"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kumimoji="1" lang="ja-JP"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kumimoji="1" lang="ja-JP" sz="1400" kern="1200" baseline="0">
          <a:solidFill>
            <a:schemeClr val="tx1"/>
          </a:solidFill>
          <a:latin typeface="+mn-lt"/>
          <a:ea typeface="+mn-ea"/>
          <a:cs typeface="+mn-cs"/>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package" Target="../embeddings/Microsoft_Excel_Worksheet3.xls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Worksheet1.xlsx"/></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Excel_Worksheet2.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95400" y="2305210"/>
            <a:ext cx="9601200" cy="1290918"/>
          </a:xfrm>
        </p:spPr>
        <p:txBody>
          <a:bodyPr/>
          <a:lstStyle/>
          <a:p>
            <a:r>
              <a:rPr kumimoji="1" lang="ja-JP" altLang="en-US" dirty="0"/>
              <a:t>放課後等デイサービス</a:t>
            </a:r>
            <a:r>
              <a:rPr lang="ja-JP" altLang="en-US" dirty="0"/>
              <a:t>とは？</a:t>
            </a:r>
            <a:endParaRPr kumimoji="1" lang="ja-JP" dirty="0"/>
          </a:p>
        </p:txBody>
      </p:sp>
      <p:sp>
        <p:nvSpPr>
          <p:cNvPr id="3" name="サブタイトル 2"/>
          <p:cNvSpPr>
            <a:spLocks noGrp="1"/>
          </p:cNvSpPr>
          <p:nvPr>
            <p:ph type="subTitle" idx="1"/>
          </p:nvPr>
        </p:nvSpPr>
        <p:spPr>
          <a:xfrm>
            <a:off x="4541263" y="5447980"/>
            <a:ext cx="7922879" cy="604478"/>
          </a:xfrm>
        </p:spPr>
        <p:txBody>
          <a:bodyPr>
            <a:normAutofit fontScale="92500" lnSpcReduction="20000"/>
          </a:bodyPr>
          <a:lstStyle/>
          <a:p>
            <a:r>
              <a:rPr kumimoji="1" lang="ja-JP" altLang="en-US" dirty="0"/>
              <a:t>一般社団法人　</a:t>
            </a:r>
            <a:endParaRPr kumimoji="1" lang="en-US" altLang="ja-JP" dirty="0"/>
          </a:p>
          <a:p>
            <a:r>
              <a:rPr kumimoji="1" lang="ja-JP" altLang="en-US" dirty="0"/>
              <a:t>相模原市南区地域障がい福祉連絡協議会</a:t>
            </a:r>
            <a:endParaRPr kumimoji="1" lang="ja-JP" dirty="0"/>
          </a:p>
        </p:txBody>
      </p:sp>
      <p:sp>
        <p:nvSpPr>
          <p:cNvPr id="4" name="タイトル 1">
            <a:extLst>
              <a:ext uri="{FF2B5EF4-FFF2-40B4-BE49-F238E27FC236}">
                <a16:creationId xmlns="" xmlns:a16="http://schemas.microsoft.com/office/drawing/2014/main" id="{52C0D9F9-A799-4A00-ABCA-4416EDAB824C}"/>
              </a:ext>
            </a:extLst>
          </p:cNvPr>
          <p:cNvSpPr txBox="1">
            <a:spLocks/>
          </p:cNvSpPr>
          <p:nvPr/>
        </p:nvSpPr>
        <p:spPr>
          <a:xfrm>
            <a:off x="256775" y="475129"/>
            <a:ext cx="9601200" cy="1290918"/>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kumimoji="1" lang="ja-JP" sz="6000" kern="120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lgn="l"/>
            <a:r>
              <a:rPr lang="ja-JP" altLang="en-US" sz="3600" dirty="0" smtClean="0"/>
              <a:t>令和</a:t>
            </a:r>
            <a:r>
              <a:rPr lang="en-US" altLang="ja-JP" sz="3600" smtClean="0"/>
              <a:t>5</a:t>
            </a:r>
            <a:r>
              <a:rPr lang="ja-JP" altLang="en-US" sz="3600" smtClean="0"/>
              <a:t>年度</a:t>
            </a:r>
            <a:endParaRPr lang="en-US" altLang="ja-JP" sz="3600" dirty="0"/>
          </a:p>
          <a:p>
            <a:pPr algn="l"/>
            <a:r>
              <a:rPr lang="ja-JP" altLang="en-US" sz="3600" dirty="0"/>
              <a:t>相模原市南区放課後等デイサービス合同説明会</a:t>
            </a:r>
          </a:p>
        </p:txBody>
      </p:sp>
    </p:spTree>
    <p:extLst>
      <p:ext uri="{BB962C8B-B14F-4D97-AF65-F5344CB8AC3E}">
        <p14:creationId xmlns:p14="http://schemas.microsoft.com/office/powerpoint/2010/main" val="26715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 xmlns:a16="http://schemas.microsoft.com/office/drawing/2014/main" id="{5C000940-9119-4ADB-8443-0625BC7FD7A2}"/>
              </a:ext>
            </a:extLst>
          </p:cNvPr>
          <p:cNvSpPr>
            <a:spLocks noGrp="1"/>
          </p:cNvSpPr>
          <p:nvPr>
            <p:ph type="title" idx="4294967295"/>
          </p:nvPr>
        </p:nvSpPr>
        <p:spPr>
          <a:xfrm>
            <a:off x="613102" y="78774"/>
            <a:ext cx="10515600" cy="673100"/>
          </a:xfrm>
        </p:spPr>
        <p:txBody>
          <a:bodyPr>
            <a:noAutofit/>
          </a:bodyPr>
          <a:lstStyle/>
          <a:p>
            <a:r>
              <a:rPr lang="ja-JP" altLang="en-US" sz="2800" dirty="0"/>
              <a:t>例３）</a:t>
            </a:r>
            <a:r>
              <a:rPr lang="en-US" altLang="ja-JP" sz="2800" b="1" dirty="0"/>
              <a:t>C</a:t>
            </a:r>
            <a:r>
              <a:rPr kumimoji="1" lang="ja-JP" altLang="en-US" sz="2800" b="1" dirty="0"/>
              <a:t>君の場合</a:t>
            </a:r>
            <a:r>
              <a:rPr kumimoji="1" lang="ja-JP" altLang="en-US" sz="2800" dirty="0"/>
              <a:t>　</a:t>
            </a:r>
            <a:r>
              <a:rPr kumimoji="1" lang="ja-JP" altLang="en-US" sz="2400" dirty="0"/>
              <a:t>放課後デイ</a:t>
            </a:r>
            <a:r>
              <a:rPr lang="en-US" altLang="ja-JP" sz="2400" dirty="0"/>
              <a:t>1</a:t>
            </a:r>
            <a:r>
              <a:rPr kumimoji="1" lang="ja-JP" altLang="en-US" sz="2400" dirty="0"/>
              <a:t>日</a:t>
            </a:r>
            <a:r>
              <a:rPr kumimoji="1" lang="en-US" altLang="ja-JP" sz="2400" dirty="0"/>
              <a:t>/</a:t>
            </a:r>
            <a:r>
              <a:rPr kumimoji="1" lang="ja-JP" altLang="en-US" sz="2400" dirty="0"/>
              <a:t>週　学童２日</a:t>
            </a:r>
            <a:r>
              <a:rPr kumimoji="1" lang="en-US" altLang="ja-JP" sz="2400" dirty="0"/>
              <a:t>/</a:t>
            </a:r>
            <a:r>
              <a:rPr kumimoji="1" lang="ja-JP" altLang="en-US" sz="2400" dirty="0"/>
              <a:t>週　プール１日</a:t>
            </a:r>
            <a:r>
              <a:rPr kumimoji="1" lang="en-US" altLang="ja-JP" sz="2400" dirty="0"/>
              <a:t>/</a:t>
            </a:r>
            <a:r>
              <a:rPr kumimoji="1" lang="ja-JP" altLang="en-US" sz="2400" dirty="0"/>
              <a:t>週</a:t>
            </a:r>
            <a:endParaRPr kumimoji="1" lang="ja-JP" altLang="en-US" sz="2800" dirty="0"/>
          </a:p>
        </p:txBody>
      </p:sp>
      <p:graphicFrame>
        <p:nvGraphicFramePr>
          <p:cNvPr id="2" name="オブジェクト 1">
            <a:extLst>
              <a:ext uri="{FF2B5EF4-FFF2-40B4-BE49-F238E27FC236}">
                <a16:creationId xmlns="" xmlns:a16="http://schemas.microsoft.com/office/drawing/2014/main" id="{9DCEDED5-39F7-45A0-9DBB-42AE9F76B35B}"/>
              </a:ext>
            </a:extLst>
          </p:cNvPr>
          <p:cNvGraphicFramePr>
            <a:graphicFrameLocks noChangeAspect="1"/>
          </p:cNvGraphicFramePr>
          <p:nvPr/>
        </p:nvGraphicFramePr>
        <p:xfrm>
          <a:off x="524202" y="751874"/>
          <a:ext cx="10965796" cy="6019800"/>
        </p:xfrm>
        <a:graphic>
          <a:graphicData uri="http://schemas.openxmlformats.org/presentationml/2006/ole">
            <mc:AlternateContent xmlns:mc="http://schemas.openxmlformats.org/markup-compatibility/2006">
              <mc:Choice xmlns:v="urn:schemas-microsoft-com:vml" Requires="v">
                <p:oleObj spid="_x0000_s3075" name="Worksheet" r:id="rId4" imgW="12630049" imgH="7619966" progId="Excel.Sheet.12">
                  <p:embed/>
                </p:oleObj>
              </mc:Choice>
              <mc:Fallback>
                <p:oleObj name="Worksheet" r:id="rId4" imgW="12630049" imgH="7619966" progId="Excel.Sheet.12">
                  <p:embed/>
                  <p:pic>
                    <p:nvPicPr>
                      <p:cNvPr id="2" name="オブジェクト 1">
                        <a:extLst>
                          <a:ext uri="{FF2B5EF4-FFF2-40B4-BE49-F238E27FC236}">
                            <a16:creationId xmlns="" xmlns:a16="http://schemas.microsoft.com/office/drawing/2014/main" id="{9DCEDED5-39F7-45A0-9DBB-42AE9F76B35B}"/>
                          </a:ext>
                        </a:extLst>
                      </p:cNvPr>
                      <p:cNvPicPr/>
                      <p:nvPr/>
                    </p:nvPicPr>
                    <p:blipFill>
                      <a:blip r:embed="rId5"/>
                      <a:stretch>
                        <a:fillRect/>
                      </a:stretch>
                    </p:blipFill>
                    <p:spPr>
                      <a:xfrm>
                        <a:off x="524202" y="751874"/>
                        <a:ext cx="10965796" cy="6019800"/>
                      </a:xfrm>
                      <a:prstGeom prst="rect">
                        <a:avLst/>
                      </a:prstGeom>
                    </p:spPr>
                  </p:pic>
                </p:oleObj>
              </mc:Fallback>
            </mc:AlternateContent>
          </a:graphicData>
        </a:graphic>
      </p:graphicFrame>
    </p:spTree>
    <p:extLst>
      <p:ext uri="{BB962C8B-B14F-4D97-AF65-F5344CB8AC3E}">
        <p14:creationId xmlns:p14="http://schemas.microsoft.com/office/powerpoint/2010/main" val="2397538092"/>
      </p:ext>
    </p:extLst>
  </p:cSld>
  <p:clrMapOvr>
    <a:masterClrMapping/>
  </p:clrMapOvr>
  <mc:AlternateContent xmlns:mc="http://schemas.openxmlformats.org/markup-compatibility/2006" xmlns:p14="http://schemas.microsoft.com/office/powerpoint/2010/main">
    <mc:Choice Requires="p14">
      <p:transition spd="slow" p14:dur="2000" advTm="3071"/>
    </mc:Choice>
    <mc:Fallback xmlns="">
      <p:transition spd="slow" advTm="307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 xmlns:a16="http://schemas.microsoft.com/office/drawing/2014/main" id="{FD421689-53FA-41FF-A776-CB73CB378D11}"/>
              </a:ext>
            </a:extLst>
          </p:cNvPr>
          <p:cNvSpPr txBox="1"/>
          <p:nvPr/>
        </p:nvSpPr>
        <p:spPr>
          <a:xfrm>
            <a:off x="1225550" y="457448"/>
            <a:ext cx="10782300" cy="1692771"/>
          </a:xfrm>
          <a:prstGeom prst="rect">
            <a:avLst/>
          </a:prstGeom>
          <a:noFill/>
        </p:spPr>
        <p:txBody>
          <a:bodyPr wrap="square" rtlCol="0">
            <a:spAutoFit/>
          </a:bodyPr>
          <a:lstStyle/>
          <a:p>
            <a:endParaRPr kumimoji="1" lang="en-US" altLang="ja-JP" sz="3600" dirty="0"/>
          </a:p>
          <a:p>
            <a:r>
              <a:rPr kumimoji="1" lang="ja-JP" altLang="en-US" sz="3600" dirty="0"/>
              <a:t>放課後デイの選び方</a:t>
            </a:r>
            <a:endParaRPr kumimoji="1" lang="en-US" altLang="ja-JP" sz="3600" dirty="0"/>
          </a:p>
          <a:p>
            <a:endParaRPr kumimoji="1" lang="ja-JP" altLang="en-US" sz="3200" dirty="0"/>
          </a:p>
        </p:txBody>
      </p:sp>
      <p:sp>
        <p:nvSpPr>
          <p:cNvPr id="7" name="テキスト ボックス 6">
            <a:extLst>
              <a:ext uri="{FF2B5EF4-FFF2-40B4-BE49-F238E27FC236}">
                <a16:creationId xmlns="" xmlns:a16="http://schemas.microsoft.com/office/drawing/2014/main" id="{B07ADA53-D800-42ED-B994-228EB20266FA}"/>
              </a:ext>
            </a:extLst>
          </p:cNvPr>
          <p:cNvSpPr txBox="1"/>
          <p:nvPr/>
        </p:nvSpPr>
        <p:spPr>
          <a:xfrm>
            <a:off x="1536700" y="2048619"/>
            <a:ext cx="10160000" cy="4001095"/>
          </a:xfrm>
          <a:prstGeom prst="rect">
            <a:avLst/>
          </a:prstGeom>
          <a:noFill/>
        </p:spPr>
        <p:txBody>
          <a:bodyPr wrap="square" rtlCol="0">
            <a:spAutoFit/>
          </a:bodyPr>
          <a:lstStyle/>
          <a:p>
            <a:r>
              <a:rPr lang="en-US" altLang="ja-JP" sz="2800" dirty="0"/>
              <a:t>Point 1</a:t>
            </a:r>
            <a:r>
              <a:rPr lang="ja-JP" altLang="en-US" sz="2800" dirty="0"/>
              <a:t>　どのような療育、支援が必要なのか。</a:t>
            </a:r>
            <a:endParaRPr lang="en-US" altLang="ja-JP" sz="2800" dirty="0"/>
          </a:p>
          <a:p>
            <a:endParaRPr kumimoji="1" lang="en-US" altLang="ja-JP" sz="2800" dirty="0"/>
          </a:p>
          <a:p>
            <a:r>
              <a:rPr lang="en-US" altLang="ja-JP" sz="2800" dirty="0"/>
              <a:t>Point 2</a:t>
            </a:r>
            <a:r>
              <a:rPr lang="ja-JP" altLang="en-US" sz="2800" dirty="0"/>
              <a:t>　事業所の雰囲気</a:t>
            </a:r>
            <a:endParaRPr lang="en-US" altLang="ja-JP" sz="2800" dirty="0"/>
          </a:p>
          <a:p>
            <a:r>
              <a:rPr lang="ja-JP" altLang="en-US" sz="2800" dirty="0"/>
              <a:t>　　　　　（職員、通ってきている子ども、部屋の様子など）</a:t>
            </a:r>
            <a:endParaRPr lang="en-US" altLang="ja-JP" sz="2800" dirty="0"/>
          </a:p>
          <a:p>
            <a:endParaRPr kumimoji="1" lang="en-US" altLang="ja-JP" sz="2800" dirty="0"/>
          </a:p>
          <a:p>
            <a:r>
              <a:rPr lang="en-US" altLang="ja-JP" sz="2800" dirty="0"/>
              <a:t>Point 3</a:t>
            </a:r>
            <a:r>
              <a:rPr lang="ja-JP" altLang="en-US" sz="2800" dirty="0"/>
              <a:t>　送迎の有無</a:t>
            </a:r>
            <a:endParaRPr lang="en-US" altLang="ja-JP" sz="2800" dirty="0"/>
          </a:p>
          <a:p>
            <a:endParaRPr lang="en-US" altLang="ja-JP" sz="2800" dirty="0"/>
          </a:p>
          <a:p>
            <a:endParaRPr kumimoji="1" lang="en-US" altLang="ja-JP" sz="2800" dirty="0"/>
          </a:p>
          <a:p>
            <a:endParaRPr lang="en-US" altLang="ja-JP" sz="3000" dirty="0"/>
          </a:p>
        </p:txBody>
      </p:sp>
      <p:sp>
        <p:nvSpPr>
          <p:cNvPr id="4" name="テキスト ボックス 3">
            <a:extLst>
              <a:ext uri="{FF2B5EF4-FFF2-40B4-BE49-F238E27FC236}">
                <a16:creationId xmlns="" xmlns:a16="http://schemas.microsoft.com/office/drawing/2014/main" id="{B3F1B433-D1D3-4E39-BCD5-1BE78CA8B9D7}"/>
              </a:ext>
            </a:extLst>
          </p:cNvPr>
          <p:cNvSpPr txBox="1"/>
          <p:nvPr/>
        </p:nvSpPr>
        <p:spPr>
          <a:xfrm>
            <a:off x="196850" y="4049166"/>
            <a:ext cx="11811000" cy="2277547"/>
          </a:xfrm>
          <a:prstGeom prst="rect">
            <a:avLst/>
          </a:prstGeom>
          <a:noFill/>
        </p:spPr>
        <p:txBody>
          <a:bodyPr wrap="square" rtlCol="0">
            <a:spAutoFit/>
          </a:bodyPr>
          <a:lstStyle/>
          <a:p>
            <a:endParaRPr lang="en-US" altLang="ja-JP" sz="2800" dirty="0"/>
          </a:p>
          <a:p>
            <a:endParaRPr kumimoji="1" lang="en-US" altLang="ja-JP" sz="2800" dirty="0"/>
          </a:p>
          <a:p>
            <a:endParaRPr lang="en-US" altLang="ja-JP" sz="3000" dirty="0"/>
          </a:p>
          <a:p>
            <a:r>
              <a:rPr lang="en-US" altLang="ja-JP" sz="2800" b="1" u="sng" dirty="0"/>
              <a:t>※</a:t>
            </a:r>
            <a:r>
              <a:rPr lang="ja-JP" altLang="en-US" sz="2800" b="1" u="sng" dirty="0"/>
              <a:t>事業所の様子を知るため、ご利用者ご本人と一緒に見学へ行くことをおすすめします。</a:t>
            </a:r>
            <a:endParaRPr kumimoji="1" lang="en-US" altLang="ja-JP" sz="2800" b="1" u="sng" dirty="0"/>
          </a:p>
        </p:txBody>
      </p:sp>
    </p:spTree>
    <p:extLst>
      <p:ext uri="{BB962C8B-B14F-4D97-AF65-F5344CB8AC3E}">
        <p14:creationId xmlns:p14="http://schemas.microsoft.com/office/powerpoint/2010/main" val="461290572"/>
      </p:ext>
    </p:extLst>
  </p:cSld>
  <p:clrMapOvr>
    <a:masterClrMapping/>
  </p:clrMapOvr>
  <mc:AlternateContent xmlns:mc="http://schemas.openxmlformats.org/markup-compatibility/2006" xmlns:p14="http://schemas.microsoft.com/office/powerpoint/2010/main">
    <mc:Choice Requires="p14">
      <p:transition spd="slow" p14:dur="2000" advTm="1311"/>
    </mc:Choice>
    <mc:Fallback xmlns="">
      <p:transition spd="slow" advTm="131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normAutofit/>
          </a:bodyPr>
          <a:lstStyle/>
          <a:p>
            <a:r>
              <a:rPr kumimoji="1" lang="ja-JP" altLang="en-US" sz="4000" dirty="0"/>
              <a:t>放課後等デイサービスとは</a:t>
            </a:r>
            <a:endParaRPr kumimoji="1" lang="ja-JP" sz="4000" dirty="0"/>
          </a:p>
        </p:txBody>
      </p:sp>
      <p:sp>
        <p:nvSpPr>
          <p:cNvPr id="14" name="コンテンツ プレースホルダー 13"/>
          <p:cNvSpPr>
            <a:spLocks noGrp="1"/>
          </p:cNvSpPr>
          <p:nvPr>
            <p:ph idx="1"/>
          </p:nvPr>
        </p:nvSpPr>
        <p:spPr/>
        <p:txBody>
          <a:bodyPr/>
          <a:lstStyle/>
          <a:p>
            <a:r>
              <a:rPr kumimoji="1" lang="ja-JP" altLang="en-US" sz="3200" dirty="0"/>
              <a:t>２０１２年４月、児童福祉法が改定され創設されたサービス。</a:t>
            </a:r>
            <a:endParaRPr kumimoji="1" lang="en-US" altLang="ja-JP" sz="3200" dirty="0"/>
          </a:p>
          <a:p>
            <a:endParaRPr lang="en-US" altLang="ja-JP" dirty="0"/>
          </a:p>
          <a:p>
            <a:r>
              <a:rPr kumimoji="1" lang="ja-JP" altLang="en-US" sz="3200" dirty="0"/>
              <a:t>放課後等デイサービスとは、学校教育法第一条に規定する学校に就学している障害児につき、授業の終了後</a:t>
            </a:r>
            <a:r>
              <a:rPr lang="ja-JP" altLang="en-US" sz="3200" dirty="0"/>
              <a:t>又は休業日に児童発達支援センターその他の厚生労働省で定める施設に通い、</a:t>
            </a:r>
            <a:r>
              <a:rPr lang="ja-JP" altLang="en-US" sz="3200" b="1" dirty="0"/>
              <a:t>生活能力の向上の為に必要な訓練</a:t>
            </a:r>
            <a:r>
              <a:rPr lang="ja-JP" altLang="en-US" sz="3200" dirty="0"/>
              <a:t>、</a:t>
            </a:r>
            <a:r>
              <a:rPr lang="ja-JP" altLang="en-US" sz="3200" b="1" dirty="0"/>
              <a:t>社会との交流の促進</a:t>
            </a:r>
            <a:r>
              <a:rPr lang="ja-JP" altLang="en-US" sz="3200" dirty="0"/>
              <a:t>その他の便宜を供与することをいう。</a:t>
            </a:r>
            <a:endParaRPr kumimoji="1" lang="ja-JP" altLang="en-US" sz="3200" dirty="0"/>
          </a:p>
          <a:p>
            <a:endParaRPr kumimoji="1" lang="ja-JP" dirty="0"/>
          </a:p>
        </p:txBody>
      </p:sp>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a:extLst>
              <a:ext uri="{FF2B5EF4-FFF2-40B4-BE49-F238E27FC236}">
                <a16:creationId xmlns="" xmlns:a16="http://schemas.microsoft.com/office/drawing/2014/main" id="{8E2871F8-206C-4F22-99FB-179DA6BDD689}"/>
              </a:ext>
            </a:extLst>
          </p:cNvPr>
          <p:cNvSpPr/>
          <p:nvPr/>
        </p:nvSpPr>
        <p:spPr>
          <a:xfrm>
            <a:off x="742714" y="3896614"/>
            <a:ext cx="5511800" cy="2835275"/>
          </a:xfrm>
          <a:prstGeom prst="ellipse">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 xmlns:a16="http://schemas.microsoft.com/office/drawing/2014/main" id="{BB0932B4-5FCF-4149-8B1F-D0B2732DC4D5}"/>
              </a:ext>
            </a:extLst>
          </p:cNvPr>
          <p:cNvSpPr>
            <a:spLocks noGrp="1"/>
          </p:cNvSpPr>
          <p:nvPr>
            <p:ph type="title" idx="4294967295"/>
          </p:nvPr>
        </p:nvSpPr>
        <p:spPr>
          <a:xfrm>
            <a:off x="0" y="98425"/>
            <a:ext cx="10515600" cy="600075"/>
          </a:xfrm>
        </p:spPr>
        <p:txBody>
          <a:bodyPr>
            <a:normAutofit/>
          </a:bodyPr>
          <a:lstStyle/>
          <a:p>
            <a:r>
              <a:rPr kumimoji="1" lang="ja-JP" altLang="en-US" sz="3200" dirty="0"/>
              <a:t>　放課後等デイサービスの概要</a:t>
            </a:r>
          </a:p>
        </p:txBody>
      </p:sp>
      <p:sp>
        <p:nvSpPr>
          <p:cNvPr id="4" name="タイトル 1">
            <a:extLst>
              <a:ext uri="{FF2B5EF4-FFF2-40B4-BE49-F238E27FC236}">
                <a16:creationId xmlns="" xmlns:a16="http://schemas.microsoft.com/office/drawing/2014/main" id="{B4082E79-F4DE-4700-83EB-C858AD10CF05}"/>
              </a:ext>
            </a:extLst>
          </p:cNvPr>
          <p:cNvSpPr txBox="1">
            <a:spLocks/>
          </p:cNvSpPr>
          <p:nvPr/>
        </p:nvSpPr>
        <p:spPr>
          <a:xfrm>
            <a:off x="0" y="736600"/>
            <a:ext cx="12192000" cy="61214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○事業所の概要</a:t>
            </a:r>
            <a:endParaRPr lang="en-US" altLang="ja-JP" sz="1800" dirty="0"/>
          </a:p>
          <a:p>
            <a:endParaRPr lang="en-US" altLang="ja-JP" sz="2000" dirty="0"/>
          </a:p>
          <a:p>
            <a:endParaRPr lang="en-US" altLang="ja-JP" sz="2000" dirty="0"/>
          </a:p>
          <a:p>
            <a:endParaRPr lang="en-US" altLang="ja-JP" sz="2000" dirty="0"/>
          </a:p>
          <a:p>
            <a:endParaRPr lang="en-US" altLang="ja-JP" sz="2000" dirty="0"/>
          </a:p>
          <a:p>
            <a:r>
              <a:rPr lang="ja-JP" altLang="en-US" sz="1800" dirty="0"/>
              <a:t>　○対象児童</a:t>
            </a:r>
            <a:r>
              <a:rPr lang="ja-JP" altLang="en-US" sz="2000" dirty="0"/>
              <a:t>　　　　　　　　　　　　　　　　　　　　　　　　　　　　　　　　〇定員　　　　　　　　　　　　　　</a:t>
            </a:r>
            <a:endParaRPr lang="en-US" altLang="ja-JP" sz="1800" dirty="0"/>
          </a:p>
          <a:p>
            <a:endParaRPr lang="en-US" altLang="ja-JP" sz="1800" dirty="0"/>
          </a:p>
          <a:p>
            <a:endParaRPr lang="en-US" altLang="ja-JP" sz="1800" dirty="0"/>
          </a:p>
          <a:p>
            <a:endParaRPr lang="en-US" altLang="ja-JP" sz="1800" dirty="0"/>
          </a:p>
          <a:p>
            <a:endParaRPr lang="en-US" altLang="ja-JP" sz="1800" dirty="0"/>
          </a:p>
          <a:p>
            <a:r>
              <a:rPr lang="ja-JP" altLang="en-US" sz="1800" dirty="0"/>
              <a:t>　　　　　　　　　　　　　　　　　　　　　　　　</a:t>
            </a:r>
            <a:endParaRPr lang="en-US" altLang="ja-JP" sz="1800" dirty="0"/>
          </a:p>
          <a:p>
            <a:r>
              <a:rPr lang="ja-JP" altLang="en-US" sz="1800" dirty="0"/>
              <a:t>　　　　　　　　　　　　　　　　　　　　　　　　　　　　　　　　　　　　　　　　　〇提供するサービス</a:t>
            </a:r>
            <a:endParaRPr lang="ja-JP" altLang="en-US" sz="2000" dirty="0"/>
          </a:p>
        </p:txBody>
      </p:sp>
      <p:sp>
        <p:nvSpPr>
          <p:cNvPr id="5" name="四角形: 角を丸くする 4">
            <a:extLst>
              <a:ext uri="{FF2B5EF4-FFF2-40B4-BE49-F238E27FC236}">
                <a16:creationId xmlns="" xmlns:a16="http://schemas.microsoft.com/office/drawing/2014/main" id="{EDFDA93C-FDB2-44FF-B765-C1EE2787DA1F}"/>
              </a:ext>
            </a:extLst>
          </p:cNvPr>
          <p:cNvSpPr/>
          <p:nvPr/>
        </p:nvSpPr>
        <p:spPr>
          <a:xfrm>
            <a:off x="349250" y="1080203"/>
            <a:ext cx="11493500" cy="86994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a:t>・学校通学中の障害児に対して、放課後や夏休み等の長期休暇中において、生活能力向上のための訓練等を継続等を断続的</a:t>
            </a:r>
            <a:endParaRPr kumimoji="1" lang="en-US" altLang="ja-JP" sz="1600" dirty="0"/>
          </a:p>
          <a:p>
            <a:r>
              <a:rPr lang="ja-JP" altLang="en-US" sz="1600" dirty="0"/>
              <a:t>　</a:t>
            </a:r>
            <a:r>
              <a:rPr kumimoji="1" lang="ja-JP" altLang="en-US" sz="1600" dirty="0"/>
              <a:t>に提供することにより、学校教育と相まって障害児の自立を促進するとともに、放課後の居場所づくりを推進。</a:t>
            </a:r>
          </a:p>
        </p:txBody>
      </p:sp>
      <p:sp>
        <p:nvSpPr>
          <p:cNvPr id="6" name="正方形/長方形 5">
            <a:extLst>
              <a:ext uri="{FF2B5EF4-FFF2-40B4-BE49-F238E27FC236}">
                <a16:creationId xmlns="" xmlns:a16="http://schemas.microsoft.com/office/drawing/2014/main" id="{FEDA548F-7ADF-4A7A-BDB9-4F495993BF82}"/>
              </a:ext>
            </a:extLst>
          </p:cNvPr>
          <p:cNvSpPr/>
          <p:nvPr/>
        </p:nvSpPr>
        <p:spPr>
          <a:xfrm>
            <a:off x="349250" y="2397733"/>
            <a:ext cx="8572500" cy="1013659"/>
          </a:xfrm>
          <a:prstGeom prst="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t>学校教育法に規定する学校（幼稚園、大学を除く）に就学している障害児</a:t>
            </a:r>
            <a:endParaRPr lang="en-US" altLang="ja-JP" sz="1600" dirty="0"/>
          </a:p>
          <a:p>
            <a:r>
              <a:rPr lang="ja-JP" altLang="en-US" sz="1600" dirty="0"/>
              <a:t>　　（引き続き、放課後等デイサービスを受けなければその福祉を損なうおそれがあると</a:t>
            </a:r>
            <a:endParaRPr lang="en-US" altLang="ja-JP" sz="1600" dirty="0"/>
          </a:p>
          <a:p>
            <a:r>
              <a:rPr lang="ja-JP" altLang="en-US" sz="1600" dirty="0"/>
              <a:t>　　　認められるときは満２０歳に達するまで利用することができる。）</a:t>
            </a:r>
            <a:endParaRPr kumimoji="1" lang="ja-JP" altLang="en-US" dirty="0"/>
          </a:p>
        </p:txBody>
      </p:sp>
      <p:sp>
        <p:nvSpPr>
          <p:cNvPr id="7" name="正方形/長方形 6">
            <a:extLst>
              <a:ext uri="{FF2B5EF4-FFF2-40B4-BE49-F238E27FC236}">
                <a16:creationId xmlns="" xmlns:a16="http://schemas.microsoft.com/office/drawing/2014/main" id="{A1C7CB35-9EEC-426E-982C-CBEE8B58830D}"/>
              </a:ext>
            </a:extLst>
          </p:cNvPr>
          <p:cNvSpPr/>
          <p:nvPr/>
        </p:nvSpPr>
        <p:spPr>
          <a:xfrm>
            <a:off x="9271000" y="2397733"/>
            <a:ext cx="1917700" cy="673099"/>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t>１０人以上</a:t>
            </a:r>
          </a:p>
        </p:txBody>
      </p:sp>
      <p:sp>
        <p:nvSpPr>
          <p:cNvPr id="8" name="楕円 7">
            <a:extLst>
              <a:ext uri="{FF2B5EF4-FFF2-40B4-BE49-F238E27FC236}">
                <a16:creationId xmlns="" xmlns:a16="http://schemas.microsoft.com/office/drawing/2014/main" id="{B90DDCEC-6017-4794-B3E4-EC9AFAE3ABA2}"/>
              </a:ext>
            </a:extLst>
          </p:cNvPr>
          <p:cNvSpPr/>
          <p:nvPr/>
        </p:nvSpPr>
        <p:spPr>
          <a:xfrm>
            <a:off x="831614" y="4048942"/>
            <a:ext cx="5334000" cy="2496542"/>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endParaRPr kumimoji="1" lang="en-US" altLang="ja-JP" u="sng" dirty="0"/>
          </a:p>
          <a:p>
            <a:r>
              <a:rPr kumimoji="1" lang="ja-JP" altLang="en-US" u="sng" dirty="0"/>
              <a:t>　　　　　　　　　　　　　　　　　　　　　</a:t>
            </a:r>
            <a:endParaRPr kumimoji="1" lang="en-US" altLang="ja-JP" u="sng" dirty="0"/>
          </a:p>
          <a:p>
            <a:endParaRPr lang="en-US" altLang="ja-JP" u="sng" dirty="0"/>
          </a:p>
          <a:p>
            <a:r>
              <a:rPr kumimoji="1" lang="ja-JP" altLang="en-US" u="sng" dirty="0"/>
              <a:t>◎放課後の利用</a:t>
            </a:r>
            <a:endParaRPr kumimoji="1" lang="en-US" altLang="ja-JP" dirty="0"/>
          </a:p>
          <a:p>
            <a:r>
              <a:rPr lang="ja-JP" altLang="en-US" u="sng" dirty="0"/>
              <a:t>◎夏休み等の長期休暇利用</a:t>
            </a:r>
            <a:endParaRPr lang="en-US" altLang="ja-JP" u="sng" dirty="0"/>
          </a:p>
          <a:p>
            <a:endParaRPr kumimoji="1" lang="ja-JP" altLang="en-US" u="sng" dirty="0"/>
          </a:p>
        </p:txBody>
      </p:sp>
      <p:sp>
        <p:nvSpPr>
          <p:cNvPr id="10" name="フローチャート: 代替処理 9">
            <a:extLst>
              <a:ext uri="{FF2B5EF4-FFF2-40B4-BE49-F238E27FC236}">
                <a16:creationId xmlns="" xmlns:a16="http://schemas.microsoft.com/office/drawing/2014/main" id="{732CF630-7DB0-430F-873D-048529E75321}"/>
              </a:ext>
            </a:extLst>
          </p:cNvPr>
          <p:cNvSpPr/>
          <p:nvPr/>
        </p:nvSpPr>
        <p:spPr>
          <a:xfrm>
            <a:off x="1555718" y="4577078"/>
            <a:ext cx="4000500" cy="542925"/>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放課後等デイサービス事業所</a:t>
            </a:r>
          </a:p>
        </p:txBody>
      </p:sp>
      <p:sp>
        <p:nvSpPr>
          <p:cNvPr id="13" name="四角形: 角を丸くする 12">
            <a:extLst>
              <a:ext uri="{FF2B5EF4-FFF2-40B4-BE49-F238E27FC236}">
                <a16:creationId xmlns="" xmlns:a16="http://schemas.microsoft.com/office/drawing/2014/main" id="{AD0F0F4A-654B-426E-A424-37367104EBFA}"/>
              </a:ext>
            </a:extLst>
          </p:cNvPr>
          <p:cNvSpPr/>
          <p:nvPr/>
        </p:nvSpPr>
        <p:spPr>
          <a:xfrm>
            <a:off x="4471764" y="3719235"/>
            <a:ext cx="1981200" cy="542925"/>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Ｄ特別支援学校</a:t>
            </a:r>
          </a:p>
        </p:txBody>
      </p:sp>
      <p:sp>
        <p:nvSpPr>
          <p:cNvPr id="14" name="楕円 13">
            <a:extLst>
              <a:ext uri="{FF2B5EF4-FFF2-40B4-BE49-F238E27FC236}">
                <a16:creationId xmlns="" xmlns:a16="http://schemas.microsoft.com/office/drawing/2014/main" id="{FB34711C-F06B-4A9B-B4DA-535B56616532}"/>
              </a:ext>
            </a:extLst>
          </p:cNvPr>
          <p:cNvSpPr/>
          <p:nvPr/>
        </p:nvSpPr>
        <p:spPr>
          <a:xfrm>
            <a:off x="163933" y="3676871"/>
            <a:ext cx="2552700" cy="65030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Ａ特別支援学校</a:t>
            </a:r>
          </a:p>
        </p:txBody>
      </p:sp>
      <p:sp>
        <p:nvSpPr>
          <p:cNvPr id="15" name="楕円 14">
            <a:extLst>
              <a:ext uri="{FF2B5EF4-FFF2-40B4-BE49-F238E27FC236}">
                <a16:creationId xmlns="" xmlns:a16="http://schemas.microsoft.com/office/drawing/2014/main" id="{CB214C01-8BA1-47FC-9968-2996BE3566D1}"/>
              </a:ext>
            </a:extLst>
          </p:cNvPr>
          <p:cNvSpPr/>
          <p:nvPr/>
        </p:nvSpPr>
        <p:spPr>
          <a:xfrm>
            <a:off x="4387970" y="6056359"/>
            <a:ext cx="2089150" cy="650306"/>
          </a:xfrm>
          <a:prstGeom prst="ellipse">
            <a:avLst/>
          </a:prstGeom>
          <a:solidFill>
            <a:srgbClr val="CCFF66"/>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Ｃ中学校</a:t>
            </a:r>
          </a:p>
        </p:txBody>
      </p:sp>
      <p:sp>
        <p:nvSpPr>
          <p:cNvPr id="16" name="四角形: 角を丸くする 15">
            <a:extLst>
              <a:ext uri="{FF2B5EF4-FFF2-40B4-BE49-F238E27FC236}">
                <a16:creationId xmlns="" xmlns:a16="http://schemas.microsoft.com/office/drawing/2014/main" id="{B92DBD90-9759-495B-948F-5FD5498BF151}"/>
              </a:ext>
            </a:extLst>
          </p:cNvPr>
          <p:cNvSpPr/>
          <p:nvPr/>
        </p:nvSpPr>
        <p:spPr>
          <a:xfrm>
            <a:off x="163933" y="6106668"/>
            <a:ext cx="1981200" cy="542925"/>
          </a:xfrm>
          <a:prstGeom prst="roundRect">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Ｂ小学校</a:t>
            </a:r>
          </a:p>
        </p:txBody>
      </p:sp>
      <p:sp>
        <p:nvSpPr>
          <p:cNvPr id="17" name="矢印: 右 16">
            <a:extLst>
              <a:ext uri="{FF2B5EF4-FFF2-40B4-BE49-F238E27FC236}">
                <a16:creationId xmlns="" xmlns:a16="http://schemas.microsoft.com/office/drawing/2014/main" id="{9CF07791-09A8-4820-8CBA-DDA00599E4E8}"/>
              </a:ext>
            </a:extLst>
          </p:cNvPr>
          <p:cNvSpPr/>
          <p:nvPr/>
        </p:nvSpPr>
        <p:spPr>
          <a:xfrm rot="3190853" flipV="1">
            <a:off x="1152712" y="4472417"/>
            <a:ext cx="659097" cy="20470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 xmlns:a16="http://schemas.microsoft.com/office/drawing/2014/main" id="{FE2D6E7C-8135-4972-B0A9-2A8B8EF81F13}"/>
              </a:ext>
            </a:extLst>
          </p:cNvPr>
          <p:cNvSpPr/>
          <p:nvPr/>
        </p:nvSpPr>
        <p:spPr>
          <a:xfrm rot="8243728" flipV="1">
            <a:off x="5226669" y="4348613"/>
            <a:ext cx="659097" cy="20470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 xmlns:a16="http://schemas.microsoft.com/office/drawing/2014/main" id="{7311933A-4F06-4EA2-BB3A-1FCFDDA0AFFB}"/>
              </a:ext>
            </a:extLst>
          </p:cNvPr>
          <p:cNvSpPr/>
          <p:nvPr/>
        </p:nvSpPr>
        <p:spPr>
          <a:xfrm rot="14417207" flipV="1">
            <a:off x="4603968" y="5565339"/>
            <a:ext cx="984733" cy="2122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 xmlns:a16="http://schemas.microsoft.com/office/drawing/2014/main" id="{733342D2-D19A-436C-8FC9-CC30933F1335}"/>
              </a:ext>
            </a:extLst>
          </p:cNvPr>
          <p:cNvSpPr/>
          <p:nvPr/>
        </p:nvSpPr>
        <p:spPr>
          <a:xfrm rot="17859804" flipV="1">
            <a:off x="887109" y="5549974"/>
            <a:ext cx="1057306" cy="2269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 xmlns:a16="http://schemas.microsoft.com/office/drawing/2014/main" id="{CB410170-A4E1-426E-8941-44B67797D4E4}"/>
              </a:ext>
            </a:extLst>
          </p:cNvPr>
          <p:cNvSpPr/>
          <p:nvPr/>
        </p:nvSpPr>
        <p:spPr>
          <a:xfrm>
            <a:off x="6622968" y="3860338"/>
            <a:ext cx="5430499" cy="2942579"/>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t"/>
          <a:lstStyle/>
          <a:p>
            <a:r>
              <a:rPr lang="ja-JP" altLang="en-US" sz="1600" dirty="0"/>
              <a:t>学校授業終了後又は休業日において、生活能力の向上の</a:t>
            </a:r>
            <a:endParaRPr lang="en-US" altLang="ja-JP" sz="1600" dirty="0"/>
          </a:p>
          <a:p>
            <a:r>
              <a:rPr lang="ja-JP" altLang="en-US" sz="1600" dirty="0"/>
              <a:t>ため必要な訓練、社会との交流の促進その他の便宜を給与</a:t>
            </a:r>
            <a:endParaRPr lang="en-US" altLang="ja-JP" sz="1600" dirty="0"/>
          </a:p>
          <a:p>
            <a:r>
              <a:rPr lang="ja-JP" altLang="en-US" sz="1600" dirty="0"/>
              <a:t>・多様なメニューを設け、本人の希望を踏まえた　</a:t>
            </a:r>
            <a:endParaRPr lang="en-US" altLang="ja-JP" sz="1600" dirty="0"/>
          </a:p>
          <a:p>
            <a:r>
              <a:rPr lang="ja-JP" altLang="en-US" sz="1600" dirty="0"/>
              <a:t>　サービスを提供。</a:t>
            </a:r>
            <a:endParaRPr lang="en-US" altLang="ja-JP" sz="1600" dirty="0"/>
          </a:p>
          <a:p>
            <a:r>
              <a:rPr kumimoji="1" lang="ja-JP" altLang="en-US" sz="1600" dirty="0"/>
              <a:t>　①自立した日常生活を営むために必要な訓練</a:t>
            </a:r>
            <a:endParaRPr kumimoji="1" lang="en-US" altLang="ja-JP" sz="1600" dirty="0"/>
          </a:p>
          <a:p>
            <a:r>
              <a:rPr lang="ja-JP" altLang="en-US" sz="1600" dirty="0"/>
              <a:t>　②創作的活動、作業活動</a:t>
            </a:r>
            <a:endParaRPr lang="en-US" altLang="ja-JP" sz="1600" dirty="0"/>
          </a:p>
          <a:p>
            <a:r>
              <a:rPr kumimoji="1" lang="ja-JP" altLang="en-US" sz="1600" dirty="0"/>
              <a:t>　③地域交流の機会の提供</a:t>
            </a:r>
            <a:endParaRPr kumimoji="1" lang="en-US" altLang="ja-JP" sz="1600" dirty="0"/>
          </a:p>
          <a:p>
            <a:r>
              <a:rPr lang="ja-JP" altLang="en-US" sz="1600" dirty="0"/>
              <a:t>　④余暇の提供</a:t>
            </a:r>
            <a:endParaRPr lang="en-US" altLang="ja-JP" sz="1600" dirty="0"/>
          </a:p>
          <a:p>
            <a:r>
              <a:rPr kumimoji="1" lang="ja-JP" altLang="en-US" sz="1600" dirty="0"/>
              <a:t>・学校との連携・協働による支援</a:t>
            </a:r>
            <a:endParaRPr lang="en-US" altLang="ja-JP" sz="1600" dirty="0"/>
          </a:p>
          <a:p>
            <a:r>
              <a:rPr lang="ja-JP" altLang="en-US" sz="1600" dirty="0"/>
              <a:t>（本人が混乱しないよう学校と放課後デイのサービス　　</a:t>
            </a:r>
            <a:endParaRPr lang="en-US" altLang="ja-JP" sz="1600" dirty="0"/>
          </a:p>
          <a:p>
            <a:r>
              <a:rPr lang="ja-JP" altLang="en-US" sz="1600" dirty="0"/>
              <a:t>　の一貫性が必要）</a:t>
            </a:r>
            <a:endParaRPr kumimoji="1" lang="en-US" altLang="ja-JP" sz="1600" dirty="0"/>
          </a:p>
        </p:txBody>
      </p:sp>
      <p:sp>
        <p:nvSpPr>
          <p:cNvPr id="24" name="矢印: 右 23">
            <a:extLst>
              <a:ext uri="{FF2B5EF4-FFF2-40B4-BE49-F238E27FC236}">
                <a16:creationId xmlns="" xmlns:a16="http://schemas.microsoft.com/office/drawing/2014/main" id="{50BC999A-09FC-4A95-A078-87DEBB4D571A}"/>
              </a:ext>
            </a:extLst>
          </p:cNvPr>
          <p:cNvSpPr/>
          <p:nvPr/>
        </p:nvSpPr>
        <p:spPr>
          <a:xfrm rot="10800000">
            <a:off x="5669190" y="4922509"/>
            <a:ext cx="1046498" cy="650305"/>
          </a:xfrm>
          <a:prstGeom prst="rightArrow">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043002407"/>
      </p:ext>
    </p:extLst>
  </p:cSld>
  <p:clrMapOvr>
    <a:masterClrMapping/>
  </p:clrMapOvr>
  <mc:AlternateContent xmlns:mc="http://schemas.openxmlformats.org/markup-compatibility/2006" xmlns:p14="http://schemas.microsoft.com/office/powerpoint/2010/main">
    <mc:Choice Requires="p14">
      <p:transition spd="slow" p14:dur="2000" advTm="3319"/>
    </mc:Choice>
    <mc:Fallback xmlns="">
      <p:transition spd="slow" advTm="331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 xmlns:a16="http://schemas.microsoft.com/office/drawing/2014/main" id="{FD421689-53FA-41FF-A776-CB73CB378D11}"/>
              </a:ext>
            </a:extLst>
          </p:cNvPr>
          <p:cNvSpPr txBox="1"/>
          <p:nvPr/>
        </p:nvSpPr>
        <p:spPr>
          <a:xfrm>
            <a:off x="965200" y="1067048"/>
            <a:ext cx="10782300" cy="584775"/>
          </a:xfrm>
          <a:prstGeom prst="rect">
            <a:avLst/>
          </a:prstGeom>
          <a:noFill/>
        </p:spPr>
        <p:txBody>
          <a:bodyPr wrap="square" rtlCol="0">
            <a:spAutoFit/>
          </a:bodyPr>
          <a:lstStyle/>
          <a:p>
            <a:r>
              <a:rPr lang="ja-JP" altLang="en-US" sz="3200" dirty="0"/>
              <a:t>放課後デイの基本的役割</a:t>
            </a:r>
            <a:endParaRPr kumimoji="1" lang="ja-JP" altLang="en-US" sz="3200" dirty="0"/>
          </a:p>
        </p:txBody>
      </p:sp>
      <p:sp>
        <p:nvSpPr>
          <p:cNvPr id="7" name="テキスト ボックス 6">
            <a:extLst>
              <a:ext uri="{FF2B5EF4-FFF2-40B4-BE49-F238E27FC236}">
                <a16:creationId xmlns="" xmlns:a16="http://schemas.microsoft.com/office/drawing/2014/main" id="{B07ADA53-D800-42ED-B994-228EB20266FA}"/>
              </a:ext>
            </a:extLst>
          </p:cNvPr>
          <p:cNvSpPr txBox="1"/>
          <p:nvPr/>
        </p:nvSpPr>
        <p:spPr>
          <a:xfrm>
            <a:off x="965200" y="1999109"/>
            <a:ext cx="11506200" cy="4401205"/>
          </a:xfrm>
          <a:prstGeom prst="rect">
            <a:avLst/>
          </a:prstGeom>
          <a:noFill/>
        </p:spPr>
        <p:txBody>
          <a:bodyPr wrap="square" rtlCol="0">
            <a:spAutoFit/>
          </a:bodyPr>
          <a:lstStyle/>
          <a:p>
            <a:r>
              <a:rPr kumimoji="1" lang="ja-JP" altLang="en-US" sz="2800" dirty="0"/>
              <a:t>○子どもの最善の利益の保障</a:t>
            </a:r>
            <a:endParaRPr lang="en-US" altLang="ja-JP" sz="2000" dirty="0"/>
          </a:p>
          <a:p>
            <a:r>
              <a:rPr lang="ja-JP" altLang="en-US" sz="2400" dirty="0"/>
              <a:t>学校や家庭とは異なる時間、空間、人、体験等を通じて、個々の子どもの状況に</a:t>
            </a:r>
            <a:endParaRPr lang="en-US" altLang="ja-JP" sz="2400" dirty="0"/>
          </a:p>
          <a:p>
            <a:r>
              <a:rPr lang="ja-JP" altLang="en-US" sz="2400" dirty="0"/>
              <a:t>応じた発達支援</a:t>
            </a:r>
            <a:endParaRPr lang="en-US" altLang="ja-JP" sz="2400" dirty="0"/>
          </a:p>
          <a:p>
            <a:r>
              <a:rPr kumimoji="1" lang="ja-JP" altLang="en-US" sz="2000" dirty="0"/>
              <a:t>　</a:t>
            </a:r>
            <a:endParaRPr kumimoji="1" lang="en-US" altLang="ja-JP" sz="2800" dirty="0"/>
          </a:p>
          <a:p>
            <a:r>
              <a:rPr lang="ja-JP" altLang="en-US" sz="2800" dirty="0"/>
              <a:t>○共生社会の実現に向けた後方支援</a:t>
            </a:r>
            <a:endParaRPr lang="en-US" altLang="ja-JP" sz="2800" dirty="0"/>
          </a:p>
          <a:p>
            <a:r>
              <a:rPr lang="ja-JP" altLang="en-US" sz="2400" dirty="0"/>
              <a:t>必要に応じて学校や医療等と連携をとる。</a:t>
            </a:r>
            <a:endParaRPr lang="en-US" altLang="ja-JP" sz="2400" dirty="0"/>
          </a:p>
          <a:p>
            <a:endParaRPr lang="en-US" altLang="ja-JP" sz="2400" dirty="0"/>
          </a:p>
          <a:p>
            <a:r>
              <a:rPr lang="ja-JP" altLang="en-US" sz="2800" dirty="0"/>
              <a:t>○保護者支援</a:t>
            </a:r>
            <a:endParaRPr lang="en-US" altLang="ja-JP" sz="2800" dirty="0"/>
          </a:p>
          <a:p>
            <a:r>
              <a:rPr lang="ja-JP" altLang="en-US" sz="2400" dirty="0"/>
              <a:t>子育ての悩みに対する相談、ケアを一時的に代行する</a:t>
            </a:r>
            <a:endParaRPr lang="en-US" altLang="ja-JP" sz="2400" dirty="0"/>
          </a:p>
          <a:p>
            <a:endParaRPr kumimoji="1" lang="en-US" altLang="ja-JP" sz="2800" dirty="0"/>
          </a:p>
          <a:p>
            <a:r>
              <a:rPr lang="ja-JP" altLang="en-US" sz="2800" dirty="0"/>
              <a:t>　</a:t>
            </a:r>
            <a:endParaRPr kumimoji="1" lang="ja-JP" altLang="en-US" sz="2800" dirty="0"/>
          </a:p>
        </p:txBody>
      </p:sp>
    </p:spTree>
    <p:extLst>
      <p:ext uri="{BB962C8B-B14F-4D97-AF65-F5344CB8AC3E}">
        <p14:creationId xmlns:p14="http://schemas.microsoft.com/office/powerpoint/2010/main" val="2970579110"/>
      </p:ext>
    </p:extLst>
  </p:cSld>
  <p:clrMapOvr>
    <a:masterClrMapping/>
  </p:clrMapOvr>
  <mc:AlternateContent xmlns:mc="http://schemas.openxmlformats.org/markup-compatibility/2006" xmlns:p14="http://schemas.microsoft.com/office/powerpoint/2010/main">
    <mc:Choice Requires="p14">
      <p:transition spd="slow" p14:dur="2000" advTm="2255"/>
    </mc:Choice>
    <mc:Fallback xmlns="">
      <p:transition spd="slow" advTm="225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 xmlns:a16="http://schemas.microsoft.com/office/drawing/2014/main" id="{FD421689-53FA-41FF-A776-CB73CB378D11}"/>
              </a:ext>
            </a:extLst>
          </p:cNvPr>
          <p:cNvSpPr txBox="1"/>
          <p:nvPr/>
        </p:nvSpPr>
        <p:spPr>
          <a:xfrm>
            <a:off x="393700" y="305048"/>
            <a:ext cx="10782300" cy="584775"/>
          </a:xfrm>
          <a:prstGeom prst="rect">
            <a:avLst/>
          </a:prstGeom>
          <a:noFill/>
        </p:spPr>
        <p:txBody>
          <a:bodyPr wrap="square" rtlCol="0">
            <a:spAutoFit/>
          </a:bodyPr>
          <a:lstStyle/>
          <a:p>
            <a:r>
              <a:rPr lang="ja-JP" altLang="en-US" sz="3200" dirty="0"/>
              <a:t>放課後デイの基本活動</a:t>
            </a:r>
            <a:endParaRPr kumimoji="1" lang="ja-JP" altLang="en-US" sz="3200" dirty="0"/>
          </a:p>
        </p:txBody>
      </p:sp>
      <p:sp>
        <p:nvSpPr>
          <p:cNvPr id="7" name="テキスト ボックス 6">
            <a:extLst>
              <a:ext uri="{FF2B5EF4-FFF2-40B4-BE49-F238E27FC236}">
                <a16:creationId xmlns="" xmlns:a16="http://schemas.microsoft.com/office/drawing/2014/main" id="{B07ADA53-D800-42ED-B994-228EB20266FA}"/>
              </a:ext>
            </a:extLst>
          </p:cNvPr>
          <p:cNvSpPr txBox="1"/>
          <p:nvPr/>
        </p:nvSpPr>
        <p:spPr>
          <a:xfrm>
            <a:off x="292100" y="889823"/>
            <a:ext cx="11506200" cy="6309420"/>
          </a:xfrm>
          <a:prstGeom prst="rect">
            <a:avLst/>
          </a:prstGeom>
          <a:noFill/>
        </p:spPr>
        <p:txBody>
          <a:bodyPr wrap="square" rtlCol="0">
            <a:spAutoFit/>
          </a:bodyPr>
          <a:lstStyle/>
          <a:p>
            <a:r>
              <a:rPr kumimoji="1" lang="ja-JP" altLang="en-US" sz="2800" dirty="0"/>
              <a:t>○自立支援と日常生活の充実のための活動</a:t>
            </a:r>
            <a:endParaRPr lang="en-US" altLang="ja-JP" sz="2000" dirty="0"/>
          </a:p>
          <a:p>
            <a:r>
              <a:rPr lang="ja-JP" altLang="en-US" sz="2400" dirty="0"/>
              <a:t>　基本的日常生活動作・自立生活を支援する 。 </a:t>
            </a:r>
            <a:endParaRPr lang="en-US" altLang="ja-JP" sz="2400" dirty="0"/>
          </a:p>
          <a:p>
            <a:r>
              <a:rPr lang="ja-JP" altLang="en-US" sz="2400" dirty="0"/>
              <a:t>　</a:t>
            </a:r>
            <a:r>
              <a:rPr lang="en-US" altLang="ja-JP" sz="2400" dirty="0"/>
              <a:t>ex) </a:t>
            </a:r>
            <a:r>
              <a:rPr lang="ja-JP" altLang="en-US" sz="2400" dirty="0"/>
              <a:t>学習支援（宿題、読み書き、計算）、ＳＳＴ，料理</a:t>
            </a:r>
            <a:endParaRPr lang="en-US" altLang="ja-JP" sz="2400" dirty="0"/>
          </a:p>
          <a:p>
            <a:r>
              <a:rPr kumimoji="1" lang="ja-JP" altLang="en-US" sz="2000" dirty="0"/>
              <a:t>　</a:t>
            </a:r>
            <a:endParaRPr kumimoji="1" lang="en-US" altLang="ja-JP" sz="2800" dirty="0"/>
          </a:p>
          <a:p>
            <a:r>
              <a:rPr lang="ja-JP" altLang="en-US" sz="2800" dirty="0"/>
              <a:t>○創作活動</a:t>
            </a:r>
            <a:endParaRPr lang="en-US" altLang="ja-JP" sz="2800" dirty="0"/>
          </a:p>
          <a:p>
            <a:r>
              <a:rPr lang="ja-JP" altLang="en-US" sz="2400" dirty="0"/>
              <a:t>　表現する喜びを体験し、豊かな感性を培う。</a:t>
            </a:r>
            <a:endParaRPr lang="en-US" altLang="ja-JP" sz="2400" dirty="0"/>
          </a:p>
          <a:p>
            <a:r>
              <a:rPr lang="ja-JP" altLang="en-US" sz="2400" dirty="0"/>
              <a:t>　</a:t>
            </a:r>
            <a:r>
              <a:rPr lang="en-US" altLang="ja-JP" sz="2400" dirty="0"/>
              <a:t>ex)</a:t>
            </a:r>
            <a:r>
              <a:rPr lang="ja-JP" altLang="en-US" sz="2400" dirty="0"/>
              <a:t>季節行事、アート、音楽活動</a:t>
            </a:r>
            <a:endParaRPr lang="en-US" altLang="ja-JP" sz="2400" dirty="0"/>
          </a:p>
          <a:p>
            <a:endParaRPr lang="en-US" altLang="ja-JP" sz="2400" dirty="0"/>
          </a:p>
          <a:p>
            <a:r>
              <a:rPr lang="ja-JP" altLang="en-US" sz="2800" dirty="0"/>
              <a:t>○地域交流の機会の提供</a:t>
            </a:r>
            <a:endParaRPr lang="en-US" altLang="ja-JP" sz="2800" dirty="0"/>
          </a:p>
          <a:p>
            <a:r>
              <a:rPr lang="ja-JP" altLang="en-US" sz="2400" dirty="0"/>
              <a:t>　社会経験の幅を広げていく・地域との交流を図る。</a:t>
            </a:r>
            <a:endParaRPr lang="en-US" altLang="ja-JP" sz="2400" dirty="0"/>
          </a:p>
          <a:p>
            <a:r>
              <a:rPr lang="ja-JP" altLang="en-US" sz="2400" dirty="0"/>
              <a:t>　</a:t>
            </a:r>
            <a:r>
              <a:rPr lang="en-US" altLang="ja-JP" sz="2400" dirty="0"/>
              <a:t>ex)</a:t>
            </a:r>
            <a:r>
              <a:rPr lang="ja-JP" altLang="en-US" sz="2400" dirty="0"/>
              <a:t>外出（動物園、水族館）、工場見学、展覧会</a:t>
            </a:r>
            <a:endParaRPr lang="en-US" altLang="ja-JP" sz="2400" dirty="0"/>
          </a:p>
          <a:p>
            <a:endParaRPr lang="en-US" altLang="ja-JP" sz="2400" dirty="0"/>
          </a:p>
          <a:p>
            <a:r>
              <a:rPr lang="ja-JP" altLang="en-US" sz="2800" dirty="0"/>
              <a:t>○余暇の提供</a:t>
            </a:r>
            <a:endParaRPr lang="en-US" altLang="ja-JP" sz="2800" dirty="0"/>
          </a:p>
          <a:p>
            <a:r>
              <a:rPr lang="ja-JP" altLang="en-US" sz="2400" dirty="0"/>
              <a:t>　多彩なプログラムを用意し、ゆったりした雰囲気の中で行える工夫</a:t>
            </a:r>
            <a:endParaRPr lang="en-US" altLang="ja-JP" sz="2400" dirty="0"/>
          </a:p>
          <a:p>
            <a:r>
              <a:rPr lang="ja-JP" altLang="en-US" sz="2400" dirty="0"/>
              <a:t>　</a:t>
            </a:r>
            <a:r>
              <a:rPr lang="en-US" altLang="ja-JP" sz="2400" dirty="0"/>
              <a:t>ex)</a:t>
            </a:r>
            <a:r>
              <a:rPr lang="ja-JP" altLang="en-US" sz="2400" dirty="0"/>
              <a:t>ゲーム、運動</a:t>
            </a:r>
            <a:endParaRPr kumimoji="1" lang="en-US" altLang="ja-JP" sz="2400" dirty="0"/>
          </a:p>
          <a:p>
            <a:r>
              <a:rPr lang="ja-JP" altLang="en-US" sz="2800" dirty="0"/>
              <a:t>　</a:t>
            </a:r>
            <a:endParaRPr kumimoji="1" lang="ja-JP" altLang="en-US" sz="2800" dirty="0"/>
          </a:p>
        </p:txBody>
      </p:sp>
    </p:spTree>
    <p:extLst>
      <p:ext uri="{BB962C8B-B14F-4D97-AF65-F5344CB8AC3E}">
        <p14:creationId xmlns:p14="http://schemas.microsoft.com/office/powerpoint/2010/main" val="3690115572"/>
      </p:ext>
    </p:extLst>
  </p:cSld>
  <p:clrMapOvr>
    <a:masterClrMapping/>
  </p:clrMapOvr>
  <mc:AlternateContent xmlns:mc="http://schemas.openxmlformats.org/markup-compatibility/2006" xmlns:p14="http://schemas.microsoft.com/office/powerpoint/2010/main">
    <mc:Choice Requires="p14">
      <p:transition spd="slow" p14:dur="2000" advTm="1015"/>
    </mc:Choice>
    <mc:Fallback xmlns="">
      <p:transition spd="slow" advTm="101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 xmlns:a16="http://schemas.microsoft.com/office/drawing/2014/main" id="{FD421689-53FA-41FF-A776-CB73CB378D11}"/>
              </a:ext>
            </a:extLst>
          </p:cNvPr>
          <p:cNvSpPr txBox="1"/>
          <p:nvPr/>
        </p:nvSpPr>
        <p:spPr>
          <a:xfrm>
            <a:off x="704850" y="349895"/>
            <a:ext cx="10782300" cy="1692771"/>
          </a:xfrm>
          <a:prstGeom prst="rect">
            <a:avLst/>
          </a:prstGeom>
          <a:noFill/>
        </p:spPr>
        <p:txBody>
          <a:bodyPr wrap="square" rtlCol="0">
            <a:spAutoFit/>
          </a:bodyPr>
          <a:lstStyle/>
          <a:p>
            <a:endParaRPr kumimoji="1" lang="en-US" altLang="ja-JP" sz="3600" dirty="0"/>
          </a:p>
          <a:p>
            <a:r>
              <a:rPr kumimoji="1" lang="ja-JP" altLang="en-US" sz="3600" dirty="0"/>
              <a:t>放課後デイを利用するには</a:t>
            </a:r>
            <a:endParaRPr kumimoji="1" lang="en-US" altLang="ja-JP" sz="3600" dirty="0"/>
          </a:p>
          <a:p>
            <a:endParaRPr kumimoji="1" lang="ja-JP" altLang="en-US" sz="3200" dirty="0"/>
          </a:p>
        </p:txBody>
      </p:sp>
      <p:sp>
        <p:nvSpPr>
          <p:cNvPr id="7" name="テキスト ボックス 6">
            <a:extLst>
              <a:ext uri="{FF2B5EF4-FFF2-40B4-BE49-F238E27FC236}">
                <a16:creationId xmlns="" xmlns:a16="http://schemas.microsoft.com/office/drawing/2014/main" id="{B07ADA53-D800-42ED-B994-228EB20266FA}"/>
              </a:ext>
            </a:extLst>
          </p:cNvPr>
          <p:cNvSpPr txBox="1"/>
          <p:nvPr/>
        </p:nvSpPr>
        <p:spPr>
          <a:xfrm>
            <a:off x="482600" y="2042666"/>
            <a:ext cx="11468100" cy="4339650"/>
          </a:xfrm>
          <a:prstGeom prst="rect">
            <a:avLst/>
          </a:prstGeom>
          <a:noFill/>
        </p:spPr>
        <p:txBody>
          <a:bodyPr wrap="square" rtlCol="0">
            <a:spAutoFit/>
          </a:bodyPr>
          <a:lstStyle/>
          <a:p>
            <a:r>
              <a:rPr kumimoji="1" lang="ja-JP" altLang="en-US" sz="2800" dirty="0"/>
              <a:t>○放課後デイの利用には</a:t>
            </a:r>
            <a:r>
              <a:rPr kumimoji="1" lang="ja-JP" altLang="en-US" sz="3200" b="1" dirty="0"/>
              <a:t>受給者証</a:t>
            </a:r>
            <a:r>
              <a:rPr kumimoji="1" lang="ja-JP" altLang="en-US" sz="2800" dirty="0"/>
              <a:t>が必要です。</a:t>
            </a:r>
            <a:endParaRPr kumimoji="1" lang="en-US" altLang="ja-JP" sz="2800" dirty="0"/>
          </a:p>
          <a:p>
            <a:endParaRPr kumimoji="1" lang="en-US" altLang="ja-JP" sz="2800" dirty="0"/>
          </a:p>
          <a:p>
            <a:r>
              <a:rPr lang="ja-JP" altLang="en-US" sz="2800" dirty="0"/>
              <a:t>・障害児支援利用計画を作成し、障害福祉相談課に提出します。</a:t>
            </a:r>
            <a:endParaRPr lang="en-US" altLang="ja-JP" sz="2800" dirty="0"/>
          </a:p>
          <a:p>
            <a:endParaRPr lang="en-US" altLang="ja-JP" sz="2800" dirty="0"/>
          </a:p>
          <a:p>
            <a:r>
              <a:rPr lang="ja-JP" altLang="en-US" sz="2800" dirty="0"/>
              <a:t>・放課後デイを利用するための障害児利用計画が必要となります。</a:t>
            </a:r>
            <a:endParaRPr lang="en-US" altLang="ja-JP" sz="2800" dirty="0"/>
          </a:p>
          <a:p>
            <a:endParaRPr lang="en-US" altLang="ja-JP" sz="2800" dirty="0"/>
          </a:p>
          <a:p>
            <a:r>
              <a:rPr lang="ja-JP" altLang="en-US" sz="2800" dirty="0"/>
              <a:t>・療育手帳や身体障碍者手帳がなくても、医師の意見書等があれば、受給者証は交付されます。</a:t>
            </a:r>
            <a:endParaRPr lang="en-US" altLang="ja-JP" sz="2800" dirty="0"/>
          </a:p>
          <a:p>
            <a:endParaRPr lang="en-US" altLang="ja-JP" sz="2000" dirty="0"/>
          </a:p>
          <a:p>
            <a:r>
              <a:rPr lang="ja-JP" altLang="en-US" sz="2400" dirty="0"/>
              <a:t>　</a:t>
            </a:r>
            <a:r>
              <a:rPr lang="ja-JP" altLang="en-US" sz="2800" dirty="0"/>
              <a:t>　</a:t>
            </a:r>
            <a:endParaRPr kumimoji="1" lang="ja-JP" altLang="en-US" sz="2800" dirty="0"/>
          </a:p>
        </p:txBody>
      </p:sp>
    </p:spTree>
    <p:extLst>
      <p:ext uri="{BB962C8B-B14F-4D97-AF65-F5344CB8AC3E}">
        <p14:creationId xmlns:p14="http://schemas.microsoft.com/office/powerpoint/2010/main" val="2937838448"/>
      </p:ext>
    </p:extLst>
  </p:cSld>
  <p:clrMapOvr>
    <a:masterClrMapping/>
  </p:clrMapOvr>
  <mc:AlternateContent xmlns:mc="http://schemas.openxmlformats.org/markup-compatibility/2006" xmlns:p14="http://schemas.microsoft.com/office/powerpoint/2010/main">
    <mc:Choice Requires="p14">
      <p:transition spd="slow" p14:dur="2000" advTm="839"/>
    </mc:Choice>
    <mc:Fallback xmlns="">
      <p:transition spd="slow" advTm="83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 xmlns:a16="http://schemas.microsoft.com/office/drawing/2014/main" id="{FD421689-53FA-41FF-A776-CB73CB378D11}"/>
              </a:ext>
            </a:extLst>
          </p:cNvPr>
          <p:cNvSpPr txBox="1"/>
          <p:nvPr/>
        </p:nvSpPr>
        <p:spPr>
          <a:xfrm>
            <a:off x="812800" y="264008"/>
            <a:ext cx="10782300" cy="1692771"/>
          </a:xfrm>
          <a:prstGeom prst="rect">
            <a:avLst/>
          </a:prstGeom>
          <a:noFill/>
        </p:spPr>
        <p:txBody>
          <a:bodyPr wrap="square" rtlCol="0">
            <a:spAutoFit/>
          </a:bodyPr>
          <a:lstStyle/>
          <a:p>
            <a:endParaRPr kumimoji="1" lang="en-US" altLang="ja-JP" sz="3600" dirty="0"/>
          </a:p>
          <a:p>
            <a:r>
              <a:rPr kumimoji="1" lang="ja-JP" altLang="en-US" sz="3600" dirty="0"/>
              <a:t>放課後デイ</a:t>
            </a:r>
            <a:r>
              <a:rPr lang="ja-JP" altLang="en-US" sz="3600" dirty="0"/>
              <a:t>の利用日数について</a:t>
            </a:r>
            <a:endParaRPr kumimoji="1" lang="en-US" altLang="ja-JP" sz="3600" dirty="0"/>
          </a:p>
          <a:p>
            <a:endParaRPr kumimoji="1" lang="ja-JP" altLang="en-US" sz="3200" dirty="0"/>
          </a:p>
        </p:txBody>
      </p:sp>
      <p:sp>
        <p:nvSpPr>
          <p:cNvPr id="7" name="テキスト ボックス 6">
            <a:extLst>
              <a:ext uri="{FF2B5EF4-FFF2-40B4-BE49-F238E27FC236}">
                <a16:creationId xmlns="" xmlns:a16="http://schemas.microsoft.com/office/drawing/2014/main" id="{B07ADA53-D800-42ED-B994-228EB20266FA}"/>
              </a:ext>
            </a:extLst>
          </p:cNvPr>
          <p:cNvSpPr txBox="1"/>
          <p:nvPr/>
        </p:nvSpPr>
        <p:spPr>
          <a:xfrm>
            <a:off x="723900" y="1885011"/>
            <a:ext cx="11963400" cy="4708981"/>
          </a:xfrm>
          <a:prstGeom prst="rect">
            <a:avLst/>
          </a:prstGeom>
          <a:noFill/>
        </p:spPr>
        <p:txBody>
          <a:bodyPr wrap="square" rtlCol="0">
            <a:spAutoFit/>
          </a:bodyPr>
          <a:lstStyle/>
          <a:p>
            <a:r>
              <a:rPr kumimoji="1" lang="ja-JP" altLang="en-US" sz="2800" dirty="0"/>
              <a:t>○</a:t>
            </a:r>
            <a:r>
              <a:rPr lang="ja-JP" altLang="en-US" sz="2800" dirty="0"/>
              <a:t>支給量</a:t>
            </a:r>
            <a:r>
              <a:rPr kumimoji="1" lang="ja-JP" altLang="en-US" sz="2800" dirty="0"/>
              <a:t>の上限は</a:t>
            </a:r>
            <a:r>
              <a:rPr kumimoji="1" lang="ja-JP" altLang="en-US" sz="2800" b="1" dirty="0"/>
              <a:t>２３日</a:t>
            </a:r>
            <a:r>
              <a:rPr kumimoji="1" lang="en-US" altLang="ja-JP" sz="2800" b="1" dirty="0"/>
              <a:t>/</a:t>
            </a:r>
            <a:r>
              <a:rPr kumimoji="1" lang="ja-JP" altLang="en-US" sz="2800" b="1" dirty="0"/>
              <a:t>月</a:t>
            </a:r>
            <a:endParaRPr kumimoji="1" lang="en-US" altLang="ja-JP" sz="2800" b="1" dirty="0"/>
          </a:p>
          <a:p>
            <a:endParaRPr kumimoji="1" lang="en-US" altLang="ja-JP" sz="2800" dirty="0"/>
          </a:p>
          <a:p>
            <a:r>
              <a:rPr lang="ja-JP" altLang="en-US" sz="2800" dirty="0"/>
              <a:t>・ご本人、ご家庭の状況などをふまえて支給量を決めます。</a:t>
            </a:r>
            <a:endParaRPr lang="en-US" altLang="ja-JP" sz="2800" dirty="0"/>
          </a:p>
          <a:p>
            <a:endParaRPr lang="en-US" altLang="ja-JP" sz="2800" dirty="0"/>
          </a:p>
          <a:p>
            <a:r>
              <a:rPr lang="ja-JP" altLang="en-US" sz="2800" dirty="0"/>
              <a:t>・毎日利用する必要はありません。</a:t>
            </a:r>
            <a:endParaRPr lang="en-US" altLang="ja-JP" sz="2800" dirty="0"/>
          </a:p>
          <a:p>
            <a:endParaRPr lang="en-US" altLang="ja-JP" sz="2800" dirty="0"/>
          </a:p>
          <a:p>
            <a:r>
              <a:rPr lang="ja-JP" altLang="en-US" sz="2800" dirty="0"/>
              <a:t>・支給量は利用状況により後から増やすことも減らすこともできます。</a:t>
            </a:r>
            <a:endParaRPr lang="en-US" altLang="ja-JP" sz="2800" dirty="0"/>
          </a:p>
          <a:p>
            <a:endParaRPr lang="en-US" altLang="ja-JP" sz="2800" dirty="0"/>
          </a:p>
          <a:p>
            <a:r>
              <a:rPr lang="ja-JP" altLang="en-US" sz="2800" dirty="0"/>
              <a:t>・学童や習い事と併用して利用することもできます。</a:t>
            </a:r>
            <a:endParaRPr lang="en-US" altLang="ja-JP" sz="2800" dirty="0"/>
          </a:p>
          <a:p>
            <a:endParaRPr lang="en-US" altLang="ja-JP" sz="2000" dirty="0"/>
          </a:p>
          <a:p>
            <a:r>
              <a:rPr lang="ja-JP" altLang="en-US" sz="2400" dirty="0"/>
              <a:t>　</a:t>
            </a:r>
            <a:r>
              <a:rPr lang="ja-JP" altLang="en-US" sz="2800" dirty="0"/>
              <a:t>　</a:t>
            </a:r>
            <a:endParaRPr kumimoji="1" lang="ja-JP" altLang="en-US" sz="2800" dirty="0"/>
          </a:p>
        </p:txBody>
      </p:sp>
    </p:spTree>
    <p:extLst>
      <p:ext uri="{BB962C8B-B14F-4D97-AF65-F5344CB8AC3E}">
        <p14:creationId xmlns:p14="http://schemas.microsoft.com/office/powerpoint/2010/main" val="2363399266"/>
      </p:ext>
    </p:extLst>
  </p:cSld>
  <p:clrMapOvr>
    <a:masterClrMapping/>
  </p:clrMapOvr>
  <mc:AlternateContent xmlns:mc="http://schemas.openxmlformats.org/markup-compatibility/2006" xmlns:p14="http://schemas.microsoft.com/office/powerpoint/2010/main">
    <mc:Choice Requires="p14">
      <p:transition spd="slow" p14:dur="2000" advTm="831"/>
    </mc:Choice>
    <mc:Fallback xmlns="">
      <p:transition spd="slow" advTm="83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E012B3C-ED95-4E46-A43F-8655A10C82E1}"/>
              </a:ext>
            </a:extLst>
          </p:cNvPr>
          <p:cNvSpPr>
            <a:spLocks noGrp="1"/>
          </p:cNvSpPr>
          <p:nvPr>
            <p:ph type="title" idx="4294967295"/>
          </p:nvPr>
        </p:nvSpPr>
        <p:spPr>
          <a:xfrm>
            <a:off x="0" y="166688"/>
            <a:ext cx="10515600" cy="623887"/>
          </a:xfrm>
        </p:spPr>
        <p:txBody>
          <a:bodyPr>
            <a:noAutofit/>
          </a:bodyPr>
          <a:lstStyle/>
          <a:p>
            <a:r>
              <a:rPr lang="ja-JP" altLang="en-US" sz="2800" dirty="0"/>
              <a:t>　　例１）</a:t>
            </a:r>
            <a:r>
              <a:rPr kumimoji="1" lang="ja-JP" altLang="en-US" sz="2800" b="1" dirty="0"/>
              <a:t>Ａ君の場合</a:t>
            </a:r>
            <a:r>
              <a:rPr kumimoji="1" lang="ja-JP" altLang="en-US" sz="2800" dirty="0"/>
              <a:t>　</a:t>
            </a:r>
            <a:r>
              <a:rPr kumimoji="1" lang="ja-JP" altLang="en-US" sz="2400" dirty="0"/>
              <a:t>放課後デイ２日</a:t>
            </a:r>
            <a:r>
              <a:rPr kumimoji="1" lang="en-US" altLang="ja-JP" sz="2400" dirty="0"/>
              <a:t>/</a:t>
            </a:r>
            <a:r>
              <a:rPr kumimoji="1" lang="ja-JP" altLang="en-US" sz="2400" dirty="0"/>
              <a:t>週　１事業所のみ利用</a:t>
            </a:r>
            <a:endParaRPr kumimoji="1" lang="ja-JP" altLang="en-US" sz="2800" dirty="0"/>
          </a:p>
        </p:txBody>
      </p:sp>
      <p:graphicFrame>
        <p:nvGraphicFramePr>
          <p:cNvPr id="11" name="オブジェクト 10">
            <a:extLst>
              <a:ext uri="{FF2B5EF4-FFF2-40B4-BE49-F238E27FC236}">
                <a16:creationId xmlns="" xmlns:a16="http://schemas.microsoft.com/office/drawing/2014/main" id="{332BE0AB-8806-4922-BFC6-D4D2A4E60503}"/>
              </a:ext>
            </a:extLst>
          </p:cNvPr>
          <p:cNvGraphicFramePr>
            <a:graphicFrameLocks noChangeAspect="1"/>
          </p:cNvGraphicFramePr>
          <p:nvPr/>
        </p:nvGraphicFramePr>
        <p:xfrm>
          <a:off x="535151" y="790157"/>
          <a:ext cx="10943898" cy="5901155"/>
        </p:xfrm>
        <a:graphic>
          <a:graphicData uri="http://schemas.openxmlformats.org/presentationml/2006/ole">
            <mc:AlternateContent xmlns:mc="http://schemas.openxmlformats.org/markup-compatibility/2006">
              <mc:Choice xmlns:v="urn:schemas-microsoft-com:vml" Requires="v">
                <p:oleObj spid="_x0000_s1027" name="Worksheet" r:id="rId4" imgW="12630049" imgH="7619966" progId="Excel.Sheet.12">
                  <p:embed/>
                </p:oleObj>
              </mc:Choice>
              <mc:Fallback>
                <p:oleObj name="Worksheet" r:id="rId4" imgW="12630049" imgH="7619966" progId="Excel.Sheet.12">
                  <p:embed/>
                  <p:pic>
                    <p:nvPicPr>
                      <p:cNvPr id="11" name="オブジェクト 10">
                        <a:extLst>
                          <a:ext uri="{FF2B5EF4-FFF2-40B4-BE49-F238E27FC236}">
                            <a16:creationId xmlns="" xmlns:a16="http://schemas.microsoft.com/office/drawing/2014/main" id="{332BE0AB-8806-4922-BFC6-D4D2A4E60503}"/>
                          </a:ext>
                        </a:extLst>
                      </p:cNvPr>
                      <p:cNvPicPr/>
                      <p:nvPr/>
                    </p:nvPicPr>
                    <p:blipFill>
                      <a:blip r:embed="rId5"/>
                      <a:stretch>
                        <a:fillRect/>
                      </a:stretch>
                    </p:blipFill>
                    <p:spPr>
                      <a:xfrm>
                        <a:off x="535151" y="790157"/>
                        <a:ext cx="10943898" cy="5901155"/>
                      </a:xfrm>
                      <a:prstGeom prst="rect">
                        <a:avLst/>
                      </a:prstGeom>
                    </p:spPr>
                  </p:pic>
                </p:oleObj>
              </mc:Fallback>
            </mc:AlternateContent>
          </a:graphicData>
        </a:graphic>
      </p:graphicFrame>
    </p:spTree>
    <p:extLst>
      <p:ext uri="{BB962C8B-B14F-4D97-AF65-F5344CB8AC3E}">
        <p14:creationId xmlns:p14="http://schemas.microsoft.com/office/powerpoint/2010/main" val="2780767006"/>
      </p:ext>
    </p:extLst>
  </p:cSld>
  <p:clrMapOvr>
    <a:masterClrMapping/>
  </p:clrMapOvr>
  <mc:AlternateContent xmlns:mc="http://schemas.openxmlformats.org/markup-compatibility/2006" xmlns:p14="http://schemas.microsoft.com/office/powerpoint/2010/main">
    <mc:Choice Requires="p14">
      <p:transition spd="slow" p14:dur="2000" advTm="3071"/>
    </mc:Choice>
    <mc:Fallback xmlns="">
      <p:transition spd="slow" advTm="307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a:extLst>
              <a:ext uri="{FF2B5EF4-FFF2-40B4-BE49-F238E27FC236}">
                <a16:creationId xmlns="" xmlns:a16="http://schemas.microsoft.com/office/drawing/2014/main" id="{F4925A6B-C71B-4F70-87BB-054BC9A1F7BF}"/>
              </a:ext>
            </a:extLst>
          </p:cNvPr>
          <p:cNvGraphicFramePr>
            <a:graphicFrameLocks noChangeAspect="1"/>
          </p:cNvGraphicFramePr>
          <p:nvPr/>
        </p:nvGraphicFramePr>
        <p:xfrm>
          <a:off x="613102" y="790157"/>
          <a:ext cx="10981997" cy="5950368"/>
        </p:xfrm>
        <a:graphic>
          <a:graphicData uri="http://schemas.openxmlformats.org/presentationml/2006/ole">
            <mc:AlternateContent xmlns:mc="http://schemas.openxmlformats.org/markup-compatibility/2006">
              <mc:Choice xmlns:v="urn:schemas-microsoft-com:vml" Requires="v">
                <p:oleObj spid="_x0000_s2051" name="Worksheet" r:id="rId4" imgW="12630049" imgH="7619966" progId="Excel.Sheet.12">
                  <p:embed/>
                </p:oleObj>
              </mc:Choice>
              <mc:Fallback>
                <p:oleObj name="Worksheet" r:id="rId4" imgW="12630049" imgH="7619966" progId="Excel.Sheet.12">
                  <p:embed/>
                  <p:pic>
                    <p:nvPicPr>
                      <p:cNvPr id="3" name="オブジェクト 2">
                        <a:extLst>
                          <a:ext uri="{FF2B5EF4-FFF2-40B4-BE49-F238E27FC236}">
                            <a16:creationId xmlns="" xmlns:a16="http://schemas.microsoft.com/office/drawing/2014/main" id="{F4925A6B-C71B-4F70-87BB-054BC9A1F7BF}"/>
                          </a:ext>
                        </a:extLst>
                      </p:cNvPr>
                      <p:cNvPicPr/>
                      <p:nvPr/>
                    </p:nvPicPr>
                    <p:blipFill>
                      <a:blip r:embed="rId5"/>
                      <a:stretch>
                        <a:fillRect/>
                      </a:stretch>
                    </p:blipFill>
                    <p:spPr>
                      <a:xfrm>
                        <a:off x="613102" y="790157"/>
                        <a:ext cx="10981997" cy="5950368"/>
                      </a:xfrm>
                      <a:prstGeom prst="rect">
                        <a:avLst/>
                      </a:prstGeom>
                    </p:spPr>
                  </p:pic>
                </p:oleObj>
              </mc:Fallback>
            </mc:AlternateContent>
          </a:graphicData>
        </a:graphic>
      </p:graphicFrame>
      <p:sp>
        <p:nvSpPr>
          <p:cNvPr id="7" name="タイトル 1">
            <a:extLst>
              <a:ext uri="{FF2B5EF4-FFF2-40B4-BE49-F238E27FC236}">
                <a16:creationId xmlns="" xmlns:a16="http://schemas.microsoft.com/office/drawing/2014/main" id="{5C000940-9119-4ADB-8443-0625BC7FD7A2}"/>
              </a:ext>
            </a:extLst>
          </p:cNvPr>
          <p:cNvSpPr>
            <a:spLocks noGrp="1"/>
          </p:cNvSpPr>
          <p:nvPr>
            <p:ph type="title" idx="4294967295"/>
          </p:nvPr>
        </p:nvSpPr>
        <p:spPr>
          <a:xfrm>
            <a:off x="0" y="117475"/>
            <a:ext cx="10515600" cy="673100"/>
          </a:xfrm>
        </p:spPr>
        <p:txBody>
          <a:bodyPr>
            <a:noAutofit/>
          </a:bodyPr>
          <a:lstStyle/>
          <a:p>
            <a:r>
              <a:rPr lang="ja-JP" altLang="en-US" sz="2800" dirty="0"/>
              <a:t>　　例２）</a:t>
            </a:r>
            <a:r>
              <a:rPr lang="en-US" altLang="ja-JP" sz="2800" b="1" dirty="0"/>
              <a:t>B</a:t>
            </a:r>
            <a:r>
              <a:rPr kumimoji="1" lang="ja-JP" altLang="en-US" sz="2800" b="1" dirty="0"/>
              <a:t>君の場合</a:t>
            </a:r>
            <a:r>
              <a:rPr kumimoji="1" lang="ja-JP" altLang="en-US" sz="2800" dirty="0"/>
              <a:t>　</a:t>
            </a:r>
            <a:r>
              <a:rPr kumimoji="1" lang="ja-JP" altLang="en-US" sz="2400" dirty="0"/>
              <a:t>放課後デイ</a:t>
            </a:r>
            <a:r>
              <a:rPr kumimoji="1" lang="en-US" altLang="ja-JP" sz="2400" dirty="0"/>
              <a:t>5</a:t>
            </a:r>
            <a:r>
              <a:rPr kumimoji="1" lang="ja-JP" altLang="en-US" sz="2400" dirty="0"/>
              <a:t>日</a:t>
            </a:r>
            <a:r>
              <a:rPr kumimoji="1" lang="en-US" altLang="ja-JP" sz="2400" dirty="0"/>
              <a:t>/</a:t>
            </a:r>
            <a:r>
              <a:rPr kumimoji="1" lang="ja-JP" altLang="en-US" sz="2400" dirty="0"/>
              <a:t>週　</a:t>
            </a:r>
            <a:r>
              <a:rPr kumimoji="1" lang="en-US" altLang="ja-JP" sz="2400" dirty="0"/>
              <a:t>2</a:t>
            </a:r>
            <a:r>
              <a:rPr kumimoji="1" lang="ja-JP" altLang="en-US" sz="2400" dirty="0"/>
              <a:t>事業所利用</a:t>
            </a:r>
            <a:endParaRPr kumimoji="1" lang="ja-JP" altLang="en-US" sz="2800" dirty="0"/>
          </a:p>
        </p:txBody>
      </p:sp>
    </p:spTree>
    <p:extLst>
      <p:ext uri="{BB962C8B-B14F-4D97-AF65-F5344CB8AC3E}">
        <p14:creationId xmlns:p14="http://schemas.microsoft.com/office/powerpoint/2010/main" val="1076011205"/>
      </p:ext>
    </p:extLst>
  </p:cSld>
  <p:clrMapOvr>
    <a:masterClrMapping/>
  </p:clrMapOvr>
  <mc:AlternateContent xmlns:mc="http://schemas.openxmlformats.org/markup-compatibility/2006" xmlns:p14="http://schemas.microsoft.com/office/powerpoint/2010/main">
    <mc:Choice Requires="p14">
      <p:transition spd="slow" p14:dur="2000" advTm="1671"/>
    </mc:Choice>
    <mc:Fallback xmlns="">
      <p:transition spd="slow" advTm="1671"/>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F6E1CA76AAD4564AAF106FC3CFA868360400186944AA932D8046A3B88E9B37BEBDF5" ma:contentTypeVersion="57" ma:contentTypeDescription="Create a new document." ma:contentTypeScope="" ma:versionID="f2ecbdfe1b5dd87e9286bf989edb43ee">
  <xsd:schema xmlns:xsd="http://www.w3.org/2001/XMLSchema" xmlns:xs="http://www.w3.org/2001/XMLSchema" xmlns:p="http://schemas.microsoft.com/office/2006/metadata/properties" xmlns:ns2="1119c2e5-8fb9-4d5f-baf1-202c530f2c34" targetNamespace="http://schemas.microsoft.com/office/2006/metadata/properties" ma:root="true" ma:fieldsID="1e668da686f9f22b7cfdb0c114f3ab76" ns2:_="">
    <xsd:import namespace="1119c2e5-8fb9-4d5f-baf1-202c530f2c34"/>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9c2e5-8fb9-4d5f-baf1-202c530f2c34"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04032b9e-8ee6-4e89-b9db-4ffff205d025}"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388FC2BA-F530-4FF7-911A-621CAE6AFBD3}" ma:internalName="CSXSubmissionMarket" ma:readOnly="false" ma:showField="MarketName" ma:web="1119c2e5-8fb9-4d5f-baf1-202c530f2c34">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ma:readOnly="false">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dcf7547-996b-4a0e-b7d1-0f761d14131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D83B164-8C00-474C-8363-38E0B8FF22E3}" ma:internalName="InProjectListLookup" ma:readOnly="true" ma:showField="InProjectLis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e5aec8e1-0842-4156-acaa-2defcf90540a}"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D83B164-8C00-474C-8363-38E0B8FF22E3}" ma:internalName="LastCompleteVersionLookup" ma:readOnly="true" ma:showField="LastComplete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D83B164-8C00-474C-8363-38E0B8FF22E3}" ma:internalName="LastPreviewErrorLookup" ma:readOnly="true" ma:showField="LastPreview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D83B164-8C00-474C-8363-38E0B8FF22E3}" ma:internalName="LastPreviewResultLookup" ma:readOnly="true" ma:showField="LastPreview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D83B164-8C00-474C-8363-38E0B8FF22E3}" ma:internalName="LastPreviewAttemptDateLookup" ma:readOnly="true" ma:showField="LastPreview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D83B164-8C00-474C-8363-38E0B8FF22E3}" ma:internalName="LastPreviewedByLookup" ma:readOnly="true" ma:showField="LastPreview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D83B164-8C00-474C-8363-38E0B8FF22E3}" ma:internalName="LastPreviewTimeLookup" ma:readOnly="true" ma:showField="LastPreview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D83B164-8C00-474C-8363-38E0B8FF22E3}" ma:internalName="LastPreviewVersionLookup" ma:readOnly="true" ma:showField="LastPreview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D83B164-8C00-474C-8363-38E0B8FF22E3}" ma:internalName="LastPublishErrorLookup" ma:readOnly="true" ma:showField="LastPublish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D83B164-8C00-474C-8363-38E0B8FF22E3}" ma:internalName="LastPublishResultLookup" ma:readOnly="true" ma:showField="LastPublish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D83B164-8C00-474C-8363-38E0B8FF22E3}" ma:internalName="LastPublishAttemptDateLookup" ma:readOnly="true" ma:showField="LastPublish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D83B164-8C00-474C-8363-38E0B8FF22E3}" ma:internalName="LastPublishedByLookup" ma:readOnly="true" ma:showField="LastPublish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D83B164-8C00-474C-8363-38E0B8FF22E3}" ma:internalName="LastPublishTimeLookup" ma:readOnly="true" ma:showField="LastPublish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D83B164-8C00-474C-8363-38E0B8FF22E3}" ma:internalName="LastPublishVersionLookup" ma:readOnly="true" ma:showField="LastPublish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C39992D-5589-4A4E-8B38-02E0637E5C25}" ma:internalName="LocLastLocAttemptVersionLookup" ma:readOnly="false" ma:showField="LastLocAttemptVersion" ma:web="1119c2e5-8fb9-4d5f-baf1-202c530f2c34">
      <xsd:simpleType>
        <xsd:restriction base="dms:Lookup"/>
      </xsd:simpleType>
    </xsd:element>
    <xsd:element name="LocLastLocAttemptVersionTypeLookup" ma:index="72" nillable="true" ma:displayName="Loc Last Loc Attempt Version Type" ma:default="" ma:list="{BC39992D-5589-4A4E-8B38-02E0637E5C25}" ma:internalName="LocLastLocAttemptVersionTypeLookup" ma:readOnly="true" ma:showField="LastLocAttemptVersionType" ma:web="1119c2e5-8fb9-4d5f-baf1-202c530f2c34">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C39992D-5589-4A4E-8B38-02E0637E5C25}" ma:internalName="LocNewPublishedVersionLookup" ma:readOnly="true" ma:showField="NewPublishedVersion" ma:web="1119c2e5-8fb9-4d5f-baf1-202c530f2c34">
      <xsd:simpleType>
        <xsd:restriction base="dms:Lookup"/>
      </xsd:simpleType>
    </xsd:element>
    <xsd:element name="LocOverallHandbackStatusLookup" ma:index="76" nillable="true" ma:displayName="Loc Overall Handback Status" ma:default="" ma:list="{BC39992D-5589-4A4E-8B38-02E0637E5C25}" ma:internalName="LocOverallHandbackStatusLookup" ma:readOnly="true" ma:showField="OverallHandbackStatus" ma:web="1119c2e5-8fb9-4d5f-baf1-202c530f2c34">
      <xsd:simpleType>
        <xsd:restriction base="dms:Lookup"/>
      </xsd:simpleType>
    </xsd:element>
    <xsd:element name="LocOverallLocStatusLookup" ma:index="77" nillable="true" ma:displayName="Loc Overall Localize Status" ma:default="" ma:list="{BC39992D-5589-4A4E-8B38-02E0637E5C25}" ma:internalName="LocOverallLocStatusLookup" ma:readOnly="true" ma:showField="OverallLocStatus" ma:web="1119c2e5-8fb9-4d5f-baf1-202c530f2c34">
      <xsd:simpleType>
        <xsd:restriction base="dms:Lookup"/>
      </xsd:simpleType>
    </xsd:element>
    <xsd:element name="LocOverallPreviewStatusLookup" ma:index="78" nillable="true" ma:displayName="Loc Overall Preview Status" ma:default="" ma:list="{BC39992D-5589-4A4E-8B38-02E0637E5C25}" ma:internalName="LocOverallPreviewStatusLookup" ma:readOnly="true" ma:showField="OverallPreviewStatus" ma:web="1119c2e5-8fb9-4d5f-baf1-202c530f2c34">
      <xsd:simpleType>
        <xsd:restriction base="dms:Lookup"/>
      </xsd:simpleType>
    </xsd:element>
    <xsd:element name="LocOverallPublishStatusLookup" ma:index="79" nillable="true" ma:displayName="Loc Overall Publish Status" ma:default="" ma:list="{BC39992D-5589-4A4E-8B38-02E0637E5C25}" ma:internalName="LocOverallPublishStatusLookup" ma:readOnly="true" ma:showField="OverallPublishStatus" ma:web="1119c2e5-8fb9-4d5f-baf1-202c530f2c34">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C39992D-5589-4A4E-8B38-02E0637E5C25}" ma:internalName="LocProcessedForHandoffsLookup" ma:readOnly="true" ma:showField="ProcessedForHandoffs" ma:web="1119c2e5-8fb9-4d5f-baf1-202c530f2c34">
      <xsd:simpleType>
        <xsd:restriction base="dms:Lookup"/>
      </xsd:simpleType>
    </xsd:element>
    <xsd:element name="LocProcessedForMarketsLookup" ma:index="82" nillable="true" ma:displayName="Loc Processed For Markets" ma:default="" ma:list="{BC39992D-5589-4A4E-8B38-02E0637E5C25}" ma:internalName="LocProcessedForMarketsLookup" ma:readOnly="true" ma:showField="ProcessedForMarkets" ma:web="1119c2e5-8fb9-4d5f-baf1-202c530f2c34">
      <xsd:simpleType>
        <xsd:restriction base="dms:Lookup"/>
      </xsd:simpleType>
    </xsd:element>
    <xsd:element name="LocPublishedDependentAssetsLookup" ma:index="83" nillable="true" ma:displayName="Loc Published Dependent Assets" ma:default="" ma:list="{BC39992D-5589-4A4E-8B38-02E0637E5C25}" ma:internalName="LocPublishedDependentAssetsLookup" ma:readOnly="true" ma:showField="PublishedDependentAssets" ma:web="1119c2e5-8fb9-4d5f-baf1-202c530f2c34">
      <xsd:simpleType>
        <xsd:restriction base="dms:Lookup"/>
      </xsd:simpleType>
    </xsd:element>
    <xsd:element name="LocPublishedLinkedAssetsLookup" ma:index="84" nillable="true" ma:displayName="Loc Published Linked Assets" ma:default="" ma:list="{BC39992D-5589-4A4E-8B38-02E0637E5C25}" ma:internalName="LocPublishedLinkedAssetsLookup" ma:readOnly="true" ma:showField="PublishedLinkedAssets" ma:web="1119c2e5-8fb9-4d5f-baf1-202c530f2c34">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8ca5b26-415b-4822-b35b-d9a845b1b83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388FC2BA-F530-4FF7-911A-621CAE6AFBD3}" ma:internalName="Markets" ma:readOnly="false" ma:showField="MarketNa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D83B164-8C00-474C-8363-38E0B8FF22E3}" ma:internalName="NumOfRatingsLookup" ma:readOnly="true" ma:showField="NumOfRating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ma:readOnly="false">
      <xsd:simpleType>
        <xsd:restriction base="dms:Unknown"/>
      </xsd:simpleType>
    </xsd:element>
    <xsd:element name="PublishStatusLookup" ma:index="110" nillable="true" ma:displayName="Publish Status" ma:default="" ma:list="{4D83B164-8C00-474C-8363-38E0B8FF22E3}" ma:internalName="PublishStatusLookup" ma:readOnly="false" ma:showField="PublishStatu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1c8e7b99-44ca-46c8-84b8-12cd8d7cf8ee}"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c59171da-55f1-4c8b-8421-0d1d3f99d741}" ma:internalName="TaxCatchAll" ma:showField="CatchAllData"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c59171da-55f1-4c8b-8421-0d1d3f99d741}" ma:internalName="TaxCatchAllLabel" ma:readOnly="true" ma:showField="CatchAllDataLabel"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1119c2e5-8fb9-4d5f-baf1-202c530f2c34">このテンプレートでは、透き通った緑色のバーに緑色の太線を重ねた枠線で、あなたのコンテンツを囲みます。淡緑色のスライドの背景は、明るくて風通しが良く見えます。スライドのレイアウトには、ソフトな緑色のサンプルのグラフ、表、ステップの SmartArt グラフィックが含まれています。 </APDescription>
    <AssetExpire xmlns="1119c2e5-8fb9-4d5f-baf1-202c530f2c34">2029-01-01T08:00:00+00:00</AssetExpire>
    <CampaignTagsTaxHTField0 xmlns="1119c2e5-8fb9-4d5f-baf1-202c530f2c34">
      <Terms xmlns="http://schemas.microsoft.com/office/infopath/2007/PartnerControls"/>
    </CampaignTagsTaxHTField0>
    <IntlLangReviewDate xmlns="1119c2e5-8fb9-4d5f-baf1-202c530f2c34" xsi:nil="true"/>
    <TPFriendlyName xmlns="1119c2e5-8fb9-4d5f-baf1-202c530f2c34" xsi:nil="true"/>
    <IntlLangReview xmlns="1119c2e5-8fb9-4d5f-baf1-202c530f2c34">false</IntlLangReview>
    <LocLastLocAttemptVersionLookup xmlns="1119c2e5-8fb9-4d5f-baf1-202c530f2c34">842602</LocLastLocAttemptVersionLookup>
    <PolicheckWords xmlns="1119c2e5-8fb9-4d5f-baf1-202c530f2c34" xsi:nil="true"/>
    <SubmitterId xmlns="1119c2e5-8fb9-4d5f-baf1-202c530f2c34" xsi:nil="true"/>
    <AcquiredFrom xmlns="1119c2e5-8fb9-4d5f-baf1-202c530f2c34">Internal MS</AcquiredFrom>
    <EditorialStatus xmlns="1119c2e5-8fb9-4d5f-baf1-202c530f2c34">Complete</EditorialStatus>
    <Markets xmlns="1119c2e5-8fb9-4d5f-baf1-202c530f2c34"/>
    <OriginAsset xmlns="1119c2e5-8fb9-4d5f-baf1-202c530f2c34" xsi:nil="true"/>
    <AssetStart xmlns="1119c2e5-8fb9-4d5f-baf1-202c530f2c34">2012-06-14T02:57:00+00:00</AssetStart>
    <FriendlyTitle xmlns="1119c2e5-8fb9-4d5f-baf1-202c530f2c34" xsi:nil="true"/>
    <MarketSpecific xmlns="1119c2e5-8fb9-4d5f-baf1-202c530f2c34">false</MarketSpecific>
    <TPNamespace xmlns="1119c2e5-8fb9-4d5f-baf1-202c530f2c34" xsi:nil="true"/>
    <PublishStatusLookup xmlns="1119c2e5-8fb9-4d5f-baf1-202c530f2c34">
      <Value>602719</Value>
    </PublishStatusLookup>
    <APAuthor xmlns="1119c2e5-8fb9-4d5f-baf1-202c530f2c34">
      <UserInfo>
        <DisplayName>REDMOND\kristaa</DisplayName>
        <AccountId>136</AccountId>
        <AccountType/>
      </UserInfo>
    </APAuthor>
    <TPCommandLine xmlns="1119c2e5-8fb9-4d5f-baf1-202c530f2c34" xsi:nil="true"/>
    <IntlLangReviewer xmlns="1119c2e5-8fb9-4d5f-baf1-202c530f2c34" xsi:nil="true"/>
    <OpenTemplate xmlns="1119c2e5-8fb9-4d5f-baf1-202c530f2c34">true</OpenTemplate>
    <CSXSubmissionDate xmlns="1119c2e5-8fb9-4d5f-baf1-202c530f2c34" xsi:nil="true"/>
    <TaxCatchAll xmlns="1119c2e5-8fb9-4d5f-baf1-202c530f2c34"/>
    <Manager xmlns="1119c2e5-8fb9-4d5f-baf1-202c530f2c34" xsi:nil="true"/>
    <NumericId xmlns="1119c2e5-8fb9-4d5f-baf1-202c530f2c34" xsi:nil="true"/>
    <ParentAssetId xmlns="1119c2e5-8fb9-4d5f-baf1-202c530f2c34" xsi:nil="true"/>
    <OriginalSourceMarket xmlns="1119c2e5-8fb9-4d5f-baf1-202c530f2c34">english</OriginalSourceMarket>
    <ApprovalStatus xmlns="1119c2e5-8fb9-4d5f-baf1-202c530f2c34">InProgress</ApprovalStatus>
    <TPComponent xmlns="1119c2e5-8fb9-4d5f-baf1-202c530f2c34" xsi:nil="true"/>
    <EditorialTags xmlns="1119c2e5-8fb9-4d5f-baf1-202c530f2c34" xsi:nil="true"/>
    <TPExecutable xmlns="1119c2e5-8fb9-4d5f-baf1-202c530f2c34" xsi:nil="true"/>
    <TPLaunchHelpLink xmlns="1119c2e5-8fb9-4d5f-baf1-202c530f2c34" xsi:nil="true"/>
    <LocComments xmlns="1119c2e5-8fb9-4d5f-baf1-202c530f2c34" xsi:nil="true"/>
    <LocRecommendedHandoff xmlns="1119c2e5-8fb9-4d5f-baf1-202c530f2c34" xsi:nil="true"/>
    <SourceTitle xmlns="1119c2e5-8fb9-4d5f-baf1-202c530f2c34" xsi:nil="true"/>
    <CSXUpdate xmlns="1119c2e5-8fb9-4d5f-baf1-202c530f2c34">false</CSXUpdate>
    <IntlLocPriority xmlns="1119c2e5-8fb9-4d5f-baf1-202c530f2c34" xsi:nil="true"/>
    <UAProjectedTotalWords xmlns="1119c2e5-8fb9-4d5f-baf1-202c530f2c34" xsi:nil="true"/>
    <AssetType xmlns="1119c2e5-8fb9-4d5f-baf1-202c530f2c34">TP</AssetType>
    <MachineTranslated xmlns="1119c2e5-8fb9-4d5f-baf1-202c530f2c34">false</MachineTranslated>
    <OutputCachingOn xmlns="1119c2e5-8fb9-4d5f-baf1-202c530f2c34">false</OutputCachingOn>
    <TemplateStatus xmlns="1119c2e5-8fb9-4d5f-baf1-202c530f2c34">Complete</TemplateStatus>
    <IsSearchable xmlns="1119c2e5-8fb9-4d5f-baf1-202c530f2c34">true</IsSearchable>
    <ContentItem xmlns="1119c2e5-8fb9-4d5f-baf1-202c530f2c34" xsi:nil="true"/>
    <HandoffToMSDN xmlns="1119c2e5-8fb9-4d5f-baf1-202c530f2c34" xsi:nil="true"/>
    <ShowIn xmlns="1119c2e5-8fb9-4d5f-baf1-202c530f2c34">Show everywhere</ShowIn>
    <ThumbnailAssetId xmlns="1119c2e5-8fb9-4d5f-baf1-202c530f2c34" xsi:nil="true"/>
    <UALocComments xmlns="1119c2e5-8fb9-4d5f-baf1-202c530f2c34" xsi:nil="true"/>
    <UALocRecommendation xmlns="1119c2e5-8fb9-4d5f-baf1-202c530f2c34">Localize</UALocRecommendation>
    <LastModifiedDateTime xmlns="1119c2e5-8fb9-4d5f-baf1-202c530f2c34" xsi:nil="true"/>
    <LegacyData xmlns="1119c2e5-8fb9-4d5f-baf1-202c530f2c34" xsi:nil="true"/>
    <LocManualTestRequired xmlns="1119c2e5-8fb9-4d5f-baf1-202c530f2c34">false</LocManualTestRequired>
    <ClipArtFilename xmlns="1119c2e5-8fb9-4d5f-baf1-202c530f2c34" xsi:nil="true"/>
    <TPApplication xmlns="1119c2e5-8fb9-4d5f-baf1-202c530f2c34" xsi:nil="true"/>
    <CSXHash xmlns="1119c2e5-8fb9-4d5f-baf1-202c530f2c34" xsi:nil="true"/>
    <DirectSourceMarket xmlns="1119c2e5-8fb9-4d5f-baf1-202c530f2c34">english</DirectSourceMarket>
    <PrimaryImageGen xmlns="1119c2e5-8fb9-4d5f-baf1-202c530f2c34">true</PrimaryImageGen>
    <PlannedPubDate xmlns="1119c2e5-8fb9-4d5f-baf1-202c530f2c34" xsi:nil="true"/>
    <CSXSubmissionMarket xmlns="1119c2e5-8fb9-4d5f-baf1-202c530f2c34" xsi:nil="true"/>
    <Downloads xmlns="1119c2e5-8fb9-4d5f-baf1-202c530f2c34">0</Downloads>
    <ArtSampleDocs xmlns="1119c2e5-8fb9-4d5f-baf1-202c530f2c34" xsi:nil="true"/>
    <TrustLevel xmlns="1119c2e5-8fb9-4d5f-baf1-202c530f2c34">1 Microsoft Managed Content</TrustLevel>
    <BlockPublish xmlns="1119c2e5-8fb9-4d5f-baf1-202c530f2c34">false</BlockPublish>
    <TPLaunchHelpLinkType xmlns="1119c2e5-8fb9-4d5f-baf1-202c530f2c34">Template</TPLaunchHelpLinkType>
    <LocalizationTagsTaxHTField0 xmlns="1119c2e5-8fb9-4d5f-baf1-202c530f2c34">
      <Terms xmlns="http://schemas.microsoft.com/office/infopath/2007/PartnerControls"/>
    </LocalizationTagsTaxHTField0>
    <BusinessGroup xmlns="1119c2e5-8fb9-4d5f-baf1-202c530f2c34" xsi:nil="true"/>
    <Providers xmlns="1119c2e5-8fb9-4d5f-baf1-202c530f2c34" xsi:nil="true"/>
    <TemplateTemplateType xmlns="1119c2e5-8fb9-4d5f-baf1-202c530f2c34">PowerPoint Design Template</TemplateTemplateType>
    <TimesCloned xmlns="1119c2e5-8fb9-4d5f-baf1-202c530f2c34" xsi:nil="true"/>
    <TPAppVersion xmlns="1119c2e5-8fb9-4d5f-baf1-202c530f2c34" xsi:nil="true"/>
    <VoteCount xmlns="1119c2e5-8fb9-4d5f-baf1-202c530f2c34" xsi:nil="true"/>
    <AverageRating xmlns="1119c2e5-8fb9-4d5f-baf1-202c530f2c34" xsi:nil="true"/>
    <FeatureTagsTaxHTField0 xmlns="1119c2e5-8fb9-4d5f-baf1-202c530f2c34">
      <Terms xmlns="http://schemas.microsoft.com/office/infopath/2007/PartnerControls"/>
    </FeatureTagsTaxHTField0>
    <Provider xmlns="1119c2e5-8fb9-4d5f-baf1-202c530f2c34" xsi:nil="true"/>
    <UACurrentWords xmlns="1119c2e5-8fb9-4d5f-baf1-202c530f2c34" xsi:nil="true"/>
    <AssetId xmlns="1119c2e5-8fb9-4d5f-baf1-202c530f2c34">TP102920896</AssetId>
    <TPClientViewer xmlns="1119c2e5-8fb9-4d5f-baf1-202c530f2c34" xsi:nil="true"/>
    <DSATActionTaken xmlns="1119c2e5-8fb9-4d5f-baf1-202c530f2c34" xsi:nil="true"/>
    <APEditor xmlns="1119c2e5-8fb9-4d5f-baf1-202c530f2c34">
      <UserInfo>
        <DisplayName/>
        <AccountId xsi:nil="true"/>
        <AccountType/>
      </UserInfo>
    </APEditor>
    <TPInstallLocation xmlns="1119c2e5-8fb9-4d5f-baf1-202c530f2c34" xsi:nil="true"/>
    <OOCacheId xmlns="1119c2e5-8fb9-4d5f-baf1-202c530f2c34" xsi:nil="true"/>
    <IsDeleted xmlns="1119c2e5-8fb9-4d5f-baf1-202c530f2c34">false</IsDeleted>
    <PublishTargets xmlns="1119c2e5-8fb9-4d5f-baf1-202c530f2c34">OfficeOnlineVNext</PublishTargets>
    <ApprovalLog xmlns="1119c2e5-8fb9-4d5f-baf1-202c530f2c34" xsi:nil="true"/>
    <BugNumber xmlns="1119c2e5-8fb9-4d5f-baf1-202c530f2c34" xsi:nil="true"/>
    <CrawlForDependencies xmlns="1119c2e5-8fb9-4d5f-baf1-202c530f2c34">false</CrawlForDependencies>
    <InternalTagsTaxHTField0 xmlns="1119c2e5-8fb9-4d5f-baf1-202c530f2c34">
      <Terms xmlns="http://schemas.microsoft.com/office/infopath/2007/PartnerControls"/>
    </InternalTagsTaxHTField0>
    <LastHandOff xmlns="1119c2e5-8fb9-4d5f-baf1-202c530f2c34" xsi:nil="true"/>
    <Milestone xmlns="1119c2e5-8fb9-4d5f-baf1-202c530f2c34" xsi:nil="true"/>
    <OriginalRelease xmlns="1119c2e5-8fb9-4d5f-baf1-202c530f2c34">15</OriginalRelease>
    <RecommendationsModifier xmlns="1119c2e5-8fb9-4d5f-baf1-202c530f2c34" xsi:nil="true"/>
    <ScenarioTagsTaxHTField0 xmlns="1119c2e5-8fb9-4d5f-baf1-202c530f2c34">
      <Terms xmlns="http://schemas.microsoft.com/office/infopath/2007/PartnerControls"/>
    </ScenarioTagsTaxHTField0>
    <UANotes xmlns="1119c2e5-8fb9-4d5f-baf1-202c530f2c34" xsi:nil="true"/>
    <LocMarketGroupTiers2 xmlns="1119c2e5-8fb9-4d5f-baf1-202c530f2c34"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773DC64-E1D0-4C63-9ADE-E6EF34CF7A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9c2e5-8fb9-4d5f-baf1-202c530f2c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BAAA6E-1493-4950-919E-3BC3AEEECD2D}">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purl.org/dc/dcmitype/"/>
    <ds:schemaRef ds:uri="1119c2e5-8fb9-4d5f-baf1-202c530f2c34"/>
    <ds:schemaRef ds:uri="http://www.w3.org/XML/1998/namespace"/>
  </ds:schemaRefs>
</ds:datastoreItem>
</file>

<file path=customXml/itemProps3.xml><?xml version="1.0" encoding="utf-8"?>
<ds:datastoreItem xmlns:ds="http://schemas.openxmlformats.org/officeDocument/2006/customXml" ds:itemID="{204C4809-32CE-4D76-8837-BF87A221E8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薄緑色の枠線デザインのプレゼンテーション (ワイドスクリーン)</Template>
  <TotalTime>59</TotalTime>
  <Words>444</Words>
  <Application>Microsoft Office PowerPoint</Application>
  <PresentationFormat>ワイド画面</PresentationFormat>
  <Paragraphs>118</Paragraphs>
  <Slides>11</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7" baseType="lpstr">
      <vt:lpstr>Meiryo UI</vt:lpstr>
      <vt:lpstr>ＭＳ ゴシック</vt:lpstr>
      <vt:lpstr>Arial</vt:lpstr>
      <vt:lpstr>Century Gothic</vt:lpstr>
      <vt:lpstr>Sheer Green 16x9</vt:lpstr>
      <vt:lpstr>Worksheet</vt:lpstr>
      <vt:lpstr>放課後等デイサービスとは？</vt:lpstr>
      <vt:lpstr>放課後等デイサービスとは</vt:lpstr>
      <vt:lpstr>　放課後等デイサービスの概要</vt:lpstr>
      <vt:lpstr>PowerPoint プレゼンテーション</vt:lpstr>
      <vt:lpstr>PowerPoint プレゼンテーション</vt:lpstr>
      <vt:lpstr>PowerPoint プレゼンテーション</vt:lpstr>
      <vt:lpstr>PowerPoint プレゼンテーション</vt:lpstr>
      <vt:lpstr>　　例１）Ａ君の場合　放課後デイ２日/週　１事業所のみ利用</vt:lpstr>
      <vt:lpstr>　　例２）B君の場合　放課後デイ5日/週　2事業所利用</vt:lpstr>
      <vt:lpstr>例３）C君の場合　放課後デイ1日/週　学童２日/週　プール１日/週</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放課後等デイサービスとは？</dc:title>
  <dc:creator>坂本 桃子</dc:creator>
  <cp:lastModifiedBy>村田薫</cp:lastModifiedBy>
  <cp:revision>6</cp:revision>
  <dcterms:created xsi:type="dcterms:W3CDTF">2021-07-05T02:01:05Z</dcterms:created>
  <dcterms:modified xsi:type="dcterms:W3CDTF">2023-09-28T07:58:49Z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0x010100F6E1CA76AAD4564AAF106FC3CFA868360400186944AA932D8046A3B88E9B37BEBDF5</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HiddenCategoryTags">
    <vt:lpwstr/>
  </property>
  <property fmtid="{D5CDD505-2E9C-101B-9397-08002B2CF9AE}" pid="9" name="CategoryTags">
    <vt:lpwstr/>
  </property>
  <property fmtid="{D5CDD505-2E9C-101B-9397-08002B2CF9AE}" pid="10" name="CategoryTagsTaxHTField0">
    <vt:lpwstr/>
  </property>
  <property fmtid="{D5CDD505-2E9C-101B-9397-08002B2CF9AE}" pid="11" name="HiddenCategoryTagsTaxHTField0">
    <vt:lpwstr/>
  </property>
</Properties>
</file>