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85" r:id="rId6"/>
    <p:sldId id="377" r:id="rId7"/>
    <p:sldId id="361" r:id="rId8"/>
    <p:sldId id="410" r:id="rId9"/>
    <p:sldId id="417" r:id="rId10"/>
    <p:sldId id="416" r:id="rId11"/>
    <p:sldId id="414" r:id="rId12"/>
    <p:sldId id="415" r:id="rId13"/>
    <p:sldId id="411" r:id="rId14"/>
    <p:sldId id="412" r:id="rId15"/>
    <p:sldId id="401" r:id="rId16"/>
    <p:sldId id="421" r:id="rId17"/>
    <p:sldId id="392" r:id="rId18"/>
    <p:sldId id="419" r:id="rId19"/>
    <p:sldId id="403" r:id="rId20"/>
    <p:sldId id="395" r:id="rId21"/>
    <p:sldId id="413" r:id="rId22"/>
    <p:sldId id="420" r:id="rId23"/>
    <p:sldId id="389" r:id="rId24"/>
    <p:sldId id="257" r:id="rId25"/>
    <p:sldId id="351" r:id="rId26"/>
    <p:sldId id="39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OY Francois" initials="JF" lastIdx="4" clrIdx="0">
    <p:extLst>
      <p:ext uri="{19B8F6BF-5375-455C-9EA6-DF929625EA0E}">
        <p15:presenceInfo xmlns:p15="http://schemas.microsoft.com/office/powerpoint/2012/main" userId="S::francois.jeffroy@irsn.fr::20f46717-1c46-43de-9842-022da9e89d5b" providerId="AD"/>
      </p:ext>
    </p:extLst>
  </p:cmAuthor>
  <p:cmAuthor id="2" name="LATIL QUERREC Nevena" initials="LQN" lastIdx="1" clrIdx="1">
    <p:extLst>
      <p:ext uri="{19B8F6BF-5375-455C-9EA6-DF929625EA0E}">
        <p15:presenceInfo xmlns:p15="http://schemas.microsoft.com/office/powerpoint/2012/main" userId="S::nevena.latil-querrec@irsn.fr::d05cec6a-846a-4dcd-a8f4-cb41a49f6c67" providerId="AD"/>
      </p:ext>
    </p:extLst>
  </p:cmAuthor>
  <p:cmAuthor id="3" name="TAURINES Tatiana" initials="TT" lastIdx="4" clrIdx="2">
    <p:extLst>
      <p:ext uri="{19B8F6BF-5375-455C-9EA6-DF929625EA0E}">
        <p15:presenceInfo xmlns:p15="http://schemas.microsoft.com/office/powerpoint/2012/main" userId="S::tatiana.taurines@irsn.fr::bdb3b8fd-737f-4eea-9a14-fafa27e14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757"/>
    <a:srgbClr val="7FA8D9"/>
    <a:srgbClr val="F7E7E7"/>
    <a:srgbClr val="D200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62D84-EB73-40F1-A821-1FB57E0A00D8}" v="4" dt="2024-02-04T16:31:23.030"/>
    <p1510:client id="{66C64335-C0F6-4166-B5E2-8E1DC385F15E}" v="4" dt="2024-02-05T10:11:09.786"/>
    <p1510:client id="{6AAA032F-BCE2-4A31-9211-393AED08F4D9}" v="396" dt="2024-02-04T17:01:05.023"/>
    <p1510:client id="{BD52B4C6-91DD-4AED-9FE3-5D586B97BD7B}" v="170" dt="2024-02-05T09:46:19.708"/>
    <p1510:client id="{F9AF8CC7-DC8A-43BA-88AB-2E96D21E6F6A}" v="143" dt="2024-02-04T17:11:47.16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9BBCA-D3D4-4A29-8F3C-7397D9459B16}" type="datetimeFigureOut">
              <a:rPr lang="fr-FR" smtClean="0"/>
              <a:t>16/02/2024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E1688-9C9A-42CE-8DEA-4338DEE1CB23}" type="slidenum">
              <a:rPr lang="fr-FR" smtClean="0"/>
              <a:t>‹N°›</a:t>
            </a:fld>
            <a:endParaRPr lang="fr-FR"/>
          </a:p>
        </p:txBody>
      </p:sp>
    </p:spTree>
    <p:extLst>
      <p:ext uri="{BB962C8B-B14F-4D97-AF65-F5344CB8AC3E}">
        <p14:creationId xmlns:p14="http://schemas.microsoft.com/office/powerpoint/2010/main" val="320025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3</a:t>
            </a:fld>
            <a:endParaRPr lang="fr-FR"/>
          </a:p>
        </p:txBody>
      </p:sp>
    </p:spTree>
    <p:extLst>
      <p:ext uri="{BB962C8B-B14F-4D97-AF65-F5344CB8AC3E}">
        <p14:creationId xmlns:p14="http://schemas.microsoft.com/office/powerpoint/2010/main" val="295862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13</a:t>
            </a:fld>
            <a:endParaRPr lang="fr-FR"/>
          </a:p>
        </p:txBody>
      </p:sp>
    </p:spTree>
    <p:extLst>
      <p:ext uri="{BB962C8B-B14F-4D97-AF65-F5344CB8AC3E}">
        <p14:creationId xmlns:p14="http://schemas.microsoft.com/office/powerpoint/2010/main" val="404591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15</a:t>
            </a:fld>
            <a:endParaRPr lang="fr-FR"/>
          </a:p>
        </p:txBody>
      </p:sp>
    </p:spTree>
    <p:extLst>
      <p:ext uri="{BB962C8B-B14F-4D97-AF65-F5344CB8AC3E}">
        <p14:creationId xmlns:p14="http://schemas.microsoft.com/office/powerpoint/2010/main" val="190985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5</a:t>
            </a:fld>
            <a:endParaRPr lang="fr-FR"/>
          </a:p>
        </p:txBody>
      </p:sp>
    </p:spTree>
    <p:extLst>
      <p:ext uri="{BB962C8B-B14F-4D97-AF65-F5344CB8AC3E}">
        <p14:creationId xmlns:p14="http://schemas.microsoft.com/office/powerpoint/2010/main" val="73865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6</a:t>
            </a:fld>
            <a:endParaRPr lang="fr-FR"/>
          </a:p>
        </p:txBody>
      </p:sp>
    </p:spTree>
    <p:extLst>
      <p:ext uri="{BB962C8B-B14F-4D97-AF65-F5344CB8AC3E}">
        <p14:creationId xmlns:p14="http://schemas.microsoft.com/office/powerpoint/2010/main" val="266552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7</a:t>
            </a:fld>
            <a:endParaRPr lang="fr-FR"/>
          </a:p>
        </p:txBody>
      </p:sp>
    </p:spTree>
    <p:extLst>
      <p:ext uri="{BB962C8B-B14F-4D97-AF65-F5344CB8AC3E}">
        <p14:creationId xmlns:p14="http://schemas.microsoft.com/office/powerpoint/2010/main" val="87887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8</a:t>
            </a:fld>
            <a:endParaRPr lang="fr-FR"/>
          </a:p>
        </p:txBody>
      </p:sp>
    </p:spTree>
    <p:extLst>
      <p:ext uri="{BB962C8B-B14F-4D97-AF65-F5344CB8AC3E}">
        <p14:creationId xmlns:p14="http://schemas.microsoft.com/office/powerpoint/2010/main" val="12242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9</a:t>
            </a:fld>
            <a:endParaRPr lang="fr-FR"/>
          </a:p>
        </p:txBody>
      </p:sp>
    </p:spTree>
    <p:extLst>
      <p:ext uri="{BB962C8B-B14F-4D97-AF65-F5344CB8AC3E}">
        <p14:creationId xmlns:p14="http://schemas.microsoft.com/office/powerpoint/2010/main" val="416990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10</a:t>
            </a:fld>
            <a:endParaRPr lang="fr-FR"/>
          </a:p>
        </p:txBody>
      </p:sp>
    </p:spTree>
    <p:extLst>
      <p:ext uri="{BB962C8B-B14F-4D97-AF65-F5344CB8AC3E}">
        <p14:creationId xmlns:p14="http://schemas.microsoft.com/office/powerpoint/2010/main" val="326491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11</a:t>
            </a:fld>
            <a:endParaRPr lang="fr-FR"/>
          </a:p>
        </p:txBody>
      </p:sp>
    </p:spTree>
    <p:extLst>
      <p:ext uri="{BB962C8B-B14F-4D97-AF65-F5344CB8AC3E}">
        <p14:creationId xmlns:p14="http://schemas.microsoft.com/office/powerpoint/2010/main" val="251466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98E1688-9C9A-42CE-8DEA-4338DEE1CB23}" type="slidenum">
              <a:rPr lang="fr-FR" smtClean="0"/>
              <a:t>12</a:t>
            </a:fld>
            <a:endParaRPr lang="fr-FR"/>
          </a:p>
        </p:txBody>
      </p:sp>
    </p:spTree>
    <p:extLst>
      <p:ext uri="{BB962C8B-B14F-4D97-AF65-F5344CB8AC3E}">
        <p14:creationId xmlns:p14="http://schemas.microsoft.com/office/powerpoint/2010/main" val="87936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4EA83-ECFA-4CE9-8341-0864116DE1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82FDF4F-A9FB-4616-BBE3-3C548D0FF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27FF95-E335-4966-9F83-36B2E257AD57}"/>
              </a:ext>
            </a:extLst>
          </p:cNvPr>
          <p:cNvSpPr>
            <a:spLocks noGrp="1"/>
          </p:cNvSpPr>
          <p:nvPr>
            <p:ph type="dt" sz="half" idx="10"/>
          </p:nvPr>
        </p:nvSpPr>
        <p:spPr/>
        <p:txBody>
          <a:bodyPr/>
          <a:lstStyle/>
          <a:p>
            <a:fld id="{99FBD4F8-87A0-40BB-B13D-E72191B0FDC3}" type="datetime1">
              <a:rPr lang="fr-FR" smtClean="0"/>
              <a:t>16/02/2024</a:t>
            </a:fld>
            <a:endParaRPr lang="fr-FR"/>
          </a:p>
        </p:txBody>
      </p:sp>
      <p:sp>
        <p:nvSpPr>
          <p:cNvPr id="5" name="Espace réservé du pied de page 4">
            <a:extLst>
              <a:ext uri="{FF2B5EF4-FFF2-40B4-BE49-F238E27FC236}">
                <a16:creationId xmlns:a16="http://schemas.microsoft.com/office/drawing/2014/main" id="{8CFE4653-5FE9-4D19-A54F-4569260277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326F0-9CD3-4256-8FC2-A75DB40627F8}"/>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52560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54F26-B578-4A5C-983E-0C68FD212C7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33B0503-D31C-4404-98A2-C1F225F6328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8F926E-87B6-4C74-9483-F18C41CD53AB}"/>
              </a:ext>
            </a:extLst>
          </p:cNvPr>
          <p:cNvSpPr>
            <a:spLocks noGrp="1"/>
          </p:cNvSpPr>
          <p:nvPr>
            <p:ph type="dt" sz="half" idx="10"/>
          </p:nvPr>
        </p:nvSpPr>
        <p:spPr/>
        <p:txBody>
          <a:bodyPr/>
          <a:lstStyle/>
          <a:p>
            <a:fld id="{75E91B18-9CF5-495C-AD0F-150BE00C989E}" type="datetime1">
              <a:rPr lang="fr-FR" smtClean="0"/>
              <a:t>16/02/2024</a:t>
            </a:fld>
            <a:endParaRPr lang="fr-FR"/>
          </a:p>
        </p:txBody>
      </p:sp>
      <p:sp>
        <p:nvSpPr>
          <p:cNvPr id="5" name="Espace réservé du pied de page 4">
            <a:extLst>
              <a:ext uri="{FF2B5EF4-FFF2-40B4-BE49-F238E27FC236}">
                <a16:creationId xmlns:a16="http://schemas.microsoft.com/office/drawing/2014/main" id="{512D1145-FCDB-4328-8E36-5793F832A6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A7974F-4470-4504-93BC-8D9BDED63973}"/>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35721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70CE69-2BF2-4D67-990B-5142EA1D07C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B06FE01-62C2-4B05-A0F1-739D2BBD6F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E36D9-E75F-4611-97AF-F5A85E0301A2}"/>
              </a:ext>
            </a:extLst>
          </p:cNvPr>
          <p:cNvSpPr>
            <a:spLocks noGrp="1"/>
          </p:cNvSpPr>
          <p:nvPr>
            <p:ph type="dt" sz="half" idx="10"/>
          </p:nvPr>
        </p:nvSpPr>
        <p:spPr/>
        <p:txBody>
          <a:bodyPr/>
          <a:lstStyle/>
          <a:p>
            <a:fld id="{E45CB7C8-161A-4BC9-9956-F0469D29524A}" type="datetime1">
              <a:rPr lang="fr-FR" smtClean="0"/>
              <a:t>16/02/2024</a:t>
            </a:fld>
            <a:endParaRPr lang="fr-FR"/>
          </a:p>
        </p:txBody>
      </p:sp>
      <p:sp>
        <p:nvSpPr>
          <p:cNvPr id="5" name="Espace réservé du pied de page 4">
            <a:extLst>
              <a:ext uri="{FF2B5EF4-FFF2-40B4-BE49-F238E27FC236}">
                <a16:creationId xmlns:a16="http://schemas.microsoft.com/office/drawing/2014/main" id="{88B01F4E-48A9-449D-B50D-50FC2A0EF0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A95EE0-DF6F-44F6-BC30-CA2AB931A904}"/>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79447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14655-29B0-4DE2-97D6-7B63C4FB06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DE27BE-3B28-48F1-89DE-B2B3F9C38B6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A9FE49-5C68-4768-AE1D-441845CF4283}"/>
              </a:ext>
            </a:extLst>
          </p:cNvPr>
          <p:cNvSpPr>
            <a:spLocks noGrp="1"/>
          </p:cNvSpPr>
          <p:nvPr>
            <p:ph type="dt" sz="half" idx="10"/>
          </p:nvPr>
        </p:nvSpPr>
        <p:spPr/>
        <p:txBody>
          <a:bodyPr/>
          <a:lstStyle/>
          <a:p>
            <a:fld id="{85894409-EF7F-4474-BF6A-E6C76131B394}" type="datetime1">
              <a:rPr lang="fr-FR" smtClean="0"/>
              <a:t>16/02/2024</a:t>
            </a:fld>
            <a:endParaRPr lang="fr-FR"/>
          </a:p>
        </p:txBody>
      </p:sp>
      <p:sp>
        <p:nvSpPr>
          <p:cNvPr id="5" name="Espace réservé du pied de page 4">
            <a:extLst>
              <a:ext uri="{FF2B5EF4-FFF2-40B4-BE49-F238E27FC236}">
                <a16:creationId xmlns:a16="http://schemas.microsoft.com/office/drawing/2014/main" id="{D96DE922-D689-44A1-AFAB-DBD5810A59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561DA0-62B2-4679-AB88-EFDDF12DAED3}"/>
              </a:ext>
            </a:extLst>
          </p:cNvPr>
          <p:cNvSpPr>
            <a:spLocks noGrp="1"/>
          </p:cNvSpPr>
          <p:nvPr>
            <p:ph type="sldNum" sz="quarter" idx="12"/>
          </p:nvPr>
        </p:nvSpPr>
        <p:spPr/>
        <p:txBody>
          <a:bodyPr/>
          <a:lstStyle/>
          <a:p>
            <a:fld id="{20B35EF6-8718-4233-AC5A-D78F068ACFE5}" type="slidenum">
              <a:rPr lang="fr-FR" smtClean="0"/>
              <a:t>‹N°›</a:t>
            </a:fld>
            <a:endParaRPr lang="fr-FR"/>
          </a:p>
        </p:txBody>
      </p:sp>
      <p:pic>
        <p:nvPicPr>
          <p:cNvPr id="7" name="Image 6">
            <a:extLst>
              <a:ext uri="{FF2B5EF4-FFF2-40B4-BE49-F238E27FC236}">
                <a16:creationId xmlns:a16="http://schemas.microsoft.com/office/drawing/2014/main" id="{2EA9969E-E00D-4453-B275-0E548DE1EB57}"/>
              </a:ext>
            </a:extLst>
          </p:cNvPr>
          <p:cNvPicPr>
            <a:picLocks noChangeAspect="1"/>
          </p:cNvPicPr>
          <p:nvPr userDrawn="1"/>
        </p:nvPicPr>
        <p:blipFill rotWithShape="1">
          <a:blip r:embed="rId2"/>
          <a:srcRect l="3503" t="13805" r="1731" b="15392"/>
          <a:stretch/>
        </p:blipFill>
        <p:spPr>
          <a:xfrm>
            <a:off x="65682" y="40668"/>
            <a:ext cx="1389045" cy="1021170"/>
          </a:xfrm>
          <a:prstGeom prst="rect">
            <a:avLst/>
          </a:prstGeom>
        </p:spPr>
      </p:pic>
      <p:pic>
        <p:nvPicPr>
          <p:cNvPr id="8" name="Image 7">
            <a:extLst>
              <a:ext uri="{FF2B5EF4-FFF2-40B4-BE49-F238E27FC236}">
                <a16:creationId xmlns:a16="http://schemas.microsoft.com/office/drawing/2014/main" id="{1BBF3514-1FCE-4B9D-8385-93A3B2D55E54}"/>
              </a:ext>
            </a:extLst>
          </p:cNvPr>
          <p:cNvPicPr>
            <a:picLocks noChangeAspect="1"/>
          </p:cNvPicPr>
          <p:nvPr userDrawn="1"/>
        </p:nvPicPr>
        <p:blipFill rotWithShape="1">
          <a:blip r:embed="rId2"/>
          <a:srcRect l="3503" t="13805" r="1731" b="15392"/>
          <a:stretch/>
        </p:blipFill>
        <p:spPr>
          <a:xfrm>
            <a:off x="10737273" y="34940"/>
            <a:ext cx="1389045" cy="1021170"/>
          </a:xfrm>
          <a:prstGeom prst="rect">
            <a:avLst/>
          </a:prstGeom>
        </p:spPr>
      </p:pic>
    </p:spTree>
    <p:extLst>
      <p:ext uri="{BB962C8B-B14F-4D97-AF65-F5344CB8AC3E}">
        <p14:creationId xmlns:p14="http://schemas.microsoft.com/office/powerpoint/2010/main" val="429218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EAC8C-D1AA-4829-8538-40BF1EC163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662F7E9-3B01-4C36-81F5-6023D3CB9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6271F0-33DF-4F8A-A319-2B1B567D67B1}"/>
              </a:ext>
            </a:extLst>
          </p:cNvPr>
          <p:cNvSpPr>
            <a:spLocks noGrp="1"/>
          </p:cNvSpPr>
          <p:nvPr>
            <p:ph type="dt" sz="half" idx="10"/>
          </p:nvPr>
        </p:nvSpPr>
        <p:spPr/>
        <p:txBody>
          <a:bodyPr/>
          <a:lstStyle/>
          <a:p>
            <a:fld id="{25384119-482C-45E5-BBCE-F9572DEB56F7}" type="datetime1">
              <a:rPr lang="fr-FR" smtClean="0"/>
              <a:t>16/02/2024</a:t>
            </a:fld>
            <a:endParaRPr lang="fr-FR"/>
          </a:p>
        </p:txBody>
      </p:sp>
      <p:sp>
        <p:nvSpPr>
          <p:cNvPr id="5" name="Espace réservé du pied de page 4">
            <a:extLst>
              <a:ext uri="{FF2B5EF4-FFF2-40B4-BE49-F238E27FC236}">
                <a16:creationId xmlns:a16="http://schemas.microsoft.com/office/drawing/2014/main" id="{0DF4A2BD-AE4B-4DE0-8163-B08A6E11D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EC30C7-943E-4B54-9EA0-0B28D43085DA}"/>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99999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AC6B9-8404-48AB-8F35-DE93CBB3F5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FA0A59-DA02-4BD5-A1D8-DCD53EF71F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61C145-C1AA-4106-A321-DCF7C2233F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8869D4-8CFB-468B-A747-C25803D7A531}"/>
              </a:ext>
            </a:extLst>
          </p:cNvPr>
          <p:cNvSpPr>
            <a:spLocks noGrp="1"/>
          </p:cNvSpPr>
          <p:nvPr>
            <p:ph type="dt" sz="half" idx="10"/>
          </p:nvPr>
        </p:nvSpPr>
        <p:spPr/>
        <p:txBody>
          <a:bodyPr/>
          <a:lstStyle/>
          <a:p>
            <a:fld id="{BA5A5E81-CA68-4E75-9793-EE8A99AAB482}" type="datetime1">
              <a:rPr lang="fr-FR" smtClean="0"/>
              <a:t>16/02/2024</a:t>
            </a:fld>
            <a:endParaRPr lang="fr-FR"/>
          </a:p>
        </p:txBody>
      </p:sp>
      <p:sp>
        <p:nvSpPr>
          <p:cNvPr id="6" name="Espace réservé du pied de page 5">
            <a:extLst>
              <a:ext uri="{FF2B5EF4-FFF2-40B4-BE49-F238E27FC236}">
                <a16:creationId xmlns:a16="http://schemas.microsoft.com/office/drawing/2014/main" id="{057C5698-7071-4FA0-B7EF-DE63FA2365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B52B3D-5433-4308-862A-D1BC90424E48}"/>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31872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1D769-1E1E-4694-B36E-1C22C89C30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EB18BF-CC13-47EB-BD61-CAA295736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3E306A-EE74-43EC-B912-F11BBD8FFE8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BCF12A-C712-413D-9F5F-A14BF197A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4E2E29-1DC2-4110-A264-1DE677883E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3A5DAD1-2BE7-4A70-A712-134545C5D621}"/>
              </a:ext>
            </a:extLst>
          </p:cNvPr>
          <p:cNvSpPr>
            <a:spLocks noGrp="1"/>
          </p:cNvSpPr>
          <p:nvPr>
            <p:ph type="dt" sz="half" idx="10"/>
          </p:nvPr>
        </p:nvSpPr>
        <p:spPr/>
        <p:txBody>
          <a:bodyPr/>
          <a:lstStyle/>
          <a:p>
            <a:fld id="{D8ACAF21-C629-4B52-9437-D5DFA33CBDCC}" type="datetime1">
              <a:rPr lang="fr-FR" smtClean="0"/>
              <a:t>16/02/2024</a:t>
            </a:fld>
            <a:endParaRPr lang="fr-FR"/>
          </a:p>
        </p:txBody>
      </p:sp>
      <p:sp>
        <p:nvSpPr>
          <p:cNvPr id="8" name="Espace réservé du pied de page 7">
            <a:extLst>
              <a:ext uri="{FF2B5EF4-FFF2-40B4-BE49-F238E27FC236}">
                <a16:creationId xmlns:a16="http://schemas.microsoft.com/office/drawing/2014/main" id="{CDF4ADB2-F095-4B45-A089-B8DD337A4C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2C1960E-A7CD-4250-AB95-1E56690AFD4B}"/>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106916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2E319-1937-4244-BC39-C629AB4360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9EBFBF-FCC0-4E13-A08E-4C9658F828A1}"/>
              </a:ext>
            </a:extLst>
          </p:cNvPr>
          <p:cNvSpPr>
            <a:spLocks noGrp="1"/>
          </p:cNvSpPr>
          <p:nvPr>
            <p:ph type="dt" sz="half" idx="10"/>
          </p:nvPr>
        </p:nvSpPr>
        <p:spPr/>
        <p:txBody>
          <a:bodyPr/>
          <a:lstStyle/>
          <a:p>
            <a:fld id="{9E940180-2250-45B1-821E-234A700338B0}" type="datetime1">
              <a:rPr lang="fr-FR" smtClean="0"/>
              <a:t>16/02/2024</a:t>
            </a:fld>
            <a:endParaRPr lang="fr-FR"/>
          </a:p>
        </p:txBody>
      </p:sp>
      <p:sp>
        <p:nvSpPr>
          <p:cNvPr id="4" name="Espace réservé du pied de page 3">
            <a:extLst>
              <a:ext uri="{FF2B5EF4-FFF2-40B4-BE49-F238E27FC236}">
                <a16:creationId xmlns:a16="http://schemas.microsoft.com/office/drawing/2014/main" id="{00E8522A-AED6-41F0-A7CA-C3AF31D203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4547181-CFF3-4621-B8E6-62D6ECD5D282}"/>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74182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FC2057-CFB5-4D26-94A9-EE514485C060}"/>
              </a:ext>
            </a:extLst>
          </p:cNvPr>
          <p:cNvSpPr>
            <a:spLocks noGrp="1"/>
          </p:cNvSpPr>
          <p:nvPr>
            <p:ph type="dt" sz="half" idx="10"/>
          </p:nvPr>
        </p:nvSpPr>
        <p:spPr/>
        <p:txBody>
          <a:bodyPr/>
          <a:lstStyle/>
          <a:p>
            <a:fld id="{98E21C66-E863-4A05-9D23-59BA953DF7D4}" type="datetime1">
              <a:rPr lang="fr-FR" smtClean="0"/>
              <a:t>16/02/2024</a:t>
            </a:fld>
            <a:endParaRPr lang="fr-FR"/>
          </a:p>
        </p:txBody>
      </p:sp>
      <p:sp>
        <p:nvSpPr>
          <p:cNvPr id="3" name="Espace réservé du pied de page 2">
            <a:extLst>
              <a:ext uri="{FF2B5EF4-FFF2-40B4-BE49-F238E27FC236}">
                <a16:creationId xmlns:a16="http://schemas.microsoft.com/office/drawing/2014/main" id="{96DD8D69-8FFD-4146-87FB-D0D26D35139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EE705C2-5617-4017-B6F4-9679FEDB43ED}"/>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27075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9FE77-1DF1-4728-84E9-18FAB47F00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0380B3-C442-44F9-B896-81973BDB1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E09F268-A89E-4DAA-8BC5-CF782EA24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EADDEC-4BDF-4BBD-BD6E-55C521206AF8}"/>
              </a:ext>
            </a:extLst>
          </p:cNvPr>
          <p:cNvSpPr>
            <a:spLocks noGrp="1"/>
          </p:cNvSpPr>
          <p:nvPr>
            <p:ph type="dt" sz="half" idx="10"/>
          </p:nvPr>
        </p:nvSpPr>
        <p:spPr/>
        <p:txBody>
          <a:bodyPr/>
          <a:lstStyle/>
          <a:p>
            <a:fld id="{579E4216-5107-446C-B049-041B77F53C58}" type="datetime1">
              <a:rPr lang="fr-FR" smtClean="0"/>
              <a:t>16/02/2024</a:t>
            </a:fld>
            <a:endParaRPr lang="fr-FR"/>
          </a:p>
        </p:txBody>
      </p:sp>
      <p:sp>
        <p:nvSpPr>
          <p:cNvPr id="6" name="Espace réservé du pied de page 5">
            <a:extLst>
              <a:ext uri="{FF2B5EF4-FFF2-40B4-BE49-F238E27FC236}">
                <a16:creationId xmlns:a16="http://schemas.microsoft.com/office/drawing/2014/main" id="{28847EAB-ABC1-4ECB-854A-FDD93CFE6A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836E86-243F-4710-B15B-70755772E5E9}"/>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7508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0C424-1B55-4A1A-9444-726289331E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03316CE-5684-4A70-B788-288E0CA70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324A5B2-39D7-4069-8DC9-AC3CCF22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3802A5-D1D8-4AEA-9692-D8049E79F055}"/>
              </a:ext>
            </a:extLst>
          </p:cNvPr>
          <p:cNvSpPr>
            <a:spLocks noGrp="1"/>
          </p:cNvSpPr>
          <p:nvPr>
            <p:ph type="dt" sz="half" idx="10"/>
          </p:nvPr>
        </p:nvSpPr>
        <p:spPr/>
        <p:txBody>
          <a:bodyPr/>
          <a:lstStyle/>
          <a:p>
            <a:fld id="{97FA791D-F555-4A95-9231-D16D11004D1E}" type="datetime1">
              <a:rPr lang="fr-FR" smtClean="0"/>
              <a:t>16/02/2024</a:t>
            </a:fld>
            <a:endParaRPr lang="fr-FR"/>
          </a:p>
        </p:txBody>
      </p:sp>
      <p:sp>
        <p:nvSpPr>
          <p:cNvPr id="6" name="Espace réservé du pied de page 5">
            <a:extLst>
              <a:ext uri="{FF2B5EF4-FFF2-40B4-BE49-F238E27FC236}">
                <a16:creationId xmlns:a16="http://schemas.microsoft.com/office/drawing/2014/main" id="{71E5C3CE-5CD9-4B59-8936-B44AA98B12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B56A32-F496-4E0C-AF3C-8490EB9A7DA7}"/>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130924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BA9321-8AA2-404A-9803-D5A89C7624B4}"/>
              </a:ext>
            </a:extLst>
          </p:cNvPr>
          <p:cNvSpPr>
            <a:spLocks noGrp="1"/>
          </p:cNvSpPr>
          <p:nvPr>
            <p:ph type="title"/>
          </p:nvPr>
        </p:nvSpPr>
        <p:spPr>
          <a:xfrm>
            <a:off x="673331" y="1152627"/>
            <a:ext cx="11218631" cy="123377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4B6A35E-4852-4D67-A4B4-E52A3E58D987}"/>
              </a:ext>
            </a:extLst>
          </p:cNvPr>
          <p:cNvSpPr>
            <a:spLocks noGrp="1"/>
          </p:cNvSpPr>
          <p:nvPr>
            <p:ph type="body" idx="1"/>
          </p:nvPr>
        </p:nvSpPr>
        <p:spPr>
          <a:xfrm>
            <a:off x="673332" y="2477193"/>
            <a:ext cx="11218632" cy="37298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2A9546-54FA-4BB2-84EF-72B6EC7C2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50A96-E8D3-44B3-9706-516C0A1690BC}" type="datetime1">
              <a:rPr lang="fr-FR" smtClean="0"/>
              <a:t>16/02/2024</a:t>
            </a:fld>
            <a:endParaRPr lang="fr-FR"/>
          </a:p>
        </p:txBody>
      </p:sp>
      <p:sp>
        <p:nvSpPr>
          <p:cNvPr id="5" name="Espace réservé du pied de page 4">
            <a:extLst>
              <a:ext uri="{FF2B5EF4-FFF2-40B4-BE49-F238E27FC236}">
                <a16:creationId xmlns:a16="http://schemas.microsoft.com/office/drawing/2014/main" id="{0703E5C9-C433-42EB-897A-7520AA058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D22958-19E8-4F01-BD11-D9E4260E6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35EF6-8718-4233-AC5A-D78F068ACFE5}" type="slidenum">
              <a:rPr lang="fr-FR" smtClean="0"/>
              <a:t>‹N°›</a:t>
            </a:fld>
            <a:endParaRPr lang="fr-FR"/>
          </a:p>
        </p:txBody>
      </p:sp>
      <p:pic>
        <p:nvPicPr>
          <p:cNvPr id="7" name="Image 6" descr="logohorizontalcouleur">
            <a:extLst>
              <a:ext uri="{FF2B5EF4-FFF2-40B4-BE49-F238E27FC236}">
                <a16:creationId xmlns:a16="http://schemas.microsoft.com/office/drawing/2014/main" id="{823B4ECE-F3DE-4CD5-A43F-E5B83A5F388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97409" y="247759"/>
            <a:ext cx="1695450" cy="736600"/>
          </a:xfrm>
          <a:prstGeom prst="rect">
            <a:avLst/>
          </a:prstGeom>
          <a:noFill/>
          <a:ln>
            <a:noFill/>
          </a:ln>
        </p:spPr>
      </p:pic>
      <p:pic>
        <p:nvPicPr>
          <p:cNvPr id="8" name="Image 7">
            <a:extLst>
              <a:ext uri="{FF2B5EF4-FFF2-40B4-BE49-F238E27FC236}">
                <a16:creationId xmlns:a16="http://schemas.microsoft.com/office/drawing/2014/main" id="{098281EB-29BA-4D87-B096-6556F4C8FB65}"/>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18294" y="103933"/>
            <a:ext cx="1035050" cy="1003300"/>
          </a:xfrm>
          <a:prstGeom prst="rect">
            <a:avLst/>
          </a:prstGeom>
          <a:noFill/>
          <a:ln>
            <a:noFill/>
          </a:ln>
        </p:spPr>
      </p:pic>
      <p:pic>
        <p:nvPicPr>
          <p:cNvPr id="9" name="Image 8">
            <a:extLst>
              <a:ext uri="{FF2B5EF4-FFF2-40B4-BE49-F238E27FC236}">
                <a16:creationId xmlns:a16="http://schemas.microsoft.com/office/drawing/2014/main" id="{DCC5BFE6-C293-4948-8EF9-925E087447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04322" y="0"/>
            <a:ext cx="1076325" cy="1076325"/>
          </a:xfrm>
          <a:prstGeom prst="rect">
            <a:avLst/>
          </a:prstGeom>
        </p:spPr>
      </p:pic>
    </p:spTree>
    <p:extLst>
      <p:ext uri="{BB962C8B-B14F-4D97-AF65-F5344CB8AC3E}">
        <p14:creationId xmlns:p14="http://schemas.microsoft.com/office/powerpoint/2010/main" val="60096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etchi.com/fr/c/soutenez-les-actions-de-lintersyndicale-de-lirsn-pour-mobiliser-les-salaries-5868507?utm_source=copylink&amp;utm_medium=social_sharin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AA7A9-7F49-4A5E-BA5F-EFF5BADF53C1}"/>
              </a:ext>
            </a:extLst>
          </p:cNvPr>
          <p:cNvSpPr>
            <a:spLocks noGrp="1"/>
          </p:cNvSpPr>
          <p:nvPr>
            <p:ph type="ctrTitle"/>
          </p:nvPr>
        </p:nvSpPr>
        <p:spPr>
          <a:xfrm>
            <a:off x="1524000" y="1122363"/>
            <a:ext cx="9144000" cy="1373187"/>
          </a:xfrm>
        </p:spPr>
        <p:txBody>
          <a:bodyPr/>
          <a:lstStyle/>
          <a:p>
            <a:r>
              <a:rPr lang="fr-FR"/>
              <a:t>Avenir de l’IRSN</a:t>
            </a:r>
          </a:p>
        </p:txBody>
      </p:sp>
      <p:sp>
        <p:nvSpPr>
          <p:cNvPr id="3" name="Sous-titre 2">
            <a:extLst>
              <a:ext uri="{FF2B5EF4-FFF2-40B4-BE49-F238E27FC236}">
                <a16:creationId xmlns:a16="http://schemas.microsoft.com/office/drawing/2014/main" id="{66E37D3E-BA29-4229-BFD2-8347302C2D0E}"/>
              </a:ext>
            </a:extLst>
          </p:cNvPr>
          <p:cNvSpPr>
            <a:spLocks noGrp="1"/>
          </p:cNvSpPr>
          <p:nvPr>
            <p:ph type="subTitle" idx="1"/>
          </p:nvPr>
        </p:nvSpPr>
        <p:spPr>
          <a:xfrm>
            <a:off x="1524000" y="2990691"/>
            <a:ext cx="9144000" cy="1655762"/>
          </a:xfrm>
        </p:spPr>
        <p:txBody>
          <a:bodyPr/>
          <a:lstStyle/>
          <a:p>
            <a:r>
              <a:rPr lang="fr-FR" dirty="0"/>
              <a:t>AG du personnel, Auditorium + Teams</a:t>
            </a:r>
          </a:p>
          <a:p>
            <a:r>
              <a:rPr lang="fr-FR" dirty="0"/>
              <a:t>19-02-2024</a:t>
            </a:r>
          </a:p>
        </p:txBody>
      </p:sp>
      <p:sp>
        <p:nvSpPr>
          <p:cNvPr id="5" name="Espace réservé du numéro de diapositive 4">
            <a:extLst>
              <a:ext uri="{FF2B5EF4-FFF2-40B4-BE49-F238E27FC236}">
                <a16:creationId xmlns:a16="http://schemas.microsoft.com/office/drawing/2014/main" id="{D8FDE5DC-668E-4979-8E0B-CE6D622E7C84}"/>
              </a:ext>
            </a:extLst>
          </p:cNvPr>
          <p:cNvSpPr>
            <a:spLocks noGrp="1"/>
          </p:cNvSpPr>
          <p:nvPr>
            <p:ph type="sldNum" sz="quarter" idx="12"/>
          </p:nvPr>
        </p:nvSpPr>
        <p:spPr/>
        <p:txBody>
          <a:bodyPr/>
          <a:lstStyle/>
          <a:p>
            <a:fld id="{20B35EF6-8718-4233-AC5A-D78F068ACFE5}" type="slidenum">
              <a:rPr lang="fr-FR" smtClean="0"/>
              <a:t>1</a:t>
            </a:fld>
            <a:endParaRPr lang="fr-FR"/>
          </a:p>
        </p:txBody>
      </p:sp>
      <p:sp>
        <p:nvSpPr>
          <p:cNvPr id="7" name="ZoneTexte 6">
            <a:extLst>
              <a:ext uri="{FF2B5EF4-FFF2-40B4-BE49-F238E27FC236}">
                <a16:creationId xmlns:a16="http://schemas.microsoft.com/office/drawing/2014/main" id="{29A09F8E-02CF-41B5-BD41-F0150B71F26C}"/>
              </a:ext>
            </a:extLst>
          </p:cNvPr>
          <p:cNvSpPr txBox="1"/>
          <p:nvPr/>
        </p:nvSpPr>
        <p:spPr>
          <a:xfrm rot="20555189">
            <a:off x="3842285" y="4015172"/>
            <a:ext cx="6012710" cy="1631216"/>
          </a:xfrm>
          <a:prstGeom prst="rect">
            <a:avLst/>
          </a:prstGeom>
          <a:noFill/>
          <a:ln w="127000">
            <a:solidFill>
              <a:srgbClr val="EE4757"/>
            </a:solidFill>
            <a:prstDash val="lgDash"/>
          </a:ln>
        </p:spPr>
        <p:txBody>
          <a:bodyPr wrap="square" rtlCol="0">
            <a:spAutoFit/>
          </a:bodyPr>
          <a:lstStyle/>
          <a:p>
            <a:pPr algn="ctr"/>
            <a:r>
              <a:rPr lang="fr-FR" sz="5000" b="1">
                <a:solidFill>
                  <a:srgbClr val="EE4757"/>
                </a:solidFill>
                <a:latin typeface="Bernard MT Condensed" panose="02050806060905020404" pitchFamily="18" charset="0"/>
                <a:cs typeface="72 Condensed" panose="020B0506030000000003" pitchFamily="34" charset="0"/>
              </a:rPr>
              <a:t>Démantèlement de l’IRSN</a:t>
            </a:r>
          </a:p>
        </p:txBody>
      </p:sp>
      <p:sp>
        <p:nvSpPr>
          <p:cNvPr id="8" name="ZoneTexte 7">
            <a:extLst>
              <a:ext uri="{FF2B5EF4-FFF2-40B4-BE49-F238E27FC236}">
                <a16:creationId xmlns:a16="http://schemas.microsoft.com/office/drawing/2014/main" id="{A63C0B62-4016-40C2-963A-D34CE49EF181}"/>
              </a:ext>
            </a:extLst>
          </p:cNvPr>
          <p:cNvSpPr txBox="1"/>
          <p:nvPr/>
        </p:nvSpPr>
        <p:spPr>
          <a:xfrm>
            <a:off x="5007715" y="5742800"/>
            <a:ext cx="7184285" cy="861774"/>
          </a:xfrm>
          <a:prstGeom prst="rect">
            <a:avLst/>
          </a:prstGeom>
          <a:noFill/>
          <a:ln w="127000">
            <a:noFill/>
            <a:prstDash val="lgDash"/>
          </a:ln>
        </p:spPr>
        <p:txBody>
          <a:bodyPr wrap="square" rtlCol="0">
            <a:spAutoFit/>
          </a:bodyPr>
          <a:lstStyle/>
          <a:p>
            <a:pPr algn="ctr"/>
            <a:r>
              <a:rPr lang="fr-FR" sz="5000" b="1">
                <a:solidFill>
                  <a:srgbClr val="EE4757"/>
                </a:solidFill>
                <a:latin typeface="Bernard MT Condensed" panose="02050806060905020404" pitchFamily="18" charset="0"/>
                <a:cs typeface="72 Condensed" panose="020B0506030000000003" pitchFamily="34" charset="0"/>
              </a:rPr>
              <a:t>Saison 2</a:t>
            </a:r>
          </a:p>
        </p:txBody>
      </p:sp>
    </p:spTree>
    <p:extLst>
      <p:ext uri="{BB962C8B-B14F-4D97-AF65-F5344CB8AC3E}">
        <p14:creationId xmlns:p14="http://schemas.microsoft.com/office/powerpoint/2010/main" val="387684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812912" y="1151680"/>
            <a:ext cx="10658568"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a:latin typeface="Trebuchet MS" panose="22635452340000000000" pitchFamily="2"/>
              </a:rPr>
              <a:t>Amendements proposés aux groupes parlementaires</a:t>
            </a:r>
          </a:p>
        </p:txBody>
      </p:sp>
      <p:cxnSp>
        <p:nvCxnSpPr>
          <p:cNvPr id="4" name="Connecteur droit 3">
            <a:extLst>
              <a:ext uri="{FF2B5EF4-FFF2-40B4-BE49-F238E27FC236}">
                <a16:creationId xmlns:a16="http://schemas.microsoft.com/office/drawing/2014/main" id="{F17A447C-538B-55DE-38F8-065921EBC08A}"/>
              </a:ext>
            </a:extLst>
          </p:cNvPr>
          <p:cNvCxnSpPr>
            <a:cxnSpLocks/>
          </p:cNvCxnSpPr>
          <p:nvPr/>
        </p:nvCxnSpPr>
        <p:spPr>
          <a:xfrm>
            <a:off x="5890998" y="2459115"/>
            <a:ext cx="0" cy="4190260"/>
          </a:xfrm>
          <a:prstGeom prst="line">
            <a:avLst/>
          </a:prstGeom>
          <a:ln w="57150">
            <a:solidFill>
              <a:srgbClr val="EE4757"/>
            </a:solidFill>
            <a:prstDash val="lgDash"/>
          </a:ln>
        </p:spPr>
        <p:style>
          <a:lnRef idx="3">
            <a:schemeClr val="accent1"/>
          </a:lnRef>
          <a:fillRef idx="0">
            <a:schemeClr val="accent1"/>
          </a:fillRef>
          <a:effectRef idx="2">
            <a:schemeClr val="accent1"/>
          </a:effectRef>
          <a:fontRef idx="minor">
            <a:schemeClr val="tx1"/>
          </a:fontRef>
        </p:style>
      </p:cxn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269294" y="2352583"/>
            <a:ext cx="5370503" cy="1402671"/>
          </a:xfrm>
        </p:spPr>
        <p:txBody>
          <a:bodyPr vert="horz" lIns="91440" tIns="45720" rIns="91440" bIns="45720" rtlCol="0">
            <a:normAutofit fontScale="62500" lnSpcReduction="20000"/>
          </a:bodyPr>
          <a:lstStyle/>
          <a:p>
            <a:pPr marL="457200" lvl="1" indent="0" algn="ctr">
              <a:buNone/>
            </a:pPr>
            <a:r>
              <a:rPr lang="fr-FR" b="1" u="sng"/>
              <a:t>Projet du 20/12/2023</a:t>
            </a:r>
          </a:p>
          <a:p>
            <a:pPr marL="457200" lvl="1" indent="0" algn="ctr">
              <a:buNone/>
            </a:pPr>
            <a:r>
              <a:rPr lang="fr-FR" sz="3800"/>
              <a:t>Pas de commission de déontologie, ni de comité d’orientation des recherches ni de conseil scientifique</a:t>
            </a:r>
          </a:p>
          <a:p>
            <a:pPr marL="457200" lvl="1" indent="0" algn="ctr">
              <a:buNone/>
            </a:pPr>
            <a:endParaRPr lang="fr-FR" sz="3800"/>
          </a:p>
        </p:txBody>
      </p:sp>
      <p:sp>
        <p:nvSpPr>
          <p:cNvPr id="11" name="Espace réservé du contenu 4">
            <a:extLst>
              <a:ext uri="{FF2B5EF4-FFF2-40B4-BE49-F238E27FC236}">
                <a16:creationId xmlns:a16="http://schemas.microsoft.com/office/drawing/2014/main" id="{B92024CD-27C9-CCB3-AC84-C74A6B798B06}"/>
              </a:ext>
            </a:extLst>
          </p:cNvPr>
          <p:cNvSpPr txBox="1">
            <a:spLocks/>
          </p:cNvSpPr>
          <p:nvPr/>
        </p:nvSpPr>
        <p:spPr>
          <a:xfrm>
            <a:off x="523782" y="3755253"/>
            <a:ext cx="4802820" cy="213064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fr-FR" sz="1800" b="1" u="sng" dirty="0">
                <a:solidFill>
                  <a:srgbClr val="7FA8D9"/>
                </a:solidFill>
              </a:rPr>
              <a:t>Amendements proposés et déposés en commission </a:t>
            </a:r>
          </a:p>
          <a:p>
            <a:pPr marL="457200" lvl="1" indent="0" algn="ctr">
              <a:buFont typeface="Arial" panose="020B0604020202020204" pitchFamily="34" charset="0"/>
              <a:buNone/>
            </a:pPr>
            <a:r>
              <a:rPr lang="fr-FR" sz="2900" dirty="0"/>
              <a:t>Demande de création :</a:t>
            </a:r>
            <a:endParaRPr lang="fr-FR" sz="2900" dirty="0">
              <a:ea typeface="Calibri"/>
              <a:cs typeface="Calibri"/>
            </a:endParaRPr>
          </a:p>
          <a:p>
            <a:pPr lvl="1" algn="ctr"/>
            <a:r>
              <a:rPr lang="fr-FR" sz="2900" dirty="0"/>
              <a:t> d’une commission d’éthique et de déontologie</a:t>
            </a:r>
            <a:endParaRPr lang="fr-FR" sz="2900" dirty="0">
              <a:ea typeface="Calibri"/>
              <a:cs typeface="Calibri"/>
            </a:endParaRPr>
          </a:p>
          <a:p>
            <a:pPr lvl="1" algn="ctr"/>
            <a:r>
              <a:rPr lang="fr-FR" sz="2900" dirty="0"/>
              <a:t> d’un conseil scientifique </a:t>
            </a:r>
            <a:endParaRPr lang="fr-FR" sz="2900" dirty="0">
              <a:ea typeface="Calibri"/>
              <a:cs typeface="Calibri"/>
            </a:endParaRPr>
          </a:p>
          <a:p>
            <a:pPr lvl="1" algn="ctr"/>
            <a:r>
              <a:rPr lang="fr-FR" sz="2900" dirty="0"/>
              <a:t> d’un conseil d’orientation des recherches </a:t>
            </a:r>
            <a:endParaRPr lang="fr-FR" sz="2900" dirty="0">
              <a:ea typeface="Calibri"/>
              <a:cs typeface="Calibri"/>
            </a:endParaRPr>
          </a:p>
          <a:p>
            <a:pPr marL="457200" lvl="1" indent="0" algn="ctr">
              <a:buFont typeface="Arial" panose="020B0604020202020204" pitchFamily="34" charset="0"/>
              <a:buNone/>
            </a:pPr>
            <a:endParaRPr lang="fr-FR" sz="4400" dirty="0"/>
          </a:p>
        </p:txBody>
      </p:sp>
      <p:sp>
        <p:nvSpPr>
          <p:cNvPr id="14" name="ZoneTexte 13">
            <a:extLst>
              <a:ext uri="{FF2B5EF4-FFF2-40B4-BE49-F238E27FC236}">
                <a16:creationId xmlns:a16="http://schemas.microsoft.com/office/drawing/2014/main" id="{F70A20E9-A713-3624-260A-CD775C30F306}"/>
              </a:ext>
            </a:extLst>
          </p:cNvPr>
          <p:cNvSpPr txBox="1"/>
          <p:nvPr/>
        </p:nvSpPr>
        <p:spPr>
          <a:xfrm>
            <a:off x="4343989" y="1734848"/>
            <a:ext cx="3310042" cy="369332"/>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b="1">
                <a:solidFill>
                  <a:srgbClr val="7FA8D9"/>
                </a:solidFill>
                <a:cs typeface="72 Condensed" panose="020B0506030000000003" pitchFamily="34" charset="0"/>
              </a:rPr>
              <a:t>Comités</a:t>
            </a:r>
          </a:p>
        </p:txBody>
      </p:sp>
      <p:sp>
        <p:nvSpPr>
          <p:cNvPr id="8" name="Espace réservé du contenu 4">
            <a:extLst>
              <a:ext uri="{FF2B5EF4-FFF2-40B4-BE49-F238E27FC236}">
                <a16:creationId xmlns:a16="http://schemas.microsoft.com/office/drawing/2014/main" id="{D2966496-CFBD-C000-379E-06A5D042C890}"/>
              </a:ext>
            </a:extLst>
          </p:cNvPr>
          <p:cNvSpPr txBox="1">
            <a:spLocks/>
          </p:cNvSpPr>
          <p:nvPr/>
        </p:nvSpPr>
        <p:spPr>
          <a:xfrm>
            <a:off x="5839178" y="2355385"/>
            <a:ext cx="6089677" cy="247406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fr-FR" sz="1800" b="1" u="sng" dirty="0"/>
              <a:t>Amendement adopté en com ATDD </a:t>
            </a:r>
          </a:p>
          <a:p>
            <a:pPr marL="457200" lvl="1" indent="0" algn="ctr">
              <a:buNone/>
            </a:pPr>
            <a:r>
              <a:rPr lang="fr-FR" dirty="0">
                <a:ea typeface="Calibri"/>
                <a:cs typeface="Calibri"/>
              </a:rPr>
              <a:t>ASNR met en place une CED</a:t>
            </a:r>
          </a:p>
          <a:p>
            <a:pPr marL="457200" lvl="1" indent="0" algn="ctr">
              <a:buFont typeface="Arial" panose="020B0604020202020204" pitchFamily="34" charset="0"/>
              <a:buNone/>
            </a:pPr>
            <a:endParaRPr lang="fr-FR" dirty="0">
              <a:ea typeface="Calibri"/>
              <a:cs typeface="Calibri"/>
            </a:endParaRPr>
          </a:p>
          <a:p>
            <a:pPr marL="457200" lvl="1" indent="0" algn="just">
              <a:buNone/>
            </a:pPr>
            <a:r>
              <a:rPr lang="fr-FR" dirty="0"/>
              <a:t>«</a:t>
            </a:r>
            <a:r>
              <a:rPr lang="fr-FR" dirty="0">
                <a:ea typeface="+mn-lt"/>
                <a:cs typeface="+mn-lt"/>
              </a:rPr>
              <a:t>« </a:t>
            </a:r>
            <a:r>
              <a:rPr lang="fr-FR" i="1" dirty="0">
                <a:ea typeface="+mn-lt"/>
                <a:cs typeface="+mn-lt"/>
              </a:rPr>
              <a:t>Art. L. 592-13-2</a:t>
            </a:r>
            <a:r>
              <a:rPr lang="fr-FR" dirty="0">
                <a:ea typeface="+mn-lt"/>
                <a:cs typeface="+mn-lt"/>
              </a:rPr>
              <a:t>. – L’Autorité de sûreté nucléaire et de radioprotection met en place une commission d'éthique et de déontologie chargée de conseiller le collège pour la rédaction du règlement intérieur, de suivre son application et, dans les conditions définies par le règlement intérieur, de garantir le respect des règles fixées aux articles L. 592-13-1 et L. 592-14. »</a:t>
            </a:r>
          </a:p>
        </p:txBody>
      </p:sp>
      <p:sp>
        <p:nvSpPr>
          <p:cNvPr id="12" name="ZoneTexte 11">
            <a:extLst>
              <a:ext uri="{FF2B5EF4-FFF2-40B4-BE49-F238E27FC236}">
                <a16:creationId xmlns:a16="http://schemas.microsoft.com/office/drawing/2014/main" id="{3639808F-E9A9-8C16-F4CA-B9225DE1EB16}"/>
              </a:ext>
            </a:extLst>
          </p:cNvPr>
          <p:cNvSpPr txBox="1"/>
          <p:nvPr/>
        </p:nvSpPr>
        <p:spPr>
          <a:xfrm>
            <a:off x="6038178" y="5255316"/>
            <a:ext cx="5938385" cy="1400383"/>
          </a:xfrm>
          <a:prstGeom prst="rect">
            <a:avLst/>
          </a:prstGeom>
          <a:noFill/>
          <a:ln w="57150">
            <a:solidFill>
              <a:srgbClr val="EE4757"/>
            </a:solidFill>
            <a:prstDash val="lgDash"/>
          </a:ln>
        </p:spPr>
        <p:txBody>
          <a:bodyPr wrap="square" lIns="91440" tIns="45720" rIns="91440" bIns="45720" rtlCol="0" anchor="t">
            <a:spAutoFit/>
          </a:bodyPr>
          <a:lstStyle/>
          <a:p>
            <a:pPr algn="ctr">
              <a:spcBef>
                <a:spcPts val="600"/>
              </a:spcBef>
              <a:spcAft>
                <a:spcPts val="600"/>
              </a:spcAft>
            </a:pPr>
            <a:r>
              <a:rPr lang="fr-FR" sz="2000" b="1" dirty="0">
                <a:solidFill>
                  <a:srgbClr val="EE4757"/>
                </a:solidFill>
                <a:latin typeface="Bahnschrift SemiLight Condensed"/>
                <a:cs typeface="72 Condensed" panose="020B0506030000000003" pitchFamily="34" charset="0"/>
              </a:rPr>
              <a:t>Pas de CS ni de COR, deux amendements pour séance</a:t>
            </a:r>
          </a:p>
          <a:p>
            <a:pPr marL="342900" indent="-342900">
              <a:buFont typeface="Arial" panose="020B0604020202020204" pitchFamily="34" charset="0"/>
              <a:buChar char="•"/>
            </a:pPr>
            <a:r>
              <a:rPr lang="fr-FR" sz="2000" b="1" dirty="0">
                <a:solidFill>
                  <a:srgbClr val="EE4757"/>
                </a:solidFill>
                <a:latin typeface="Bahnschrift SemiLight Condensed"/>
              </a:rPr>
              <a:t>Un amendement pour conseil scientifique</a:t>
            </a:r>
            <a:endParaRPr lang="fr-FR" sz="2000" b="1" dirty="0">
              <a:solidFill>
                <a:srgbClr val="EE4757"/>
              </a:solidFill>
              <a:latin typeface="Bahnschrift SemiLight Condensed"/>
              <a:ea typeface="Calibri"/>
              <a:cs typeface="Calibri"/>
            </a:endParaRPr>
          </a:p>
          <a:p>
            <a:pPr marL="342900" indent="-342900">
              <a:buFont typeface="Arial" panose="020B0604020202020204" pitchFamily="34" charset="0"/>
              <a:buChar char="•"/>
            </a:pPr>
            <a:r>
              <a:rPr lang="fr-FR" sz="2000" b="1" dirty="0">
                <a:solidFill>
                  <a:srgbClr val="EE4757"/>
                </a:solidFill>
                <a:latin typeface="Bahnschrift SemiLight Condensed"/>
                <a:cs typeface="72 Condensed" panose="020B0506030000000003" pitchFamily="34" charset="0"/>
              </a:rPr>
              <a:t>Un amendement pour comité d'orientation des recherches</a:t>
            </a:r>
          </a:p>
          <a:p>
            <a:pPr algn="ctr"/>
            <a:r>
              <a:rPr lang="fr-FR" sz="2000" b="1" dirty="0">
                <a:solidFill>
                  <a:srgbClr val="C00000"/>
                </a:solidFill>
                <a:latin typeface="Bahnschrift SemiLight Condensed"/>
                <a:cs typeface="72 Condensed" panose="020B0506030000000003" pitchFamily="34" charset="0"/>
                <a:sym typeface="Wingdings" panose="05000000000000000000" pitchFamily="2" charset="2"/>
              </a:rPr>
              <a:t> Non adopté</a:t>
            </a:r>
            <a:endParaRPr lang="fr-FR" sz="2000" b="1" dirty="0">
              <a:solidFill>
                <a:srgbClr val="C00000"/>
              </a:solidFill>
              <a:latin typeface="Bahnschrift SemiLight Condensed" panose="020B0502040204020203" pitchFamily="34" charset="0"/>
              <a:cs typeface="72 Condensed" panose="020B0506030000000003" pitchFamily="34" charset="0"/>
            </a:endParaRPr>
          </a:p>
        </p:txBody>
      </p:sp>
      <p:sp>
        <p:nvSpPr>
          <p:cNvPr id="2" name="Espace réservé du numéro de diapositive 1">
            <a:extLst>
              <a:ext uri="{FF2B5EF4-FFF2-40B4-BE49-F238E27FC236}">
                <a16:creationId xmlns:a16="http://schemas.microsoft.com/office/drawing/2014/main" id="{9E05CEE1-1837-B03F-F910-1C796230C268}"/>
              </a:ext>
            </a:extLst>
          </p:cNvPr>
          <p:cNvSpPr>
            <a:spLocks noGrp="1"/>
          </p:cNvSpPr>
          <p:nvPr>
            <p:ph type="sldNum" sz="quarter" idx="12"/>
          </p:nvPr>
        </p:nvSpPr>
        <p:spPr/>
        <p:txBody>
          <a:bodyPr/>
          <a:lstStyle/>
          <a:p>
            <a:fld id="{20B35EF6-8718-4233-AC5A-D78F068ACFE5}" type="slidenum">
              <a:rPr lang="fr-FR" smtClean="0">
                <a:solidFill>
                  <a:srgbClr val="C00000"/>
                </a:solidFill>
              </a:rPr>
              <a:t>10</a:t>
            </a:fld>
            <a:endParaRPr lang="fr-FR" dirty="0">
              <a:solidFill>
                <a:srgbClr val="C00000"/>
              </a:solidFill>
            </a:endParaRPr>
          </a:p>
        </p:txBody>
      </p:sp>
    </p:spTree>
    <p:extLst>
      <p:ext uri="{BB962C8B-B14F-4D97-AF65-F5344CB8AC3E}">
        <p14:creationId xmlns:p14="http://schemas.microsoft.com/office/powerpoint/2010/main" val="14306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F17A447C-538B-55DE-38F8-065921EBC08A}"/>
              </a:ext>
            </a:extLst>
          </p:cNvPr>
          <p:cNvCxnSpPr>
            <a:cxnSpLocks/>
          </p:cNvCxnSpPr>
          <p:nvPr/>
        </p:nvCxnSpPr>
        <p:spPr>
          <a:xfrm>
            <a:off x="5890998" y="2459115"/>
            <a:ext cx="0" cy="4190260"/>
          </a:xfrm>
          <a:prstGeom prst="line">
            <a:avLst/>
          </a:prstGeom>
          <a:ln w="57150">
            <a:solidFill>
              <a:srgbClr val="EE4757"/>
            </a:solidFill>
            <a:prstDash val="lgDash"/>
          </a:ln>
        </p:spPr>
        <p:style>
          <a:lnRef idx="3">
            <a:schemeClr val="accent1"/>
          </a:lnRef>
          <a:fillRef idx="0">
            <a:schemeClr val="accent1"/>
          </a:fillRef>
          <a:effectRef idx="2">
            <a:schemeClr val="accent1"/>
          </a:effectRef>
          <a:fontRef idx="minor">
            <a:schemeClr val="tx1"/>
          </a:fontRef>
        </p:style>
      </p:cxn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0" y="1971292"/>
            <a:ext cx="5383234" cy="4190260"/>
          </a:xfrm>
        </p:spPr>
        <p:txBody>
          <a:bodyPr vert="horz" lIns="91440" tIns="45720" rIns="91440" bIns="45720" rtlCol="0" anchor="t">
            <a:noAutofit/>
          </a:bodyPr>
          <a:lstStyle/>
          <a:p>
            <a:pPr marL="457200" lvl="1" indent="0" algn="ctr">
              <a:buNone/>
            </a:pPr>
            <a:r>
              <a:rPr lang="fr-FR" sz="1800" b="1" u="sng" dirty="0"/>
              <a:t>Projet 20/12</a:t>
            </a:r>
            <a:endParaRPr lang="fr-FR" sz="1800" b="1" u="sng" dirty="0">
              <a:ea typeface="Calibri"/>
              <a:cs typeface="Calibri"/>
            </a:endParaRPr>
          </a:p>
          <a:p>
            <a:pPr lvl="1">
              <a:lnSpc>
                <a:spcPct val="120000"/>
              </a:lnSpc>
              <a:spcBef>
                <a:spcPts val="0"/>
              </a:spcBef>
            </a:pPr>
            <a:r>
              <a:rPr lang="fr-FR" sz="1800" dirty="0"/>
              <a:t>Pas de droit de refus lors du transfert « Les dispositions de l’article L. 1224-3 du code du</a:t>
            </a:r>
          </a:p>
          <a:p>
            <a:pPr marL="457200" lvl="1" indent="0">
              <a:lnSpc>
                <a:spcPct val="120000"/>
              </a:lnSpc>
              <a:spcBef>
                <a:spcPts val="0"/>
              </a:spcBef>
              <a:buNone/>
            </a:pPr>
            <a:r>
              <a:rPr lang="fr-FR" sz="1800" dirty="0"/>
              <a:t> travail ne sont pas applicables à ces transferts. »</a:t>
            </a:r>
          </a:p>
          <a:p>
            <a:pPr marL="457200" lvl="1" indent="0">
              <a:lnSpc>
                <a:spcPct val="120000"/>
              </a:lnSpc>
              <a:spcBef>
                <a:spcPts val="0"/>
              </a:spcBef>
              <a:buNone/>
            </a:pPr>
            <a:endParaRPr lang="fr-FR" sz="1800" dirty="0"/>
          </a:p>
          <a:p>
            <a:pPr lvl="1">
              <a:lnSpc>
                <a:spcPct val="120000"/>
              </a:lnSpc>
              <a:spcBef>
                <a:spcPts val="0"/>
              </a:spcBef>
            </a:pPr>
            <a:r>
              <a:rPr lang="fr-FR" sz="1800" dirty="0"/>
              <a:t>Clause du grand-père pour les accords et convention transférés</a:t>
            </a:r>
            <a:endParaRPr lang="fr-FR" sz="1800" dirty="0">
              <a:ea typeface="Calibri"/>
              <a:cs typeface="Calibri"/>
            </a:endParaRPr>
          </a:p>
          <a:p>
            <a:pPr marL="457200" lvl="1" indent="0">
              <a:lnSpc>
                <a:spcPct val="120000"/>
              </a:lnSpc>
              <a:spcBef>
                <a:spcPts val="0"/>
              </a:spcBef>
              <a:buNone/>
            </a:pPr>
            <a:endParaRPr lang="fr-FR" sz="1800" dirty="0">
              <a:ea typeface="Calibri"/>
              <a:cs typeface="Calibri"/>
            </a:endParaRPr>
          </a:p>
          <a:p>
            <a:pPr lvl="1">
              <a:lnSpc>
                <a:spcPct val="120000"/>
              </a:lnSpc>
              <a:spcBef>
                <a:spcPts val="0"/>
              </a:spcBef>
            </a:pPr>
            <a:endParaRPr lang="fr-FR" sz="1800" dirty="0"/>
          </a:p>
          <a:p>
            <a:pPr lvl="1">
              <a:lnSpc>
                <a:spcPct val="120000"/>
              </a:lnSpc>
              <a:spcBef>
                <a:spcPts val="0"/>
              </a:spcBef>
            </a:pPr>
            <a:r>
              <a:rPr lang="fr-FR" sz="1800" dirty="0"/>
              <a:t>Budget de 15 M€ pour augmentation de salaires</a:t>
            </a:r>
            <a:endParaRPr lang="fr-FR" sz="1800" dirty="0">
              <a:ea typeface="Calibri"/>
              <a:cs typeface="Calibri"/>
            </a:endParaRPr>
          </a:p>
          <a:p>
            <a:pPr lvl="1">
              <a:lnSpc>
                <a:spcPct val="120000"/>
              </a:lnSpc>
              <a:spcBef>
                <a:spcPts val="0"/>
              </a:spcBef>
            </a:pPr>
            <a:endParaRPr lang="fr-FR" sz="1800" dirty="0">
              <a:ea typeface="Calibri"/>
              <a:cs typeface="Calibri"/>
            </a:endParaRPr>
          </a:p>
          <a:p>
            <a:pPr lvl="1">
              <a:lnSpc>
                <a:spcPct val="120000"/>
              </a:lnSpc>
              <a:spcBef>
                <a:spcPts val="0"/>
              </a:spcBef>
            </a:pPr>
            <a:r>
              <a:rPr lang="fr-FR" sz="1800" dirty="0"/>
              <a:t>Pas de recours à expert prévu pour le CSA </a:t>
            </a:r>
            <a:endParaRPr lang="fr-FR" sz="1800" dirty="0">
              <a:ea typeface="Calibri"/>
              <a:cs typeface="Calibri"/>
            </a:endParaRPr>
          </a:p>
          <a:p>
            <a:pPr lvl="1">
              <a:lnSpc>
                <a:spcPct val="120000"/>
              </a:lnSpc>
              <a:spcBef>
                <a:spcPts val="0"/>
              </a:spcBef>
            </a:pPr>
            <a:endParaRPr lang="fr-FR" sz="1800" dirty="0">
              <a:ea typeface="Calibri"/>
              <a:cs typeface="Calibri"/>
            </a:endParaRPr>
          </a:p>
          <a:p>
            <a:pPr lvl="1">
              <a:lnSpc>
                <a:spcPct val="120000"/>
              </a:lnSpc>
              <a:spcBef>
                <a:spcPts val="0"/>
              </a:spcBef>
            </a:pPr>
            <a:r>
              <a:rPr lang="fr-FR" sz="1800" dirty="0"/>
              <a:t>Les ressources du CSA sont fixées par décret</a:t>
            </a:r>
            <a:endParaRPr lang="fr-FR" sz="1800" dirty="0">
              <a:ea typeface="Calibri"/>
              <a:cs typeface="Calibri"/>
            </a:endParaRPr>
          </a:p>
          <a:p>
            <a:pPr lvl="1"/>
            <a:endParaRPr lang="fr-FR" sz="1800" dirty="0">
              <a:ea typeface="Calibri"/>
              <a:cs typeface="Calibri"/>
            </a:endParaRPr>
          </a:p>
          <a:p>
            <a:pPr marL="457200" lvl="1" indent="0" algn="ctr">
              <a:buNone/>
            </a:pPr>
            <a:endParaRPr lang="fr-FR" sz="1800" dirty="0">
              <a:ea typeface="Calibri"/>
              <a:cs typeface="Calibri"/>
            </a:endParaRPr>
          </a:p>
        </p:txBody>
      </p:sp>
      <p:sp>
        <p:nvSpPr>
          <p:cNvPr id="14" name="ZoneTexte 13">
            <a:extLst>
              <a:ext uri="{FF2B5EF4-FFF2-40B4-BE49-F238E27FC236}">
                <a16:creationId xmlns:a16="http://schemas.microsoft.com/office/drawing/2014/main" id="{F70A20E9-A713-3624-260A-CD775C30F306}"/>
              </a:ext>
            </a:extLst>
          </p:cNvPr>
          <p:cNvSpPr txBox="1"/>
          <p:nvPr/>
        </p:nvSpPr>
        <p:spPr>
          <a:xfrm>
            <a:off x="4235977" y="1370182"/>
            <a:ext cx="3310042" cy="369332"/>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b="1">
                <a:solidFill>
                  <a:srgbClr val="7FA8D9"/>
                </a:solidFill>
                <a:cs typeface="72 Condensed" panose="020B0506030000000003" pitchFamily="34" charset="0"/>
              </a:rPr>
              <a:t>Social</a:t>
            </a:r>
          </a:p>
        </p:txBody>
      </p:sp>
      <p:sp>
        <p:nvSpPr>
          <p:cNvPr id="2" name="Espace réservé du contenu 4">
            <a:extLst>
              <a:ext uri="{FF2B5EF4-FFF2-40B4-BE49-F238E27FC236}">
                <a16:creationId xmlns:a16="http://schemas.microsoft.com/office/drawing/2014/main" id="{4A540112-C74C-A2DA-B64E-EDF46F42607E}"/>
              </a:ext>
            </a:extLst>
          </p:cNvPr>
          <p:cNvSpPr txBox="1">
            <a:spLocks/>
          </p:cNvSpPr>
          <p:nvPr/>
        </p:nvSpPr>
        <p:spPr>
          <a:xfrm>
            <a:off x="5703553" y="1971292"/>
            <a:ext cx="6269538" cy="44341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fr-FR" sz="1800" b="1" u="sng" dirty="0"/>
              <a:t>Amendements (re)proposés pour la séance</a:t>
            </a:r>
            <a:endParaRPr lang="fr-FR" sz="1800" b="1" u="sng" dirty="0">
              <a:ea typeface="Calibri"/>
              <a:cs typeface="Calibri"/>
            </a:endParaRPr>
          </a:p>
          <a:p>
            <a:pPr lvl="1">
              <a:lnSpc>
                <a:spcPct val="120000"/>
              </a:lnSpc>
              <a:spcBef>
                <a:spcPts val="0"/>
              </a:spcBef>
            </a:pPr>
            <a:r>
              <a:rPr lang="fr-FR" sz="1800" dirty="0"/>
              <a:t>Demande de conserver le droit de refus prévu par le code du travail (article L 1224-3). Amendement d’ajout « à l’exception du dernier alinéa »</a:t>
            </a:r>
          </a:p>
          <a:p>
            <a:pPr marL="457200" lvl="1" indent="0">
              <a:lnSpc>
                <a:spcPct val="120000"/>
              </a:lnSpc>
              <a:spcBef>
                <a:spcPts val="0"/>
              </a:spcBef>
              <a:buNone/>
            </a:pPr>
            <a:endParaRPr lang="fr-FR" sz="1800" dirty="0"/>
          </a:p>
          <a:p>
            <a:pPr lvl="1">
              <a:lnSpc>
                <a:spcPct val="120000"/>
              </a:lnSpc>
              <a:spcBef>
                <a:spcPts val="0"/>
              </a:spcBef>
            </a:pPr>
            <a:r>
              <a:rPr lang="fr-FR" sz="1800" b="1" u="sng" dirty="0">
                <a:solidFill>
                  <a:srgbClr val="7FA8D9"/>
                </a:solidFill>
              </a:rPr>
              <a:t>Amendement adopté en commission : </a:t>
            </a:r>
            <a:r>
              <a:rPr lang="fr-FR" sz="1800" dirty="0"/>
              <a:t>Application des accords et conventions à tous les salariés de droit privé </a:t>
            </a:r>
            <a:endParaRPr lang="fr-FR" sz="1800" dirty="0">
              <a:ea typeface="Calibri"/>
              <a:cs typeface="Calibri"/>
            </a:endParaRPr>
          </a:p>
          <a:p>
            <a:pPr lvl="1">
              <a:lnSpc>
                <a:spcPct val="120000"/>
              </a:lnSpc>
              <a:spcBef>
                <a:spcPts val="0"/>
              </a:spcBef>
            </a:pPr>
            <a:endParaRPr lang="fr-FR" sz="1800" dirty="0">
              <a:ea typeface="Calibri"/>
              <a:cs typeface="Calibri"/>
            </a:endParaRPr>
          </a:p>
          <a:p>
            <a:pPr lvl="1">
              <a:lnSpc>
                <a:spcPct val="120000"/>
              </a:lnSpc>
              <a:spcBef>
                <a:spcPts val="0"/>
              </a:spcBef>
            </a:pPr>
            <a:endParaRPr lang="fr-FR" sz="1800" dirty="0">
              <a:ea typeface="Calibri"/>
              <a:cs typeface="Calibri"/>
            </a:endParaRPr>
          </a:p>
          <a:p>
            <a:pPr lvl="1">
              <a:lnSpc>
                <a:spcPct val="120000"/>
              </a:lnSpc>
              <a:spcBef>
                <a:spcPts val="0"/>
              </a:spcBef>
            </a:pPr>
            <a:r>
              <a:rPr lang="fr-FR" sz="1800" dirty="0"/>
              <a:t>Remplacement de 15 par 30 M€ (IRSN / marché énergie)</a:t>
            </a:r>
            <a:endParaRPr lang="fr-FR" sz="1800" dirty="0">
              <a:ea typeface="Calibri"/>
              <a:cs typeface="Calibri"/>
            </a:endParaRPr>
          </a:p>
          <a:p>
            <a:pPr lvl="1">
              <a:lnSpc>
                <a:spcPct val="120000"/>
              </a:lnSpc>
              <a:spcBef>
                <a:spcPts val="0"/>
              </a:spcBef>
            </a:pPr>
            <a:endParaRPr lang="fr-FR" sz="1800" dirty="0">
              <a:ea typeface="Calibri"/>
              <a:cs typeface="Calibri"/>
            </a:endParaRPr>
          </a:p>
          <a:p>
            <a:pPr lvl="1">
              <a:lnSpc>
                <a:spcPct val="120000"/>
              </a:lnSpc>
              <a:spcBef>
                <a:spcPts val="0"/>
              </a:spcBef>
            </a:pPr>
            <a:r>
              <a:rPr lang="fr-FR" sz="1800" dirty="0"/>
              <a:t>Ajout de la possibilité d’avoir recours à un expert</a:t>
            </a:r>
            <a:endParaRPr lang="fr-FR" sz="1800" dirty="0">
              <a:ea typeface="Calibri"/>
              <a:cs typeface="Calibri"/>
            </a:endParaRPr>
          </a:p>
          <a:p>
            <a:pPr marL="457200" lvl="1" indent="0">
              <a:lnSpc>
                <a:spcPct val="120000"/>
              </a:lnSpc>
              <a:spcBef>
                <a:spcPts val="0"/>
              </a:spcBef>
              <a:buNone/>
            </a:pPr>
            <a:endParaRPr lang="fr-FR" sz="1800" dirty="0">
              <a:ea typeface="Calibri"/>
              <a:cs typeface="Calibri"/>
            </a:endParaRPr>
          </a:p>
          <a:p>
            <a:pPr lvl="1">
              <a:lnSpc>
                <a:spcPct val="120000"/>
              </a:lnSpc>
              <a:spcBef>
                <a:spcPts val="0"/>
              </a:spcBef>
            </a:pPr>
            <a:r>
              <a:rPr lang="fr-FR" sz="1800" dirty="0"/>
              <a:t>Les ressources du CSA pas inférieures à 1,65% de la masse salariale</a:t>
            </a:r>
            <a:endParaRPr lang="fr-FR" sz="1800" dirty="0">
              <a:ea typeface="Calibri"/>
              <a:cs typeface="Calibri"/>
            </a:endParaRPr>
          </a:p>
          <a:p>
            <a:pPr lvl="1">
              <a:lnSpc>
                <a:spcPct val="120000"/>
              </a:lnSpc>
              <a:spcBef>
                <a:spcPts val="0"/>
              </a:spcBef>
            </a:pPr>
            <a:endParaRPr lang="fr-FR" sz="1800" dirty="0">
              <a:ea typeface="Calibri"/>
              <a:cs typeface="Calibri"/>
            </a:endParaRPr>
          </a:p>
        </p:txBody>
      </p:sp>
      <p:sp>
        <p:nvSpPr>
          <p:cNvPr id="3" name="ZoneTexte 2">
            <a:extLst>
              <a:ext uri="{FF2B5EF4-FFF2-40B4-BE49-F238E27FC236}">
                <a16:creationId xmlns:a16="http://schemas.microsoft.com/office/drawing/2014/main" id="{0384A9AC-FB22-7DB9-0DB7-22F0AD926D64}"/>
              </a:ext>
            </a:extLst>
          </p:cNvPr>
          <p:cNvSpPr txBox="1"/>
          <p:nvPr/>
        </p:nvSpPr>
        <p:spPr>
          <a:xfrm>
            <a:off x="4946177" y="4354190"/>
            <a:ext cx="1889641" cy="400110"/>
          </a:xfrm>
          <a:prstGeom prst="rect">
            <a:avLst/>
          </a:prstGeom>
          <a:solidFill>
            <a:srgbClr val="F7E7E7"/>
          </a:solidFill>
          <a:ln w="57150">
            <a:solidFill>
              <a:srgbClr val="EE4757"/>
            </a:solidFill>
            <a:prstDash val="lgDash"/>
          </a:ln>
        </p:spPr>
        <p:txBody>
          <a:bodyPr wrap="square" lIns="91440" tIns="45720" rIns="91440" bIns="45720" rtlCol="0" anchor="t">
            <a:spAutoFit/>
          </a:bodyPr>
          <a:lstStyle/>
          <a:p>
            <a:pPr algn="ctr"/>
            <a:r>
              <a:rPr lang="fr-FR" sz="2000" b="1" dirty="0">
                <a:solidFill>
                  <a:srgbClr val="7FA8D9"/>
                </a:solidFill>
                <a:latin typeface="Bernard MT Condensed"/>
                <a:cs typeface="72 Condensed" panose="020B0506030000000003" pitchFamily="34" charset="0"/>
              </a:rPr>
              <a:t>Nouveaux</a:t>
            </a:r>
          </a:p>
        </p:txBody>
      </p:sp>
      <p:sp>
        <p:nvSpPr>
          <p:cNvPr id="5" name="Espace réservé du numéro de diapositive 4">
            <a:extLst>
              <a:ext uri="{FF2B5EF4-FFF2-40B4-BE49-F238E27FC236}">
                <a16:creationId xmlns:a16="http://schemas.microsoft.com/office/drawing/2014/main" id="{1805578B-B8A9-594B-F7F1-82163AFC7680}"/>
              </a:ext>
            </a:extLst>
          </p:cNvPr>
          <p:cNvSpPr>
            <a:spLocks noGrp="1"/>
          </p:cNvSpPr>
          <p:nvPr>
            <p:ph type="sldNum" sz="quarter" idx="12"/>
          </p:nvPr>
        </p:nvSpPr>
        <p:spPr/>
        <p:txBody>
          <a:bodyPr/>
          <a:lstStyle/>
          <a:p>
            <a:fld id="{20B35EF6-8718-4233-AC5A-D78F068ACFE5}" type="slidenum">
              <a:rPr lang="fr-FR" smtClean="0"/>
              <a:t>11</a:t>
            </a:fld>
            <a:endParaRPr lang="fr-FR"/>
          </a:p>
        </p:txBody>
      </p:sp>
      <p:sp>
        <p:nvSpPr>
          <p:cNvPr id="6" name="ZoneTexte 5">
            <a:extLst>
              <a:ext uri="{FF2B5EF4-FFF2-40B4-BE49-F238E27FC236}">
                <a16:creationId xmlns:a16="http://schemas.microsoft.com/office/drawing/2014/main" id="{28431686-FDE6-D419-4ADA-5ECD1A5C4BA7}"/>
              </a:ext>
            </a:extLst>
          </p:cNvPr>
          <p:cNvSpPr txBox="1"/>
          <p:nvPr/>
        </p:nvSpPr>
        <p:spPr>
          <a:xfrm rot="19929716">
            <a:off x="7013139" y="5628517"/>
            <a:ext cx="3371409" cy="400110"/>
          </a:xfrm>
          <a:prstGeom prst="rect">
            <a:avLst/>
          </a:prstGeom>
          <a:noFill/>
          <a:ln w="57150">
            <a:solidFill>
              <a:srgbClr val="EE4757"/>
            </a:solidFill>
            <a:prstDash val="lgDash"/>
          </a:ln>
        </p:spPr>
        <p:txBody>
          <a:bodyPr wrap="square" lIns="91440" tIns="45720" rIns="91440" bIns="45720" rtlCol="0" anchor="t">
            <a:spAutoFit/>
          </a:bodyPr>
          <a:lstStyle/>
          <a:p>
            <a:pPr algn="ctr"/>
            <a:r>
              <a:rPr lang="fr-FR" sz="2000" b="1" dirty="0">
                <a:solidFill>
                  <a:srgbClr val="EE4757"/>
                </a:solidFill>
                <a:latin typeface="Bernard MT Condensed"/>
                <a:cs typeface="72 Condensed" panose="020B0506030000000003" pitchFamily="34" charset="0"/>
              </a:rPr>
              <a:t>Pas adoptés</a:t>
            </a:r>
          </a:p>
        </p:txBody>
      </p:sp>
    </p:spTree>
    <p:extLst>
      <p:ext uri="{BB962C8B-B14F-4D97-AF65-F5344CB8AC3E}">
        <p14:creationId xmlns:p14="http://schemas.microsoft.com/office/powerpoint/2010/main" val="319416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bâtiment, arbre, personne&#10;&#10;Description générée automatiquement">
            <a:extLst>
              <a:ext uri="{FF2B5EF4-FFF2-40B4-BE49-F238E27FC236}">
                <a16:creationId xmlns:a16="http://schemas.microsoft.com/office/drawing/2014/main" id="{6C47B152-A968-52CA-8E53-E5756DB69B0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5994"/>
          <a:stretch/>
        </p:blipFill>
        <p:spPr>
          <a:xfrm>
            <a:off x="0" y="1126278"/>
            <a:ext cx="12192000" cy="5731722"/>
          </a:xfrm>
          <a:prstGeom prst="rect">
            <a:avLst/>
          </a:prstGeom>
        </p:spPr>
      </p:pic>
      <p:sp>
        <p:nvSpPr>
          <p:cNvPr id="2" name="ZoneTexte 1">
            <a:extLst>
              <a:ext uri="{FF2B5EF4-FFF2-40B4-BE49-F238E27FC236}">
                <a16:creationId xmlns:a16="http://schemas.microsoft.com/office/drawing/2014/main" id="{EC0D2FAA-97E7-3529-FD2B-7F15259004B0}"/>
              </a:ext>
            </a:extLst>
          </p:cNvPr>
          <p:cNvSpPr txBox="1"/>
          <p:nvPr/>
        </p:nvSpPr>
        <p:spPr>
          <a:xfrm rot="20555189">
            <a:off x="2496905" y="2165985"/>
            <a:ext cx="7198189" cy="1631216"/>
          </a:xfrm>
          <a:prstGeom prst="rect">
            <a:avLst/>
          </a:prstGeom>
          <a:solidFill>
            <a:srgbClr val="F7E7E7"/>
          </a:solidFill>
          <a:ln w="57150">
            <a:solidFill>
              <a:srgbClr val="EE4757"/>
            </a:solidFill>
            <a:prstDash val="lgDash"/>
          </a:ln>
        </p:spPr>
        <p:txBody>
          <a:bodyPr wrap="square" lIns="91440" tIns="45720" rIns="91440" bIns="45720" rtlCol="0" anchor="t">
            <a:spAutoFit/>
          </a:bodyPr>
          <a:lstStyle/>
          <a:p>
            <a:pPr algn="ctr"/>
            <a:r>
              <a:rPr lang="fr-FR" sz="5000" b="1" dirty="0">
                <a:solidFill>
                  <a:srgbClr val="7FA8D9"/>
                </a:solidFill>
                <a:latin typeface="Bernard MT Condensed"/>
                <a:cs typeface="72 Condensed" panose="020B0506030000000003" pitchFamily="34" charset="0"/>
              </a:rPr>
              <a:t>5 Mars: IRSN à l’arrêt</a:t>
            </a:r>
            <a:endParaRPr lang="fr-FR" sz="5000" b="1" dirty="0">
              <a:solidFill>
                <a:srgbClr val="7FA8D9"/>
              </a:solidFill>
              <a:latin typeface="Bernard MT Condensed" panose="02050806060905020404" pitchFamily="18" charset="0"/>
              <a:cs typeface="72 Condensed" panose="020B0506030000000003" pitchFamily="34" charset="0"/>
            </a:endParaRPr>
          </a:p>
          <a:p>
            <a:pPr algn="ctr"/>
            <a:r>
              <a:rPr lang="fr-FR" sz="5000" b="1" dirty="0">
                <a:solidFill>
                  <a:srgbClr val="7FA8D9"/>
                </a:solidFill>
                <a:latin typeface="Bernard MT Condensed"/>
                <a:cs typeface="72 Condensed" panose="020B0506030000000003" pitchFamily="34" charset="0"/>
              </a:rPr>
              <a:t>Tous dans la rue!</a:t>
            </a:r>
          </a:p>
        </p:txBody>
      </p:sp>
      <p:sp>
        <p:nvSpPr>
          <p:cNvPr id="4" name="Espace réservé du numéro de diapositive 3">
            <a:extLst>
              <a:ext uri="{FF2B5EF4-FFF2-40B4-BE49-F238E27FC236}">
                <a16:creationId xmlns:a16="http://schemas.microsoft.com/office/drawing/2014/main" id="{F0BBA8A0-D70F-A819-5D5B-FBA79EABA22C}"/>
              </a:ext>
            </a:extLst>
          </p:cNvPr>
          <p:cNvSpPr>
            <a:spLocks noGrp="1"/>
          </p:cNvSpPr>
          <p:nvPr>
            <p:ph type="sldNum" sz="quarter" idx="12"/>
          </p:nvPr>
        </p:nvSpPr>
        <p:spPr/>
        <p:txBody>
          <a:bodyPr/>
          <a:lstStyle/>
          <a:p>
            <a:fld id="{20B35EF6-8718-4233-AC5A-D78F068ACFE5}" type="slidenum">
              <a:rPr lang="fr-FR" smtClean="0"/>
              <a:t>12</a:t>
            </a:fld>
            <a:endParaRPr lang="fr-FR"/>
          </a:p>
        </p:txBody>
      </p:sp>
    </p:spTree>
    <p:extLst>
      <p:ext uri="{BB962C8B-B14F-4D97-AF65-F5344CB8AC3E}">
        <p14:creationId xmlns:p14="http://schemas.microsoft.com/office/powerpoint/2010/main" val="397830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4">
            <a:extLst>
              <a:ext uri="{FF2B5EF4-FFF2-40B4-BE49-F238E27FC236}">
                <a16:creationId xmlns:a16="http://schemas.microsoft.com/office/drawing/2014/main" id="{16AF088E-126D-87A2-7F80-BBDC6E227836}"/>
              </a:ext>
            </a:extLst>
          </p:cNvPr>
          <p:cNvSpPr txBox="1">
            <a:spLocks/>
          </p:cNvSpPr>
          <p:nvPr/>
        </p:nvSpPr>
        <p:spPr>
          <a:xfrm>
            <a:off x="402910" y="1947635"/>
            <a:ext cx="11218632" cy="1721828"/>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endParaRPr lang="fr-FR"/>
          </a:p>
        </p:txBody>
      </p:sp>
      <p:sp>
        <p:nvSpPr>
          <p:cNvPr id="7" name="ZoneTexte 6">
            <a:extLst>
              <a:ext uri="{FF2B5EF4-FFF2-40B4-BE49-F238E27FC236}">
                <a16:creationId xmlns:a16="http://schemas.microsoft.com/office/drawing/2014/main" id="{28624C82-B7F1-E699-7380-4E05A603E7B0}"/>
              </a:ext>
            </a:extLst>
          </p:cNvPr>
          <p:cNvSpPr txBox="1"/>
          <p:nvPr/>
        </p:nvSpPr>
        <p:spPr>
          <a:xfrm>
            <a:off x="307785" y="2991188"/>
            <a:ext cx="4734731" cy="523220"/>
          </a:xfrm>
          <a:prstGeom prst="rect">
            <a:avLst/>
          </a:prstGeom>
          <a:noFill/>
          <a:ln w="57150">
            <a:solidFill>
              <a:srgbClr val="FFC000"/>
            </a:solidFill>
            <a:prstDash val="lgDash"/>
          </a:ln>
        </p:spPr>
        <p:txBody>
          <a:bodyPr wrap="square" rtlCol="0">
            <a:spAutoFit/>
          </a:bodyPr>
          <a:lstStyle/>
          <a:p>
            <a:pPr algn="ctr"/>
            <a:r>
              <a:rPr lang="fr-FR" sz="2800" b="1">
                <a:solidFill>
                  <a:schemeClr val="accent2"/>
                </a:solidFill>
                <a:latin typeface="Bahnschrift SemiLight Condensed" panose="020B0502040204020203" pitchFamily="34" charset="0"/>
                <a:cs typeface="72 Condensed" panose="020B0506030000000003" pitchFamily="34" charset="0"/>
              </a:rPr>
              <a:t>Un an que nous résistons, continuons </a:t>
            </a:r>
          </a:p>
        </p:txBody>
      </p:sp>
      <p:sp>
        <p:nvSpPr>
          <p:cNvPr id="8" name="ZoneTexte 7">
            <a:extLst>
              <a:ext uri="{FF2B5EF4-FFF2-40B4-BE49-F238E27FC236}">
                <a16:creationId xmlns:a16="http://schemas.microsoft.com/office/drawing/2014/main" id="{5BA026A6-E3A4-18D3-AE12-E86FA9E2E372}"/>
              </a:ext>
            </a:extLst>
          </p:cNvPr>
          <p:cNvSpPr txBox="1"/>
          <p:nvPr/>
        </p:nvSpPr>
        <p:spPr>
          <a:xfrm>
            <a:off x="307785" y="4109216"/>
            <a:ext cx="5574472" cy="523220"/>
          </a:xfrm>
          <a:prstGeom prst="rect">
            <a:avLst/>
          </a:prstGeom>
          <a:noFill/>
          <a:ln w="57150">
            <a:solidFill>
              <a:schemeClr val="bg2">
                <a:lumMod val="50000"/>
              </a:schemeClr>
            </a:solidFill>
            <a:prstDash val="lgDash"/>
          </a:ln>
        </p:spPr>
        <p:txBody>
          <a:bodyPr wrap="square" rtlCol="0">
            <a:spAutoFit/>
          </a:bodyPr>
          <a:lstStyle/>
          <a:p>
            <a:pPr algn="ctr"/>
            <a:r>
              <a:rPr lang="fr-FR" sz="2800" b="1">
                <a:solidFill>
                  <a:schemeClr val="accent3">
                    <a:lumMod val="75000"/>
                  </a:schemeClr>
                </a:solidFill>
                <a:latin typeface="Bahnschrift SemiLight Condensed" panose="020B0502040204020203" pitchFamily="34" charset="0"/>
                <a:cs typeface="72 Condensed" panose="020B0506030000000003" pitchFamily="34" charset="0"/>
              </a:rPr>
              <a:t>Des périodes d’abattement, relevons-nous</a:t>
            </a:r>
          </a:p>
        </p:txBody>
      </p:sp>
      <p:sp>
        <p:nvSpPr>
          <p:cNvPr id="9" name="ZoneTexte 8">
            <a:extLst>
              <a:ext uri="{FF2B5EF4-FFF2-40B4-BE49-F238E27FC236}">
                <a16:creationId xmlns:a16="http://schemas.microsoft.com/office/drawing/2014/main" id="{DDA170F0-3FE4-F9A9-E86B-B7170B7BFB3E}"/>
              </a:ext>
            </a:extLst>
          </p:cNvPr>
          <p:cNvSpPr txBox="1"/>
          <p:nvPr/>
        </p:nvSpPr>
        <p:spPr>
          <a:xfrm>
            <a:off x="350114" y="5227244"/>
            <a:ext cx="4157944" cy="523220"/>
          </a:xfrm>
          <a:prstGeom prst="rect">
            <a:avLst/>
          </a:prstGeom>
          <a:noFill/>
          <a:ln w="57150">
            <a:solidFill>
              <a:srgbClr val="00B050"/>
            </a:solidFill>
            <a:prstDash val="lgDash"/>
          </a:ln>
        </p:spPr>
        <p:txBody>
          <a:bodyPr wrap="square" rtlCol="0">
            <a:spAutoFit/>
          </a:bodyPr>
          <a:lstStyle/>
          <a:p>
            <a:pPr algn="ctr"/>
            <a:r>
              <a:rPr lang="fr-FR" sz="2800" b="1">
                <a:solidFill>
                  <a:srgbClr val="00B050"/>
                </a:solidFill>
                <a:latin typeface="Bahnschrift SemiLight Condensed" panose="020B0502040204020203" pitchFamily="34" charset="0"/>
                <a:cs typeface="72 Condensed" panose="020B0506030000000003" pitchFamily="34" charset="0"/>
              </a:rPr>
              <a:t>Des moments de fierté et de joie</a:t>
            </a:r>
          </a:p>
        </p:txBody>
      </p:sp>
      <p:sp>
        <p:nvSpPr>
          <p:cNvPr id="10" name="ZoneTexte 9">
            <a:extLst>
              <a:ext uri="{FF2B5EF4-FFF2-40B4-BE49-F238E27FC236}">
                <a16:creationId xmlns:a16="http://schemas.microsoft.com/office/drawing/2014/main" id="{8C90B8A0-15AB-CAC3-5D99-DFEFE871A529}"/>
              </a:ext>
            </a:extLst>
          </p:cNvPr>
          <p:cNvSpPr txBox="1"/>
          <p:nvPr/>
        </p:nvSpPr>
        <p:spPr>
          <a:xfrm>
            <a:off x="2810821" y="1225986"/>
            <a:ext cx="6296705" cy="1200329"/>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sz="3600" b="1">
                <a:solidFill>
                  <a:srgbClr val="EE4757"/>
                </a:solidFill>
                <a:latin typeface="Bahnschrift SemiLight Condensed" panose="020B0502040204020203" pitchFamily="34" charset="0"/>
                <a:cs typeface="72 Condensed" panose="020B0506030000000003" pitchFamily="34" charset="0"/>
              </a:rPr>
              <a:t>Notre mobilisation plus que jamais nécessaire</a:t>
            </a:r>
          </a:p>
        </p:txBody>
      </p:sp>
      <p:sp>
        <p:nvSpPr>
          <p:cNvPr id="11" name="ZoneTexte 10">
            <a:extLst>
              <a:ext uri="{FF2B5EF4-FFF2-40B4-BE49-F238E27FC236}">
                <a16:creationId xmlns:a16="http://schemas.microsoft.com/office/drawing/2014/main" id="{323D3788-80A0-C8C5-4DC3-F4BE7E76D8CC}"/>
              </a:ext>
            </a:extLst>
          </p:cNvPr>
          <p:cNvSpPr txBox="1"/>
          <p:nvPr/>
        </p:nvSpPr>
        <p:spPr>
          <a:xfrm rot="20377985">
            <a:off x="6559666" y="2794119"/>
            <a:ext cx="4624708" cy="954107"/>
          </a:xfrm>
          <a:prstGeom prst="rect">
            <a:avLst/>
          </a:prstGeom>
          <a:noFill/>
          <a:ln w="57150">
            <a:solidFill>
              <a:srgbClr val="EE4757"/>
            </a:solidFill>
            <a:prstDash val="lgDash"/>
          </a:ln>
        </p:spPr>
        <p:txBody>
          <a:bodyPr wrap="square" rtlCol="0">
            <a:spAutoFit/>
          </a:bodyPr>
          <a:lstStyle/>
          <a:p>
            <a:pPr algn="ctr"/>
            <a:r>
              <a:rPr lang="fr-FR" sz="2800" b="1" dirty="0">
                <a:solidFill>
                  <a:srgbClr val="FF0000"/>
                </a:solidFill>
                <a:latin typeface="Bahnschrift SemiLight Condensed" panose="020B0502040204020203" pitchFamily="34" charset="0"/>
                <a:cs typeface="72 Condensed" panose="020B0506030000000003" pitchFamily="34" charset="0"/>
              </a:rPr>
              <a:t>Le 5, pour redire aux députés que nous sommes fiers de notre travail</a:t>
            </a:r>
          </a:p>
        </p:txBody>
      </p:sp>
      <p:sp>
        <p:nvSpPr>
          <p:cNvPr id="12" name="ZoneTexte 11">
            <a:extLst>
              <a:ext uri="{FF2B5EF4-FFF2-40B4-BE49-F238E27FC236}">
                <a16:creationId xmlns:a16="http://schemas.microsoft.com/office/drawing/2014/main" id="{B0B03594-2089-5CEA-3624-27CDF8FFFAFE}"/>
              </a:ext>
            </a:extLst>
          </p:cNvPr>
          <p:cNvSpPr txBox="1"/>
          <p:nvPr/>
        </p:nvSpPr>
        <p:spPr>
          <a:xfrm rot="20377985">
            <a:off x="6975367" y="3902960"/>
            <a:ext cx="4624708" cy="954107"/>
          </a:xfrm>
          <a:prstGeom prst="rect">
            <a:avLst/>
          </a:prstGeom>
          <a:noFill/>
          <a:ln w="57150">
            <a:solidFill>
              <a:srgbClr val="7030A0"/>
            </a:solidFill>
            <a:prstDash val="lgDash"/>
          </a:ln>
        </p:spPr>
        <p:txBody>
          <a:bodyPr wrap="square" rtlCol="0">
            <a:spAutoFit/>
          </a:bodyPr>
          <a:lstStyle/>
          <a:p>
            <a:pPr algn="ctr"/>
            <a:r>
              <a:rPr lang="fr-FR" sz="2800" b="1" dirty="0">
                <a:solidFill>
                  <a:srgbClr val="7030A0"/>
                </a:solidFill>
                <a:latin typeface="Bahnschrift SemiLight Condensed" panose="020B0502040204020203" pitchFamily="34" charset="0"/>
                <a:cs typeface="72 Condensed" panose="020B0506030000000003" pitchFamily="34" charset="0"/>
              </a:rPr>
              <a:t>Le 5 pour </a:t>
            </a:r>
            <a:r>
              <a:rPr lang="fr-FR" sz="2800" b="1" u="sng" dirty="0">
                <a:solidFill>
                  <a:srgbClr val="7030A0"/>
                </a:solidFill>
                <a:latin typeface="Bahnschrift SemiLight Condensed" panose="020B0502040204020203" pitchFamily="34" charset="0"/>
                <a:cs typeface="72 Condensed" panose="020B0506030000000003" pitchFamily="34" charset="0"/>
              </a:rPr>
              <a:t>dire</a:t>
            </a:r>
            <a:r>
              <a:rPr lang="fr-FR" sz="2800" b="1" dirty="0">
                <a:solidFill>
                  <a:srgbClr val="7030A0"/>
                </a:solidFill>
                <a:latin typeface="Bahnschrift SemiLight Condensed" panose="020B0502040204020203" pitchFamily="34" charset="0"/>
                <a:cs typeface="72 Condensed" panose="020B0506030000000003" pitchFamily="34" charset="0"/>
              </a:rPr>
              <a:t> aux députés d’amender le projet de loi</a:t>
            </a:r>
          </a:p>
        </p:txBody>
      </p:sp>
      <p:sp>
        <p:nvSpPr>
          <p:cNvPr id="14" name="ZoneTexte 13">
            <a:extLst>
              <a:ext uri="{FF2B5EF4-FFF2-40B4-BE49-F238E27FC236}">
                <a16:creationId xmlns:a16="http://schemas.microsoft.com/office/drawing/2014/main" id="{B175F7EE-85B9-853B-7DA2-7DE14329309C}"/>
              </a:ext>
            </a:extLst>
          </p:cNvPr>
          <p:cNvSpPr txBox="1"/>
          <p:nvPr/>
        </p:nvSpPr>
        <p:spPr>
          <a:xfrm rot="20377985">
            <a:off x="7391067" y="5011800"/>
            <a:ext cx="4624708" cy="954107"/>
          </a:xfrm>
          <a:prstGeom prst="rect">
            <a:avLst/>
          </a:prstGeom>
          <a:noFill/>
          <a:ln w="57150">
            <a:solidFill>
              <a:schemeClr val="accent2">
                <a:lumMod val="75000"/>
              </a:schemeClr>
            </a:solidFill>
            <a:prstDash val="lgDash"/>
          </a:ln>
        </p:spPr>
        <p:txBody>
          <a:bodyPr wrap="square" rtlCol="0">
            <a:spAutoFit/>
          </a:bodyPr>
          <a:lstStyle/>
          <a:p>
            <a:pPr algn="ctr"/>
            <a:r>
              <a:rPr lang="fr-FR" sz="2800" b="1" dirty="0">
                <a:solidFill>
                  <a:schemeClr val="accent4">
                    <a:lumMod val="75000"/>
                  </a:schemeClr>
                </a:solidFill>
                <a:latin typeface="Bahnschrift SemiLight Condensed" panose="020B0502040204020203" pitchFamily="34" charset="0"/>
                <a:cs typeface="72 Condensed" panose="020B0506030000000003" pitchFamily="34" charset="0"/>
              </a:rPr>
              <a:t>Le 5, pour crier notre opposition à la fusion </a:t>
            </a:r>
          </a:p>
        </p:txBody>
      </p:sp>
      <p:sp>
        <p:nvSpPr>
          <p:cNvPr id="2" name="Espace réservé du numéro de diapositive 1">
            <a:extLst>
              <a:ext uri="{FF2B5EF4-FFF2-40B4-BE49-F238E27FC236}">
                <a16:creationId xmlns:a16="http://schemas.microsoft.com/office/drawing/2014/main" id="{D43C677F-0E53-53E8-597F-384E3C2D95F5}"/>
              </a:ext>
            </a:extLst>
          </p:cNvPr>
          <p:cNvSpPr>
            <a:spLocks noGrp="1"/>
          </p:cNvSpPr>
          <p:nvPr>
            <p:ph type="sldNum" sz="quarter" idx="12"/>
          </p:nvPr>
        </p:nvSpPr>
        <p:spPr/>
        <p:txBody>
          <a:bodyPr/>
          <a:lstStyle/>
          <a:p>
            <a:fld id="{20B35EF6-8718-4233-AC5A-D78F068ACFE5}" type="slidenum">
              <a:rPr lang="fr-FR" smtClean="0"/>
              <a:t>13</a:t>
            </a:fld>
            <a:endParaRPr lang="fr-FR"/>
          </a:p>
        </p:txBody>
      </p:sp>
      <p:pic>
        <p:nvPicPr>
          <p:cNvPr id="1026" name="Picture 2" descr="Stickers shadock à acheter en ligne | Spreadshirt">
            <a:extLst>
              <a:ext uri="{FF2B5EF4-FFF2-40B4-BE49-F238E27FC236}">
                <a16:creationId xmlns:a16="http://schemas.microsoft.com/office/drawing/2014/main" id="{38A79E53-1BBB-24AA-BFE6-8C6CFA536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499" y="4464117"/>
            <a:ext cx="2304537" cy="230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2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51680"/>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Le 5 mars: 5 bonnes raisons de manifester!</a:t>
            </a:r>
          </a:p>
        </p:txBody>
      </p:sp>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EAE28731-54BF-58F5-3CE8-FDD004EBC733}"/>
              </a:ext>
            </a:extLst>
          </p:cNvPr>
          <p:cNvSpPr>
            <a:spLocks noGrp="1"/>
          </p:cNvSpPr>
          <p:nvPr>
            <p:ph idx="1"/>
          </p:nvPr>
        </p:nvSpPr>
        <p:spPr>
          <a:xfrm>
            <a:off x="482832" y="2239068"/>
            <a:ext cx="11218632" cy="3729830"/>
          </a:xfrm>
        </p:spPr>
        <p:txBody>
          <a:bodyPr vert="horz" lIns="91440" tIns="45720" rIns="91440" bIns="45720" rtlCol="0" anchor="t">
            <a:normAutofit fontScale="92500" lnSpcReduction="20000"/>
          </a:bodyPr>
          <a:lstStyle/>
          <a:p>
            <a:pPr marL="0" indent="0">
              <a:buNone/>
            </a:pPr>
            <a:r>
              <a:rPr lang="fr-FR" sz="3200" b="1" dirty="0">
                <a:ea typeface="Calibri" panose="020F0502020204030204"/>
                <a:cs typeface="Calibri" panose="020F0502020204030204"/>
              </a:rPr>
              <a:t>Cher collègue pas facile ce climat pesant sur le long terme. Alors que le projet de loi est de nouveau au parlement, tu doutes ? A quoi bon manifester ?</a:t>
            </a:r>
            <a:endParaRPr lang="fr-FR" sz="3200" b="1" dirty="0"/>
          </a:p>
          <a:p>
            <a:pPr marL="0" indent="0">
              <a:buNone/>
            </a:pPr>
            <a:endParaRPr lang="fr-FR" sz="3200" b="1" dirty="0"/>
          </a:p>
          <a:p>
            <a:r>
              <a:rPr lang="fr-FR" sz="3000" dirty="0"/>
              <a:t>La réforme est toujours néfaste</a:t>
            </a:r>
            <a:endParaRPr lang="fr-FR" sz="3000" dirty="0">
              <a:ea typeface="Calibri"/>
              <a:cs typeface="Calibri"/>
            </a:endParaRPr>
          </a:p>
          <a:p>
            <a:r>
              <a:rPr lang="fr-FR" sz="3000" dirty="0"/>
              <a:t>Limiter la casse si le projet de loi passe</a:t>
            </a:r>
            <a:endParaRPr lang="fr-FR" sz="3000" dirty="0">
              <a:ea typeface="Calibri"/>
              <a:cs typeface="Calibri"/>
            </a:endParaRPr>
          </a:p>
          <a:p>
            <a:r>
              <a:rPr lang="fr-FR" sz="3000" dirty="0"/>
              <a:t>Soutenir nos collègues qui ne s’y retrouveront pas</a:t>
            </a:r>
            <a:endParaRPr lang="fr-FR" sz="3000" dirty="0">
              <a:ea typeface="Calibri"/>
              <a:cs typeface="Calibri"/>
            </a:endParaRPr>
          </a:p>
          <a:p>
            <a:r>
              <a:rPr lang="fr-FR" sz="3000" dirty="0"/>
              <a:t>Être acteur de notre avenir</a:t>
            </a:r>
            <a:endParaRPr lang="fr-FR" sz="3000" dirty="0">
              <a:ea typeface="Calibri"/>
              <a:cs typeface="Calibri"/>
            </a:endParaRPr>
          </a:p>
          <a:p>
            <a:r>
              <a:rPr lang="fr-FR" sz="3000" dirty="0"/>
              <a:t>C’est la dernière manifestation!</a:t>
            </a:r>
            <a:endParaRPr lang="fr-FR" sz="3000" dirty="0">
              <a:ea typeface="Calibri"/>
              <a:cs typeface="Calibri"/>
            </a:endParaRPr>
          </a:p>
        </p:txBody>
      </p:sp>
      <p:pic>
        <p:nvPicPr>
          <p:cNvPr id="2" name="Image 1" descr="Une image contenant symbole, logo, Police, Graphique&#10;&#10;Description générée automatiquement">
            <a:extLst>
              <a:ext uri="{FF2B5EF4-FFF2-40B4-BE49-F238E27FC236}">
                <a16:creationId xmlns:a16="http://schemas.microsoft.com/office/drawing/2014/main" id="{F5E39C33-CFE6-2657-12A3-B3A9A0BA4D9B}"/>
              </a:ext>
            </a:extLst>
          </p:cNvPr>
          <p:cNvPicPr>
            <a:picLocks noChangeAspect="1"/>
          </p:cNvPicPr>
          <p:nvPr/>
        </p:nvPicPr>
        <p:blipFill>
          <a:blip r:embed="rId2"/>
          <a:stretch>
            <a:fillRect/>
          </a:stretch>
        </p:blipFill>
        <p:spPr>
          <a:xfrm>
            <a:off x="9422411" y="914868"/>
            <a:ext cx="1182662" cy="1182662"/>
          </a:xfrm>
          <a:prstGeom prst="rect">
            <a:avLst/>
          </a:prstGeom>
        </p:spPr>
      </p:pic>
      <p:sp>
        <p:nvSpPr>
          <p:cNvPr id="3" name="Espace réservé du numéro de diapositive 2">
            <a:extLst>
              <a:ext uri="{FF2B5EF4-FFF2-40B4-BE49-F238E27FC236}">
                <a16:creationId xmlns:a16="http://schemas.microsoft.com/office/drawing/2014/main" id="{29610EDF-6031-1079-29BC-D49C54FE684E}"/>
              </a:ext>
            </a:extLst>
          </p:cNvPr>
          <p:cNvSpPr>
            <a:spLocks noGrp="1"/>
          </p:cNvSpPr>
          <p:nvPr>
            <p:ph type="sldNum" sz="quarter" idx="12"/>
          </p:nvPr>
        </p:nvSpPr>
        <p:spPr/>
        <p:txBody>
          <a:bodyPr/>
          <a:lstStyle/>
          <a:p>
            <a:fld id="{20B35EF6-8718-4233-AC5A-D78F068ACFE5}" type="slidenum">
              <a:rPr lang="fr-FR" smtClean="0"/>
              <a:t>14</a:t>
            </a:fld>
            <a:endParaRPr lang="fr-FR"/>
          </a:p>
        </p:txBody>
      </p:sp>
    </p:spTree>
    <p:extLst>
      <p:ext uri="{BB962C8B-B14F-4D97-AF65-F5344CB8AC3E}">
        <p14:creationId xmlns:p14="http://schemas.microsoft.com/office/powerpoint/2010/main" val="4771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542140" y="1103315"/>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a:rPr>
              <a:t>Le 5 mars : nouveau scénario </a:t>
            </a:r>
            <a:r>
              <a:rPr lang="fr-FR" sz="3200" b="1" spc="25" dirty="0">
                <a:solidFill>
                  <a:srgbClr val="000000"/>
                </a:solidFill>
                <a:latin typeface="Trebuchet MS"/>
                <a:ea typeface="Calibri"/>
                <a:cs typeface="Calibri"/>
              </a:rPr>
              <a:t>! </a:t>
            </a:r>
          </a:p>
        </p:txBody>
      </p:sp>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98EE7C0-CAE6-079D-C111-B60FC2EC534E}"/>
              </a:ext>
            </a:extLst>
          </p:cNvPr>
          <p:cNvSpPr txBox="1"/>
          <p:nvPr/>
        </p:nvSpPr>
        <p:spPr>
          <a:xfrm>
            <a:off x="1159863" y="2606742"/>
            <a:ext cx="9330052" cy="595932"/>
          </a:xfrm>
          <a:prstGeom prst="rect">
            <a:avLst/>
          </a:prstGeom>
          <a:noFill/>
        </p:spPr>
        <p:txBody>
          <a:bodyPr wrap="square">
            <a:spAutoFit/>
          </a:bodyPr>
          <a:lstStyle/>
          <a:p>
            <a:pPr algn="just">
              <a:lnSpc>
                <a:spcPct val="107000"/>
              </a:lnSpc>
              <a:spcAft>
                <a:spcPts val="800"/>
              </a:spcAft>
            </a:pPr>
            <a:r>
              <a:rPr lang="fr-FR" sz="3200" b="1" dirty="0">
                <a:effectLst/>
                <a:latin typeface="Calibri" panose="020F0502020204030204" pitchFamily="34" charset="0"/>
                <a:ea typeface="Calibri" panose="020F0502020204030204" pitchFamily="34" charset="0"/>
                <a:cs typeface="Calibri" panose="020F0502020204030204" pitchFamily="34" charset="0"/>
              </a:rPr>
              <a:t>GT Manifestation se regréé, venez nous rejoindre!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F501A386-1342-BEE0-403C-1A8A227CC001}"/>
              </a:ext>
            </a:extLst>
          </p:cNvPr>
          <p:cNvSpPr>
            <a:spLocks noGrp="1"/>
          </p:cNvSpPr>
          <p:nvPr>
            <p:ph type="sldNum" sz="quarter" idx="12"/>
          </p:nvPr>
        </p:nvSpPr>
        <p:spPr/>
        <p:txBody>
          <a:bodyPr/>
          <a:lstStyle/>
          <a:p>
            <a:fld id="{20B35EF6-8718-4233-AC5A-D78F068ACFE5}" type="slidenum">
              <a:rPr lang="fr-FR" smtClean="0"/>
              <a:t>15</a:t>
            </a:fld>
            <a:endParaRPr lang="fr-FR"/>
          </a:p>
        </p:txBody>
      </p:sp>
    </p:spTree>
    <p:extLst>
      <p:ext uri="{BB962C8B-B14F-4D97-AF65-F5344CB8AC3E}">
        <p14:creationId xmlns:p14="http://schemas.microsoft.com/office/powerpoint/2010/main" val="308310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51680"/>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a:rPr>
              <a:t>Le 5 Mars : préparons-nous ! Soyons acteurs!</a:t>
            </a:r>
            <a:endParaRPr lang="fr-FR" sz="3200" b="1" spc="25" dirty="0">
              <a:latin typeface="Trebuchet MS" panose="22635452340000000000" pitchFamily="2"/>
            </a:endParaRPr>
          </a:p>
        </p:txBody>
      </p:sp>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EAE28731-54BF-58F5-3CE8-FDD004EBC733}"/>
              </a:ext>
            </a:extLst>
          </p:cNvPr>
          <p:cNvSpPr>
            <a:spLocks noGrp="1"/>
          </p:cNvSpPr>
          <p:nvPr>
            <p:ph idx="1"/>
          </p:nvPr>
        </p:nvSpPr>
        <p:spPr/>
        <p:txBody>
          <a:bodyPr vert="horz" lIns="91440" tIns="45720" rIns="91440" bIns="45720" rtlCol="0" anchor="t">
            <a:normAutofit/>
          </a:bodyPr>
          <a:lstStyle/>
          <a:p>
            <a:r>
              <a:rPr lang="fr-FR" dirty="0"/>
              <a:t>Ramène tes collègues</a:t>
            </a:r>
          </a:p>
          <a:p>
            <a:r>
              <a:rPr lang="fr-FR" dirty="0"/>
              <a:t>Ramène ta famille, tes amis, tes voisins </a:t>
            </a:r>
            <a:endParaRPr lang="fr-FR" dirty="0">
              <a:ea typeface="Calibri"/>
              <a:cs typeface="Calibri"/>
            </a:endParaRPr>
          </a:p>
          <a:p>
            <a:r>
              <a:rPr lang="fr-FR" dirty="0"/>
              <a:t>Tractages lors d’événements et dans les entreprises du secteur</a:t>
            </a:r>
          </a:p>
          <a:p>
            <a:r>
              <a:rPr lang="fr-FR" dirty="0">
                <a:ea typeface="Calibri"/>
                <a:cs typeface="Calibri"/>
              </a:rPr>
              <a:t>A vous d’occuper les réseaux sociaux !</a:t>
            </a:r>
          </a:p>
          <a:p>
            <a:endParaRPr lang="fr-FR" dirty="0">
              <a:ea typeface="Calibri"/>
              <a:cs typeface="Calibri"/>
            </a:endParaRPr>
          </a:p>
        </p:txBody>
      </p:sp>
      <p:pic>
        <p:nvPicPr>
          <p:cNvPr id="2" name="Image 1" descr="Une image contenant noir, obscurité&#10;&#10;Description générée automatiquement">
            <a:extLst>
              <a:ext uri="{FF2B5EF4-FFF2-40B4-BE49-F238E27FC236}">
                <a16:creationId xmlns:a16="http://schemas.microsoft.com/office/drawing/2014/main" id="{4339BC9C-6427-93B4-A90D-C9C5FC35D765}"/>
              </a:ext>
            </a:extLst>
          </p:cNvPr>
          <p:cNvPicPr>
            <a:picLocks noChangeAspect="1"/>
          </p:cNvPicPr>
          <p:nvPr/>
        </p:nvPicPr>
        <p:blipFill>
          <a:blip r:embed="rId2"/>
          <a:stretch>
            <a:fillRect/>
          </a:stretch>
        </p:blipFill>
        <p:spPr>
          <a:xfrm>
            <a:off x="8540100" y="1625887"/>
            <a:ext cx="1857375" cy="1857375"/>
          </a:xfrm>
          <a:prstGeom prst="rect">
            <a:avLst/>
          </a:prstGeom>
        </p:spPr>
      </p:pic>
      <p:sp>
        <p:nvSpPr>
          <p:cNvPr id="3" name="Espace réservé du numéro de diapositive 2">
            <a:extLst>
              <a:ext uri="{FF2B5EF4-FFF2-40B4-BE49-F238E27FC236}">
                <a16:creationId xmlns:a16="http://schemas.microsoft.com/office/drawing/2014/main" id="{AB1AB23F-5E21-01EA-12E4-5611F7575C60}"/>
              </a:ext>
            </a:extLst>
          </p:cNvPr>
          <p:cNvSpPr>
            <a:spLocks noGrp="1"/>
          </p:cNvSpPr>
          <p:nvPr>
            <p:ph type="sldNum" sz="quarter" idx="12"/>
          </p:nvPr>
        </p:nvSpPr>
        <p:spPr/>
        <p:txBody>
          <a:bodyPr/>
          <a:lstStyle/>
          <a:p>
            <a:fld id="{20B35EF6-8718-4233-AC5A-D78F068ACFE5}" type="slidenum">
              <a:rPr lang="fr-FR" smtClean="0"/>
              <a:t>16</a:t>
            </a:fld>
            <a:endParaRPr lang="fr-FR"/>
          </a:p>
        </p:txBody>
      </p:sp>
    </p:spTree>
    <p:extLst>
      <p:ext uri="{BB962C8B-B14F-4D97-AF65-F5344CB8AC3E}">
        <p14:creationId xmlns:p14="http://schemas.microsoft.com/office/powerpoint/2010/main" val="2381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BA1B475-C562-16D5-3FA5-46858AC08B18}"/>
              </a:ext>
            </a:extLst>
          </p:cNvPr>
          <p:cNvPicPr>
            <a:picLocks noChangeAspect="1"/>
          </p:cNvPicPr>
          <p:nvPr/>
        </p:nvPicPr>
        <p:blipFill>
          <a:blip r:embed="rId2"/>
          <a:stretch>
            <a:fillRect/>
          </a:stretch>
        </p:blipFill>
        <p:spPr>
          <a:xfrm rot="20702486">
            <a:off x="1930803" y="4379477"/>
            <a:ext cx="3293206" cy="1922389"/>
          </a:xfrm>
          <a:prstGeom prst="rect">
            <a:avLst/>
          </a:prstGeom>
        </p:spPr>
      </p:pic>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15547" y="1560053"/>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a:latin typeface="Trebuchet MS" panose="22635452340000000000" pitchFamily="2"/>
              </a:rPr>
              <a:t>Tous solidaires pour une manif d’ampleur</a:t>
            </a:r>
          </a:p>
        </p:txBody>
      </p:sp>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4">
            <a:extLst>
              <a:ext uri="{FF2B5EF4-FFF2-40B4-BE49-F238E27FC236}">
                <a16:creationId xmlns:a16="http://schemas.microsoft.com/office/drawing/2014/main" id="{9CD9A5B7-6703-1D78-BF9F-355A69C32A29}"/>
              </a:ext>
            </a:extLst>
          </p:cNvPr>
          <p:cNvSpPr>
            <a:spLocks noGrp="1"/>
          </p:cNvSpPr>
          <p:nvPr>
            <p:ph idx="1"/>
          </p:nvPr>
        </p:nvSpPr>
        <p:spPr>
          <a:xfrm>
            <a:off x="415778" y="2329558"/>
            <a:ext cx="9611126" cy="2062235"/>
          </a:xfrm>
        </p:spPr>
        <p:txBody>
          <a:bodyPr vert="horz" lIns="91440" tIns="45720" rIns="91440" bIns="45720" rtlCol="0" anchor="t">
            <a:normAutofit fontScale="92500"/>
          </a:bodyPr>
          <a:lstStyle/>
          <a:p>
            <a:pPr marL="0" indent="0">
              <a:buNone/>
            </a:pPr>
            <a:r>
              <a:rPr lang="fr-FR" dirty="0"/>
              <a:t>Pour les frais de cette manif, dont les trajets des collègues des sites hors région parisienne, nous avons besoin d’un financement solidaire :</a:t>
            </a:r>
          </a:p>
          <a:p>
            <a:pPr marL="0" indent="0">
              <a:buNone/>
            </a:pPr>
            <a:endParaRPr lang="fr-FR" sz="1800" dirty="0"/>
          </a:p>
          <a:p>
            <a:pPr marL="0" indent="0">
              <a:buNone/>
            </a:pPr>
            <a:r>
              <a:rPr lang="fr-FR" dirty="0"/>
              <a:t>Lien vers cagnotte: </a:t>
            </a:r>
            <a:r>
              <a:rPr lang="fr-FR" sz="1800" u="sng" dirty="0">
                <a:solidFill>
                  <a:srgbClr val="0563C1"/>
                </a:solidFill>
                <a:effectLst/>
                <a:latin typeface="Calibri"/>
                <a:ea typeface="Calibri" panose="020F0502020204030204" pitchFamily="34" charset="0"/>
                <a:cs typeface="Calibri"/>
                <a:hlinkClick r:id="rId3"/>
              </a:rPr>
              <a:t>https://www.leetchi.com/fr/c/soutenez-les-actions-de-lintersyndicale-de-lirsn-pour-mobiliser-les-salaries-5868507?utm_source=copylink&amp;utm_medium=social_sharing</a:t>
            </a:r>
            <a:endParaRPr lang="fr-FR" sz="1800" dirty="0">
              <a:effectLst/>
              <a:latin typeface="Calibri"/>
              <a:ea typeface="Calibri" panose="020F0502020204030204" pitchFamily="34" charset="0"/>
              <a:cs typeface="Calibri"/>
            </a:endParaRPr>
          </a:p>
          <a:p>
            <a:pPr marL="0" indent="0">
              <a:buNone/>
            </a:pPr>
            <a:endParaRPr lang="fr-FR" dirty="0"/>
          </a:p>
          <a:p>
            <a:pPr marL="0" indent="0">
              <a:buNone/>
            </a:pPr>
            <a:endParaRPr lang="fr-FR" dirty="0"/>
          </a:p>
          <a:p>
            <a:endParaRPr lang="fr-FR" dirty="0"/>
          </a:p>
          <a:p>
            <a:pPr marL="0" indent="0">
              <a:buNone/>
            </a:pPr>
            <a:endParaRPr lang="fr-FR" dirty="0"/>
          </a:p>
        </p:txBody>
      </p:sp>
      <p:pic>
        <p:nvPicPr>
          <p:cNvPr id="6" name="Image 5" descr="Gilets jaunes : une cagnotte en Haute-Savoie pour aller manifester samedi à  Paris - France Bleu">
            <a:extLst>
              <a:ext uri="{FF2B5EF4-FFF2-40B4-BE49-F238E27FC236}">
                <a16:creationId xmlns:a16="http://schemas.microsoft.com/office/drawing/2014/main" id="{39641278-4903-A6BE-D6FB-4D53807C8DDB}"/>
              </a:ext>
            </a:extLst>
          </p:cNvPr>
          <p:cNvPicPr>
            <a:picLocks noChangeAspect="1"/>
          </p:cNvPicPr>
          <p:nvPr/>
        </p:nvPicPr>
        <p:blipFill rotWithShape="1">
          <a:blip r:embed="rId4"/>
          <a:srcRect r="37638" b="-649"/>
          <a:stretch/>
        </p:blipFill>
        <p:spPr>
          <a:xfrm>
            <a:off x="10023261" y="2040867"/>
            <a:ext cx="1770106" cy="1620179"/>
          </a:xfrm>
          <a:prstGeom prst="rect">
            <a:avLst/>
          </a:prstGeom>
        </p:spPr>
      </p:pic>
      <p:pic>
        <p:nvPicPr>
          <p:cNvPr id="7" name="Image 6" descr="Cagnottes en ligne : comment ne pas se faire avoir ? : Femme Actuelle Le MAG">
            <a:extLst>
              <a:ext uri="{FF2B5EF4-FFF2-40B4-BE49-F238E27FC236}">
                <a16:creationId xmlns:a16="http://schemas.microsoft.com/office/drawing/2014/main" id="{F4312D9D-4E2D-8DFA-88B3-B6964F9DF554}"/>
              </a:ext>
            </a:extLst>
          </p:cNvPr>
          <p:cNvPicPr>
            <a:picLocks noChangeAspect="1"/>
          </p:cNvPicPr>
          <p:nvPr/>
        </p:nvPicPr>
        <p:blipFill>
          <a:blip r:embed="rId5"/>
          <a:stretch>
            <a:fillRect/>
          </a:stretch>
        </p:blipFill>
        <p:spPr>
          <a:xfrm>
            <a:off x="9558362" y="3665139"/>
            <a:ext cx="1054277" cy="1054276"/>
          </a:xfrm>
          <a:prstGeom prst="rect">
            <a:avLst/>
          </a:prstGeom>
        </p:spPr>
      </p:pic>
      <p:sp>
        <p:nvSpPr>
          <p:cNvPr id="10" name="ZoneTexte 9">
            <a:extLst>
              <a:ext uri="{FF2B5EF4-FFF2-40B4-BE49-F238E27FC236}">
                <a16:creationId xmlns:a16="http://schemas.microsoft.com/office/drawing/2014/main" id="{F2F81CDF-9036-39DD-997C-84F536466E92}"/>
              </a:ext>
            </a:extLst>
          </p:cNvPr>
          <p:cNvSpPr txBox="1"/>
          <p:nvPr/>
        </p:nvSpPr>
        <p:spPr>
          <a:xfrm rot="20555189">
            <a:off x="4961423" y="5224114"/>
            <a:ext cx="3924477" cy="400110"/>
          </a:xfrm>
          <a:prstGeom prst="rect">
            <a:avLst/>
          </a:prstGeom>
          <a:noFill/>
          <a:ln w="38100">
            <a:solidFill>
              <a:srgbClr val="EE4757"/>
            </a:solidFill>
            <a:prstDash val="lgDash"/>
          </a:ln>
        </p:spPr>
        <p:txBody>
          <a:bodyPr wrap="square" lIns="91440" tIns="45720" rIns="91440" bIns="45720" rtlCol="0" anchor="t">
            <a:spAutoFit/>
          </a:bodyPr>
          <a:lstStyle/>
          <a:p>
            <a:pPr algn="ctr"/>
            <a:r>
              <a:rPr lang="fr-FR" sz="2000" b="1" dirty="0">
                <a:solidFill>
                  <a:srgbClr val="7FA8D9"/>
                </a:solidFill>
                <a:latin typeface="Bernard MT Condensed"/>
                <a:cs typeface="72 Condensed" panose="020B0506030000000003" pitchFamily="34" charset="0"/>
              </a:rPr>
              <a:t>Merci aux presque 200 contributeurs !</a:t>
            </a:r>
          </a:p>
        </p:txBody>
      </p:sp>
      <p:sp>
        <p:nvSpPr>
          <p:cNvPr id="3" name="Espace réservé du numéro de diapositive 2">
            <a:extLst>
              <a:ext uri="{FF2B5EF4-FFF2-40B4-BE49-F238E27FC236}">
                <a16:creationId xmlns:a16="http://schemas.microsoft.com/office/drawing/2014/main" id="{EA0DA725-8F2B-954D-AA3A-AF730CDCA24D}"/>
              </a:ext>
            </a:extLst>
          </p:cNvPr>
          <p:cNvSpPr>
            <a:spLocks noGrp="1"/>
          </p:cNvSpPr>
          <p:nvPr>
            <p:ph type="sldNum" sz="quarter" idx="12"/>
          </p:nvPr>
        </p:nvSpPr>
        <p:spPr/>
        <p:txBody>
          <a:bodyPr/>
          <a:lstStyle/>
          <a:p>
            <a:fld id="{20B35EF6-8718-4233-AC5A-D78F068ACFE5}" type="slidenum">
              <a:rPr lang="fr-FR" smtClean="0"/>
              <a:t>17</a:t>
            </a:fld>
            <a:endParaRPr lang="fr-FR"/>
          </a:p>
        </p:txBody>
      </p:sp>
    </p:spTree>
    <p:extLst>
      <p:ext uri="{BB962C8B-B14F-4D97-AF65-F5344CB8AC3E}">
        <p14:creationId xmlns:p14="http://schemas.microsoft.com/office/powerpoint/2010/main" val="409868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51680"/>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highlight>
                  <a:srgbClr val="FFFF00"/>
                </a:highlight>
                <a:latin typeface="Trebuchet MS" panose="22635452340000000000" pitchFamily="2"/>
              </a:rPr>
              <a:t>Questionnaire : extraits (XX répondants)</a:t>
            </a:r>
          </a:p>
        </p:txBody>
      </p:sp>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45C1AC1-49EA-F056-7040-01FC1FDDCD43}"/>
              </a:ext>
            </a:extLst>
          </p:cNvPr>
          <p:cNvSpPr>
            <a:spLocks noGrp="1"/>
          </p:cNvSpPr>
          <p:nvPr>
            <p:ph type="sldNum" sz="quarter" idx="12"/>
          </p:nvPr>
        </p:nvSpPr>
        <p:spPr/>
        <p:txBody>
          <a:bodyPr/>
          <a:lstStyle/>
          <a:p>
            <a:fld id="{20B35EF6-8718-4233-AC5A-D78F068ACFE5}" type="slidenum">
              <a:rPr lang="fr-FR" smtClean="0"/>
              <a:t>18</a:t>
            </a:fld>
            <a:endParaRPr lang="fr-FR"/>
          </a:p>
        </p:txBody>
      </p:sp>
    </p:spTree>
    <p:extLst>
      <p:ext uri="{BB962C8B-B14F-4D97-AF65-F5344CB8AC3E}">
        <p14:creationId xmlns:p14="http://schemas.microsoft.com/office/powerpoint/2010/main" val="312460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87DB3C9A-7158-740D-D09E-CEF810F70675}"/>
              </a:ext>
            </a:extLst>
          </p:cNvPr>
          <p:cNvSpPr>
            <a:spLocks noGrp="1"/>
          </p:cNvSpPr>
          <p:nvPr>
            <p:ph type="sldNum" sz="quarter" idx="12"/>
          </p:nvPr>
        </p:nvSpPr>
        <p:spPr/>
        <p:txBody>
          <a:bodyPr/>
          <a:lstStyle/>
          <a:p>
            <a:fld id="{20B35EF6-8718-4233-AC5A-D78F068ACFE5}" type="slidenum">
              <a:rPr lang="fr-FR" smtClean="0"/>
              <a:t>19</a:t>
            </a:fld>
            <a:endParaRPr lang="fr-FR"/>
          </a:p>
        </p:txBody>
      </p:sp>
      <p:sp>
        <p:nvSpPr>
          <p:cNvPr id="3" name="Espace réservé du texte 27">
            <a:extLst>
              <a:ext uri="{FF2B5EF4-FFF2-40B4-BE49-F238E27FC236}">
                <a16:creationId xmlns:a16="http://schemas.microsoft.com/office/drawing/2014/main" id="{275EB827-E268-45F2-7404-387CFAFB9DBC}"/>
              </a:ext>
            </a:extLst>
          </p:cNvPr>
          <p:cNvSpPr txBox="1">
            <a:spLocks/>
          </p:cNvSpPr>
          <p:nvPr/>
        </p:nvSpPr>
        <p:spPr>
          <a:xfrm>
            <a:off x="486568" y="1151680"/>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highlight>
                  <a:srgbClr val="FFFF00"/>
                </a:highlight>
                <a:latin typeface="Trebuchet MS" panose="22635452340000000000" pitchFamily="2"/>
              </a:rPr>
              <a:t>Questionnaire : extraits (XX répondants)</a:t>
            </a:r>
          </a:p>
        </p:txBody>
      </p:sp>
    </p:spTree>
    <p:extLst>
      <p:ext uri="{BB962C8B-B14F-4D97-AF65-F5344CB8AC3E}">
        <p14:creationId xmlns:p14="http://schemas.microsoft.com/office/powerpoint/2010/main" val="356822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9459E9-A27D-4840-BACD-5F6858CC3A82}"/>
              </a:ext>
            </a:extLst>
          </p:cNvPr>
          <p:cNvSpPr>
            <a:spLocks noGrp="1"/>
          </p:cNvSpPr>
          <p:nvPr>
            <p:ph idx="1"/>
          </p:nvPr>
        </p:nvSpPr>
        <p:spPr>
          <a:xfrm>
            <a:off x="443883" y="1970843"/>
            <a:ext cx="11448081" cy="4236180"/>
          </a:xfrm>
        </p:spPr>
        <p:txBody>
          <a:bodyPr>
            <a:normAutofit lnSpcReduction="10000"/>
          </a:bodyPr>
          <a:lstStyle/>
          <a:p>
            <a:pPr marL="514350" indent="-514350">
              <a:buFont typeface="+mj-lt"/>
              <a:buAutoNum type="arabicPeriod"/>
            </a:pPr>
            <a:r>
              <a:rPr lang="fr-FR" dirty="0"/>
              <a:t>Introduction</a:t>
            </a:r>
          </a:p>
          <a:p>
            <a:pPr marL="514350" indent="-514350">
              <a:buFont typeface="+mj-lt"/>
              <a:buAutoNum type="arabicPeriod"/>
            </a:pPr>
            <a:r>
              <a:rPr lang="fr-FR" dirty="0"/>
              <a:t>Projet loi où en est-on?</a:t>
            </a:r>
          </a:p>
          <a:p>
            <a:pPr marL="971550" lvl="1" indent="-514350">
              <a:buFont typeface="+mj-lt"/>
              <a:buAutoNum type="alphaLcPeriod"/>
            </a:pPr>
            <a:r>
              <a:rPr lang="fr-FR" dirty="0"/>
              <a:t>Bilan de la commission ATDD du 31/01</a:t>
            </a:r>
          </a:p>
          <a:p>
            <a:pPr marL="971550" lvl="1" indent="-514350">
              <a:buFont typeface="+mj-lt"/>
              <a:buAutoNum type="alphaLcPeriod"/>
            </a:pPr>
            <a:r>
              <a:rPr lang="fr-FR" dirty="0"/>
              <a:t>Calendrier législatif </a:t>
            </a:r>
          </a:p>
          <a:p>
            <a:pPr marL="514350" indent="-514350">
              <a:buFont typeface="+mj-lt"/>
              <a:buAutoNum type="arabicPeriod"/>
            </a:pPr>
            <a:r>
              <a:rPr lang="fr-FR" dirty="0"/>
              <a:t>A vous la parole !</a:t>
            </a:r>
          </a:p>
          <a:p>
            <a:pPr marL="514350" indent="-514350">
              <a:buFont typeface="+mj-lt"/>
              <a:buAutoNum type="arabicPeriod"/>
            </a:pPr>
            <a:r>
              <a:rPr lang="fr-FR" dirty="0"/>
              <a:t>Tous dans la rue le 08/02 !</a:t>
            </a:r>
          </a:p>
          <a:p>
            <a:pPr marL="971550" lvl="1" indent="-514350">
              <a:buFont typeface="+mj-lt"/>
              <a:buAutoNum type="alphaLcParenR"/>
            </a:pPr>
            <a:r>
              <a:rPr lang="fr-FR" dirty="0"/>
              <a:t>Scenario, ça se précise</a:t>
            </a:r>
          </a:p>
          <a:p>
            <a:pPr marL="971550" lvl="1" indent="-514350">
              <a:buFont typeface="+mj-lt"/>
              <a:buAutoNum type="alphaLcParenR"/>
            </a:pPr>
            <a:r>
              <a:rPr lang="fr-FR" dirty="0"/>
              <a:t>Cagnotte 8/02</a:t>
            </a:r>
          </a:p>
          <a:p>
            <a:pPr marL="514350" indent="-514350">
              <a:buFont typeface="+mj-lt"/>
              <a:buAutoNum type="arabicPeriod"/>
            </a:pPr>
            <a:r>
              <a:rPr lang="fr-FR" dirty="0"/>
              <a:t>Questionnaire comment le projet de réforme vous impacte, premiers résultats</a:t>
            </a:r>
          </a:p>
        </p:txBody>
      </p:sp>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2</a:t>
            </a:fld>
            <a:endParaRPr lang="fr-FR"/>
          </a:p>
        </p:txBody>
      </p:sp>
    </p:spTree>
    <p:extLst>
      <p:ext uri="{BB962C8B-B14F-4D97-AF65-F5344CB8AC3E}">
        <p14:creationId xmlns:p14="http://schemas.microsoft.com/office/powerpoint/2010/main" val="271262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p:txBody>
          <a:bodyPr/>
          <a:lstStyle/>
          <a:p>
            <a:fld id="{20B35EF6-8718-4233-AC5A-D78F068ACFE5}" type="slidenum">
              <a:rPr lang="fr-FR" smtClean="0"/>
              <a:t>20</a:t>
            </a:fld>
            <a:endParaRPr lang="fr-FR"/>
          </a:p>
        </p:txBody>
      </p:sp>
      <p:sp>
        <p:nvSpPr>
          <p:cNvPr id="7" name="ZoneTexte 6">
            <a:extLst>
              <a:ext uri="{FF2B5EF4-FFF2-40B4-BE49-F238E27FC236}">
                <a16:creationId xmlns:a16="http://schemas.microsoft.com/office/drawing/2014/main" id="{CF7FEBFA-2176-4B2E-BAF9-EEA4DFDD4AC7}"/>
              </a:ext>
            </a:extLst>
          </p:cNvPr>
          <p:cNvSpPr txBox="1"/>
          <p:nvPr/>
        </p:nvSpPr>
        <p:spPr>
          <a:xfrm rot="20481325">
            <a:off x="2322373" y="3390207"/>
            <a:ext cx="6590899" cy="1015663"/>
          </a:xfrm>
          <a:prstGeom prst="rect">
            <a:avLst/>
          </a:prstGeom>
          <a:noFill/>
          <a:ln w="76200">
            <a:solidFill>
              <a:srgbClr val="EE4757"/>
            </a:solidFill>
            <a:prstDash val="lgDash"/>
          </a:ln>
        </p:spPr>
        <p:txBody>
          <a:bodyPr wrap="square" rtlCol="0">
            <a:spAutoFit/>
          </a:bodyPr>
          <a:lstStyle/>
          <a:p>
            <a:r>
              <a:rPr lang="fr-FR" sz="6000" b="1">
                <a:solidFill>
                  <a:srgbClr val="EE4757"/>
                </a:solidFill>
                <a:latin typeface="Bernard MT Condensed" panose="02050806060905020404" pitchFamily="18" charset="0"/>
                <a:cs typeface="72 Condensed" panose="020B0506030000000003" pitchFamily="34" charset="0"/>
              </a:rPr>
              <a:t>Vous avez la parole !</a:t>
            </a:r>
          </a:p>
        </p:txBody>
      </p:sp>
    </p:spTree>
    <p:extLst>
      <p:ext uri="{BB962C8B-B14F-4D97-AF65-F5344CB8AC3E}">
        <p14:creationId xmlns:p14="http://schemas.microsoft.com/office/powerpoint/2010/main" val="226722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plein air, personne, ciel, habits&#10;&#10;Description générée automatiquement">
            <a:extLst>
              <a:ext uri="{FF2B5EF4-FFF2-40B4-BE49-F238E27FC236}">
                <a16:creationId xmlns:a16="http://schemas.microsoft.com/office/drawing/2014/main" id="{8170D091-7CD1-4997-BF6C-FC72F77E00B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20402404">
            <a:off x="3675117" y="4303161"/>
            <a:ext cx="4029940" cy="2267707"/>
          </a:xfrm>
          <a:prstGeom prst="rect">
            <a:avLst/>
          </a:prstGeom>
          <a:ln>
            <a:noFill/>
          </a:ln>
          <a:effectLst>
            <a:softEdge rad="112500"/>
          </a:effectLst>
        </p:spPr>
      </p:pic>
      <p:pic>
        <p:nvPicPr>
          <p:cNvPr id="7" name="Image 6" descr="Une image contenant plein air, personne, habits, ciel&#10;&#10;Description générée automatiquement">
            <a:extLst>
              <a:ext uri="{FF2B5EF4-FFF2-40B4-BE49-F238E27FC236}">
                <a16:creationId xmlns:a16="http://schemas.microsoft.com/office/drawing/2014/main" id="{C6CA7E27-37B6-4CC6-B7CF-0CA763ADE5B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7473"/>
          <a:stretch/>
        </p:blipFill>
        <p:spPr>
          <a:xfrm rot="20429407">
            <a:off x="3046278" y="1535683"/>
            <a:ext cx="3917668" cy="2424851"/>
          </a:xfrm>
          <a:prstGeom prst="rect">
            <a:avLst/>
          </a:prstGeom>
          <a:ln>
            <a:noFill/>
          </a:ln>
          <a:effectLst>
            <a:softEdge rad="112500"/>
          </a:effectLst>
        </p:spPr>
      </p:pic>
      <p:pic>
        <p:nvPicPr>
          <p:cNvPr id="3" name="Image 2" descr="Une image contenant habits, personne, plein air, femme&#10;&#10;Description générée automatiquement">
            <a:extLst>
              <a:ext uri="{FF2B5EF4-FFF2-40B4-BE49-F238E27FC236}">
                <a16:creationId xmlns:a16="http://schemas.microsoft.com/office/drawing/2014/main" id="{9EE226AF-1BF8-4D32-95FF-DD1799E2E4A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rot="5400000">
            <a:off x="-357661" y="3150337"/>
            <a:ext cx="4230501" cy="3172876"/>
          </a:xfrm>
          <a:prstGeom prst="rect">
            <a:avLst/>
          </a:prstGeom>
          <a:ln>
            <a:noFill/>
          </a:ln>
          <a:effectLst>
            <a:softEdge rad="112500"/>
          </a:effectLst>
        </p:spPr>
      </p:pic>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21</a:t>
            </a:fld>
            <a:endParaRPr lang="fr-FR"/>
          </a:p>
        </p:txBody>
      </p:sp>
      <p:sp>
        <p:nvSpPr>
          <p:cNvPr id="6" name="ZoneTexte 5">
            <a:extLst>
              <a:ext uri="{FF2B5EF4-FFF2-40B4-BE49-F238E27FC236}">
                <a16:creationId xmlns:a16="http://schemas.microsoft.com/office/drawing/2014/main" id="{136F32A9-7C15-450F-A18C-D96178A09E16}"/>
              </a:ext>
            </a:extLst>
          </p:cNvPr>
          <p:cNvSpPr txBox="1"/>
          <p:nvPr/>
        </p:nvSpPr>
        <p:spPr>
          <a:xfrm rot="-1200000">
            <a:off x="2906737" y="3542491"/>
            <a:ext cx="5502453" cy="861774"/>
          </a:xfrm>
          <a:prstGeom prst="rect">
            <a:avLst/>
          </a:prstGeom>
          <a:noFill/>
          <a:ln w="127000">
            <a:solidFill>
              <a:srgbClr val="EE4757"/>
            </a:solidFill>
            <a:prstDash val="lgDash"/>
          </a:ln>
        </p:spPr>
        <p:txBody>
          <a:bodyPr wrap="square" rtlCol="0">
            <a:spAutoFit/>
          </a:bodyPr>
          <a:lstStyle/>
          <a:p>
            <a:pPr algn="ctr"/>
            <a:r>
              <a:rPr lang="fr-FR" sz="5000" b="1">
                <a:solidFill>
                  <a:srgbClr val="EE4757"/>
                </a:solidFill>
                <a:latin typeface="Bernard MT Condensed" panose="02050806060905020404" pitchFamily="18" charset="0"/>
                <a:cs typeface="72 Condensed" panose="020B0506030000000003" pitchFamily="34" charset="0"/>
              </a:rPr>
              <a:t>Restons groupés !</a:t>
            </a:r>
          </a:p>
        </p:txBody>
      </p:sp>
      <p:pic>
        <p:nvPicPr>
          <p:cNvPr id="10" name="Image 9" descr="Une image contenant texte, Bleu électrique, habits, bleu&#10;&#10;Description générée automatiquement">
            <a:extLst>
              <a:ext uri="{FF2B5EF4-FFF2-40B4-BE49-F238E27FC236}">
                <a16:creationId xmlns:a16="http://schemas.microsoft.com/office/drawing/2014/main" id="{53369BDE-00BE-4A0E-864C-F2D1FD9F3B1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825077" y="1154930"/>
            <a:ext cx="1791849" cy="2457739"/>
          </a:xfrm>
          <a:prstGeom prst="rect">
            <a:avLst/>
          </a:prstGeom>
          <a:ln>
            <a:noFill/>
          </a:ln>
          <a:effectLst>
            <a:softEdge rad="112500"/>
          </a:effectLst>
        </p:spPr>
      </p:pic>
      <p:pic>
        <p:nvPicPr>
          <p:cNvPr id="12" name="Image 11" descr="Une image contenant texte, plein air, Vêtements à haute visibilité, vert&#10;&#10;Description générée automatiquement">
            <a:extLst>
              <a:ext uri="{FF2B5EF4-FFF2-40B4-BE49-F238E27FC236}">
                <a16:creationId xmlns:a16="http://schemas.microsoft.com/office/drawing/2014/main" id="{6F004D1B-DF03-42B2-9FBA-141040B8B409}"/>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7971077" y="4486478"/>
            <a:ext cx="1791849" cy="2433183"/>
          </a:xfrm>
          <a:prstGeom prst="rect">
            <a:avLst/>
          </a:prstGeom>
          <a:ln>
            <a:noFill/>
          </a:ln>
          <a:effectLst>
            <a:softEdge rad="112500"/>
          </a:effectLst>
        </p:spPr>
      </p:pic>
      <p:pic>
        <p:nvPicPr>
          <p:cNvPr id="14" name="Image 13" descr="Une image contenant plein air, personne, habits, homme&#10;&#10;Description générée automatiquement">
            <a:extLst>
              <a:ext uri="{FF2B5EF4-FFF2-40B4-BE49-F238E27FC236}">
                <a16:creationId xmlns:a16="http://schemas.microsoft.com/office/drawing/2014/main" id="{8C82D55A-36DA-4CC0-9C21-1CD1DD66F9CB}"/>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8562094" y="1847383"/>
            <a:ext cx="3659938" cy="2697729"/>
          </a:xfrm>
          <a:prstGeom prst="rect">
            <a:avLst/>
          </a:prstGeom>
          <a:ln>
            <a:noFill/>
          </a:ln>
          <a:effectLst>
            <a:softEdge rad="112500"/>
          </a:effectLst>
        </p:spPr>
      </p:pic>
      <p:pic>
        <p:nvPicPr>
          <p:cNvPr id="19" name="Image 18">
            <a:extLst>
              <a:ext uri="{FF2B5EF4-FFF2-40B4-BE49-F238E27FC236}">
                <a16:creationId xmlns:a16="http://schemas.microsoft.com/office/drawing/2014/main" id="{0312466D-33C8-478E-96DB-8C5D56AC00D8}"/>
              </a:ext>
            </a:extLst>
          </p:cNvPr>
          <p:cNvPicPr>
            <a:picLocks noChangeAspect="1"/>
          </p:cNvPicPr>
          <p:nvPr/>
        </p:nvPicPr>
        <p:blipFill>
          <a:blip r:embed="rId8"/>
          <a:stretch>
            <a:fillRect/>
          </a:stretch>
        </p:blipFill>
        <p:spPr>
          <a:xfrm rot="20016803">
            <a:off x="387864" y="1881042"/>
            <a:ext cx="2891395" cy="1486941"/>
          </a:xfrm>
          <a:prstGeom prst="rect">
            <a:avLst/>
          </a:prstGeom>
        </p:spPr>
      </p:pic>
      <p:pic>
        <p:nvPicPr>
          <p:cNvPr id="20" name="Image 19">
            <a:extLst>
              <a:ext uri="{FF2B5EF4-FFF2-40B4-BE49-F238E27FC236}">
                <a16:creationId xmlns:a16="http://schemas.microsoft.com/office/drawing/2014/main" id="{3B4C43EA-EEAE-4CF7-878F-D0FCEA18723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135666" y="5042434"/>
            <a:ext cx="2086366" cy="1496478"/>
          </a:xfrm>
          <a:prstGeom prst="rect">
            <a:avLst/>
          </a:prstGeom>
        </p:spPr>
      </p:pic>
    </p:spTree>
    <p:extLst>
      <p:ext uri="{BB962C8B-B14F-4D97-AF65-F5344CB8AC3E}">
        <p14:creationId xmlns:p14="http://schemas.microsoft.com/office/powerpoint/2010/main" val="279411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ein air, bâtiment, arbre, personne&#10;&#10;Description générée automatiquement">
            <a:extLst>
              <a:ext uri="{FF2B5EF4-FFF2-40B4-BE49-F238E27FC236}">
                <a16:creationId xmlns:a16="http://schemas.microsoft.com/office/drawing/2014/main" id="{30BE2B52-6157-4108-BA31-AC91F176FC8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5994"/>
          <a:stretch/>
        </p:blipFill>
        <p:spPr>
          <a:xfrm>
            <a:off x="0" y="1126278"/>
            <a:ext cx="12192000" cy="5731722"/>
          </a:xfrm>
          <a:prstGeom prst="rect">
            <a:avLst/>
          </a:prstGeom>
        </p:spPr>
      </p:pic>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p:txBody>
          <a:bodyPr/>
          <a:lstStyle/>
          <a:p>
            <a:fld id="{20B35EF6-8718-4233-AC5A-D78F068ACFE5}" type="slidenum">
              <a:rPr lang="fr-FR" smtClean="0"/>
              <a:t>22</a:t>
            </a:fld>
            <a:endParaRPr lang="fr-FR"/>
          </a:p>
        </p:txBody>
      </p:sp>
      <p:sp>
        <p:nvSpPr>
          <p:cNvPr id="8" name="ZoneTexte 7">
            <a:extLst>
              <a:ext uri="{FF2B5EF4-FFF2-40B4-BE49-F238E27FC236}">
                <a16:creationId xmlns:a16="http://schemas.microsoft.com/office/drawing/2014/main" id="{BE456AAB-4665-45DC-906D-B7F98D4FE062}"/>
              </a:ext>
            </a:extLst>
          </p:cNvPr>
          <p:cNvSpPr txBox="1"/>
          <p:nvPr/>
        </p:nvSpPr>
        <p:spPr>
          <a:xfrm rot="20889276">
            <a:off x="3613626" y="3152359"/>
            <a:ext cx="3631532" cy="707886"/>
          </a:xfrm>
          <a:prstGeom prst="rect">
            <a:avLst/>
          </a:prstGeom>
          <a:noFill/>
          <a:ln w="127000">
            <a:solidFill>
              <a:srgbClr val="EE4757"/>
            </a:solidFill>
            <a:prstDash val="lgDash"/>
          </a:ln>
        </p:spPr>
        <p:txBody>
          <a:bodyPr wrap="square" rtlCol="0">
            <a:spAutoFit/>
          </a:bodyPr>
          <a:lstStyle/>
          <a:p>
            <a:pPr algn="ctr"/>
            <a:r>
              <a:rPr lang="fr-FR" sz="4000" b="1">
                <a:solidFill>
                  <a:srgbClr val="EE4757"/>
                </a:solidFill>
                <a:latin typeface="Bernard MT Condensed" panose="02050806060905020404" pitchFamily="18" charset="0"/>
                <a:cs typeface="72 Condensed" panose="020B0506030000000003" pitchFamily="34" charset="0"/>
              </a:rPr>
              <a:t>Merci à tous</a:t>
            </a:r>
          </a:p>
        </p:txBody>
      </p:sp>
    </p:spTree>
    <p:extLst>
      <p:ext uri="{BB962C8B-B14F-4D97-AF65-F5344CB8AC3E}">
        <p14:creationId xmlns:p14="http://schemas.microsoft.com/office/powerpoint/2010/main" val="24858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9459E9-A27D-4840-BACD-5F6858CC3A82}"/>
              </a:ext>
            </a:extLst>
          </p:cNvPr>
          <p:cNvSpPr>
            <a:spLocks noGrp="1"/>
          </p:cNvSpPr>
          <p:nvPr>
            <p:ph idx="1"/>
          </p:nvPr>
        </p:nvSpPr>
        <p:spPr>
          <a:xfrm>
            <a:off x="443883" y="1970843"/>
            <a:ext cx="11448081" cy="4236180"/>
          </a:xfrm>
        </p:spPr>
        <p:txBody>
          <a:bodyPr>
            <a:normAutofit fontScale="85000" lnSpcReduction="20000"/>
          </a:bodyPr>
          <a:lstStyle/>
          <a:p>
            <a:pPr marL="514350" indent="-514350">
              <a:buFont typeface="+mj-lt"/>
              <a:buAutoNum type="arabicPeriod"/>
            </a:pPr>
            <a:r>
              <a:rPr lang="fr-FR"/>
              <a:t>Introduction (FJE)</a:t>
            </a:r>
          </a:p>
          <a:p>
            <a:pPr marL="514350" indent="-514350">
              <a:buFont typeface="+mj-lt"/>
              <a:buAutoNum type="arabicPeriod"/>
            </a:pPr>
            <a:r>
              <a:rPr lang="fr-FR"/>
              <a:t>Projet loi où en est-on?</a:t>
            </a:r>
          </a:p>
          <a:p>
            <a:pPr marL="971550" lvl="1" indent="-514350">
              <a:buFont typeface="+mj-lt"/>
              <a:buAutoNum type="arabicPeriod"/>
            </a:pPr>
            <a:r>
              <a:rPr lang="fr-FR"/>
              <a:t>Discussions avec les Sénateurs (Philippe)</a:t>
            </a:r>
          </a:p>
          <a:p>
            <a:pPr marL="971550" lvl="1" indent="-514350">
              <a:buFont typeface="+mj-lt"/>
              <a:buAutoNum type="arabicPeriod"/>
            </a:pPr>
            <a:r>
              <a:rPr lang="fr-FR"/>
              <a:t>Amendements proposés par l’intersyndicale (</a:t>
            </a:r>
            <a:r>
              <a:rPr lang="fr-FR" err="1"/>
              <a:t>NLQet</a:t>
            </a:r>
            <a:r>
              <a:rPr lang="fr-FR"/>
              <a:t> Tat)  </a:t>
            </a:r>
          </a:p>
          <a:p>
            <a:pPr marL="971550" lvl="1" indent="-514350">
              <a:buFont typeface="+mj-lt"/>
              <a:buAutoNum type="arabicPeriod"/>
            </a:pPr>
            <a:r>
              <a:rPr lang="fr-FR"/>
              <a:t>Calendrier législatif (Renaud) </a:t>
            </a:r>
          </a:p>
          <a:p>
            <a:pPr marL="514350" indent="-514350">
              <a:buFont typeface="+mj-lt"/>
              <a:buAutoNum type="arabicPeriod"/>
            </a:pPr>
            <a:r>
              <a:rPr lang="fr-FR"/>
              <a:t>A vous la parole !</a:t>
            </a:r>
          </a:p>
          <a:p>
            <a:pPr marL="514350" indent="-514350">
              <a:buFont typeface="+mj-lt"/>
              <a:buAutoNum type="arabicPeriod"/>
            </a:pPr>
            <a:r>
              <a:rPr lang="fr-FR"/>
              <a:t>Tous dans la rue le 08/02 !</a:t>
            </a:r>
          </a:p>
          <a:p>
            <a:pPr marL="971550" lvl="1" indent="-514350">
              <a:buFont typeface="+mj-lt"/>
              <a:buAutoNum type="arabicPeriod"/>
            </a:pPr>
            <a:r>
              <a:rPr lang="fr-FR"/>
              <a:t>5 bonnes raisons de manifester (Pascal et François)</a:t>
            </a:r>
          </a:p>
          <a:p>
            <a:pPr marL="971550" lvl="1" indent="-514350">
              <a:buFont typeface="+mj-lt"/>
              <a:buAutoNum type="arabicPeriod"/>
            </a:pPr>
            <a:r>
              <a:rPr lang="fr-FR"/>
              <a:t>Scenario (</a:t>
            </a:r>
            <a:r>
              <a:rPr lang="fr-FR" err="1"/>
              <a:t>Névéna</a:t>
            </a:r>
            <a:r>
              <a:rPr lang="fr-FR"/>
              <a:t>)</a:t>
            </a:r>
          </a:p>
          <a:p>
            <a:pPr marL="971550" lvl="1" indent="-514350">
              <a:buFont typeface="+mj-lt"/>
              <a:buAutoNum type="arabicPeriod"/>
            </a:pPr>
            <a:r>
              <a:rPr lang="fr-FR"/>
              <a:t>Cagnotte (Philippe)</a:t>
            </a:r>
          </a:p>
          <a:p>
            <a:pPr marL="514350" indent="-514350">
              <a:buFont typeface="+mj-lt"/>
              <a:buAutoNum type="arabicPeriod"/>
            </a:pPr>
            <a:r>
              <a:rPr lang="fr-FR"/>
              <a:t>Comment le projet de réforme vous impacte : répondez au questionnaire (Tat)</a:t>
            </a:r>
          </a:p>
          <a:p>
            <a:pPr marL="514350" indent="-514350">
              <a:buFont typeface="+mj-lt"/>
              <a:buAutoNum type="arabicPeriod"/>
            </a:pPr>
            <a:r>
              <a:rPr lang="fr-FR"/>
              <a:t>A vous la parole !</a:t>
            </a:r>
          </a:p>
        </p:txBody>
      </p:sp>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23</a:t>
            </a:fld>
            <a:endParaRPr lang="fr-FR"/>
          </a:p>
        </p:txBody>
      </p:sp>
    </p:spTree>
    <p:extLst>
      <p:ext uri="{BB962C8B-B14F-4D97-AF65-F5344CB8AC3E}">
        <p14:creationId xmlns:p14="http://schemas.microsoft.com/office/powerpoint/2010/main" val="189993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79D7C15D-5DF8-8C1D-B051-6F8D65ED1E8E}"/>
              </a:ext>
            </a:extLst>
          </p:cNvPr>
          <p:cNvSpPr/>
          <p:nvPr/>
        </p:nvSpPr>
        <p:spPr>
          <a:xfrm>
            <a:off x="4758133" y="6252205"/>
            <a:ext cx="1124124" cy="4421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4">
            <a:extLst>
              <a:ext uri="{FF2B5EF4-FFF2-40B4-BE49-F238E27FC236}">
                <a16:creationId xmlns:a16="http://schemas.microsoft.com/office/drawing/2014/main" id="{16AF088E-126D-87A2-7F80-BBDC6E227836}"/>
              </a:ext>
            </a:extLst>
          </p:cNvPr>
          <p:cNvSpPr txBox="1">
            <a:spLocks/>
          </p:cNvSpPr>
          <p:nvPr/>
        </p:nvSpPr>
        <p:spPr>
          <a:xfrm>
            <a:off x="402910" y="1947635"/>
            <a:ext cx="11218632" cy="1721828"/>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endParaRPr lang="fr-FR"/>
          </a:p>
        </p:txBody>
      </p:sp>
      <p:sp>
        <p:nvSpPr>
          <p:cNvPr id="7" name="ZoneTexte 6">
            <a:extLst>
              <a:ext uri="{FF2B5EF4-FFF2-40B4-BE49-F238E27FC236}">
                <a16:creationId xmlns:a16="http://schemas.microsoft.com/office/drawing/2014/main" id="{28624C82-B7F1-E699-7380-4E05A603E7B0}"/>
              </a:ext>
            </a:extLst>
          </p:cNvPr>
          <p:cNvSpPr txBox="1"/>
          <p:nvPr/>
        </p:nvSpPr>
        <p:spPr>
          <a:xfrm>
            <a:off x="307785" y="2991188"/>
            <a:ext cx="4734731" cy="523220"/>
          </a:xfrm>
          <a:prstGeom prst="rect">
            <a:avLst/>
          </a:prstGeom>
          <a:noFill/>
          <a:ln w="57150">
            <a:solidFill>
              <a:srgbClr val="FFC000"/>
            </a:solidFill>
            <a:prstDash val="lgDash"/>
          </a:ln>
        </p:spPr>
        <p:txBody>
          <a:bodyPr wrap="square" rtlCol="0">
            <a:spAutoFit/>
          </a:bodyPr>
          <a:lstStyle/>
          <a:p>
            <a:pPr algn="ctr"/>
            <a:r>
              <a:rPr lang="fr-FR" sz="2800" b="1">
                <a:solidFill>
                  <a:schemeClr val="accent2"/>
                </a:solidFill>
                <a:latin typeface="Bahnschrift SemiLight Condensed" panose="020B0502040204020203" pitchFamily="34" charset="0"/>
                <a:cs typeface="72 Condensed" panose="020B0506030000000003" pitchFamily="34" charset="0"/>
              </a:rPr>
              <a:t>Un an que nous résistons, continuons </a:t>
            </a:r>
          </a:p>
        </p:txBody>
      </p:sp>
      <p:sp>
        <p:nvSpPr>
          <p:cNvPr id="8" name="ZoneTexte 7">
            <a:extLst>
              <a:ext uri="{FF2B5EF4-FFF2-40B4-BE49-F238E27FC236}">
                <a16:creationId xmlns:a16="http://schemas.microsoft.com/office/drawing/2014/main" id="{5BA026A6-E3A4-18D3-AE12-E86FA9E2E372}"/>
              </a:ext>
            </a:extLst>
          </p:cNvPr>
          <p:cNvSpPr txBox="1"/>
          <p:nvPr/>
        </p:nvSpPr>
        <p:spPr>
          <a:xfrm>
            <a:off x="307785" y="4109216"/>
            <a:ext cx="5574472" cy="523220"/>
          </a:xfrm>
          <a:prstGeom prst="rect">
            <a:avLst/>
          </a:prstGeom>
          <a:noFill/>
          <a:ln w="57150">
            <a:solidFill>
              <a:schemeClr val="bg2">
                <a:lumMod val="50000"/>
              </a:schemeClr>
            </a:solidFill>
            <a:prstDash val="lgDash"/>
          </a:ln>
        </p:spPr>
        <p:txBody>
          <a:bodyPr wrap="square" rtlCol="0">
            <a:spAutoFit/>
          </a:bodyPr>
          <a:lstStyle/>
          <a:p>
            <a:pPr algn="ctr"/>
            <a:r>
              <a:rPr lang="fr-FR" sz="2800" b="1">
                <a:solidFill>
                  <a:schemeClr val="accent3">
                    <a:lumMod val="75000"/>
                  </a:schemeClr>
                </a:solidFill>
                <a:latin typeface="Bahnschrift SemiLight Condensed" panose="020B0502040204020203" pitchFamily="34" charset="0"/>
                <a:cs typeface="72 Condensed" panose="020B0506030000000003" pitchFamily="34" charset="0"/>
              </a:rPr>
              <a:t>Des périodes d’abattement, relevons-nous</a:t>
            </a:r>
          </a:p>
        </p:txBody>
      </p:sp>
      <p:sp>
        <p:nvSpPr>
          <p:cNvPr id="9" name="ZoneTexte 8">
            <a:extLst>
              <a:ext uri="{FF2B5EF4-FFF2-40B4-BE49-F238E27FC236}">
                <a16:creationId xmlns:a16="http://schemas.microsoft.com/office/drawing/2014/main" id="{DDA170F0-3FE4-F9A9-E86B-B7170B7BFB3E}"/>
              </a:ext>
            </a:extLst>
          </p:cNvPr>
          <p:cNvSpPr txBox="1"/>
          <p:nvPr/>
        </p:nvSpPr>
        <p:spPr>
          <a:xfrm>
            <a:off x="350114" y="5227244"/>
            <a:ext cx="4157944" cy="523220"/>
          </a:xfrm>
          <a:prstGeom prst="rect">
            <a:avLst/>
          </a:prstGeom>
          <a:noFill/>
          <a:ln w="57150">
            <a:solidFill>
              <a:srgbClr val="00B050"/>
            </a:solidFill>
            <a:prstDash val="lgDash"/>
          </a:ln>
        </p:spPr>
        <p:txBody>
          <a:bodyPr wrap="square" rtlCol="0">
            <a:spAutoFit/>
          </a:bodyPr>
          <a:lstStyle/>
          <a:p>
            <a:pPr algn="ctr"/>
            <a:r>
              <a:rPr lang="fr-FR" sz="2800" b="1">
                <a:solidFill>
                  <a:srgbClr val="00B050"/>
                </a:solidFill>
                <a:latin typeface="Bahnschrift SemiLight Condensed" panose="020B0502040204020203" pitchFamily="34" charset="0"/>
                <a:cs typeface="72 Condensed" panose="020B0506030000000003" pitchFamily="34" charset="0"/>
              </a:rPr>
              <a:t>Des moments de fierté et de joie</a:t>
            </a:r>
          </a:p>
        </p:txBody>
      </p:sp>
      <p:sp>
        <p:nvSpPr>
          <p:cNvPr id="10" name="ZoneTexte 9">
            <a:extLst>
              <a:ext uri="{FF2B5EF4-FFF2-40B4-BE49-F238E27FC236}">
                <a16:creationId xmlns:a16="http://schemas.microsoft.com/office/drawing/2014/main" id="{8C90B8A0-15AB-CAC3-5D99-DFEFE871A529}"/>
              </a:ext>
            </a:extLst>
          </p:cNvPr>
          <p:cNvSpPr txBox="1"/>
          <p:nvPr/>
        </p:nvSpPr>
        <p:spPr>
          <a:xfrm>
            <a:off x="2810821" y="1225986"/>
            <a:ext cx="6296705" cy="1200329"/>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sz="3600" b="1">
                <a:solidFill>
                  <a:srgbClr val="EE4757"/>
                </a:solidFill>
                <a:latin typeface="Bahnschrift SemiLight Condensed" panose="020B0502040204020203" pitchFamily="34" charset="0"/>
                <a:cs typeface="72 Condensed" panose="020B0506030000000003" pitchFamily="34" charset="0"/>
              </a:rPr>
              <a:t>Notre mobilisation plus que jamais nécessaire</a:t>
            </a:r>
          </a:p>
        </p:txBody>
      </p:sp>
      <p:sp>
        <p:nvSpPr>
          <p:cNvPr id="11" name="ZoneTexte 10">
            <a:extLst>
              <a:ext uri="{FF2B5EF4-FFF2-40B4-BE49-F238E27FC236}">
                <a16:creationId xmlns:a16="http://schemas.microsoft.com/office/drawing/2014/main" id="{323D3788-80A0-C8C5-4DC3-F4BE7E76D8CC}"/>
              </a:ext>
            </a:extLst>
          </p:cNvPr>
          <p:cNvSpPr txBox="1"/>
          <p:nvPr/>
        </p:nvSpPr>
        <p:spPr>
          <a:xfrm rot="20377985">
            <a:off x="6559666" y="2794119"/>
            <a:ext cx="4624708" cy="954107"/>
          </a:xfrm>
          <a:prstGeom prst="rect">
            <a:avLst/>
          </a:prstGeom>
          <a:noFill/>
          <a:ln w="57150">
            <a:solidFill>
              <a:srgbClr val="EE4757"/>
            </a:solidFill>
            <a:prstDash val="lgDash"/>
          </a:ln>
        </p:spPr>
        <p:txBody>
          <a:bodyPr wrap="square" rtlCol="0">
            <a:spAutoFit/>
          </a:bodyPr>
          <a:lstStyle/>
          <a:p>
            <a:pPr algn="ctr"/>
            <a:r>
              <a:rPr lang="fr-FR" sz="2800" b="1" dirty="0">
                <a:solidFill>
                  <a:srgbClr val="FF0000"/>
                </a:solidFill>
                <a:latin typeface="Bahnschrift SemiLight Condensed" panose="020B0502040204020203" pitchFamily="34" charset="0"/>
                <a:cs typeface="72 Condensed" panose="020B0506030000000003" pitchFamily="34" charset="0"/>
              </a:rPr>
              <a:t>Le 5, pour redire aux députés que nous sommes fiers de notre travail</a:t>
            </a:r>
          </a:p>
        </p:txBody>
      </p:sp>
      <p:sp>
        <p:nvSpPr>
          <p:cNvPr id="12" name="ZoneTexte 11">
            <a:extLst>
              <a:ext uri="{FF2B5EF4-FFF2-40B4-BE49-F238E27FC236}">
                <a16:creationId xmlns:a16="http://schemas.microsoft.com/office/drawing/2014/main" id="{B0B03594-2089-5CEA-3624-27CDF8FFFAFE}"/>
              </a:ext>
            </a:extLst>
          </p:cNvPr>
          <p:cNvSpPr txBox="1"/>
          <p:nvPr/>
        </p:nvSpPr>
        <p:spPr>
          <a:xfrm rot="20377985">
            <a:off x="6975367" y="3902960"/>
            <a:ext cx="4624708" cy="954107"/>
          </a:xfrm>
          <a:prstGeom prst="rect">
            <a:avLst/>
          </a:prstGeom>
          <a:noFill/>
          <a:ln w="57150">
            <a:solidFill>
              <a:srgbClr val="7030A0"/>
            </a:solidFill>
            <a:prstDash val="lgDash"/>
          </a:ln>
        </p:spPr>
        <p:txBody>
          <a:bodyPr wrap="square" rtlCol="0">
            <a:spAutoFit/>
          </a:bodyPr>
          <a:lstStyle/>
          <a:p>
            <a:pPr algn="ctr"/>
            <a:r>
              <a:rPr lang="fr-FR" sz="2800" b="1" dirty="0">
                <a:solidFill>
                  <a:srgbClr val="7030A0"/>
                </a:solidFill>
                <a:latin typeface="Bahnschrift SemiLight Condensed" panose="020B0502040204020203" pitchFamily="34" charset="0"/>
                <a:cs typeface="72 Condensed" panose="020B0506030000000003" pitchFamily="34" charset="0"/>
              </a:rPr>
              <a:t>Le 5 pour </a:t>
            </a:r>
            <a:r>
              <a:rPr lang="fr-FR" sz="2800" b="1" u="sng" dirty="0">
                <a:solidFill>
                  <a:srgbClr val="7030A0"/>
                </a:solidFill>
                <a:latin typeface="Bahnschrift SemiLight Condensed" panose="020B0502040204020203" pitchFamily="34" charset="0"/>
                <a:cs typeface="72 Condensed" panose="020B0506030000000003" pitchFamily="34" charset="0"/>
              </a:rPr>
              <a:t>dire</a:t>
            </a:r>
            <a:r>
              <a:rPr lang="fr-FR" sz="2800" b="1" dirty="0">
                <a:solidFill>
                  <a:srgbClr val="7030A0"/>
                </a:solidFill>
                <a:latin typeface="Bahnschrift SemiLight Condensed" panose="020B0502040204020203" pitchFamily="34" charset="0"/>
                <a:cs typeface="72 Condensed" panose="020B0506030000000003" pitchFamily="34" charset="0"/>
              </a:rPr>
              <a:t> aux députés d’amender le projet de loi</a:t>
            </a:r>
          </a:p>
        </p:txBody>
      </p:sp>
      <p:sp>
        <p:nvSpPr>
          <p:cNvPr id="14" name="ZoneTexte 13">
            <a:extLst>
              <a:ext uri="{FF2B5EF4-FFF2-40B4-BE49-F238E27FC236}">
                <a16:creationId xmlns:a16="http://schemas.microsoft.com/office/drawing/2014/main" id="{B175F7EE-85B9-853B-7DA2-7DE14329309C}"/>
              </a:ext>
            </a:extLst>
          </p:cNvPr>
          <p:cNvSpPr txBox="1"/>
          <p:nvPr/>
        </p:nvSpPr>
        <p:spPr>
          <a:xfrm rot="20377985">
            <a:off x="7391067" y="5011800"/>
            <a:ext cx="4624708" cy="954107"/>
          </a:xfrm>
          <a:prstGeom prst="rect">
            <a:avLst/>
          </a:prstGeom>
          <a:noFill/>
          <a:ln w="57150">
            <a:solidFill>
              <a:schemeClr val="accent2">
                <a:lumMod val="75000"/>
              </a:schemeClr>
            </a:solidFill>
            <a:prstDash val="lgDash"/>
          </a:ln>
        </p:spPr>
        <p:txBody>
          <a:bodyPr wrap="square" rtlCol="0">
            <a:spAutoFit/>
          </a:bodyPr>
          <a:lstStyle/>
          <a:p>
            <a:pPr algn="ctr"/>
            <a:r>
              <a:rPr lang="fr-FR" sz="2800" b="1" dirty="0">
                <a:solidFill>
                  <a:schemeClr val="accent4">
                    <a:lumMod val="75000"/>
                  </a:schemeClr>
                </a:solidFill>
                <a:latin typeface="Bahnschrift SemiLight Condensed" panose="020B0502040204020203" pitchFamily="34" charset="0"/>
                <a:cs typeface="72 Condensed" panose="020B0506030000000003" pitchFamily="34" charset="0"/>
              </a:rPr>
              <a:t>Le 5, pour crier notre opposition à la fusion </a:t>
            </a:r>
          </a:p>
        </p:txBody>
      </p:sp>
      <p:sp>
        <p:nvSpPr>
          <p:cNvPr id="2" name="Espace réservé du numéro de diapositive 1">
            <a:extLst>
              <a:ext uri="{FF2B5EF4-FFF2-40B4-BE49-F238E27FC236}">
                <a16:creationId xmlns:a16="http://schemas.microsoft.com/office/drawing/2014/main" id="{D43C677F-0E53-53E8-597F-384E3C2D95F5}"/>
              </a:ext>
            </a:extLst>
          </p:cNvPr>
          <p:cNvSpPr>
            <a:spLocks noGrp="1"/>
          </p:cNvSpPr>
          <p:nvPr>
            <p:ph type="sldNum" sz="quarter" idx="12"/>
          </p:nvPr>
        </p:nvSpPr>
        <p:spPr/>
        <p:txBody>
          <a:bodyPr/>
          <a:lstStyle/>
          <a:p>
            <a:fld id="{20B35EF6-8718-4233-AC5A-D78F068ACFE5}" type="slidenum">
              <a:rPr lang="fr-FR" smtClean="0"/>
              <a:t>3</a:t>
            </a:fld>
            <a:endParaRPr lang="fr-FR"/>
          </a:p>
        </p:txBody>
      </p:sp>
      <p:pic>
        <p:nvPicPr>
          <p:cNvPr id="1026" name="Picture 2" descr="Stickers shadock à acheter en ligne | Spreadshirt">
            <a:extLst>
              <a:ext uri="{FF2B5EF4-FFF2-40B4-BE49-F238E27FC236}">
                <a16:creationId xmlns:a16="http://schemas.microsoft.com/office/drawing/2014/main" id="{38A79E53-1BBB-24AA-BFE6-8C6CFA536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499" y="4464117"/>
            <a:ext cx="2304537" cy="230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8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272825" y="1143291"/>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Entrée du PJL au parlement</a:t>
            </a:r>
          </a:p>
        </p:txBody>
      </p:sp>
      <p:sp>
        <p:nvSpPr>
          <p:cNvPr id="7" name="Espace réservé du contenu 4">
            <a:extLst>
              <a:ext uri="{FF2B5EF4-FFF2-40B4-BE49-F238E27FC236}">
                <a16:creationId xmlns:a16="http://schemas.microsoft.com/office/drawing/2014/main" id="{0B32EAFD-5FFF-1406-E4FF-71EAB4D063F1}"/>
              </a:ext>
            </a:extLst>
          </p:cNvPr>
          <p:cNvSpPr>
            <a:spLocks noGrp="1"/>
          </p:cNvSpPr>
          <p:nvPr>
            <p:ph idx="1"/>
          </p:nvPr>
        </p:nvSpPr>
        <p:spPr>
          <a:xfrm>
            <a:off x="402679" y="2104180"/>
            <a:ext cx="11218863" cy="3554281"/>
          </a:xfrm>
        </p:spPr>
        <p:txBody>
          <a:bodyPr vert="horz" lIns="91440" tIns="45720" rIns="91440" bIns="45720" rtlCol="0">
            <a:normAutofit/>
          </a:bodyPr>
          <a:lstStyle/>
          <a:p>
            <a:pPr lvl="1">
              <a:buFont typeface="Wingdings" panose="05000000000000000000" pitchFamily="2" charset="2"/>
              <a:buChar char="Ø"/>
            </a:pPr>
            <a:r>
              <a:rPr lang="fr-FR" dirty="0"/>
              <a:t> Rapporteur : J.L. </a:t>
            </a:r>
            <a:r>
              <a:rPr lang="fr-FR" dirty="0" err="1"/>
              <a:t>Fugit</a:t>
            </a:r>
            <a:r>
              <a:rPr lang="fr-FR" dirty="0"/>
              <a:t> (renaissance)</a:t>
            </a:r>
          </a:p>
          <a:p>
            <a:pPr lvl="1">
              <a:buFont typeface="Wingdings" panose="05000000000000000000" pitchFamily="2" charset="2"/>
              <a:buChar char="Ø"/>
            </a:pPr>
            <a:r>
              <a:rPr lang="fr-FR" dirty="0"/>
              <a:t>Passage en commission affaires économiques le 4 mars sur amendements </a:t>
            </a:r>
            <a:r>
              <a:rPr lang="nb-NO" dirty="0"/>
              <a:t>2 ter, 12, 16, 17, 17 bis, 17 ter et 18</a:t>
            </a:r>
            <a:r>
              <a:rPr lang="fr-FR" dirty="0"/>
              <a:t>  </a:t>
            </a:r>
          </a:p>
          <a:p>
            <a:pPr lvl="1">
              <a:buFont typeface="Wingdings" panose="05000000000000000000" pitchFamily="2" charset="2"/>
              <a:buChar char="Ø"/>
            </a:pPr>
            <a:r>
              <a:rPr lang="fr-FR" dirty="0"/>
              <a:t>Passage en commissions développement durable (DDAT) les 5 et 6 mars sur l’ensemble du texte</a:t>
            </a:r>
          </a:p>
          <a:p>
            <a:pPr lvl="1">
              <a:buFont typeface="Wingdings" panose="05000000000000000000" pitchFamily="2" charset="2"/>
              <a:buChar char="Ø"/>
            </a:pPr>
            <a:r>
              <a:rPr lang="fr-FR" dirty="0"/>
              <a:t>Texte examiné en séance à partir du 11 mars</a:t>
            </a:r>
          </a:p>
          <a:p>
            <a:pPr lvl="1">
              <a:buFont typeface="Wingdings" panose="05000000000000000000" pitchFamily="2" charset="2"/>
              <a:buChar char="Ø"/>
            </a:pPr>
            <a:r>
              <a:rPr lang="fr-FR" dirty="0"/>
              <a:t>Vote solennel : date non déterminée</a:t>
            </a:r>
          </a:p>
        </p:txBody>
      </p:sp>
    </p:spTree>
    <p:extLst>
      <p:ext uri="{BB962C8B-B14F-4D97-AF65-F5344CB8AC3E}">
        <p14:creationId xmlns:p14="http://schemas.microsoft.com/office/powerpoint/2010/main" val="346108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812912" y="1151680"/>
            <a:ext cx="10658568"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Retour sur la séance publique au sénat</a:t>
            </a:r>
          </a:p>
        </p:txBody>
      </p: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62144" y="2740460"/>
            <a:ext cx="11012144" cy="3340743"/>
          </a:xfrm>
        </p:spPr>
        <p:txBody>
          <a:bodyPr vert="horz" lIns="91440" tIns="45720" rIns="91440" bIns="45720" rtlCol="0" anchor="t">
            <a:normAutofit lnSpcReduction="10000"/>
          </a:bodyPr>
          <a:lstStyle/>
          <a:p>
            <a:pPr lvl="1"/>
            <a:r>
              <a:rPr lang="fr-FR" b="1" dirty="0">
                <a:highlight>
                  <a:srgbClr val="FFFF00"/>
                </a:highlight>
              </a:rPr>
              <a:t>59</a:t>
            </a:r>
            <a:r>
              <a:rPr lang="fr-FR" b="1" dirty="0"/>
              <a:t> amendements déposés</a:t>
            </a:r>
          </a:p>
          <a:p>
            <a:pPr lvl="1"/>
            <a:r>
              <a:rPr lang="fr-FR" b="1" dirty="0">
                <a:highlight>
                  <a:srgbClr val="FFFF00"/>
                </a:highlight>
              </a:rPr>
              <a:t>XX</a:t>
            </a:r>
            <a:r>
              <a:rPr lang="fr-FR" b="1" dirty="0"/>
              <a:t> adoptés et </a:t>
            </a:r>
            <a:r>
              <a:rPr lang="fr-FR" b="1" dirty="0">
                <a:highlight>
                  <a:srgbClr val="FFFF00"/>
                </a:highlight>
              </a:rPr>
              <a:t>XX</a:t>
            </a:r>
            <a:r>
              <a:rPr lang="fr-FR" b="1" dirty="0"/>
              <a:t> refusés</a:t>
            </a:r>
            <a:endParaRPr lang="fr-FR" b="1" dirty="0">
              <a:ea typeface="Calibri"/>
              <a:cs typeface="Calibri"/>
            </a:endParaRPr>
          </a:p>
          <a:p>
            <a:pPr lvl="1"/>
            <a:r>
              <a:rPr lang="fr-FR" b="1" dirty="0"/>
              <a:t>Motion de rejet déposés par </a:t>
            </a:r>
            <a:r>
              <a:rPr lang="fr-FR" b="1" dirty="0">
                <a:highlight>
                  <a:srgbClr val="FFFF00"/>
                </a:highlight>
              </a:rPr>
              <a:t>80 sénateurs </a:t>
            </a:r>
            <a:r>
              <a:rPr lang="fr-FR" b="1" dirty="0"/>
              <a:t>: refusée</a:t>
            </a:r>
          </a:p>
          <a:p>
            <a:pPr lvl="1"/>
            <a:r>
              <a:rPr lang="fr-FR" b="1" dirty="0">
                <a:highlight>
                  <a:srgbClr val="FFFF00"/>
                </a:highlight>
              </a:rPr>
              <a:t>14/16</a:t>
            </a:r>
            <a:r>
              <a:rPr lang="fr-FR" b="1" dirty="0"/>
              <a:t>  de nos amendements proposés par les sénateurs rencontrés</a:t>
            </a:r>
          </a:p>
          <a:p>
            <a:pPr lvl="1"/>
            <a:r>
              <a:rPr lang="fr-FR" b="1" dirty="0">
                <a:highlight>
                  <a:srgbClr val="FFFF00"/>
                </a:highlight>
                <a:cs typeface="Calibri" panose="020F0502020204030204"/>
              </a:rPr>
              <a:t>4 amendements proposés par l'IS adoptés </a:t>
            </a:r>
            <a:r>
              <a:rPr lang="fr-FR" b="1" dirty="0">
                <a:cs typeface="Calibri" panose="020F0502020204030204"/>
              </a:rPr>
              <a:t>: </a:t>
            </a:r>
          </a:p>
          <a:p>
            <a:pPr lvl="2"/>
            <a:r>
              <a:rPr lang="fr-FR" b="1" dirty="0">
                <a:cs typeface="Calibri" panose="020F0502020204030204"/>
              </a:rPr>
              <a:t>Commission d'éthique et de déontologie</a:t>
            </a:r>
          </a:p>
          <a:p>
            <a:pPr lvl="2"/>
            <a:r>
              <a:rPr lang="fr-FR" b="1" dirty="0">
                <a:cs typeface="Calibri" panose="020F0502020204030204"/>
              </a:rPr>
              <a:t>Retrait de la clause du grand père pour le transfert des accords et conventions </a:t>
            </a:r>
          </a:p>
          <a:p>
            <a:pPr lvl="2"/>
            <a:r>
              <a:rPr lang="fr-FR" b="1" dirty="0">
                <a:cs typeface="Calibri" panose="020F0502020204030204"/>
              </a:rPr>
              <a:t>Modification du terme agents en terme personnel</a:t>
            </a:r>
          </a:p>
          <a:p>
            <a:pPr lvl="2"/>
            <a:r>
              <a:rPr lang="fr-FR" b="1" dirty="0">
                <a:cs typeface="Calibri" panose="020F0502020204030204"/>
              </a:rPr>
              <a:t>Transfert des biens au comité social économique et non d'entreprise</a:t>
            </a:r>
            <a:endParaRPr lang="fr-FR" b="1" dirty="0"/>
          </a:p>
          <a:p>
            <a:pPr lvl="1"/>
            <a:endParaRPr lang="fr-FR" b="1" dirty="0">
              <a:ea typeface="Calibri"/>
              <a:cs typeface="Calibri"/>
            </a:endParaRPr>
          </a:p>
          <a:p>
            <a:pPr marL="457200" lvl="1" indent="0">
              <a:buNone/>
            </a:pPr>
            <a:endParaRPr lang="fr-FR" b="1" dirty="0">
              <a:cs typeface="Calibri" panose="020F0502020204030204"/>
            </a:endParaRPr>
          </a:p>
          <a:p>
            <a:pPr marL="457200" lvl="1" indent="0" algn="ctr">
              <a:buNone/>
            </a:pPr>
            <a:endParaRPr lang="fr-FR" sz="3800" dirty="0">
              <a:cs typeface="Calibri" panose="020F0502020204030204"/>
            </a:endParaRPr>
          </a:p>
        </p:txBody>
      </p:sp>
      <p:sp>
        <p:nvSpPr>
          <p:cNvPr id="2" name="Espace réservé du numéro de diapositive 1">
            <a:extLst>
              <a:ext uri="{FF2B5EF4-FFF2-40B4-BE49-F238E27FC236}">
                <a16:creationId xmlns:a16="http://schemas.microsoft.com/office/drawing/2014/main" id="{3C01FE45-E017-0BDB-A356-1E3842DFCF93}"/>
              </a:ext>
            </a:extLst>
          </p:cNvPr>
          <p:cNvSpPr>
            <a:spLocks noGrp="1"/>
          </p:cNvSpPr>
          <p:nvPr>
            <p:ph type="sldNum" sz="quarter" idx="12"/>
          </p:nvPr>
        </p:nvSpPr>
        <p:spPr/>
        <p:txBody>
          <a:bodyPr/>
          <a:lstStyle/>
          <a:p>
            <a:fld id="{20B35EF6-8718-4233-AC5A-D78F068ACFE5}" type="slidenum">
              <a:rPr lang="fr-FR" smtClean="0"/>
              <a:t>5</a:t>
            </a:fld>
            <a:endParaRPr lang="fr-FR"/>
          </a:p>
        </p:txBody>
      </p:sp>
    </p:spTree>
    <p:extLst>
      <p:ext uri="{BB962C8B-B14F-4D97-AF65-F5344CB8AC3E}">
        <p14:creationId xmlns:p14="http://schemas.microsoft.com/office/powerpoint/2010/main" val="376477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812912" y="1151680"/>
            <a:ext cx="10658568"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Retour sur la séance publique du sénat</a:t>
            </a:r>
          </a:p>
        </p:txBody>
      </p: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62144" y="2740461"/>
            <a:ext cx="11012144" cy="779561"/>
          </a:xfrm>
        </p:spPr>
        <p:txBody>
          <a:bodyPr vert="horz" lIns="91440" tIns="45720" rIns="91440" bIns="45720" rtlCol="0">
            <a:normAutofit/>
          </a:bodyPr>
          <a:lstStyle/>
          <a:p>
            <a:pPr marL="457200" lvl="1" indent="0">
              <a:buNone/>
            </a:pPr>
            <a:r>
              <a:rPr lang="fr-FR" b="1" u="sng" dirty="0"/>
              <a:t>Projet 20/12/2023</a:t>
            </a:r>
          </a:p>
          <a:p>
            <a:pPr marL="457200" lvl="1" indent="0">
              <a:buNone/>
            </a:pPr>
            <a:r>
              <a:rPr lang="fr-FR" sz="2000" dirty="0"/>
              <a:t>La structure juridique de l’ASN n’évolue pas, les membres du collège sont conservés</a:t>
            </a:r>
          </a:p>
          <a:p>
            <a:pPr marL="457200" lvl="1" indent="0" algn="ctr">
              <a:buNone/>
            </a:pPr>
            <a:endParaRPr lang="fr-FR" sz="3800" dirty="0"/>
          </a:p>
        </p:txBody>
      </p:sp>
      <p:sp>
        <p:nvSpPr>
          <p:cNvPr id="11" name="Espace réservé du contenu 4">
            <a:extLst>
              <a:ext uri="{FF2B5EF4-FFF2-40B4-BE49-F238E27FC236}">
                <a16:creationId xmlns:a16="http://schemas.microsoft.com/office/drawing/2014/main" id="{B92024CD-27C9-CCB3-AC84-C74A6B798B06}"/>
              </a:ext>
            </a:extLst>
          </p:cNvPr>
          <p:cNvSpPr txBox="1">
            <a:spLocks/>
          </p:cNvSpPr>
          <p:nvPr/>
        </p:nvSpPr>
        <p:spPr>
          <a:xfrm>
            <a:off x="-62144" y="3793192"/>
            <a:ext cx="10484528" cy="1230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fr-FR" b="1" u="sng" dirty="0"/>
              <a:t>Amendement proposé par l’IS  </a:t>
            </a:r>
          </a:p>
          <a:p>
            <a:pPr marL="457200" lvl="1" indent="0">
              <a:buNone/>
            </a:pPr>
            <a:r>
              <a:rPr lang="fr-FR" sz="2000" dirty="0"/>
              <a:t>Transformer AAI en API (autorité publique indépendante) pour avoir une personnalité morale, une gestion budgétaire plus simple, un CSE </a:t>
            </a:r>
          </a:p>
          <a:p>
            <a:pPr marL="457200" lvl="1" indent="0" algn="ctr">
              <a:buFont typeface="Arial" panose="020B0604020202020204" pitchFamily="34" charset="0"/>
              <a:buNone/>
            </a:pPr>
            <a:endParaRPr lang="fr-FR" sz="4400" dirty="0"/>
          </a:p>
        </p:txBody>
      </p:sp>
      <p:sp>
        <p:nvSpPr>
          <p:cNvPr id="3" name="ZoneTexte 2">
            <a:extLst>
              <a:ext uri="{FF2B5EF4-FFF2-40B4-BE49-F238E27FC236}">
                <a16:creationId xmlns:a16="http://schemas.microsoft.com/office/drawing/2014/main" id="{13E50663-19A1-2CD9-F63A-087CEB1D767A}"/>
              </a:ext>
            </a:extLst>
          </p:cNvPr>
          <p:cNvSpPr txBox="1"/>
          <p:nvPr/>
        </p:nvSpPr>
        <p:spPr>
          <a:xfrm>
            <a:off x="4361080" y="2065770"/>
            <a:ext cx="3310042" cy="523220"/>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sz="2800" b="1">
                <a:solidFill>
                  <a:srgbClr val="7FA8D9"/>
                </a:solidFill>
                <a:cs typeface="72 Condensed" panose="020B0506030000000003" pitchFamily="34" charset="0"/>
              </a:rPr>
              <a:t>Structure juridique </a:t>
            </a:r>
          </a:p>
        </p:txBody>
      </p:sp>
      <p:sp>
        <p:nvSpPr>
          <p:cNvPr id="2" name="ZoneTexte 1">
            <a:extLst>
              <a:ext uri="{FF2B5EF4-FFF2-40B4-BE49-F238E27FC236}">
                <a16:creationId xmlns:a16="http://schemas.microsoft.com/office/drawing/2014/main" id="{EF4F676F-E93C-BB2B-6D17-57CA21E952EC}"/>
              </a:ext>
            </a:extLst>
          </p:cNvPr>
          <p:cNvSpPr txBox="1"/>
          <p:nvPr/>
        </p:nvSpPr>
        <p:spPr>
          <a:xfrm>
            <a:off x="3196347" y="5060533"/>
            <a:ext cx="5799306" cy="523220"/>
          </a:xfrm>
          <a:prstGeom prst="rect">
            <a:avLst/>
          </a:prstGeom>
          <a:noFill/>
          <a:ln w="57150">
            <a:solidFill>
              <a:srgbClr val="EE4757"/>
            </a:solidFill>
            <a:prstDash val="lgDash"/>
          </a:ln>
        </p:spPr>
        <p:txBody>
          <a:bodyPr wrap="square" lIns="91440" tIns="45720" rIns="91440" bIns="45720" rtlCol="0" anchor="t">
            <a:spAutoFit/>
          </a:bodyPr>
          <a:lstStyle/>
          <a:p>
            <a:pPr algn="ctr">
              <a:spcBef>
                <a:spcPts val="600"/>
              </a:spcBef>
              <a:spcAft>
                <a:spcPts val="600"/>
              </a:spcAft>
            </a:pPr>
            <a:r>
              <a:rPr lang="fr-FR" sz="2800" b="1" dirty="0">
                <a:solidFill>
                  <a:srgbClr val="EE4757"/>
                </a:solidFill>
                <a:latin typeface="Bahnschrift SemiLight Condensed"/>
                <a:cs typeface="72 Condensed" panose="020B0506030000000003" pitchFamily="34" charset="0"/>
              </a:rPr>
              <a:t>Amendement non adopté lors de la séance</a:t>
            </a:r>
          </a:p>
        </p:txBody>
      </p:sp>
      <p:sp>
        <p:nvSpPr>
          <p:cNvPr id="4" name="Espace réservé du numéro de diapositive 3">
            <a:extLst>
              <a:ext uri="{FF2B5EF4-FFF2-40B4-BE49-F238E27FC236}">
                <a16:creationId xmlns:a16="http://schemas.microsoft.com/office/drawing/2014/main" id="{00F577D9-FB14-B2F5-F514-804646028CB5}"/>
              </a:ext>
            </a:extLst>
          </p:cNvPr>
          <p:cNvSpPr>
            <a:spLocks noGrp="1"/>
          </p:cNvSpPr>
          <p:nvPr>
            <p:ph type="sldNum" sz="quarter" idx="12"/>
          </p:nvPr>
        </p:nvSpPr>
        <p:spPr/>
        <p:txBody>
          <a:bodyPr/>
          <a:lstStyle/>
          <a:p>
            <a:fld id="{20B35EF6-8718-4233-AC5A-D78F068ACFE5}" type="slidenum">
              <a:rPr lang="fr-FR" smtClean="0"/>
              <a:t>6</a:t>
            </a:fld>
            <a:endParaRPr lang="fr-FR"/>
          </a:p>
        </p:txBody>
      </p:sp>
      <p:sp>
        <p:nvSpPr>
          <p:cNvPr id="5" name="ZoneTexte 4">
            <a:extLst>
              <a:ext uri="{FF2B5EF4-FFF2-40B4-BE49-F238E27FC236}">
                <a16:creationId xmlns:a16="http://schemas.microsoft.com/office/drawing/2014/main" id="{73FAB243-C651-38FB-21B2-FF0CA209A157}"/>
              </a:ext>
            </a:extLst>
          </p:cNvPr>
          <p:cNvSpPr txBox="1"/>
          <p:nvPr/>
        </p:nvSpPr>
        <p:spPr>
          <a:xfrm>
            <a:off x="3242543" y="5787070"/>
            <a:ext cx="5799306" cy="954107"/>
          </a:xfrm>
          <a:prstGeom prst="rect">
            <a:avLst/>
          </a:prstGeom>
          <a:noFill/>
          <a:ln w="57150">
            <a:solidFill>
              <a:srgbClr val="EE4757"/>
            </a:solidFill>
            <a:prstDash val="lgDash"/>
          </a:ln>
        </p:spPr>
        <p:txBody>
          <a:bodyPr wrap="square" lIns="91440" tIns="45720" rIns="91440" bIns="45720" rtlCol="0" anchor="t">
            <a:spAutoFit/>
          </a:bodyPr>
          <a:lstStyle/>
          <a:p>
            <a:pPr algn="ctr">
              <a:spcBef>
                <a:spcPts val="600"/>
              </a:spcBef>
              <a:spcAft>
                <a:spcPts val="600"/>
              </a:spcAft>
            </a:pPr>
            <a:r>
              <a:rPr lang="fr-FR" sz="2800" b="1" dirty="0">
                <a:solidFill>
                  <a:srgbClr val="7FA8D9"/>
                </a:solidFill>
                <a:latin typeface="Bahnschrift SemiLight Condensed"/>
                <a:cs typeface="72 Condensed" panose="020B0506030000000003" pitchFamily="34" charset="0"/>
              </a:rPr>
              <a:t>Amendement adopté lors de la séance sur le nom AISNR à présent</a:t>
            </a:r>
          </a:p>
        </p:txBody>
      </p:sp>
    </p:spTree>
    <p:extLst>
      <p:ext uri="{BB962C8B-B14F-4D97-AF65-F5344CB8AC3E}">
        <p14:creationId xmlns:p14="http://schemas.microsoft.com/office/powerpoint/2010/main" val="148091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62144" y="2285247"/>
            <a:ext cx="11012144" cy="779561"/>
          </a:xfrm>
        </p:spPr>
        <p:txBody>
          <a:bodyPr vert="horz" lIns="91440" tIns="45720" rIns="91440" bIns="45720" rtlCol="0">
            <a:normAutofit/>
          </a:bodyPr>
          <a:lstStyle/>
          <a:p>
            <a:pPr marL="457200" lvl="1" indent="0">
              <a:buNone/>
            </a:pPr>
            <a:r>
              <a:rPr lang="fr-FR" b="1" u="sng"/>
              <a:t>Projet 20/12/2023</a:t>
            </a:r>
          </a:p>
          <a:p>
            <a:pPr marL="457200" lvl="1" indent="0">
              <a:buNone/>
            </a:pPr>
            <a:r>
              <a:rPr lang="fr-FR" sz="2000"/>
              <a:t>DEND et la dosimétrie externe ne rejoignent pas l’ASNR</a:t>
            </a:r>
          </a:p>
          <a:p>
            <a:pPr marL="457200" lvl="1" indent="0" algn="ctr">
              <a:buNone/>
            </a:pPr>
            <a:endParaRPr lang="fr-FR" sz="3800"/>
          </a:p>
        </p:txBody>
      </p:sp>
      <p:sp>
        <p:nvSpPr>
          <p:cNvPr id="11" name="Espace réservé du contenu 4">
            <a:extLst>
              <a:ext uri="{FF2B5EF4-FFF2-40B4-BE49-F238E27FC236}">
                <a16:creationId xmlns:a16="http://schemas.microsoft.com/office/drawing/2014/main" id="{B92024CD-27C9-CCB3-AC84-C74A6B798B06}"/>
              </a:ext>
            </a:extLst>
          </p:cNvPr>
          <p:cNvSpPr txBox="1">
            <a:spLocks/>
          </p:cNvSpPr>
          <p:nvPr/>
        </p:nvSpPr>
        <p:spPr>
          <a:xfrm>
            <a:off x="-62144" y="3367173"/>
            <a:ext cx="10484528" cy="1893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fr-FR" b="1" u="sng" dirty="0"/>
              <a:t>Amendements proposé par l’IS  (Article 7)</a:t>
            </a:r>
          </a:p>
          <a:p>
            <a:pPr lvl="1"/>
            <a:r>
              <a:rPr lang="fr-FR" sz="2000" dirty="0"/>
              <a:t>Principal : Suppression des alinéas III et IV (Transfert DEND au CEA)</a:t>
            </a:r>
          </a:p>
          <a:p>
            <a:pPr lvl="1"/>
            <a:r>
              <a:rPr lang="fr-FR" sz="2000" dirty="0"/>
              <a:t>Suppression II (Dosimétrie externe)</a:t>
            </a:r>
          </a:p>
          <a:p>
            <a:pPr lvl="1"/>
            <a:endParaRPr lang="fr-FR" sz="2000" dirty="0"/>
          </a:p>
          <a:p>
            <a:pPr marL="457200" lvl="1" indent="0" algn="ctr">
              <a:buFont typeface="Arial" panose="020B0604020202020204" pitchFamily="34" charset="0"/>
              <a:buNone/>
            </a:pPr>
            <a:endParaRPr lang="fr-FR" sz="4400" dirty="0"/>
          </a:p>
        </p:txBody>
      </p:sp>
      <p:sp>
        <p:nvSpPr>
          <p:cNvPr id="3" name="ZoneTexte 2">
            <a:extLst>
              <a:ext uri="{FF2B5EF4-FFF2-40B4-BE49-F238E27FC236}">
                <a16:creationId xmlns:a16="http://schemas.microsoft.com/office/drawing/2014/main" id="{13E50663-19A1-2CD9-F63A-087CEB1D767A}"/>
              </a:ext>
            </a:extLst>
          </p:cNvPr>
          <p:cNvSpPr txBox="1"/>
          <p:nvPr/>
        </p:nvSpPr>
        <p:spPr>
          <a:xfrm>
            <a:off x="4298937" y="1453211"/>
            <a:ext cx="3310042" cy="523220"/>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sz="2800" b="1">
                <a:solidFill>
                  <a:srgbClr val="7FA8D9"/>
                </a:solidFill>
                <a:cs typeface="72 Condensed" panose="020B0506030000000003" pitchFamily="34" charset="0"/>
              </a:rPr>
              <a:t>Missions de l’ASNR</a:t>
            </a:r>
          </a:p>
        </p:txBody>
      </p:sp>
      <p:sp>
        <p:nvSpPr>
          <p:cNvPr id="2" name="ZoneTexte 1">
            <a:extLst>
              <a:ext uri="{FF2B5EF4-FFF2-40B4-BE49-F238E27FC236}">
                <a16:creationId xmlns:a16="http://schemas.microsoft.com/office/drawing/2014/main" id="{EF4F676F-E93C-BB2B-6D17-57CA21E952EC}"/>
              </a:ext>
            </a:extLst>
          </p:cNvPr>
          <p:cNvSpPr txBox="1"/>
          <p:nvPr/>
        </p:nvSpPr>
        <p:spPr>
          <a:xfrm>
            <a:off x="1838063" y="5511569"/>
            <a:ext cx="7753653" cy="523220"/>
          </a:xfrm>
          <a:prstGeom prst="rect">
            <a:avLst/>
          </a:prstGeom>
          <a:noFill/>
          <a:ln w="57150">
            <a:solidFill>
              <a:srgbClr val="EE4757"/>
            </a:solidFill>
            <a:prstDash val="lgDash"/>
          </a:ln>
        </p:spPr>
        <p:txBody>
          <a:bodyPr wrap="square" lIns="91440" tIns="45720" rIns="91440" bIns="45720" rtlCol="0" anchor="t">
            <a:spAutoFit/>
          </a:bodyPr>
          <a:lstStyle/>
          <a:p>
            <a:pPr algn="ctr">
              <a:spcBef>
                <a:spcPts val="600"/>
              </a:spcBef>
              <a:spcAft>
                <a:spcPts val="600"/>
              </a:spcAft>
            </a:pPr>
            <a:r>
              <a:rPr lang="fr-FR" sz="2800" b="1" dirty="0">
                <a:solidFill>
                  <a:srgbClr val="EE4757"/>
                </a:solidFill>
                <a:latin typeface="Bahnschrift SemiLight Condensed"/>
                <a:cs typeface="72 Condensed" panose="020B0506030000000003" pitchFamily="34" charset="0"/>
              </a:rPr>
              <a:t>Amendements déposés mais rejetés </a:t>
            </a:r>
            <a:r>
              <a:rPr lang="fr-FR" sz="2800" b="1" dirty="0">
                <a:solidFill>
                  <a:srgbClr val="EE4757"/>
                </a:solidFill>
                <a:latin typeface="Bahnschrift SemiLight Condensed"/>
                <a:cs typeface="72 Condensed" panose="020B0506030000000003" pitchFamily="34" charset="0"/>
                <a:sym typeface="Wingdings" panose="05000000000000000000" pitchFamily="2" charset="2"/>
              </a:rPr>
              <a:t>lors de la séance </a:t>
            </a:r>
            <a:endParaRPr lang="fr-FR" sz="2800" b="1" dirty="0">
              <a:solidFill>
                <a:srgbClr val="EE4757"/>
              </a:solidFill>
              <a:highlight>
                <a:srgbClr val="FFFF00"/>
              </a:highlight>
              <a:latin typeface="Bahnschrift SemiLight Condensed" panose="020B0502040204020203" pitchFamily="34" charset="0"/>
              <a:cs typeface="72 Condensed" panose="020B0506030000000003" pitchFamily="34" charset="0"/>
            </a:endParaRPr>
          </a:p>
        </p:txBody>
      </p:sp>
      <p:sp>
        <p:nvSpPr>
          <p:cNvPr id="4" name="Espace réservé du numéro de diapositive 3">
            <a:extLst>
              <a:ext uri="{FF2B5EF4-FFF2-40B4-BE49-F238E27FC236}">
                <a16:creationId xmlns:a16="http://schemas.microsoft.com/office/drawing/2014/main" id="{CA5AD404-6937-2651-D0C1-EA80CD2A04DF}"/>
              </a:ext>
            </a:extLst>
          </p:cNvPr>
          <p:cNvSpPr>
            <a:spLocks noGrp="1"/>
          </p:cNvSpPr>
          <p:nvPr>
            <p:ph type="sldNum" sz="quarter" idx="12"/>
          </p:nvPr>
        </p:nvSpPr>
        <p:spPr/>
        <p:txBody>
          <a:bodyPr/>
          <a:lstStyle/>
          <a:p>
            <a:fld id="{20B35EF6-8718-4233-AC5A-D78F068ACFE5}" type="slidenum">
              <a:rPr lang="fr-FR" smtClean="0"/>
              <a:t>7</a:t>
            </a:fld>
            <a:endParaRPr lang="fr-FR"/>
          </a:p>
        </p:txBody>
      </p:sp>
    </p:spTree>
    <p:extLst>
      <p:ext uri="{BB962C8B-B14F-4D97-AF65-F5344CB8AC3E}">
        <p14:creationId xmlns:p14="http://schemas.microsoft.com/office/powerpoint/2010/main" val="161146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F17A447C-538B-55DE-38F8-065921EBC08A}"/>
              </a:ext>
            </a:extLst>
          </p:cNvPr>
          <p:cNvCxnSpPr>
            <a:cxnSpLocks/>
          </p:cNvCxnSpPr>
          <p:nvPr/>
        </p:nvCxnSpPr>
        <p:spPr>
          <a:xfrm>
            <a:off x="5775589" y="1875407"/>
            <a:ext cx="0" cy="4427739"/>
          </a:xfrm>
          <a:prstGeom prst="line">
            <a:avLst/>
          </a:prstGeom>
          <a:ln w="57150">
            <a:solidFill>
              <a:srgbClr val="EE4757"/>
            </a:solidFill>
            <a:prstDash val="lgDash"/>
          </a:ln>
        </p:spPr>
        <p:style>
          <a:lnRef idx="3">
            <a:schemeClr val="accent1"/>
          </a:lnRef>
          <a:fillRef idx="0">
            <a:schemeClr val="accent1"/>
          </a:fillRef>
          <a:effectRef idx="2">
            <a:schemeClr val="accent1"/>
          </a:effectRef>
          <a:fontRef idx="minor">
            <a:schemeClr val="tx1"/>
          </a:fontRef>
        </p:style>
      </p:cxn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177548" y="1763619"/>
            <a:ext cx="5575170" cy="952500"/>
          </a:xfrm>
        </p:spPr>
        <p:txBody>
          <a:bodyPr vert="horz" lIns="91440" tIns="45720" rIns="91440" bIns="45720" rtlCol="0">
            <a:normAutofit fontScale="62500" lnSpcReduction="20000"/>
          </a:bodyPr>
          <a:lstStyle/>
          <a:p>
            <a:pPr marL="457200" lvl="1" indent="0" algn="ctr">
              <a:buNone/>
            </a:pPr>
            <a:r>
              <a:rPr lang="fr-FR" b="1" u="sng"/>
              <a:t>Projet 20/12/2023</a:t>
            </a:r>
          </a:p>
          <a:p>
            <a:pPr marL="457200" lvl="1" indent="0" algn="ctr">
              <a:buNone/>
            </a:pPr>
            <a:r>
              <a:rPr lang="fr-FR" sz="3800"/>
              <a:t>Article 2: la </a:t>
            </a:r>
            <a:r>
              <a:rPr lang="fr-FR" sz="3800" u="sng"/>
              <a:t>seule exigence </a:t>
            </a:r>
            <a:r>
              <a:rPr lang="fr-FR" sz="3800"/>
              <a:t>porte sur les décisions prises par </a:t>
            </a:r>
            <a:r>
              <a:rPr lang="fr-FR" sz="3800" u="sng"/>
              <a:t>le collège</a:t>
            </a:r>
          </a:p>
          <a:p>
            <a:pPr marL="457200" lvl="1" indent="0" algn="ctr">
              <a:buNone/>
            </a:pPr>
            <a:endParaRPr lang="fr-FR" sz="3800"/>
          </a:p>
        </p:txBody>
      </p:sp>
      <p:sp>
        <p:nvSpPr>
          <p:cNvPr id="11" name="Espace réservé du contenu 4">
            <a:extLst>
              <a:ext uri="{FF2B5EF4-FFF2-40B4-BE49-F238E27FC236}">
                <a16:creationId xmlns:a16="http://schemas.microsoft.com/office/drawing/2014/main" id="{B92024CD-27C9-CCB3-AC84-C74A6B798B06}"/>
              </a:ext>
            </a:extLst>
          </p:cNvPr>
          <p:cNvSpPr txBox="1">
            <a:spLocks/>
          </p:cNvSpPr>
          <p:nvPr/>
        </p:nvSpPr>
        <p:spPr>
          <a:xfrm>
            <a:off x="-25305" y="2889843"/>
            <a:ext cx="5422927" cy="29856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fr-FR" sz="3200" b="1" u="sng">
                <a:solidFill>
                  <a:srgbClr val="7FA8D9"/>
                </a:solidFill>
              </a:rPr>
              <a:t>Amendement proposé et déposé en com ATDD  </a:t>
            </a:r>
          </a:p>
          <a:p>
            <a:pPr marL="457200" lvl="1" indent="0" algn="ctr">
              <a:buFont typeface="Arial" panose="020B0604020202020204" pitchFamily="34" charset="0"/>
              <a:buNone/>
            </a:pPr>
            <a:r>
              <a:rPr lang="fr-FR" sz="5100"/>
              <a:t>Exigence sur l’ensemble des décisions nécessitant une position scientifique et technique</a:t>
            </a:r>
          </a:p>
          <a:p>
            <a:pPr marL="457200" lvl="1" indent="0" algn="ctr">
              <a:buFont typeface="Arial" panose="020B0604020202020204" pitchFamily="34" charset="0"/>
              <a:buNone/>
            </a:pPr>
            <a:endParaRPr lang="fr-FR" sz="4400"/>
          </a:p>
          <a:p>
            <a:pPr marL="457200" lvl="1" indent="0" algn="just">
              <a:buFont typeface="Arial" panose="020B0604020202020204" pitchFamily="34" charset="0"/>
              <a:buNone/>
            </a:pPr>
            <a:r>
              <a:rPr lang="fr-FR" sz="3200"/>
              <a:t>« Ce règlement intérieur définit également les modalités de fonctionnement et les règles propres à </a:t>
            </a:r>
            <a:r>
              <a:rPr lang="fr-FR" sz="3200">
                <a:solidFill>
                  <a:srgbClr val="EE4757"/>
                </a:solidFill>
              </a:rPr>
              <a:t>garantir l’indépendance des travaux d’évaluation des risques et leur formalisation sous forme de position scientifique et technique à l’égard du processus d’élaboration des avis et décisions prises par son collège ou par délégation par ses services</a:t>
            </a:r>
            <a:r>
              <a:rPr lang="fr-FR" sz="3200"/>
              <a:t>. »</a:t>
            </a:r>
          </a:p>
        </p:txBody>
      </p:sp>
      <p:sp>
        <p:nvSpPr>
          <p:cNvPr id="3" name="ZoneTexte 2">
            <a:extLst>
              <a:ext uri="{FF2B5EF4-FFF2-40B4-BE49-F238E27FC236}">
                <a16:creationId xmlns:a16="http://schemas.microsoft.com/office/drawing/2014/main" id="{13E50663-19A1-2CD9-F63A-087CEB1D767A}"/>
              </a:ext>
            </a:extLst>
          </p:cNvPr>
          <p:cNvSpPr txBox="1"/>
          <p:nvPr/>
        </p:nvSpPr>
        <p:spPr>
          <a:xfrm>
            <a:off x="4156078" y="1220563"/>
            <a:ext cx="3310042" cy="369332"/>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b="1">
                <a:solidFill>
                  <a:srgbClr val="7FA8D9"/>
                </a:solidFill>
                <a:cs typeface="72 Condensed" panose="020B0506030000000003" pitchFamily="34" charset="0"/>
              </a:rPr>
              <a:t>Séparation Expertise/décision</a:t>
            </a:r>
          </a:p>
        </p:txBody>
      </p:sp>
      <p:sp>
        <p:nvSpPr>
          <p:cNvPr id="5" name="Espace réservé du contenu 4">
            <a:extLst>
              <a:ext uri="{FF2B5EF4-FFF2-40B4-BE49-F238E27FC236}">
                <a16:creationId xmlns:a16="http://schemas.microsoft.com/office/drawing/2014/main" id="{8C9C275F-1AEA-7B82-07B8-77740E36B07F}"/>
              </a:ext>
            </a:extLst>
          </p:cNvPr>
          <p:cNvSpPr txBox="1">
            <a:spLocks/>
          </p:cNvSpPr>
          <p:nvPr/>
        </p:nvSpPr>
        <p:spPr>
          <a:xfrm>
            <a:off x="5733345" y="1678052"/>
            <a:ext cx="5422927" cy="29856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fr-FR" sz="3200" b="1" u="sng" dirty="0"/>
              <a:t>Amendement adopté en com ATDD </a:t>
            </a:r>
          </a:p>
          <a:p>
            <a:pPr marL="457200" lvl="1" indent="0" algn="ctr">
              <a:buFont typeface="Arial" panose="020B0604020202020204" pitchFamily="34" charset="0"/>
              <a:buNone/>
            </a:pPr>
            <a:r>
              <a:rPr lang="fr-FR" sz="5100" dirty="0"/>
              <a:t>Exigence sur l’ensemble des décisions mais à l’échelle des personnes</a:t>
            </a:r>
          </a:p>
          <a:p>
            <a:pPr marL="457200" lvl="1" indent="0" algn="ctr">
              <a:buFont typeface="Arial" panose="020B0604020202020204" pitchFamily="34" charset="0"/>
              <a:buNone/>
            </a:pPr>
            <a:endParaRPr lang="fr-FR" sz="1700" dirty="0"/>
          </a:p>
          <a:p>
            <a:pPr marL="457200" lvl="1" indent="0" algn="just">
              <a:buFont typeface="Arial" panose="020B0604020202020204" pitchFamily="34" charset="0"/>
              <a:buNone/>
            </a:pPr>
            <a:r>
              <a:rPr lang="fr-FR" sz="3200" dirty="0"/>
              <a:t>«Lorsque l’instruction recourt à une expertise réalisée par ses services, l’Autorité de sûreté nucléaire et de radioprotection </a:t>
            </a:r>
            <a:r>
              <a:rPr lang="fr-FR" sz="3200" u="sng" dirty="0"/>
              <a:t>opère une distinction entre, d’une part, la personne responsable de l’expertise et, d’autre part, la personne ou les personnes responsables de l’élaboration de la décision et de la prise de décision</a:t>
            </a:r>
            <a:r>
              <a:rPr lang="fr-FR" sz="3200" dirty="0"/>
              <a:t>.»</a:t>
            </a:r>
          </a:p>
        </p:txBody>
      </p:sp>
      <p:sp>
        <p:nvSpPr>
          <p:cNvPr id="6" name="ZoneTexte 5">
            <a:extLst>
              <a:ext uri="{FF2B5EF4-FFF2-40B4-BE49-F238E27FC236}">
                <a16:creationId xmlns:a16="http://schemas.microsoft.com/office/drawing/2014/main" id="{96107C1F-4403-64F2-548C-ADF27B74C59F}"/>
              </a:ext>
            </a:extLst>
          </p:cNvPr>
          <p:cNvSpPr txBox="1"/>
          <p:nvPr/>
        </p:nvSpPr>
        <p:spPr>
          <a:xfrm>
            <a:off x="5974678" y="3747006"/>
            <a:ext cx="5938385" cy="1569660"/>
          </a:xfrm>
          <a:prstGeom prst="rect">
            <a:avLst/>
          </a:prstGeom>
          <a:noFill/>
          <a:ln w="57150">
            <a:solidFill>
              <a:srgbClr val="EE4757"/>
            </a:solidFill>
            <a:prstDash val="lgDash"/>
          </a:ln>
        </p:spPr>
        <p:txBody>
          <a:bodyPr wrap="square" lIns="91440" tIns="45720" rIns="91440" bIns="45720" rtlCol="0" anchor="t">
            <a:spAutoFit/>
          </a:bodyPr>
          <a:lstStyle/>
          <a:p>
            <a:pPr algn="ctr"/>
            <a:r>
              <a:rPr lang="fr-FR" sz="2400" b="1" dirty="0">
                <a:solidFill>
                  <a:srgbClr val="7FA8D9"/>
                </a:solidFill>
                <a:latin typeface="Bahnschrift SemiLight Condensed"/>
                <a:cs typeface="72 Condensed" panose="020B0506030000000003" pitchFamily="34" charset="0"/>
                <a:sym typeface="Wingdings" panose="05000000000000000000" pitchFamily="2" charset="2"/>
              </a:rPr>
              <a:t> Proposition d'amendement sur l’indépendance de l’expertise et d’étendre la distinction au niveau des personnes en charge des validations  qui n’a pas été adopté</a:t>
            </a:r>
            <a:endParaRPr lang="fr-FR" sz="2400" b="1" dirty="0">
              <a:solidFill>
                <a:srgbClr val="7FA8D9"/>
              </a:solidFill>
              <a:latin typeface="Bahnschrift SemiLight Condensed" panose="020B0502040204020203" pitchFamily="34" charset="0"/>
              <a:cs typeface="72 Condensed" panose="020B0506030000000003" pitchFamily="34" charset="0"/>
            </a:endParaRPr>
          </a:p>
        </p:txBody>
      </p:sp>
      <p:sp>
        <p:nvSpPr>
          <p:cNvPr id="2" name="Espace réservé du numéro de diapositive 1">
            <a:extLst>
              <a:ext uri="{FF2B5EF4-FFF2-40B4-BE49-F238E27FC236}">
                <a16:creationId xmlns:a16="http://schemas.microsoft.com/office/drawing/2014/main" id="{0BFC5DEA-6D43-2269-26B2-3D4F87FD913E}"/>
              </a:ext>
            </a:extLst>
          </p:cNvPr>
          <p:cNvSpPr>
            <a:spLocks noGrp="1"/>
          </p:cNvSpPr>
          <p:nvPr>
            <p:ph type="sldNum" sz="quarter" idx="12"/>
          </p:nvPr>
        </p:nvSpPr>
        <p:spPr/>
        <p:txBody>
          <a:bodyPr/>
          <a:lstStyle/>
          <a:p>
            <a:fld id="{20B35EF6-8718-4233-AC5A-D78F068ACFE5}" type="slidenum">
              <a:rPr lang="fr-FR" smtClean="0"/>
              <a:t>8</a:t>
            </a:fld>
            <a:endParaRPr lang="fr-FR"/>
          </a:p>
        </p:txBody>
      </p:sp>
    </p:spTree>
    <p:extLst>
      <p:ext uri="{BB962C8B-B14F-4D97-AF65-F5344CB8AC3E}">
        <p14:creationId xmlns:p14="http://schemas.microsoft.com/office/powerpoint/2010/main" val="282738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F17A447C-538B-55DE-38F8-065921EBC08A}"/>
              </a:ext>
            </a:extLst>
          </p:cNvPr>
          <p:cNvCxnSpPr>
            <a:cxnSpLocks/>
          </p:cNvCxnSpPr>
          <p:nvPr/>
        </p:nvCxnSpPr>
        <p:spPr>
          <a:xfrm flipH="1">
            <a:off x="5733345" y="1875407"/>
            <a:ext cx="42244" cy="4907133"/>
          </a:xfrm>
          <a:prstGeom prst="line">
            <a:avLst/>
          </a:prstGeom>
          <a:ln w="57150">
            <a:solidFill>
              <a:srgbClr val="EE4757"/>
            </a:solidFill>
            <a:prstDash val="lgDash"/>
          </a:ln>
        </p:spPr>
        <p:style>
          <a:lnRef idx="3">
            <a:schemeClr val="accent1"/>
          </a:lnRef>
          <a:fillRef idx="0">
            <a:schemeClr val="accent1"/>
          </a:fillRef>
          <a:effectRef idx="2">
            <a:schemeClr val="accent1"/>
          </a:effectRef>
          <a:fontRef idx="minor">
            <a:schemeClr val="tx1"/>
          </a:fontRef>
        </p:style>
      </p:cxnSp>
      <p:sp>
        <p:nvSpPr>
          <p:cNvPr id="9" name="Espace réservé du contenu 4">
            <a:extLst>
              <a:ext uri="{FF2B5EF4-FFF2-40B4-BE49-F238E27FC236}">
                <a16:creationId xmlns:a16="http://schemas.microsoft.com/office/drawing/2014/main" id="{7F34AAB7-CF6B-253D-0D1B-541B5A6E022C}"/>
              </a:ext>
            </a:extLst>
          </p:cNvPr>
          <p:cNvSpPr>
            <a:spLocks noGrp="1"/>
          </p:cNvSpPr>
          <p:nvPr>
            <p:ph idx="1"/>
          </p:nvPr>
        </p:nvSpPr>
        <p:spPr>
          <a:xfrm>
            <a:off x="-177548" y="1763618"/>
            <a:ext cx="5575170" cy="2080413"/>
          </a:xfrm>
        </p:spPr>
        <p:txBody>
          <a:bodyPr vert="horz" lIns="91440" tIns="45720" rIns="91440" bIns="45720" rtlCol="0">
            <a:normAutofit fontScale="25000" lnSpcReduction="20000"/>
          </a:bodyPr>
          <a:lstStyle/>
          <a:p>
            <a:pPr marL="457200" lvl="1" indent="0" algn="ctr">
              <a:buNone/>
            </a:pPr>
            <a:r>
              <a:rPr lang="fr-FR" b="1" u="sng" dirty="0"/>
              <a:t>Projet 20/12/2023</a:t>
            </a:r>
          </a:p>
          <a:p>
            <a:pPr marL="457200" lvl="1" indent="0" algn="ctr">
              <a:buNone/>
            </a:pPr>
            <a:r>
              <a:rPr lang="fr-FR" sz="7400" dirty="0"/>
              <a:t>Article 2: renvoi au </a:t>
            </a:r>
            <a:r>
              <a:rPr lang="fr-FR" sz="7400" u="sng" dirty="0"/>
              <a:t>règlement intérieur </a:t>
            </a:r>
            <a:r>
              <a:rPr lang="fr-FR" sz="7400" dirty="0"/>
              <a:t>pour les modalités de publication</a:t>
            </a:r>
          </a:p>
          <a:p>
            <a:pPr marL="457200" lvl="1" indent="0" algn="ctr">
              <a:buNone/>
            </a:pPr>
            <a:endParaRPr lang="fr-FR" sz="7400" dirty="0"/>
          </a:p>
          <a:p>
            <a:pPr marL="457200" lvl="1" indent="0" algn="just">
              <a:buNone/>
            </a:pPr>
            <a:r>
              <a:rPr lang="fr-FR" sz="6000" dirty="0"/>
              <a:t>« Art. L. 592-14. – L’Autorité de sûreté nucléaire et de radioprotection définit, dans son règlement intérieur, les modalités de publication des résultats de ses activités d’expertise et d’instruction dans l’ensemble de ses domaines de compétence.</a:t>
            </a:r>
          </a:p>
          <a:p>
            <a:pPr marL="457200" lvl="1" indent="0" algn="ctr">
              <a:buNone/>
            </a:pPr>
            <a:endParaRPr lang="fr-FR" sz="3800" dirty="0"/>
          </a:p>
        </p:txBody>
      </p:sp>
      <p:sp>
        <p:nvSpPr>
          <p:cNvPr id="3" name="ZoneTexte 2">
            <a:extLst>
              <a:ext uri="{FF2B5EF4-FFF2-40B4-BE49-F238E27FC236}">
                <a16:creationId xmlns:a16="http://schemas.microsoft.com/office/drawing/2014/main" id="{13E50663-19A1-2CD9-F63A-087CEB1D767A}"/>
              </a:ext>
            </a:extLst>
          </p:cNvPr>
          <p:cNvSpPr txBox="1"/>
          <p:nvPr/>
        </p:nvSpPr>
        <p:spPr>
          <a:xfrm>
            <a:off x="4156078" y="1220563"/>
            <a:ext cx="3310042" cy="369332"/>
          </a:xfrm>
          <a:prstGeom prst="rect">
            <a:avLst/>
          </a:prstGeom>
          <a:noFill/>
          <a:ln w="57150">
            <a:solidFill>
              <a:srgbClr val="EE4757"/>
            </a:solidFill>
            <a:prstDash val="lgDash"/>
          </a:ln>
        </p:spPr>
        <p:txBody>
          <a:bodyPr wrap="square" rtlCol="0">
            <a:spAutoFit/>
          </a:bodyPr>
          <a:lstStyle/>
          <a:p>
            <a:pPr algn="ctr">
              <a:spcBef>
                <a:spcPts val="600"/>
              </a:spcBef>
              <a:spcAft>
                <a:spcPts val="600"/>
              </a:spcAft>
            </a:pPr>
            <a:r>
              <a:rPr lang="fr-FR" b="1">
                <a:solidFill>
                  <a:srgbClr val="7FA8D9"/>
                </a:solidFill>
                <a:cs typeface="72 Condensed" panose="020B0506030000000003" pitchFamily="34" charset="0"/>
              </a:rPr>
              <a:t>Transparence et publications </a:t>
            </a:r>
          </a:p>
        </p:txBody>
      </p:sp>
      <p:sp>
        <p:nvSpPr>
          <p:cNvPr id="5" name="Espace réservé du contenu 4">
            <a:extLst>
              <a:ext uri="{FF2B5EF4-FFF2-40B4-BE49-F238E27FC236}">
                <a16:creationId xmlns:a16="http://schemas.microsoft.com/office/drawing/2014/main" id="{8C9C275F-1AEA-7B82-07B8-77740E36B07F}"/>
              </a:ext>
            </a:extLst>
          </p:cNvPr>
          <p:cNvSpPr txBox="1">
            <a:spLocks/>
          </p:cNvSpPr>
          <p:nvPr/>
        </p:nvSpPr>
        <p:spPr>
          <a:xfrm>
            <a:off x="5733345" y="1678052"/>
            <a:ext cx="5422927" cy="29856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80000"/>
              </a:lnSpc>
              <a:buNone/>
            </a:pPr>
            <a:r>
              <a:rPr lang="fr-FR" sz="1500" b="1" u="sng" dirty="0"/>
              <a:t>Amendement adopté en com ATDD </a:t>
            </a:r>
          </a:p>
          <a:p>
            <a:pPr marL="457200" lvl="1" indent="0" algn="ctr">
              <a:lnSpc>
                <a:spcPct val="80000"/>
              </a:lnSpc>
              <a:buNone/>
            </a:pPr>
            <a:r>
              <a:rPr lang="fr-FR" dirty="0"/>
              <a:t>Exigence sur la publication des résultats des expertises</a:t>
            </a:r>
          </a:p>
          <a:p>
            <a:pPr marL="457200" lvl="1" indent="0" algn="just">
              <a:buNone/>
            </a:pPr>
            <a:r>
              <a:rPr lang="fr-FR" sz="1600" dirty="0"/>
              <a:t>« Art. L. 592-14. – L'Autorité de sûreté nucléaire et de radioprotection </a:t>
            </a:r>
            <a:r>
              <a:rPr lang="fr-FR" sz="1600" b="1" dirty="0"/>
              <a:t>publie les résultats des expertises réalisées dans le cadre de ses instructions, ainsi que les avis des groupes permanents d'experts prévus à l'article </a:t>
            </a:r>
            <a:r>
              <a:rPr lang="fr-FR" sz="1600" dirty="0"/>
              <a:t>L. 592-13-3. Le règlement intérieur définit les modalités de publication de ces résultats et des résultats de ses activités d'instruction.</a:t>
            </a:r>
            <a:endParaRPr lang="fr-FR" sz="1600" dirty="0">
              <a:ea typeface="Calibri"/>
              <a:cs typeface="Calibri"/>
            </a:endParaRPr>
          </a:p>
        </p:txBody>
      </p:sp>
      <p:sp>
        <p:nvSpPr>
          <p:cNvPr id="6" name="ZoneTexte 5">
            <a:extLst>
              <a:ext uri="{FF2B5EF4-FFF2-40B4-BE49-F238E27FC236}">
                <a16:creationId xmlns:a16="http://schemas.microsoft.com/office/drawing/2014/main" id="{96107C1F-4403-64F2-548C-ADF27B74C59F}"/>
              </a:ext>
            </a:extLst>
          </p:cNvPr>
          <p:cNvSpPr txBox="1"/>
          <p:nvPr/>
        </p:nvSpPr>
        <p:spPr>
          <a:xfrm>
            <a:off x="5974678" y="4662650"/>
            <a:ext cx="5938385" cy="830997"/>
          </a:xfrm>
          <a:prstGeom prst="rect">
            <a:avLst/>
          </a:prstGeom>
          <a:noFill/>
          <a:ln w="57150">
            <a:solidFill>
              <a:srgbClr val="EE4757"/>
            </a:solidFill>
            <a:prstDash val="lgDash"/>
          </a:ln>
        </p:spPr>
        <p:txBody>
          <a:bodyPr wrap="square" lIns="91440" tIns="45720" rIns="91440" bIns="45720" rtlCol="0" anchor="t">
            <a:spAutoFit/>
          </a:bodyPr>
          <a:lstStyle/>
          <a:p>
            <a:pPr algn="ctr"/>
            <a:r>
              <a:rPr lang="fr-FR" sz="2400" b="1" dirty="0">
                <a:solidFill>
                  <a:srgbClr val="C00000"/>
                </a:solidFill>
                <a:latin typeface="Bahnschrift SemiLight Condensed"/>
                <a:cs typeface="72 Condensed" panose="020B0506030000000003" pitchFamily="34" charset="0"/>
                <a:sym typeface="Wingdings" panose="05000000000000000000" pitchFamily="2" charset="2"/>
              </a:rPr>
              <a:t> Proposition autre formulation pour séance avec la  publication en amont de la décision  : non adopté</a:t>
            </a:r>
            <a:endParaRPr lang="fr-FR" sz="2400" b="1" dirty="0">
              <a:solidFill>
                <a:srgbClr val="C00000"/>
              </a:solidFill>
              <a:latin typeface="Bahnschrift SemiLight Condensed" panose="020B0502040204020203" pitchFamily="34" charset="0"/>
              <a:cs typeface="72 Condensed" panose="020B0506030000000003" pitchFamily="34" charset="0"/>
            </a:endParaRPr>
          </a:p>
        </p:txBody>
      </p:sp>
      <p:sp>
        <p:nvSpPr>
          <p:cNvPr id="2" name="Espace réservé du contenu 4">
            <a:extLst>
              <a:ext uri="{FF2B5EF4-FFF2-40B4-BE49-F238E27FC236}">
                <a16:creationId xmlns:a16="http://schemas.microsoft.com/office/drawing/2014/main" id="{80DFC57B-686F-121E-B9D1-ACF74E071A12}"/>
              </a:ext>
            </a:extLst>
          </p:cNvPr>
          <p:cNvSpPr txBox="1">
            <a:spLocks/>
          </p:cNvSpPr>
          <p:nvPr/>
        </p:nvSpPr>
        <p:spPr>
          <a:xfrm>
            <a:off x="-177548" y="4089276"/>
            <a:ext cx="5422927" cy="29856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fr-FR" sz="3200" b="1" u="sng" dirty="0">
                <a:solidFill>
                  <a:srgbClr val="7FA8D9"/>
                </a:solidFill>
              </a:rPr>
              <a:t>Amendement proposé et déposé en commission </a:t>
            </a:r>
          </a:p>
          <a:p>
            <a:pPr marL="457200" lvl="1" indent="0" algn="ctr">
              <a:buFont typeface="Arial" panose="020B0604020202020204" pitchFamily="34" charset="0"/>
              <a:buNone/>
            </a:pPr>
            <a:r>
              <a:rPr lang="fr-FR" sz="5100" dirty="0"/>
              <a:t>Exigence de publication sur l’ensemble des décisions nécessitant une position scientifique et technique</a:t>
            </a:r>
          </a:p>
          <a:p>
            <a:pPr marL="457200" lvl="1" indent="0" algn="ctr">
              <a:buFont typeface="Arial" panose="020B0604020202020204" pitchFamily="34" charset="0"/>
              <a:buNone/>
            </a:pPr>
            <a:endParaRPr lang="fr-FR" sz="4400" dirty="0"/>
          </a:p>
          <a:p>
            <a:pPr marL="457200" lvl="1" indent="0" algn="just">
              <a:buFont typeface="Arial" panose="020B0604020202020204" pitchFamily="34" charset="0"/>
              <a:buNone/>
            </a:pPr>
            <a:r>
              <a:rPr lang="fr-FR" sz="3200" dirty="0"/>
              <a:t>« Art. L. 592-14. – L’Autorité de sûreté nucléaire et de radioprotection </a:t>
            </a:r>
            <a:r>
              <a:rPr lang="fr-FR" sz="3200" dirty="0">
                <a:solidFill>
                  <a:srgbClr val="EE4757"/>
                </a:solidFill>
              </a:rPr>
              <a:t>publie les positions scientifiques et techniques qui formalisent les résultats de ses activités d’expertise dans l’ensemble de ses domaines de compétence</a:t>
            </a:r>
            <a:r>
              <a:rPr lang="fr-FR" sz="3200" dirty="0"/>
              <a:t>. Les modalités de publication sont définies dans le règlement intérieur.»</a:t>
            </a:r>
          </a:p>
        </p:txBody>
      </p:sp>
      <p:sp>
        <p:nvSpPr>
          <p:cNvPr id="8" name="Espace réservé du numéro de diapositive 7">
            <a:extLst>
              <a:ext uri="{FF2B5EF4-FFF2-40B4-BE49-F238E27FC236}">
                <a16:creationId xmlns:a16="http://schemas.microsoft.com/office/drawing/2014/main" id="{E5120BDC-D747-9906-BAAB-30B5DC26C140}"/>
              </a:ext>
            </a:extLst>
          </p:cNvPr>
          <p:cNvSpPr>
            <a:spLocks noGrp="1"/>
          </p:cNvSpPr>
          <p:nvPr>
            <p:ph type="sldNum" sz="quarter" idx="12"/>
          </p:nvPr>
        </p:nvSpPr>
        <p:spPr/>
        <p:txBody>
          <a:bodyPr/>
          <a:lstStyle/>
          <a:p>
            <a:fld id="{20B35EF6-8718-4233-AC5A-D78F068ACFE5}" type="slidenum">
              <a:rPr lang="fr-FR" smtClean="0"/>
              <a:t>9</a:t>
            </a:fld>
            <a:endParaRPr lang="fr-FR"/>
          </a:p>
        </p:txBody>
      </p:sp>
    </p:spTree>
    <p:extLst>
      <p:ext uri="{BB962C8B-B14F-4D97-AF65-F5344CB8AC3E}">
        <p14:creationId xmlns:p14="http://schemas.microsoft.com/office/powerpoint/2010/main" val="27224002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BF019BA3BE844A8805086771431098" ma:contentTypeVersion="2" ma:contentTypeDescription="Crée un document." ma:contentTypeScope="" ma:versionID="8e83f6e530bbd066c1876c252b2fc99b">
  <xsd:schema xmlns:xsd="http://www.w3.org/2001/XMLSchema" xmlns:xs="http://www.w3.org/2001/XMLSchema" xmlns:p="http://schemas.microsoft.com/office/2006/metadata/properties" xmlns:ns2="7625e631-cd40-4bb5-8abf-34b46cf9d830" targetNamespace="http://schemas.microsoft.com/office/2006/metadata/properties" ma:root="true" ma:fieldsID="3ba5df9b51559c6ff74a873bb1129355" ns2:_="">
    <xsd:import namespace="7625e631-cd40-4bb5-8abf-34b46cf9d83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5e631-cd40-4bb5-8abf-34b46cf9d83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D351D-917E-4C43-B168-4D01C99507D0}">
  <ds:schemaRefs>
    <ds:schemaRef ds:uri="http://schemas.microsoft.com/office/2006/metadata/properties"/>
    <ds:schemaRef ds:uri="7625e631-cd40-4bb5-8abf-34b46cf9d8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E35DFBA-E883-4007-8450-FACC63900989}">
  <ds:schemaRefs>
    <ds:schemaRef ds:uri="7625e631-cd40-4bb5-8abf-34b46cf9d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75AB62-0DEB-48AB-8E4B-486BD8D536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TotalTime>
  <Words>1515</Words>
  <Application>Microsoft Office PowerPoint</Application>
  <PresentationFormat>Grand écran</PresentationFormat>
  <Paragraphs>202</Paragraphs>
  <Slides>23</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Bahnschrift SemiLight Condensed</vt:lpstr>
      <vt:lpstr>Bernard MT Condensed</vt:lpstr>
      <vt:lpstr>Calibri</vt:lpstr>
      <vt:lpstr>Calibri Light</vt:lpstr>
      <vt:lpstr>Trebuchet MS</vt:lpstr>
      <vt:lpstr>Wingdings</vt:lpstr>
      <vt:lpstr>Thème Office</vt:lpstr>
      <vt:lpstr>Avenir de l’IRSN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TAURINES Tatiana</dc:creator>
  <cp:lastModifiedBy>LATIL QUERREC Nevena</cp:lastModifiedBy>
  <cp:revision>46</cp:revision>
  <dcterms:created xsi:type="dcterms:W3CDTF">2023-01-30T08:12:02Z</dcterms:created>
  <dcterms:modified xsi:type="dcterms:W3CDTF">2024-02-16T12:33:20Z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0x01010072BF019BA3BE844A8805086771431098</vt:lpwstr>
  </property>
</Properties>
</file>