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2" r:id="rId27"/>
    <p:sldId id="280" r:id="rId28"/>
    <p:sldId id="283" r:id="rId29"/>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2">
        <a:schemeClr val="bg1"/>
      </p:bgRef>
    </p:bg>
    <p:spTree>
      <p:nvGrpSpPr>
        <p:cNvPr id="1" name=""/>
        <p:cNvGrpSpPr/>
        <p:nvPr/>
      </p:nvGrpSpPr>
      <p:grpSpPr>
        <a:xfrm>
          <a:off x="0" y="0"/>
          <a:ext cx="0" cy="0"/>
          <a:chOff x="0" y="0"/>
          <a:chExt cx="0" cy="0"/>
        </a:xfrm>
      </p:grpSpPr>
      <p:sp>
        <p:nvSpPr>
          <p:cNvPr id="8" name="Rechteck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Gerade Verbindung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el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de-DE"/>
              <a:t>Titelmasterformat durch Klicken bearbeiten</a:t>
            </a:r>
            <a:endParaRPr kumimoji="0" lang="en-US"/>
          </a:p>
        </p:txBody>
      </p:sp>
      <p:sp>
        <p:nvSpPr>
          <p:cNvPr id="25" name="Untertitel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de-DE"/>
              <a:t>Formatvorlage des Untertitelmasters durch Klicken bearbeiten</a:t>
            </a:r>
            <a:endParaRPr kumimoji="0" lang="en-US"/>
          </a:p>
        </p:txBody>
      </p:sp>
      <p:sp>
        <p:nvSpPr>
          <p:cNvPr id="31" name="Datumsplatzhalt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033099F6-D083-4D39-A047-DA731A7C984A}" type="datetimeFigureOut">
              <a:rPr lang="de-DE" smtClean="0"/>
              <a:t>06.08.2021</a:t>
            </a:fld>
            <a:endParaRPr lang="de-DE"/>
          </a:p>
        </p:txBody>
      </p:sp>
      <p:sp>
        <p:nvSpPr>
          <p:cNvPr id="18" name="Fußzeilenplatzhalt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de-DE"/>
          </a:p>
        </p:txBody>
      </p:sp>
      <p:sp>
        <p:nvSpPr>
          <p:cNvPr id="29" name="Foliennummernplatzhalt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59EE1602-B165-4907-A184-129CFB378190}" type="slidenum">
              <a:rPr lang="de-DE" smtClean="0"/>
              <a:t>‹Nr.›</a:t>
            </a:fld>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4" name="Datumsplatzhalter 3"/>
          <p:cNvSpPr>
            <a:spLocks noGrp="1"/>
          </p:cNvSpPr>
          <p:nvPr>
            <p:ph type="dt" sz="half" idx="10"/>
          </p:nvPr>
        </p:nvSpPr>
        <p:spPr/>
        <p:txBody>
          <a:bodyPr/>
          <a:lstStyle/>
          <a:p>
            <a:fld id="{033099F6-D083-4D39-A047-DA731A7C984A}" type="datetimeFigureOut">
              <a:rPr lang="de-DE" smtClean="0"/>
              <a:t>06.08.2021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9EE1602-B165-4907-A184-129CFB378190}" type="slidenum">
              <a:rPr lang="de-DE" smtClean="0"/>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53200" y="274955"/>
            <a:ext cx="1524000" cy="5851525"/>
          </a:xfrm>
        </p:spPr>
        <p:txBody>
          <a:bodyPr vert="eaVert" anchor="t"/>
          <a:lstStyle/>
          <a:p>
            <a:r>
              <a:rPr kumimoji="0" lang="de-DE"/>
              <a:t>Titelmasterformat durch Klicken bearbeiten</a:t>
            </a:r>
            <a:endParaRPr kumimoji="0" lang="en-US"/>
          </a:p>
        </p:txBody>
      </p:sp>
      <p:sp>
        <p:nvSpPr>
          <p:cNvPr id="3" name="Vertikaler Textplatzhalter 2"/>
          <p:cNvSpPr>
            <a:spLocks noGrp="1"/>
          </p:cNvSpPr>
          <p:nvPr>
            <p:ph type="body" orient="vert" idx="1"/>
          </p:nvPr>
        </p:nvSpPr>
        <p:spPr>
          <a:xfrm>
            <a:off x="457200" y="274642"/>
            <a:ext cx="6019800" cy="5851525"/>
          </a:xfrm>
        </p:spPr>
        <p:txBody>
          <a:bodyPr vert="eaVer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4" name="Datumsplatzhalter 3"/>
          <p:cNvSpPr>
            <a:spLocks noGrp="1"/>
          </p:cNvSpPr>
          <p:nvPr>
            <p:ph type="dt" sz="half" idx="10"/>
          </p:nvPr>
        </p:nvSpPr>
        <p:spPr>
          <a:xfrm>
            <a:off x="4242816" y="6557946"/>
            <a:ext cx="2002464" cy="226902"/>
          </a:xfrm>
        </p:spPr>
        <p:txBody>
          <a:bodyPr/>
          <a:lstStyle/>
          <a:p>
            <a:fld id="{033099F6-D083-4D39-A047-DA731A7C984A}" type="datetimeFigureOut">
              <a:rPr lang="de-DE" smtClean="0"/>
              <a:t>06.08.2021</a:t>
            </a:fld>
            <a:endParaRPr lang="de-DE"/>
          </a:p>
        </p:txBody>
      </p:sp>
      <p:sp>
        <p:nvSpPr>
          <p:cNvPr id="5" name="Fußzeilenplatzhalter 4"/>
          <p:cNvSpPr>
            <a:spLocks noGrp="1"/>
          </p:cNvSpPr>
          <p:nvPr>
            <p:ph type="ftr" sz="quarter" idx="11"/>
          </p:nvPr>
        </p:nvSpPr>
        <p:spPr>
          <a:xfrm>
            <a:off x="457200" y="6556248"/>
            <a:ext cx="3657600" cy="228600"/>
          </a:xfrm>
        </p:spPr>
        <p:txBody>
          <a:bodyPr/>
          <a:lstStyle/>
          <a:p>
            <a:endParaRPr lang="de-DE"/>
          </a:p>
        </p:txBody>
      </p:sp>
      <p:sp>
        <p:nvSpPr>
          <p:cNvPr id="6" name="Foliennummernplatzhalt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59EE1602-B165-4907-A184-129CFB378190}" type="slidenum">
              <a:rPr lang="de-DE" smtClean="0"/>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a:t>Titelmasterformat durch Klicken bearbeiten</a:t>
            </a:r>
            <a:endParaRPr kumimoji="0" lang="en-US"/>
          </a:p>
        </p:txBody>
      </p:sp>
      <p:sp>
        <p:nvSpPr>
          <p:cNvPr id="3" name="Inhaltsplatzhalter 2"/>
          <p:cNvSpPr>
            <a:spLocks noGrp="1"/>
          </p:cNvSpPr>
          <p:nvPr>
            <p:ph idx="1"/>
          </p:nvPr>
        </p:nvSpPr>
        <p:spPr/>
        <p:txBody>
          <a:body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4" name="Datumsplatzhalter 3"/>
          <p:cNvSpPr>
            <a:spLocks noGrp="1"/>
          </p:cNvSpPr>
          <p:nvPr>
            <p:ph type="dt" sz="half" idx="10"/>
          </p:nvPr>
        </p:nvSpPr>
        <p:spPr/>
        <p:txBody>
          <a:bodyPr/>
          <a:lstStyle/>
          <a:p>
            <a:fld id="{033099F6-D083-4D39-A047-DA731A7C984A}" type="datetimeFigureOut">
              <a:rPr lang="de-DE" smtClean="0"/>
              <a:t>06.08.2021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9EE1602-B165-4907-A184-129CFB378190}" type="slidenum">
              <a:rPr lang="de-DE" smtClean="0"/>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bg>
      <p:bgRef idx="1001">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de-DE"/>
              <a:t>Titelmasterformat durch Klicken bearbeiten</a:t>
            </a:r>
            <a:endParaRPr kumimoji="0" lang="en-US"/>
          </a:p>
        </p:txBody>
      </p:sp>
      <p:sp>
        <p:nvSpPr>
          <p:cNvPr id="3" name="Textplatzhalt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de-DE"/>
              <a:t>Textmasterformat bearbeiten</a:t>
            </a:r>
          </a:p>
        </p:txBody>
      </p:sp>
      <p:sp>
        <p:nvSpPr>
          <p:cNvPr id="4" name="Datumsplatzhalt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033099F6-D083-4D39-A047-DA731A7C984A}" type="datetimeFigureOut">
              <a:rPr lang="de-DE" smtClean="0"/>
              <a:t>06.08.2021</a:t>
            </a:fld>
            <a:endParaRPr lang="de-DE"/>
          </a:p>
        </p:txBody>
      </p:sp>
      <p:sp>
        <p:nvSpPr>
          <p:cNvPr id="5" name="Fußzeilenplatzhalt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de-DE"/>
          </a:p>
        </p:txBody>
      </p:sp>
      <p:sp>
        <p:nvSpPr>
          <p:cNvPr id="6" name="Foliennummernplatzhalter 5"/>
          <p:cNvSpPr>
            <a:spLocks noGrp="1"/>
          </p:cNvSpPr>
          <p:nvPr>
            <p:ph type="sldNum" sz="quarter" idx="12"/>
          </p:nvPr>
        </p:nvSpPr>
        <p:spPr>
          <a:xfrm>
            <a:off x="6733952" y="6555112"/>
            <a:ext cx="588336" cy="228600"/>
          </a:xfrm>
        </p:spPr>
        <p:txBody>
          <a:bodyPr/>
          <a:lstStyle/>
          <a:p>
            <a:fld id="{59EE1602-B165-4907-A184-129CFB378190}" type="slidenum">
              <a:rPr lang="de-DE" smtClean="0"/>
              <a:t>‹Nr.›</a:t>
            </a:fld>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lstStyle/>
          <a:p>
            <a:r>
              <a:rPr kumimoji="0" lang="de-DE"/>
              <a:t>Titelmasterformat durch Klicken bearbeiten</a:t>
            </a:r>
            <a:endParaRPr kumimoji="0" lang="en-US"/>
          </a:p>
        </p:txBody>
      </p:sp>
      <p:sp>
        <p:nvSpPr>
          <p:cNvPr id="3" name="Inhaltsplatzhalt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4" name="Inhaltsplatzhalt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5" name="Datumsplatzhalter 4"/>
          <p:cNvSpPr>
            <a:spLocks noGrp="1"/>
          </p:cNvSpPr>
          <p:nvPr>
            <p:ph type="dt" sz="half" idx="10"/>
          </p:nvPr>
        </p:nvSpPr>
        <p:spPr/>
        <p:txBody>
          <a:bodyPr/>
          <a:lstStyle/>
          <a:p>
            <a:fld id="{033099F6-D083-4D39-A047-DA731A7C984A}" type="datetimeFigureOut">
              <a:rPr lang="de-DE" smtClean="0"/>
              <a:t>06.08.2021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9EE1602-B165-4907-A184-129CFB378190}" type="slidenum">
              <a:rPr lang="de-DE" smtClean="0"/>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nchor="b"/>
          <a:lstStyle>
            <a:lvl1pPr>
              <a:defRPr/>
            </a:lvl1pPr>
            <a:extLst/>
          </a:lstStyle>
          <a:p>
            <a:r>
              <a:rPr kumimoji="0" lang="de-DE"/>
              <a:t>Titelmasterformat durch Klicken bearbeiten</a:t>
            </a:r>
            <a:endParaRPr kumimoji="0" lang="en-US"/>
          </a:p>
        </p:txBody>
      </p:sp>
      <p:sp>
        <p:nvSpPr>
          <p:cNvPr id="3" name="Textplatzhalt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de-DE"/>
              <a:t>Textmasterformat bearbeiten</a:t>
            </a:r>
          </a:p>
        </p:txBody>
      </p:sp>
      <p:sp>
        <p:nvSpPr>
          <p:cNvPr id="4" name="Textplatzhalt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de-DE"/>
              <a:t>Textmasterformat bearbeiten</a:t>
            </a:r>
          </a:p>
        </p:txBody>
      </p:sp>
      <p:sp>
        <p:nvSpPr>
          <p:cNvPr id="5" name="Inhaltsplatzhalt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6" name="Inhaltsplatzhalt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7" name="Datumsplatzhalter 6"/>
          <p:cNvSpPr>
            <a:spLocks noGrp="1"/>
          </p:cNvSpPr>
          <p:nvPr>
            <p:ph type="dt" sz="half" idx="10"/>
          </p:nvPr>
        </p:nvSpPr>
        <p:spPr/>
        <p:txBody>
          <a:bodyPr/>
          <a:lstStyle/>
          <a:p>
            <a:fld id="{033099F6-D083-4D39-A047-DA731A7C984A}" type="datetimeFigureOut">
              <a:rPr lang="de-DE" smtClean="0"/>
              <a:t>06.08.2021</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59EE1602-B165-4907-A184-129CFB378190}" type="slidenum">
              <a:rPr lang="de-DE" smtClean="0"/>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lstStyle/>
          <a:p>
            <a:r>
              <a:rPr kumimoji="0" lang="de-DE"/>
              <a:t>Titelmasterformat durch Klicken bearbeiten</a:t>
            </a:r>
            <a:endParaRPr kumimoji="0" lang="en-US"/>
          </a:p>
        </p:txBody>
      </p:sp>
      <p:sp>
        <p:nvSpPr>
          <p:cNvPr id="3" name="Datumsplatzhalter 2"/>
          <p:cNvSpPr>
            <a:spLocks noGrp="1"/>
          </p:cNvSpPr>
          <p:nvPr>
            <p:ph type="dt" sz="half" idx="10"/>
          </p:nvPr>
        </p:nvSpPr>
        <p:spPr/>
        <p:txBody>
          <a:bodyPr/>
          <a:lstStyle/>
          <a:p>
            <a:fld id="{033099F6-D083-4D39-A047-DA731A7C984A}" type="datetimeFigureOut">
              <a:rPr lang="de-DE" smtClean="0"/>
              <a:t>06.08.2021</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59EE1602-B165-4907-A184-129CFB378190}" type="slidenum">
              <a:rPr lang="de-DE" smtClean="0"/>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solidFill>
                  <a:schemeClr val="tx2"/>
                </a:solidFill>
              </a:defRPr>
            </a:lvl1pPr>
            <a:extLst/>
          </a:lstStyle>
          <a:p>
            <a:fld id="{033099F6-D083-4D39-A047-DA731A7C984A}" type="datetimeFigureOut">
              <a:rPr lang="de-DE" smtClean="0"/>
              <a:t>06.08.2021</a:t>
            </a:fld>
            <a:endParaRPr lang="de-DE"/>
          </a:p>
        </p:txBody>
      </p:sp>
      <p:sp>
        <p:nvSpPr>
          <p:cNvPr id="3" name="Fußzeilenplatzhalter 2"/>
          <p:cNvSpPr>
            <a:spLocks noGrp="1"/>
          </p:cNvSpPr>
          <p:nvPr>
            <p:ph type="ftr" sz="quarter" idx="11"/>
          </p:nvPr>
        </p:nvSpPr>
        <p:spPr/>
        <p:txBody>
          <a:bodyPr/>
          <a:lstStyle>
            <a:lvl1pPr>
              <a:defRPr>
                <a:solidFill>
                  <a:schemeClr val="tx2"/>
                </a:solidFill>
              </a:defRPr>
            </a:lvl1pPr>
            <a:extLst/>
          </a:lstStyle>
          <a:p>
            <a:endParaRPr lang="de-DE"/>
          </a:p>
        </p:txBody>
      </p:sp>
      <p:sp>
        <p:nvSpPr>
          <p:cNvPr id="4" name="Foliennummernplatzhalter 3"/>
          <p:cNvSpPr>
            <a:spLocks noGrp="1"/>
          </p:cNvSpPr>
          <p:nvPr>
            <p:ph type="sldNum" sz="quarter" idx="12"/>
          </p:nvPr>
        </p:nvSpPr>
        <p:spPr/>
        <p:txBody>
          <a:bodyPr/>
          <a:lstStyle/>
          <a:p>
            <a:fld id="{59EE1602-B165-4907-A184-129CFB378190}" type="slidenum">
              <a:rPr lang="de-DE" smtClean="0"/>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de-DE"/>
              <a:t>Titelmasterformat durch Klicken bearbeiten</a:t>
            </a:r>
            <a:endParaRPr kumimoji="0" lang="en-US"/>
          </a:p>
        </p:txBody>
      </p:sp>
      <p:sp>
        <p:nvSpPr>
          <p:cNvPr id="3" name="Textplatzhalt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de-DE"/>
              <a:t>Textmasterformat bearbeiten</a:t>
            </a:r>
          </a:p>
        </p:txBody>
      </p:sp>
      <p:sp>
        <p:nvSpPr>
          <p:cNvPr id="4" name="Inhaltsplatzhalt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5" name="Datumsplatzhalter 4"/>
          <p:cNvSpPr>
            <a:spLocks noGrp="1"/>
          </p:cNvSpPr>
          <p:nvPr>
            <p:ph type="dt" sz="half" idx="10"/>
          </p:nvPr>
        </p:nvSpPr>
        <p:spPr/>
        <p:txBody>
          <a:bodyPr/>
          <a:lstStyle/>
          <a:p>
            <a:fld id="{033099F6-D083-4D39-A047-DA731A7C984A}" type="datetimeFigureOut">
              <a:rPr lang="de-DE" smtClean="0"/>
              <a:t>06.08.2021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9EE1602-B165-4907-A184-129CFB378190}" type="slidenum">
              <a:rPr lang="de-DE" smtClean="0"/>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bg>
      <p:bgRef idx="1002">
        <a:schemeClr val="bg2"/>
      </p:bgRef>
    </p:bg>
    <p:spTree>
      <p:nvGrpSpPr>
        <p:cNvPr id="1" name=""/>
        <p:cNvGrpSpPr/>
        <p:nvPr/>
      </p:nvGrpSpPr>
      <p:grpSpPr>
        <a:xfrm>
          <a:off x="0" y="0"/>
          <a:ext cx="0" cy="0"/>
          <a:chOff x="0" y="0"/>
          <a:chExt cx="0" cy="0"/>
        </a:xfrm>
      </p:grpSpPr>
      <p:sp>
        <p:nvSpPr>
          <p:cNvPr id="8" name="Rechteck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hteck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el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de-DE"/>
              <a:t>Titelmasterformat durch Klicken bearbeiten</a:t>
            </a:r>
            <a:endParaRPr kumimoji="0" lang="en-US" dirty="0"/>
          </a:p>
        </p:txBody>
      </p:sp>
      <p:sp>
        <p:nvSpPr>
          <p:cNvPr id="4" name="Textplatzhalt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de-DE"/>
              <a:t>Textmasterformat bearbeiten</a:t>
            </a:r>
          </a:p>
        </p:txBody>
      </p:sp>
      <p:sp>
        <p:nvSpPr>
          <p:cNvPr id="5" name="Datumsplatzhalter 4"/>
          <p:cNvSpPr>
            <a:spLocks noGrp="1"/>
          </p:cNvSpPr>
          <p:nvPr>
            <p:ph type="dt" sz="half" idx="10"/>
          </p:nvPr>
        </p:nvSpPr>
        <p:spPr/>
        <p:txBody>
          <a:bodyPr/>
          <a:lstStyle/>
          <a:p>
            <a:fld id="{033099F6-D083-4D39-A047-DA731A7C984A}" type="datetimeFigureOut">
              <a:rPr lang="de-DE" smtClean="0"/>
              <a:t>06.08.2021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9EE1602-B165-4907-A184-129CFB378190}" type="slidenum">
              <a:rPr lang="de-DE" smtClean="0"/>
              <a:t>‹Nr.›</a:t>
            </a:fld>
            <a:endParaRPr lang="de-DE"/>
          </a:p>
        </p:txBody>
      </p:sp>
      <p:sp>
        <p:nvSpPr>
          <p:cNvPr id="10" name="Bildplatzhalt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de-DE"/>
              <a:t>Bild durch Klicken auf Symbol hinzufügen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hteck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elplatzhalt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de-DE"/>
              <a:t>Titelmasterformat durch Klicken bearbeiten</a:t>
            </a:r>
            <a:endParaRPr kumimoji="0" lang="en-US"/>
          </a:p>
        </p:txBody>
      </p:sp>
      <p:sp>
        <p:nvSpPr>
          <p:cNvPr id="31" name="Textplatzhalt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de-DE"/>
              <a:t>Textmasterformat bearbeiten</a:t>
            </a:r>
          </a:p>
          <a:p>
            <a:pPr lvl="1" eaLnBrk="1" latinLnBrk="0" hangingPunct="1"/>
            <a:r>
              <a:rPr kumimoji="0" lang="de-DE"/>
              <a:t>Zweite Ebene</a:t>
            </a:r>
          </a:p>
          <a:p>
            <a:pPr lvl="2" eaLnBrk="1" latinLnBrk="0" hangingPunct="1"/>
            <a:r>
              <a:rPr kumimoji="0" lang="de-DE"/>
              <a:t>Dritte Ebene</a:t>
            </a:r>
          </a:p>
          <a:p>
            <a:pPr lvl="3" eaLnBrk="1" latinLnBrk="0" hangingPunct="1"/>
            <a:r>
              <a:rPr kumimoji="0" lang="de-DE"/>
              <a:t>Vierte Ebene</a:t>
            </a:r>
          </a:p>
          <a:p>
            <a:pPr lvl="4" eaLnBrk="1" latinLnBrk="0" hangingPunct="1"/>
            <a:r>
              <a:rPr kumimoji="0" lang="de-DE"/>
              <a:t>Fünfte Ebene</a:t>
            </a:r>
            <a:endParaRPr kumimoji="0" lang="en-US"/>
          </a:p>
        </p:txBody>
      </p:sp>
      <p:sp>
        <p:nvSpPr>
          <p:cNvPr id="27" name="Datumsplatzhalt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033099F6-D083-4D39-A047-DA731A7C984A}" type="datetimeFigureOut">
              <a:rPr lang="de-DE" smtClean="0"/>
              <a:t>06.08.2021</a:t>
            </a:fld>
            <a:endParaRPr lang="de-DE"/>
          </a:p>
        </p:txBody>
      </p:sp>
      <p:sp>
        <p:nvSpPr>
          <p:cNvPr id="4" name="Fußzeilenplatzhalt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de-DE"/>
          </a:p>
        </p:txBody>
      </p:sp>
      <p:sp>
        <p:nvSpPr>
          <p:cNvPr id="16" name="Foliennummernplatzhalt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59EE1602-B165-4907-A184-129CFB378190}" type="slidenum">
              <a:rPr lang="de-DE" smtClean="0"/>
              <a:t>‹Nr.›</a:t>
            </a:fld>
            <a:endParaRPr lang="de-DE"/>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a:t>Persönlichkeits-störungen</a:t>
            </a:r>
          </a:p>
        </p:txBody>
      </p:sp>
      <p:sp>
        <p:nvSpPr>
          <p:cNvPr id="3" name="Untertitel 2"/>
          <p:cNvSpPr>
            <a:spLocks noGrp="1"/>
          </p:cNvSpPr>
          <p:nvPr>
            <p:ph type="subTitle" idx="1"/>
          </p:nvPr>
        </p:nvSpPr>
        <p:spPr/>
        <p:txBody>
          <a:bodyPr>
            <a:normAutofit/>
          </a:bodyPr>
          <a:lstStyle/>
          <a:p>
            <a:r>
              <a:rPr lang="de-DE" dirty="0"/>
              <a:t>Überlegungen von Peter Fiedler</a:t>
            </a:r>
          </a:p>
        </p:txBody>
      </p:sp>
    </p:spTree>
    <p:extLst>
      <p:ext uri="{BB962C8B-B14F-4D97-AF65-F5344CB8AC3E}">
        <p14:creationId xmlns:p14="http://schemas.microsoft.com/office/powerpoint/2010/main" val="2543001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Welche Arten von PS gibt es?</a:t>
            </a: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2997242658"/>
              </p:ext>
            </p:extLst>
          </p:nvPr>
        </p:nvGraphicFramePr>
        <p:xfrm>
          <a:off x="539552" y="2276872"/>
          <a:ext cx="6768752" cy="3834702"/>
        </p:xfrm>
        <a:graphic>
          <a:graphicData uri="http://schemas.openxmlformats.org/drawingml/2006/table">
            <a:tbl>
              <a:tblPr firstRow="1" firstCol="1" bandRow="1">
                <a:tableStyleId>{5C22544A-7EE6-4342-B048-85BDC9FD1C3A}</a:tableStyleId>
              </a:tblPr>
              <a:tblGrid>
                <a:gridCol w="3384376">
                  <a:extLst>
                    <a:ext uri="{9D8B030D-6E8A-4147-A177-3AD203B41FA5}">
                      <a16:colId xmlns:a16="http://schemas.microsoft.com/office/drawing/2014/main" val="20000"/>
                    </a:ext>
                  </a:extLst>
                </a:gridCol>
                <a:gridCol w="3384376">
                  <a:extLst>
                    <a:ext uri="{9D8B030D-6E8A-4147-A177-3AD203B41FA5}">
                      <a16:colId xmlns:a16="http://schemas.microsoft.com/office/drawing/2014/main" val="20001"/>
                    </a:ext>
                  </a:extLst>
                </a:gridCol>
              </a:tblGrid>
              <a:tr h="241875">
                <a:tc>
                  <a:txBody>
                    <a:bodyPr/>
                    <a:lstStyle/>
                    <a:p>
                      <a:pPr>
                        <a:spcAft>
                          <a:spcPts val="0"/>
                        </a:spcAft>
                      </a:pPr>
                      <a:r>
                        <a:rPr lang="de-DE" sz="1600" dirty="0">
                          <a:effectLst/>
                        </a:rPr>
                        <a:t>Persönlichkeitsstil</a:t>
                      </a:r>
                      <a:endParaRPr lang="de-DE" sz="1600" dirty="0">
                        <a:effectLst/>
                        <a:latin typeface="Calibri"/>
                      </a:endParaRPr>
                    </a:p>
                  </a:txBody>
                  <a:tcPr marL="68580" marR="68580" marT="0" marB="0"/>
                </a:tc>
                <a:tc>
                  <a:txBody>
                    <a:bodyPr/>
                    <a:lstStyle/>
                    <a:p>
                      <a:pPr>
                        <a:spcAft>
                          <a:spcPts val="0"/>
                        </a:spcAft>
                      </a:pPr>
                      <a:r>
                        <a:rPr lang="de-DE" sz="1600">
                          <a:effectLst/>
                        </a:rPr>
                        <a:t> </a:t>
                      </a:r>
                      <a:endParaRPr lang="de-DE" sz="1600">
                        <a:effectLst/>
                        <a:latin typeface="Calibri"/>
                      </a:endParaRPr>
                    </a:p>
                  </a:txBody>
                  <a:tcPr marL="68580" marR="68580" marT="0" marB="0"/>
                </a:tc>
                <a:extLst>
                  <a:ext uri="{0D108BD9-81ED-4DB2-BD59-A6C34878D82A}">
                    <a16:rowId xmlns:a16="http://schemas.microsoft.com/office/drawing/2014/main" val="10000"/>
                  </a:ext>
                </a:extLst>
              </a:tr>
              <a:tr h="241875">
                <a:tc>
                  <a:txBody>
                    <a:bodyPr/>
                    <a:lstStyle/>
                    <a:p>
                      <a:pPr>
                        <a:spcAft>
                          <a:spcPts val="0"/>
                        </a:spcAft>
                      </a:pPr>
                      <a:r>
                        <a:rPr lang="de-DE" sz="1600" dirty="0">
                          <a:effectLst/>
                        </a:rPr>
                        <a:t>Ahnungsvoll und sensibel</a:t>
                      </a:r>
                      <a:endParaRPr lang="de-DE" sz="1600" dirty="0">
                        <a:effectLst/>
                        <a:latin typeface="Calibri"/>
                      </a:endParaRPr>
                    </a:p>
                  </a:txBody>
                  <a:tcPr marL="68580" marR="68580" marT="0" marB="0"/>
                </a:tc>
                <a:tc>
                  <a:txBody>
                    <a:bodyPr/>
                    <a:lstStyle/>
                    <a:p>
                      <a:pPr>
                        <a:spcAft>
                          <a:spcPts val="0"/>
                        </a:spcAft>
                      </a:pPr>
                      <a:r>
                        <a:rPr lang="de-DE" sz="1600" dirty="0">
                          <a:effectLst/>
                        </a:rPr>
                        <a:t>Extremvariante: </a:t>
                      </a:r>
                      <a:r>
                        <a:rPr lang="de-DE" sz="1600" dirty="0" err="1">
                          <a:effectLst/>
                        </a:rPr>
                        <a:t>Schizotype</a:t>
                      </a:r>
                      <a:r>
                        <a:rPr lang="de-DE" sz="1600" dirty="0">
                          <a:effectLst/>
                        </a:rPr>
                        <a:t> PS</a:t>
                      </a:r>
                      <a:endParaRPr lang="de-DE" sz="1600" dirty="0">
                        <a:effectLst/>
                        <a:latin typeface="Calibri"/>
                      </a:endParaRPr>
                    </a:p>
                  </a:txBody>
                  <a:tcPr marL="68580" marR="68580" marT="0" marB="0"/>
                </a:tc>
                <a:extLst>
                  <a:ext uri="{0D108BD9-81ED-4DB2-BD59-A6C34878D82A}">
                    <a16:rowId xmlns:a16="http://schemas.microsoft.com/office/drawing/2014/main" val="10001"/>
                  </a:ext>
                </a:extLst>
              </a:tr>
              <a:tr h="2763756">
                <a:tc>
                  <a:txBody>
                    <a:bodyPr/>
                    <a:lstStyle/>
                    <a:p>
                      <a:pPr marL="342900" lvl="0" indent="-342900">
                        <a:lnSpc>
                          <a:spcPct val="115000"/>
                        </a:lnSpc>
                        <a:spcAft>
                          <a:spcPts val="0"/>
                        </a:spcAft>
                        <a:buFont typeface="Calibri"/>
                        <a:buChar char="-"/>
                      </a:pPr>
                      <a:r>
                        <a:rPr lang="de-DE" sz="1600" dirty="0">
                          <a:effectLst/>
                        </a:rPr>
                        <a:t>Wahrnehmungsveränderung: Sachen werden mit emotionaler Bedeutung beladen, die über ihren rational begründbaren Gehalt hinausgehen.</a:t>
                      </a:r>
                    </a:p>
                    <a:p>
                      <a:pPr marL="342900" lvl="0" indent="-342900">
                        <a:lnSpc>
                          <a:spcPct val="115000"/>
                        </a:lnSpc>
                        <a:spcAft>
                          <a:spcPts val="0"/>
                        </a:spcAft>
                        <a:buFont typeface="Calibri"/>
                        <a:buChar char="-"/>
                      </a:pPr>
                      <a:r>
                        <a:rPr lang="de-DE" sz="1600" dirty="0">
                          <a:effectLst/>
                        </a:rPr>
                        <a:t>Fühlen sich in Gesellschaft unwohl, daher eher Einzelgängerisch</a:t>
                      </a:r>
                    </a:p>
                    <a:p>
                      <a:pPr marL="342900" lvl="0" indent="-342900">
                        <a:lnSpc>
                          <a:spcPct val="115000"/>
                        </a:lnSpc>
                        <a:spcAft>
                          <a:spcPts val="0"/>
                        </a:spcAft>
                        <a:buFont typeface="Calibri"/>
                        <a:buChar char="-"/>
                      </a:pPr>
                      <a:r>
                        <a:rPr lang="de-DE" sz="1600" dirty="0">
                          <a:effectLst/>
                        </a:rPr>
                        <a:t>Vielfach künstlerische Begabungen</a:t>
                      </a:r>
                      <a:endParaRPr lang="de-DE" sz="1600" dirty="0">
                        <a:effectLst/>
                        <a:latin typeface="Calibri"/>
                        <a:ea typeface="Calibri"/>
                        <a:cs typeface="Times New Roman"/>
                      </a:endParaRPr>
                    </a:p>
                  </a:txBody>
                  <a:tcPr marL="68580" marR="68580" marT="0" marB="0"/>
                </a:tc>
                <a:tc>
                  <a:txBody>
                    <a:bodyPr/>
                    <a:lstStyle/>
                    <a:p>
                      <a:pPr marL="342900" lvl="0" indent="-342900">
                        <a:lnSpc>
                          <a:spcPct val="115000"/>
                        </a:lnSpc>
                        <a:spcAft>
                          <a:spcPts val="0"/>
                        </a:spcAft>
                        <a:buFont typeface="Calibri"/>
                        <a:buChar char="-"/>
                      </a:pPr>
                      <a:r>
                        <a:rPr lang="de-DE" sz="1600" dirty="0">
                          <a:effectLst/>
                        </a:rPr>
                        <a:t>Soziale Defizite, deswegen Unbehagen</a:t>
                      </a:r>
                    </a:p>
                    <a:p>
                      <a:pPr marL="342900" lvl="0" indent="-342900">
                        <a:lnSpc>
                          <a:spcPct val="115000"/>
                        </a:lnSpc>
                        <a:spcAft>
                          <a:spcPts val="0"/>
                        </a:spcAft>
                        <a:buFont typeface="Calibri"/>
                        <a:buChar char="-"/>
                      </a:pPr>
                      <a:r>
                        <a:rPr lang="de-DE" sz="1600" dirty="0">
                          <a:effectLst/>
                        </a:rPr>
                        <a:t>Verzerrungen der Wahrnehmungen</a:t>
                      </a:r>
                    </a:p>
                    <a:p>
                      <a:pPr marL="342900" lvl="0" indent="-342900">
                        <a:lnSpc>
                          <a:spcPct val="115000"/>
                        </a:lnSpc>
                        <a:spcAft>
                          <a:spcPts val="0"/>
                        </a:spcAft>
                        <a:buFont typeface="Calibri"/>
                        <a:buChar char="-"/>
                      </a:pPr>
                      <a:r>
                        <a:rPr lang="de-DE" sz="1600" dirty="0">
                          <a:effectLst/>
                        </a:rPr>
                        <a:t>Eigentümliches Verhalten</a:t>
                      </a:r>
                    </a:p>
                    <a:p>
                      <a:pPr marL="342900" lvl="0" indent="-342900">
                        <a:lnSpc>
                          <a:spcPct val="115000"/>
                        </a:lnSpc>
                        <a:spcAft>
                          <a:spcPts val="0"/>
                        </a:spcAft>
                        <a:buFont typeface="Calibri"/>
                        <a:buChar char="-"/>
                      </a:pPr>
                      <a:r>
                        <a:rPr lang="de-DE" sz="1600" dirty="0">
                          <a:effectLst/>
                        </a:rPr>
                        <a:t>Wenn sie in Behandlung kommen, dann meist wegen depressiver Verstimmung oder sozialer Angst</a:t>
                      </a:r>
                    </a:p>
                    <a:p>
                      <a:pPr marL="342900" lvl="0" indent="-342900">
                        <a:lnSpc>
                          <a:spcPct val="115000"/>
                        </a:lnSpc>
                        <a:spcAft>
                          <a:spcPts val="0"/>
                        </a:spcAft>
                        <a:buFont typeface="Calibri"/>
                        <a:buChar char="-"/>
                      </a:pPr>
                      <a:r>
                        <a:rPr lang="de-DE" sz="1600" dirty="0">
                          <a:effectLst/>
                        </a:rPr>
                        <a:t>Unter extremer Belastung kann bei manche eine Schizophrenie ausbrechen</a:t>
                      </a:r>
                      <a:endParaRPr lang="de-DE" sz="160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31784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Welche Arten von PS gibt es?</a:t>
            </a: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3733867165"/>
              </p:ext>
            </p:extLst>
          </p:nvPr>
        </p:nvGraphicFramePr>
        <p:xfrm>
          <a:off x="467544" y="1577708"/>
          <a:ext cx="7128792" cy="5236782"/>
        </p:xfrm>
        <a:graphic>
          <a:graphicData uri="http://schemas.openxmlformats.org/drawingml/2006/table">
            <a:tbl>
              <a:tblPr firstRow="1" firstCol="1" bandRow="1">
                <a:tableStyleId>{5C22544A-7EE6-4342-B048-85BDC9FD1C3A}</a:tableStyleId>
              </a:tblPr>
              <a:tblGrid>
                <a:gridCol w="3564396">
                  <a:extLst>
                    <a:ext uri="{9D8B030D-6E8A-4147-A177-3AD203B41FA5}">
                      <a16:colId xmlns:a16="http://schemas.microsoft.com/office/drawing/2014/main" val="20000"/>
                    </a:ext>
                  </a:extLst>
                </a:gridCol>
                <a:gridCol w="3564396">
                  <a:extLst>
                    <a:ext uri="{9D8B030D-6E8A-4147-A177-3AD203B41FA5}">
                      <a16:colId xmlns:a16="http://schemas.microsoft.com/office/drawing/2014/main" val="20001"/>
                    </a:ext>
                  </a:extLst>
                </a:gridCol>
              </a:tblGrid>
              <a:tr h="221649">
                <a:tc>
                  <a:txBody>
                    <a:bodyPr/>
                    <a:lstStyle/>
                    <a:p>
                      <a:pPr>
                        <a:spcAft>
                          <a:spcPts val="0"/>
                        </a:spcAft>
                      </a:pPr>
                      <a:r>
                        <a:rPr lang="de-DE" sz="1600" dirty="0">
                          <a:effectLst/>
                        </a:rPr>
                        <a:t>Persönlichkeitsstil</a:t>
                      </a:r>
                      <a:endParaRPr lang="de-DE" sz="1600" dirty="0">
                        <a:effectLst/>
                        <a:latin typeface="Calibri"/>
                      </a:endParaRPr>
                    </a:p>
                  </a:txBody>
                  <a:tcPr marL="68580" marR="68580" marT="0" marB="0"/>
                </a:tc>
                <a:tc>
                  <a:txBody>
                    <a:bodyPr/>
                    <a:lstStyle/>
                    <a:p>
                      <a:pPr>
                        <a:spcAft>
                          <a:spcPts val="0"/>
                        </a:spcAft>
                      </a:pPr>
                      <a:r>
                        <a:rPr lang="de-DE" sz="1600">
                          <a:effectLst/>
                        </a:rPr>
                        <a:t> </a:t>
                      </a:r>
                      <a:endParaRPr lang="de-DE" sz="1600">
                        <a:effectLst/>
                        <a:latin typeface="Calibri"/>
                      </a:endParaRPr>
                    </a:p>
                  </a:txBody>
                  <a:tcPr marL="68580" marR="68580" marT="0" marB="0"/>
                </a:tc>
                <a:extLst>
                  <a:ext uri="{0D108BD9-81ED-4DB2-BD59-A6C34878D82A}">
                    <a16:rowId xmlns:a16="http://schemas.microsoft.com/office/drawing/2014/main" val="10000"/>
                  </a:ext>
                </a:extLst>
              </a:tr>
              <a:tr h="221649">
                <a:tc>
                  <a:txBody>
                    <a:bodyPr/>
                    <a:lstStyle/>
                    <a:p>
                      <a:pPr>
                        <a:spcAft>
                          <a:spcPts val="0"/>
                        </a:spcAft>
                      </a:pPr>
                      <a:r>
                        <a:rPr lang="de-DE" sz="1600">
                          <a:effectLst/>
                        </a:rPr>
                        <a:t>Abenteuerlich und risikofreudig</a:t>
                      </a:r>
                      <a:endParaRPr lang="de-DE" sz="1600">
                        <a:effectLst/>
                        <a:latin typeface="Calibri"/>
                      </a:endParaRPr>
                    </a:p>
                  </a:txBody>
                  <a:tcPr marL="68580" marR="68580" marT="0" marB="0"/>
                </a:tc>
                <a:tc>
                  <a:txBody>
                    <a:bodyPr/>
                    <a:lstStyle/>
                    <a:p>
                      <a:pPr>
                        <a:spcAft>
                          <a:spcPts val="0"/>
                        </a:spcAft>
                      </a:pPr>
                      <a:r>
                        <a:rPr lang="de-DE" sz="1600">
                          <a:effectLst/>
                        </a:rPr>
                        <a:t>Extremvariante: Dissoziale PS</a:t>
                      </a:r>
                      <a:endParaRPr lang="de-DE" sz="1600">
                        <a:effectLst/>
                        <a:latin typeface="Calibri"/>
                      </a:endParaRPr>
                    </a:p>
                  </a:txBody>
                  <a:tcPr marL="68580" marR="68580" marT="0" marB="0"/>
                </a:tc>
                <a:extLst>
                  <a:ext uri="{0D108BD9-81ED-4DB2-BD59-A6C34878D82A}">
                    <a16:rowId xmlns:a16="http://schemas.microsoft.com/office/drawing/2014/main" val="10001"/>
                  </a:ext>
                </a:extLst>
              </a:tr>
              <a:tr h="4062031">
                <a:tc>
                  <a:txBody>
                    <a:bodyPr/>
                    <a:lstStyle/>
                    <a:p>
                      <a:pPr marL="342900" lvl="0" indent="-342900">
                        <a:lnSpc>
                          <a:spcPct val="115000"/>
                        </a:lnSpc>
                        <a:spcAft>
                          <a:spcPts val="0"/>
                        </a:spcAft>
                        <a:buFont typeface="Calibri"/>
                        <a:buChar char="-"/>
                      </a:pPr>
                      <a:r>
                        <a:rPr lang="de-DE" sz="1600" dirty="0">
                          <a:effectLst/>
                        </a:rPr>
                        <a:t>Selbstbestimmtes Verhalten</a:t>
                      </a:r>
                    </a:p>
                    <a:p>
                      <a:pPr marL="342900" lvl="0" indent="-342900">
                        <a:lnSpc>
                          <a:spcPct val="115000"/>
                        </a:lnSpc>
                        <a:spcAft>
                          <a:spcPts val="0"/>
                        </a:spcAft>
                        <a:buFont typeface="Calibri"/>
                        <a:buChar char="-"/>
                      </a:pPr>
                      <a:r>
                        <a:rPr lang="de-DE" sz="1600" dirty="0">
                          <a:effectLst/>
                        </a:rPr>
                        <a:t>In Interaktionen wirken sie sehr kompetent</a:t>
                      </a:r>
                    </a:p>
                    <a:p>
                      <a:pPr marL="342900" lvl="0" indent="-342900">
                        <a:lnSpc>
                          <a:spcPct val="115000"/>
                        </a:lnSpc>
                        <a:spcAft>
                          <a:spcPts val="0"/>
                        </a:spcAft>
                        <a:buFont typeface="Calibri"/>
                        <a:buChar char="-"/>
                      </a:pPr>
                      <a:r>
                        <a:rPr lang="de-DE" sz="1600" dirty="0">
                          <a:effectLst/>
                        </a:rPr>
                        <a:t>Verfolgen unmittelbare egozentrische Interessen</a:t>
                      </a:r>
                    </a:p>
                    <a:p>
                      <a:pPr marL="342900" lvl="0" indent="-342900">
                        <a:lnSpc>
                          <a:spcPct val="115000"/>
                        </a:lnSpc>
                        <a:spcAft>
                          <a:spcPts val="0"/>
                        </a:spcAft>
                        <a:buFont typeface="Calibri"/>
                        <a:buChar char="-"/>
                      </a:pPr>
                      <a:r>
                        <a:rPr lang="de-DE" sz="1600" dirty="0">
                          <a:effectLst/>
                        </a:rPr>
                        <a:t>Wenig Angst</a:t>
                      </a:r>
                    </a:p>
                    <a:p>
                      <a:pPr marL="342900" lvl="0" indent="-342900">
                        <a:lnSpc>
                          <a:spcPct val="115000"/>
                        </a:lnSpc>
                        <a:spcAft>
                          <a:spcPts val="0"/>
                        </a:spcAft>
                        <a:buFont typeface="Calibri"/>
                        <a:buChar char="-"/>
                      </a:pPr>
                      <a:r>
                        <a:rPr lang="de-DE" sz="1600" dirty="0">
                          <a:effectLst/>
                        </a:rPr>
                        <a:t>Erhöhte Risikobereitschaft</a:t>
                      </a:r>
                      <a:endParaRPr lang="de-DE" sz="1600" dirty="0">
                        <a:effectLst/>
                        <a:latin typeface="Calibri"/>
                        <a:ea typeface="Calibri"/>
                        <a:cs typeface="Times New Roman"/>
                      </a:endParaRPr>
                    </a:p>
                  </a:txBody>
                  <a:tcPr marL="68580" marR="68580" marT="0" marB="0"/>
                </a:tc>
                <a:tc>
                  <a:txBody>
                    <a:bodyPr/>
                    <a:lstStyle/>
                    <a:p>
                      <a:pPr marL="342900" lvl="0" indent="-342900">
                        <a:lnSpc>
                          <a:spcPct val="115000"/>
                        </a:lnSpc>
                        <a:spcAft>
                          <a:spcPts val="0"/>
                        </a:spcAft>
                        <a:buFont typeface="Calibri"/>
                        <a:buChar char="-"/>
                      </a:pPr>
                      <a:r>
                        <a:rPr lang="de-DE" sz="1600" dirty="0">
                          <a:effectLst/>
                        </a:rPr>
                        <a:t>Rücksichtsloses Durchsetzen eigener Interessen</a:t>
                      </a:r>
                    </a:p>
                    <a:p>
                      <a:pPr marL="342900" lvl="0" indent="-342900">
                        <a:lnSpc>
                          <a:spcPct val="115000"/>
                        </a:lnSpc>
                        <a:spcAft>
                          <a:spcPts val="0"/>
                        </a:spcAft>
                        <a:buFont typeface="Calibri"/>
                        <a:buChar char="-"/>
                      </a:pPr>
                      <a:r>
                        <a:rPr lang="de-DE" sz="1600" dirty="0">
                          <a:effectLst/>
                        </a:rPr>
                        <a:t>Spontanes Verhalten</a:t>
                      </a:r>
                    </a:p>
                    <a:p>
                      <a:pPr marL="342900" lvl="0" indent="-342900">
                        <a:lnSpc>
                          <a:spcPct val="115000"/>
                        </a:lnSpc>
                        <a:spcAft>
                          <a:spcPts val="0"/>
                        </a:spcAft>
                        <a:buFont typeface="Calibri"/>
                        <a:buChar char="-"/>
                      </a:pPr>
                      <a:r>
                        <a:rPr lang="de-DE" sz="1600" dirty="0">
                          <a:effectLst/>
                        </a:rPr>
                        <a:t>Mangelnde Introspektionsfähigkeit, daher keine Schuldgefühle</a:t>
                      </a:r>
                    </a:p>
                    <a:p>
                      <a:pPr marL="342900" lvl="0" indent="-342900">
                        <a:lnSpc>
                          <a:spcPct val="115000"/>
                        </a:lnSpc>
                        <a:spcAft>
                          <a:spcPts val="0"/>
                        </a:spcAft>
                        <a:buFont typeface="Calibri"/>
                        <a:buChar char="-"/>
                      </a:pPr>
                      <a:r>
                        <a:rPr lang="de-DE" sz="1600" dirty="0">
                          <a:effectLst/>
                        </a:rPr>
                        <a:t>Bindungsschwäche</a:t>
                      </a:r>
                    </a:p>
                    <a:p>
                      <a:pPr marL="342900" lvl="0" indent="-342900">
                        <a:lnSpc>
                          <a:spcPct val="115000"/>
                        </a:lnSpc>
                        <a:spcAft>
                          <a:spcPts val="0"/>
                        </a:spcAft>
                        <a:buFont typeface="Calibri"/>
                        <a:buChar char="-"/>
                      </a:pPr>
                      <a:r>
                        <a:rPr lang="de-DE" sz="1600" dirty="0">
                          <a:effectLst/>
                        </a:rPr>
                        <a:t>Mangel an Empathie</a:t>
                      </a:r>
                    </a:p>
                    <a:p>
                      <a:pPr marL="342900" lvl="0" indent="-342900">
                        <a:lnSpc>
                          <a:spcPct val="115000"/>
                        </a:lnSpc>
                        <a:spcAft>
                          <a:spcPts val="0"/>
                        </a:spcAft>
                        <a:buFont typeface="Calibri"/>
                        <a:buChar char="-"/>
                      </a:pPr>
                      <a:r>
                        <a:rPr lang="de-DE" sz="1600" dirty="0">
                          <a:effectLst/>
                        </a:rPr>
                        <a:t>Mangelnde Ängstlichkeit, erhöhte Risikobereitschaft</a:t>
                      </a:r>
                    </a:p>
                    <a:p>
                      <a:pPr marL="342900" lvl="0" indent="-342900">
                        <a:lnSpc>
                          <a:spcPct val="115000"/>
                        </a:lnSpc>
                        <a:spcAft>
                          <a:spcPts val="0"/>
                        </a:spcAft>
                        <a:buFont typeface="Calibri"/>
                        <a:buChar char="-"/>
                      </a:pPr>
                      <a:r>
                        <a:rPr lang="de-DE" sz="1600" dirty="0">
                          <a:effectLst/>
                        </a:rPr>
                        <a:t>Störungen der Impulskontrolle</a:t>
                      </a:r>
                    </a:p>
                    <a:p>
                      <a:pPr marL="342900" lvl="0" indent="-342900">
                        <a:lnSpc>
                          <a:spcPct val="115000"/>
                        </a:lnSpc>
                        <a:spcAft>
                          <a:spcPts val="0"/>
                        </a:spcAft>
                        <a:buFont typeface="Calibri"/>
                        <a:buChar char="-"/>
                      </a:pPr>
                      <a:r>
                        <a:rPr lang="de-DE" sz="1600" dirty="0">
                          <a:effectLst/>
                        </a:rPr>
                        <a:t>Häufig gesundheitliche und soziale Probleme wegen Drogen und Alkohol</a:t>
                      </a:r>
                    </a:p>
                    <a:p>
                      <a:pPr marL="342900" lvl="0" indent="-342900">
                        <a:lnSpc>
                          <a:spcPct val="115000"/>
                        </a:lnSpc>
                        <a:spcAft>
                          <a:spcPts val="0"/>
                        </a:spcAft>
                        <a:buFont typeface="Calibri"/>
                        <a:buChar char="-"/>
                      </a:pPr>
                      <a:r>
                        <a:rPr lang="de-DE" sz="1600" dirty="0">
                          <a:effectLst/>
                        </a:rPr>
                        <a:t>Suizidrisiko ist sehr hoch: sie können innere Leere und Langeweile schwer aushalten</a:t>
                      </a:r>
                      <a:endParaRPr lang="de-DE" sz="160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31784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Welche Arten von PS gibt es?</a:t>
            </a: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1425088705"/>
              </p:ext>
            </p:extLst>
          </p:nvPr>
        </p:nvGraphicFramePr>
        <p:xfrm>
          <a:off x="323528" y="1844824"/>
          <a:ext cx="7056784" cy="4409040"/>
        </p:xfrm>
        <a:graphic>
          <a:graphicData uri="http://schemas.openxmlformats.org/drawingml/2006/table">
            <a:tbl>
              <a:tblPr firstRow="1" firstCol="1" bandRow="1">
                <a:tableStyleId>{5C22544A-7EE6-4342-B048-85BDC9FD1C3A}</a:tableStyleId>
              </a:tblPr>
              <a:tblGrid>
                <a:gridCol w="3528392">
                  <a:extLst>
                    <a:ext uri="{9D8B030D-6E8A-4147-A177-3AD203B41FA5}">
                      <a16:colId xmlns:a16="http://schemas.microsoft.com/office/drawing/2014/main" val="20000"/>
                    </a:ext>
                  </a:extLst>
                </a:gridCol>
                <a:gridCol w="3528392">
                  <a:extLst>
                    <a:ext uri="{9D8B030D-6E8A-4147-A177-3AD203B41FA5}">
                      <a16:colId xmlns:a16="http://schemas.microsoft.com/office/drawing/2014/main" val="20001"/>
                    </a:ext>
                  </a:extLst>
                </a:gridCol>
              </a:tblGrid>
              <a:tr h="202615">
                <a:tc>
                  <a:txBody>
                    <a:bodyPr/>
                    <a:lstStyle/>
                    <a:p>
                      <a:pPr>
                        <a:spcAft>
                          <a:spcPts val="0"/>
                        </a:spcAft>
                      </a:pPr>
                      <a:r>
                        <a:rPr lang="de-DE" sz="1600" dirty="0">
                          <a:effectLst/>
                        </a:rPr>
                        <a:t>Persönlichkeitsstil</a:t>
                      </a:r>
                      <a:endParaRPr lang="de-DE" sz="1600" dirty="0">
                        <a:effectLst/>
                        <a:latin typeface="Calibri"/>
                      </a:endParaRPr>
                    </a:p>
                  </a:txBody>
                  <a:tcPr marL="68580" marR="68580" marT="0" marB="0"/>
                </a:tc>
                <a:tc>
                  <a:txBody>
                    <a:bodyPr/>
                    <a:lstStyle/>
                    <a:p>
                      <a:pPr>
                        <a:spcAft>
                          <a:spcPts val="0"/>
                        </a:spcAft>
                      </a:pPr>
                      <a:r>
                        <a:rPr lang="de-DE" sz="1600" dirty="0">
                          <a:effectLst/>
                        </a:rPr>
                        <a:t> </a:t>
                      </a:r>
                      <a:endParaRPr lang="de-DE" sz="1600" dirty="0">
                        <a:effectLst/>
                        <a:latin typeface="Calibri"/>
                      </a:endParaRPr>
                    </a:p>
                  </a:txBody>
                  <a:tcPr marL="68580" marR="68580" marT="0" marB="0"/>
                </a:tc>
                <a:extLst>
                  <a:ext uri="{0D108BD9-81ED-4DB2-BD59-A6C34878D82A}">
                    <a16:rowId xmlns:a16="http://schemas.microsoft.com/office/drawing/2014/main" val="10000"/>
                  </a:ext>
                </a:extLst>
              </a:tr>
              <a:tr h="257346">
                <a:tc>
                  <a:txBody>
                    <a:bodyPr/>
                    <a:lstStyle/>
                    <a:p>
                      <a:pPr>
                        <a:spcAft>
                          <a:spcPts val="0"/>
                        </a:spcAft>
                      </a:pPr>
                      <a:r>
                        <a:rPr lang="de-DE" sz="1600" dirty="0">
                          <a:effectLst/>
                        </a:rPr>
                        <a:t>Emotional und spontan</a:t>
                      </a:r>
                      <a:endParaRPr lang="de-DE" sz="1600" dirty="0">
                        <a:effectLst/>
                        <a:latin typeface="Calibri"/>
                      </a:endParaRPr>
                    </a:p>
                  </a:txBody>
                  <a:tcPr marL="68580" marR="68580" marT="0" marB="0"/>
                </a:tc>
                <a:tc>
                  <a:txBody>
                    <a:bodyPr/>
                    <a:lstStyle/>
                    <a:p>
                      <a:pPr>
                        <a:spcAft>
                          <a:spcPts val="0"/>
                        </a:spcAft>
                      </a:pPr>
                      <a:r>
                        <a:rPr lang="de-DE" sz="1600">
                          <a:effectLst/>
                        </a:rPr>
                        <a:t>Extremvariante: Borderline PS</a:t>
                      </a:r>
                      <a:endParaRPr lang="de-DE" sz="1600">
                        <a:effectLst/>
                        <a:latin typeface="Calibri"/>
                      </a:endParaRPr>
                    </a:p>
                  </a:txBody>
                  <a:tcPr marL="68580" marR="68580" marT="0" marB="0"/>
                </a:tc>
                <a:extLst>
                  <a:ext uri="{0D108BD9-81ED-4DB2-BD59-A6C34878D82A}">
                    <a16:rowId xmlns:a16="http://schemas.microsoft.com/office/drawing/2014/main" val="10001"/>
                  </a:ext>
                </a:extLst>
              </a:tr>
              <a:tr h="3236488">
                <a:tc>
                  <a:txBody>
                    <a:bodyPr/>
                    <a:lstStyle/>
                    <a:p>
                      <a:pPr marL="342900" lvl="0" indent="-342900">
                        <a:lnSpc>
                          <a:spcPct val="115000"/>
                        </a:lnSpc>
                        <a:spcAft>
                          <a:spcPts val="0"/>
                        </a:spcAft>
                        <a:buFont typeface="Calibri"/>
                        <a:buChar char="-"/>
                      </a:pPr>
                      <a:r>
                        <a:rPr lang="de-DE" sz="1600" dirty="0">
                          <a:effectLst/>
                        </a:rPr>
                        <a:t>Intensive Emotionalität</a:t>
                      </a:r>
                    </a:p>
                    <a:p>
                      <a:pPr marL="342900" lvl="0" indent="-342900">
                        <a:lnSpc>
                          <a:spcPct val="115000"/>
                        </a:lnSpc>
                        <a:spcAft>
                          <a:spcPts val="0"/>
                        </a:spcAft>
                        <a:buFont typeface="Calibri"/>
                        <a:buChar char="-"/>
                      </a:pPr>
                      <a:r>
                        <a:rPr lang="de-DE" sz="1600" dirty="0">
                          <a:effectLst/>
                        </a:rPr>
                        <a:t>Spontane Begeisterungsfähigkeit</a:t>
                      </a:r>
                    </a:p>
                    <a:p>
                      <a:pPr marL="342900" lvl="0" indent="-342900">
                        <a:lnSpc>
                          <a:spcPct val="115000"/>
                        </a:lnSpc>
                        <a:spcAft>
                          <a:spcPts val="0"/>
                        </a:spcAft>
                        <a:buFont typeface="Calibri"/>
                        <a:buChar char="-"/>
                      </a:pPr>
                      <a:r>
                        <a:rPr lang="de-DE" sz="1600" dirty="0">
                          <a:effectLst/>
                        </a:rPr>
                        <a:t>Rasche Wechsel in die Ablehnung</a:t>
                      </a:r>
                    </a:p>
                    <a:p>
                      <a:pPr marL="342900" lvl="0" indent="-342900">
                        <a:lnSpc>
                          <a:spcPct val="115000"/>
                        </a:lnSpc>
                        <a:spcAft>
                          <a:spcPts val="0"/>
                        </a:spcAft>
                        <a:buFont typeface="Calibri"/>
                        <a:buChar char="-"/>
                      </a:pPr>
                      <a:r>
                        <a:rPr lang="de-DE" sz="1600" dirty="0">
                          <a:effectLst/>
                        </a:rPr>
                        <a:t>Hohes Maß an Flexibilität</a:t>
                      </a:r>
                    </a:p>
                    <a:p>
                      <a:pPr marL="342900" lvl="0" indent="-342900">
                        <a:lnSpc>
                          <a:spcPct val="115000"/>
                        </a:lnSpc>
                        <a:spcAft>
                          <a:spcPts val="0"/>
                        </a:spcAft>
                        <a:buFont typeface="Calibri"/>
                        <a:buChar char="-"/>
                      </a:pPr>
                      <a:r>
                        <a:rPr lang="de-DE" sz="1600" dirty="0">
                          <a:effectLst/>
                        </a:rPr>
                        <a:t>Gefühlsmäßig geleitet</a:t>
                      </a:r>
                    </a:p>
                    <a:p>
                      <a:pPr marL="342900" lvl="0" indent="-342900">
                        <a:lnSpc>
                          <a:spcPct val="115000"/>
                        </a:lnSpc>
                        <a:spcAft>
                          <a:spcPts val="0"/>
                        </a:spcAft>
                        <a:buFont typeface="Calibri"/>
                        <a:buChar char="-"/>
                      </a:pPr>
                      <a:r>
                        <a:rPr lang="de-DE" sz="1600" dirty="0">
                          <a:effectLst/>
                        </a:rPr>
                        <a:t>Gute Anpassungsfähigkeit an Situationen</a:t>
                      </a:r>
                      <a:endParaRPr lang="de-DE" sz="1600" dirty="0">
                        <a:effectLst/>
                        <a:latin typeface="Calibri"/>
                        <a:ea typeface="Calibri"/>
                        <a:cs typeface="Times New Roman"/>
                      </a:endParaRPr>
                    </a:p>
                  </a:txBody>
                  <a:tcPr marL="68580" marR="68580" marT="0" marB="0"/>
                </a:tc>
                <a:tc>
                  <a:txBody>
                    <a:bodyPr/>
                    <a:lstStyle/>
                    <a:p>
                      <a:pPr marL="342900" lvl="0" indent="-342900">
                        <a:lnSpc>
                          <a:spcPct val="115000"/>
                        </a:lnSpc>
                        <a:spcAft>
                          <a:spcPts val="0"/>
                        </a:spcAft>
                        <a:buFont typeface="Calibri"/>
                        <a:buChar char="-"/>
                      </a:pPr>
                      <a:r>
                        <a:rPr lang="de-DE" sz="1600" dirty="0" err="1">
                          <a:effectLst/>
                        </a:rPr>
                        <a:t>Intsabilität</a:t>
                      </a:r>
                      <a:r>
                        <a:rPr lang="de-DE" sz="1600" dirty="0">
                          <a:effectLst/>
                        </a:rPr>
                        <a:t> in zwischenmenschlichen Beziehungen</a:t>
                      </a:r>
                    </a:p>
                    <a:p>
                      <a:pPr marL="342900" lvl="0" indent="-342900">
                        <a:lnSpc>
                          <a:spcPct val="115000"/>
                        </a:lnSpc>
                        <a:spcAft>
                          <a:spcPts val="0"/>
                        </a:spcAft>
                        <a:buFont typeface="Calibri"/>
                        <a:buChar char="-"/>
                      </a:pPr>
                      <a:r>
                        <a:rPr lang="de-DE" sz="1600" dirty="0">
                          <a:effectLst/>
                        </a:rPr>
                        <a:t>Starke Angst vor dem </a:t>
                      </a:r>
                      <a:r>
                        <a:rPr lang="de-DE" sz="1600" dirty="0" err="1">
                          <a:effectLst/>
                        </a:rPr>
                        <a:t>Verlassenwerden</a:t>
                      </a:r>
                      <a:endParaRPr lang="de-DE" sz="1600" dirty="0">
                        <a:effectLst/>
                      </a:endParaRPr>
                    </a:p>
                    <a:p>
                      <a:pPr marL="342900" lvl="0" indent="-342900">
                        <a:lnSpc>
                          <a:spcPct val="115000"/>
                        </a:lnSpc>
                        <a:spcAft>
                          <a:spcPts val="0"/>
                        </a:spcAft>
                        <a:buFont typeface="Calibri"/>
                        <a:buChar char="-"/>
                      </a:pPr>
                      <a:r>
                        <a:rPr lang="de-DE" sz="1600" dirty="0">
                          <a:effectLst/>
                        </a:rPr>
                        <a:t>Störungen der Affektkontrolle</a:t>
                      </a:r>
                    </a:p>
                    <a:p>
                      <a:pPr marL="342900" lvl="0" indent="-342900">
                        <a:lnSpc>
                          <a:spcPct val="115000"/>
                        </a:lnSpc>
                        <a:spcAft>
                          <a:spcPts val="0"/>
                        </a:spcAft>
                        <a:buFont typeface="Calibri"/>
                        <a:buChar char="-"/>
                      </a:pPr>
                      <a:r>
                        <a:rPr lang="de-DE" sz="1600" dirty="0">
                          <a:effectLst/>
                        </a:rPr>
                        <a:t>Instabiles Selbstbild</a:t>
                      </a:r>
                    </a:p>
                    <a:p>
                      <a:pPr marL="342900" lvl="0" indent="-342900">
                        <a:lnSpc>
                          <a:spcPct val="115000"/>
                        </a:lnSpc>
                        <a:spcAft>
                          <a:spcPts val="0"/>
                        </a:spcAft>
                        <a:buFont typeface="Calibri"/>
                        <a:buChar char="-"/>
                      </a:pPr>
                      <a:r>
                        <a:rPr lang="de-DE" sz="1600" dirty="0">
                          <a:effectLst/>
                        </a:rPr>
                        <a:t>Impulsivität (Drogen, Sexualität,…)</a:t>
                      </a:r>
                    </a:p>
                    <a:p>
                      <a:pPr marL="342900" lvl="0" indent="-342900">
                        <a:lnSpc>
                          <a:spcPct val="115000"/>
                        </a:lnSpc>
                        <a:spcAft>
                          <a:spcPts val="0"/>
                        </a:spcAft>
                        <a:buFont typeface="Calibri"/>
                        <a:buChar char="-"/>
                      </a:pPr>
                      <a:r>
                        <a:rPr lang="de-DE" sz="1600" dirty="0">
                          <a:effectLst/>
                        </a:rPr>
                        <a:t>Häufig starke Neigung zur Dissoziation</a:t>
                      </a:r>
                    </a:p>
                    <a:p>
                      <a:pPr marL="342900" lvl="0" indent="-342900">
                        <a:lnSpc>
                          <a:spcPct val="115000"/>
                        </a:lnSpc>
                        <a:spcAft>
                          <a:spcPts val="0"/>
                        </a:spcAft>
                        <a:buFont typeface="Calibri"/>
                        <a:buChar char="-"/>
                      </a:pPr>
                      <a:r>
                        <a:rPr lang="de-DE" sz="1600" dirty="0">
                          <a:effectLst/>
                        </a:rPr>
                        <a:t>Selbstschädigendes Verhalten, bis hin zu parasuizidalen Handlungen </a:t>
                      </a:r>
                      <a:endParaRPr lang="de-DE" sz="160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31784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Welche Arten von PS gibt es?</a:t>
            </a: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2311695010"/>
              </p:ext>
            </p:extLst>
          </p:nvPr>
        </p:nvGraphicFramePr>
        <p:xfrm>
          <a:off x="395536" y="2186294"/>
          <a:ext cx="7416824" cy="2754874"/>
        </p:xfrm>
        <a:graphic>
          <a:graphicData uri="http://schemas.openxmlformats.org/drawingml/2006/table">
            <a:tbl>
              <a:tblPr firstRow="1" firstCol="1" bandRow="1">
                <a:tableStyleId>{5C22544A-7EE6-4342-B048-85BDC9FD1C3A}</a:tableStyleId>
              </a:tblPr>
              <a:tblGrid>
                <a:gridCol w="3708412">
                  <a:extLst>
                    <a:ext uri="{9D8B030D-6E8A-4147-A177-3AD203B41FA5}">
                      <a16:colId xmlns:a16="http://schemas.microsoft.com/office/drawing/2014/main" val="20000"/>
                    </a:ext>
                  </a:extLst>
                </a:gridCol>
                <a:gridCol w="3708412">
                  <a:extLst>
                    <a:ext uri="{9D8B030D-6E8A-4147-A177-3AD203B41FA5}">
                      <a16:colId xmlns:a16="http://schemas.microsoft.com/office/drawing/2014/main" val="20001"/>
                    </a:ext>
                  </a:extLst>
                </a:gridCol>
              </a:tblGrid>
              <a:tr h="247598">
                <a:tc>
                  <a:txBody>
                    <a:bodyPr/>
                    <a:lstStyle/>
                    <a:p>
                      <a:pPr>
                        <a:spcAft>
                          <a:spcPts val="0"/>
                        </a:spcAft>
                      </a:pPr>
                      <a:r>
                        <a:rPr lang="de-DE" sz="1600" dirty="0">
                          <a:effectLst/>
                        </a:rPr>
                        <a:t>Persönlichkeitsstil</a:t>
                      </a:r>
                      <a:endParaRPr lang="de-DE" sz="1600" dirty="0">
                        <a:effectLst/>
                        <a:latin typeface="Calibri"/>
                      </a:endParaRPr>
                    </a:p>
                  </a:txBody>
                  <a:tcPr marL="68580" marR="68580" marT="0" marB="0"/>
                </a:tc>
                <a:tc>
                  <a:txBody>
                    <a:bodyPr/>
                    <a:lstStyle/>
                    <a:p>
                      <a:pPr>
                        <a:spcAft>
                          <a:spcPts val="0"/>
                        </a:spcAft>
                      </a:pPr>
                      <a:r>
                        <a:rPr lang="de-DE" sz="1600">
                          <a:effectLst/>
                        </a:rPr>
                        <a:t> </a:t>
                      </a:r>
                      <a:endParaRPr lang="de-DE" sz="1600">
                        <a:effectLst/>
                        <a:latin typeface="Calibri"/>
                      </a:endParaRPr>
                    </a:p>
                  </a:txBody>
                  <a:tcPr marL="68580" marR="68580" marT="0" marB="0"/>
                </a:tc>
                <a:extLst>
                  <a:ext uri="{0D108BD9-81ED-4DB2-BD59-A6C34878D82A}">
                    <a16:rowId xmlns:a16="http://schemas.microsoft.com/office/drawing/2014/main" val="10000"/>
                  </a:ext>
                </a:extLst>
              </a:tr>
              <a:tr h="247598">
                <a:tc>
                  <a:txBody>
                    <a:bodyPr/>
                    <a:lstStyle/>
                    <a:p>
                      <a:pPr>
                        <a:spcAft>
                          <a:spcPts val="0"/>
                        </a:spcAft>
                      </a:pPr>
                      <a:r>
                        <a:rPr lang="de-DE" sz="1600">
                          <a:effectLst/>
                        </a:rPr>
                        <a:t>Liebenswürdig</a:t>
                      </a:r>
                      <a:endParaRPr lang="de-DE" sz="1600">
                        <a:effectLst/>
                        <a:latin typeface="Calibri"/>
                      </a:endParaRPr>
                    </a:p>
                  </a:txBody>
                  <a:tcPr marL="68580" marR="68580" marT="0" marB="0"/>
                </a:tc>
                <a:tc>
                  <a:txBody>
                    <a:bodyPr/>
                    <a:lstStyle/>
                    <a:p>
                      <a:pPr>
                        <a:spcAft>
                          <a:spcPts val="0"/>
                        </a:spcAft>
                      </a:pPr>
                      <a:r>
                        <a:rPr lang="de-DE" sz="1600">
                          <a:effectLst/>
                        </a:rPr>
                        <a:t>Extremvariante: Histrionische PS</a:t>
                      </a:r>
                      <a:endParaRPr lang="de-DE" sz="1600">
                        <a:effectLst/>
                        <a:latin typeface="Calibri"/>
                      </a:endParaRPr>
                    </a:p>
                  </a:txBody>
                  <a:tcPr marL="68580" marR="68580" marT="0" marB="0"/>
                </a:tc>
                <a:extLst>
                  <a:ext uri="{0D108BD9-81ED-4DB2-BD59-A6C34878D82A}">
                    <a16:rowId xmlns:a16="http://schemas.microsoft.com/office/drawing/2014/main" val="10001"/>
                  </a:ext>
                </a:extLst>
              </a:tr>
              <a:tr h="2259678">
                <a:tc>
                  <a:txBody>
                    <a:bodyPr/>
                    <a:lstStyle/>
                    <a:p>
                      <a:pPr marL="342900" lvl="0" indent="-342900">
                        <a:lnSpc>
                          <a:spcPct val="115000"/>
                        </a:lnSpc>
                        <a:spcAft>
                          <a:spcPts val="0"/>
                        </a:spcAft>
                        <a:buFont typeface="Calibri"/>
                        <a:buChar char="-"/>
                      </a:pPr>
                      <a:r>
                        <a:rPr lang="de-DE" sz="1600" dirty="0">
                          <a:effectLst/>
                        </a:rPr>
                        <a:t>Intuitiv-spontanes Handeln</a:t>
                      </a:r>
                    </a:p>
                    <a:p>
                      <a:pPr marL="342900" lvl="0" indent="-342900">
                        <a:lnSpc>
                          <a:spcPct val="115000"/>
                        </a:lnSpc>
                        <a:spcAft>
                          <a:spcPts val="0"/>
                        </a:spcAft>
                        <a:buFont typeface="Calibri"/>
                        <a:buChar char="-"/>
                      </a:pPr>
                      <a:r>
                        <a:rPr lang="de-DE" sz="1600" dirty="0">
                          <a:effectLst/>
                        </a:rPr>
                        <a:t>Weniger analytisch zielorientiertes planen</a:t>
                      </a:r>
                    </a:p>
                    <a:p>
                      <a:pPr marL="342900" lvl="0" indent="-342900">
                        <a:lnSpc>
                          <a:spcPct val="115000"/>
                        </a:lnSpc>
                        <a:spcAft>
                          <a:spcPts val="0"/>
                        </a:spcAft>
                        <a:buFont typeface="Calibri"/>
                        <a:buChar char="-"/>
                      </a:pPr>
                      <a:r>
                        <a:rPr lang="de-DE" sz="1600" dirty="0">
                          <a:effectLst/>
                        </a:rPr>
                        <a:t>Warmherzig und liebevoll</a:t>
                      </a:r>
                    </a:p>
                    <a:p>
                      <a:pPr marL="342900" lvl="0" indent="-342900">
                        <a:lnSpc>
                          <a:spcPct val="115000"/>
                        </a:lnSpc>
                        <a:spcAft>
                          <a:spcPts val="0"/>
                        </a:spcAft>
                        <a:buFont typeface="Calibri"/>
                        <a:buChar char="-"/>
                      </a:pPr>
                      <a:r>
                        <a:rPr lang="de-DE" sz="1600" dirty="0">
                          <a:effectLst/>
                        </a:rPr>
                        <a:t>Leicht beeinflussbar</a:t>
                      </a:r>
                    </a:p>
                    <a:p>
                      <a:pPr marL="342900" lvl="0" indent="-342900">
                        <a:lnSpc>
                          <a:spcPct val="115000"/>
                        </a:lnSpc>
                        <a:spcAft>
                          <a:spcPts val="0"/>
                        </a:spcAft>
                        <a:buFont typeface="Calibri"/>
                        <a:buChar char="-"/>
                      </a:pPr>
                      <a:r>
                        <a:rPr lang="de-DE" sz="1600" dirty="0">
                          <a:effectLst/>
                        </a:rPr>
                        <a:t>Gutes Gespür für Atmosphäre</a:t>
                      </a:r>
                    </a:p>
                    <a:p>
                      <a:pPr marL="342900" lvl="0" indent="-342900">
                        <a:lnSpc>
                          <a:spcPct val="115000"/>
                        </a:lnSpc>
                        <a:spcAft>
                          <a:spcPts val="0"/>
                        </a:spcAft>
                        <a:buFont typeface="Calibri"/>
                        <a:buChar char="-"/>
                      </a:pPr>
                      <a:r>
                        <a:rPr lang="de-DE" sz="1600" dirty="0">
                          <a:effectLst/>
                        </a:rPr>
                        <a:t>Nutzen Gefühl und Intuition zur Orientierung</a:t>
                      </a:r>
                      <a:endParaRPr lang="de-DE" sz="1600" dirty="0">
                        <a:effectLst/>
                        <a:latin typeface="Calibri"/>
                        <a:ea typeface="Calibri"/>
                        <a:cs typeface="Times New Roman"/>
                      </a:endParaRPr>
                    </a:p>
                  </a:txBody>
                  <a:tcPr marL="68580" marR="68580" marT="0" marB="0"/>
                </a:tc>
                <a:tc>
                  <a:txBody>
                    <a:bodyPr/>
                    <a:lstStyle/>
                    <a:p>
                      <a:pPr marL="342900" lvl="0" indent="-342900">
                        <a:lnSpc>
                          <a:spcPct val="115000"/>
                        </a:lnSpc>
                        <a:spcAft>
                          <a:spcPts val="0"/>
                        </a:spcAft>
                        <a:buFont typeface="Calibri"/>
                        <a:buChar char="-"/>
                      </a:pPr>
                      <a:r>
                        <a:rPr lang="de-DE" sz="1600" dirty="0">
                          <a:effectLst/>
                        </a:rPr>
                        <a:t>Übertriebene Emotionalität</a:t>
                      </a:r>
                    </a:p>
                    <a:p>
                      <a:pPr marL="342900" lvl="0" indent="-342900">
                        <a:lnSpc>
                          <a:spcPct val="115000"/>
                        </a:lnSpc>
                        <a:spcAft>
                          <a:spcPts val="0"/>
                        </a:spcAft>
                        <a:buFont typeface="Calibri"/>
                        <a:buChar char="-"/>
                      </a:pPr>
                      <a:r>
                        <a:rPr lang="de-DE" sz="1600" dirty="0">
                          <a:effectLst/>
                        </a:rPr>
                        <a:t>Übermäßiges Bedürfnis nach Aufmerksamkeit</a:t>
                      </a:r>
                    </a:p>
                    <a:p>
                      <a:pPr marL="342900" lvl="0" indent="-342900">
                        <a:lnSpc>
                          <a:spcPct val="115000"/>
                        </a:lnSpc>
                        <a:spcAft>
                          <a:spcPts val="0"/>
                        </a:spcAft>
                        <a:buFont typeface="Calibri"/>
                        <a:buChar char="-"/>
                      </a:pPr>
                      <a:r>
                        <a:rPr lang="de-DE" sz="1600" dirty="0">
                          <a:effectLst/>
                        </a:rPr>
                        <a:t>Brauchen Bestätigung und Lob</a:t>
                      </a:r>
                    </a:p>
                    <a:p>
                      <a:pPr marL="342900" lvl="0" indent="-342900">
                        <a:lnSpc>
                          <a:spcPct val="115000"/>
                        </a:lnSpc>
                        <a:spcAft>
                          <a:spcPts val="0"/>
                        </a:spcAft>
                        <a:buFont typeface="Calibri"/>
                        <a:buChar char="-"/>
                      </a:pPr>
                      <a:r>
                        <a:rPr lang="de-DE" sz="1600" dirty="0">
                          <a:effectLst/>
                        </a:rPr>
                        <a:t>Erscheinen übertrieben attraktiv und verführerisch</a:t>
                      </a:r>
                    </a:p>
                    <a:p>
                      <a:pPr marL="342900" lvl="0" indent="-342900">
                        <a:lnSpc>
                          <a:spcPct val="115000"/>
                        </a:lnSpc>
                        <a:spcAft>
                          <a:spcPts val="0"/>
                        </a:spcAft>
                        <a:buFont typeface="Calibri"/>
                        <a:buChar char="-"/>
                      </a:pPr>
                      <a:r>
                        <a:rPr lang="de-DE" sz="1600" dirty="0">
                          <a:effectLst/>
                        </a:rPr>
                        <a:t>Drücken sich sprachlich vage aus</a:t>
                      </a:r>
                      <a:endParaRPr lang="de-DE" sz="160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31784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Welche Arten von PS gibt es?</a:t>
            </a: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1267285690"/>
              </p:ext>
            </p:extLst>
          </p:nvPr>
        </p:nvGraphicFramePr>
        <p:xfrm>
          <a:off x="395536" y="1772815"/>
          <a:ext cx="7128792" cy="4454898"/>
        </p:xfrm>
        <a:graphic>
          <a:graphicData uri="http://schemas.openxmlformats.org/drawingml/2006/table">
            <a:tbl>
              <a:tblPr firstRow="1" firstCol="1" bandRow="1">
                <a:tableStyleId>{5C22544A-7EE6-4342-B048-85BDC9FD1C3A}</a:tableStyleId>
              </a:tblPr>
              <a:tblGrid>
                <a:gridCol w="3564396">
                  <a:extLst>
                    <a:ext uri="{9D8B030D-6E8A-4147-A177-3AD203B41FA5}">
                      <a16:colId xmlns:a16="http://schemas.microsoft.com/office/drawing/2014/main" val="20000"/>
                    </a:ext>
                  </a:extLst>
                </a:gridCol>
                <a:gridCol w="3564396">
                  <a:extLst>
                    <a:ext uri="{9D8B030D-6E8A-4147-A177-3AD203B41FA5}">
                      <a16:colId xmlns:a16="http://schemas.microsoft.com/office/drawing/2014/main" val="20001"/>
                    </a:ext>
                  </a:extLst>
                </a:gridCol>
              </a:tblGrid>
              <a:tr h="273522">
                <a:tc>
                  <a:txBody>
                    <a:bodyPr/>
                    <a:lstStyle/>
                    <a:p>
                      <a:pPr>
                        <a:spcAft>
                          <a:spcPts val="0"/>
                        </a:spcAft>
                      </a:pPr>
                      <a:r>
                        <a:rPr lang="de-DE" sz="1600" dirty="0">
                          <a:effectLst/>
                        </a:rPr>
                        <a:t>Persönlichkeitsstil</a:t>
                      </a:r>
                      <a:endParaRPr lang="de-DE" sz="1600" dirty="0">
                        <a:effectLst/>
                        <a:latin typeface="Calibri"/>
                      </a:endParaRPr>
                    </a:p>
                  </a:txBody>
                  <a:tcPr marL="68580" marR="68580" marT="0" marB="0"/>
                </a:tc>
                <a:tc>
                  <a:txBody>
                    <a:bodyPr/>
                    <a:lstStyle/>
                    <a:p>
                      <a:pPr>
                        <a:spcAft>
                          <a:spcPts val="0"/>
                        </a:spcAft>
                      </a:pPr>
                      <a:r>
                        <a:rPr lang="de-DE" sz="1600">
                          <a:effectLst/>
                        </a:rPr>
                        <a:t> </a:t>
                      </a:r>
                      <a:endParaRPr lang="de-DE" sz="1600">
                        <a:effectLst/>
                        <a:latin typeface="Calibri"/>
                      </a:endParaRPr>
                    </a:p>
                  </a:txBody>
                  <a:tcPr marL="68580" marR="68580" marT="0" marB="0"/>
                </a:tc>
                <a:extLst>
                  <a:ext uri="{0D108BD9-81ED-4DB2-BD59-A6C34878D82A}">
                    <a16:rowId xmlns:a16="http://schemas.microsoft.com/office/drawing/2014/main" val="10000"/>
                  </a:ext>
                </a:extLst>
              </a:tr>
              <a:tr h="273522">
                <a:tc>
                  <a:txBody>
                    <a:bodyPr/>
                    <a:lstStyle/>
                    <a:p>
                      <a:pPr>
                        <a:spcAft>
                          <a:spcPts val="0"/>
                        </a:spcAft>
                      </a:pPr>
                      <a:r>
                        <a:rPr lang="de-DE" sz="1600">
                          <a:effectLst/>
                        </a:rPr>
                        <a:t>Besonders sein</a:t>
                      </a:r>
                      <a:endParaRPr lang="de-DE" sz="1600">
                        <a:effectLst/>
                        <a:latin typeface="Calibri"/>
                      </a:endParaRPr>
                    </a:p>
                  </a:txBody>
                  <a:tcPr marL="68580" marR="68580" marT="0" marB="0"/>
                </a:tc>
                <a:tc>
                  <a:txBody>
                    <a:bodyPr/>
                    <a:lstStyle/>
                    <a:p>
                      <a:pPr>
                        <a:spcAft>
                          <a:spcPts val="0"/>
                        </a:spcAft>
                      </a:pPr>
                      <a:r>
                        <a:rPr lang="de-DE" sz="1600">
                          <a:effectLst/>
                        </a:rPr>
                        <a:t>Extremvariante: Narzisstische PS</a:t>
                      </a:r>
                      <a:endParaRPr lang="de-DE" sz="1600">
                        <a:effectLst/>
                        <a:latin typeface="Calibri"/>
                      </a:endParaRPr>
                    </a:p>
                  </a:txBody>
                  <a:tcPr marL="68580" marR="68580" marT="0" marB="0"/>
                </a:tc>
                <a:extLst>
                  <a:ext uri="{0D108BD9-81ED-4DB2-BD59-A6C34878D82A}">
                    <a16:rowId xmlns:a16="http://schemas.microsoft.com/office/drawing/2014/main" val="10001"/>
                  </a:ext>
                </a:extLst>
              </a:tr>
              <a:tr h="3125365">
                <a:tc>
                  <a:txBody>
                    <a:bodyPr/>
                    <a:lstStyle/>
                    <a:p>
                      <a:pPr marL="342900" lvl="0" indent="-342900">
                        <a:lnSpc>
                          <a:spcPct val="115000"/>
                        </a:lnSpc>
                        <a:spcAft>
                          <a:spcPts val="0"/>
                        </a:spcAft>
                        <a:buFont typeface="Calibri"/>
                        <a:buChar char="-"/>
                      </a:pPr>
                      <a:r>
                        <a:rPr lang="de-DE" sz="1600" dirty="0">
                          <a:effectLst/>
                        </a:rPr>
                        <a:t>Sinn für das Besondere (Leistungsorientierung, Status, Markenkleidung,…)</a:t>
                      </a:r>
                    </a:p>
                    <a:p>
                      <a:pPr marL="342900" lvl="0" indent="-342900">
                        <a:lnSpc>
                          <a:spcPct val="115000"/>
                        </a:lnSpc>
                        <a:spcAft>
                          <a:spcPts val="0"/>
                        </a:spcAft>
                        <a:buFont typeface="Calibri"/>
                        <a:buChar char="-"/>
                      </a:pPr>
                      <a:r>
                        <a:rPr lang="de-DE" sz="1600" dirty="0">
                          <a:effectLst/>
                        </a:rPr>
                        <a:t>Hohe Anspruchshaltung</a:t>
                      </a:r>
                    </a:p>
                    <a:p>
                      <a:pPr marL="342900" lvl="0" indent="-342900">
                        <a:lnSpc>
                          <a:spcPct val="115000"/>
                        </a:lnSpc>
                        <a:spcAft>
                          <a:spcPts val="0"/>
                        </a:spcAft>
                        <a:buFont typeface="Calibri"/>
                        <a:buChar char="-"/>
                      </a:pPr>
                      <a:r>
                        <a:rPr lang="de-DE" sz="1600" dirty="0">
                          <a:effectLst/>
                        </a:rPr>
                        <a:t>Kränkungs- und Neidgefühle</a:t>
                      </a:r>
                      <a:endParaRPr lang="de-DE" sz="1600" dirty="0">
                        <a:effectLst/>
                        <a:latin typeface="Calibri"/>
                        <a:ea typeface="Calibri"/>
                        <a:cs typeface="Times New Roman"/>
                      </a:endParaRPr>
                    </a:p>
                  </a:txBody>
                  <a:tcPr marL="68580" marR="68580" marT="0" marB="0"/>
                </a:tc>
                <a:tc>
                  <a:txBody>
                    <a:bodyPr/>
                    <a:lstStyle/>
                    <a:p>
                      <a:pPr marL="342900" lvl="0" indent="-342900">
                        <a:lnSpc>
                          <a:spcPct val="115000"/>
                        </a:lnSpc>
                        <a:spcAft>
                          <a:spcPts val="0"/>
                        </a:spcAft>
                        <a:buFont typeface="Calibri"/>
                        <a:buChar char="-"/>
                      </a:pPr>
                      <a:r>
                        <a:rPr lang="de-DE" sz="1600" dirty="0">
                          <a:effectLst/>
                        </a:rPr>
                        <a:t>Übertriebene Einschätzung der Bedeutsamkeit der eigenen Person bzw. der eigenen Fähigkeiten</a:t>
                      </a:r>
                    </a:p>
                    <a:p>
                      <a:pPr marL="342900" lvl="0" indent="-342900">
                        <a:lnSpc>
                          <a:spcPct val="115000"/>
                        </a:lnSpc>
                        <a:spcAft>
                          <a:spcPts val="0"/>
                        </a:spcAft>
                        <a:buFont typeface="Calibri"/>
                        <a:buChar char="-"/>
                      </a:pPr>
                      <a:r>
                        <a:rPr lang="de-DE" sz="1600" dirty="0">
                          <a:effectLst/>
                        </a:rPr>
                        <a:t>Mangel an Einfühlungsvermögen</a:t>
                      </a:r>
                    </a:p>
                    <a:p>
                      <a:pPr marL="342900" lvl="0" indent="-342900">
                        <a:lnSpc>
                          <a:spcPct val="115000"/>
                        </a:lnSpc>
                        <a:spcAft>
                          <a:spcPts val="0"/>
                        </a:spcAft>
                        <a:buFont typeface="Calibri"/>
                        <a:buChar char="-"/>
                      </a:pPr>
                      <a:r>
                        <a:rPr lang="de-DE" sz="1600" dirty="0">
                          <a:effectLst/>
                        </a:rPr>
                        <a:t>Überempfindlich gegenüber Kritik und der Einschätzung durch andere</a:t>
                      </a:r>
                    </a:p>
                    <a:p>
                      <a:pPr marL="342900" lvl="0" indent="-342900">
                        <a:lnSpc>
                          <a:spcPct val="115000"/>
                        </a:lnSpc>
                        <a:spcAft>
                          <a:spcPts val="0"/>
                        </a:spcAft>
                        <a:buFont typeface="Calibri"/>
                        <a:buChar char="-"/>
                      </a:pPr>
                      <a:r>
                        <a:rPr lang="de-DE" sz="1600" dirty="0">
                          <a:effectLst/>
                        </a:rPr>
                        <a:t>Häufig brüchiges Selbstwertgefühl</a:t>
                      </a:r>
                    </a:p>
                    <a:p>
                      <a:pPr marL="342900" lvl="0" indent="-342900">
                        <a:lnSpc>
                          <a:spcPct val="115000"/>
                        </a:lnSpc>
                        <a:spcAft>
                          <a:spcPts val="0"/>
                        </a:spcAft>
                        <a:buFont typeface="Calibri"/>
                        <a:buChar char="-"/>
                      </a:pPr>
                      <a:r>
                        <a:rPr lang="de-DE" sz="1600" dirty="0">
                          <a:effectLst/>
                        </a:rPr>
                        <a:t>Ausgeprägte Kränkbarkeit</a:t>
                      </a:r>
                    </a:p>
                    <a:p>
                      <a:pPr marL="342900" lvl="0" indent="-342900">
                        <a:lnSpc>
                          <a:spcPct val="115000"/>
                        </a:lnSpc>
                        <a:spcAft>
                          <a:spcPts val="0"/>
                        </a:spcAft>
                        <a:buFont typeface="Calibri"/>
                        <a:buChar char="-"/>
                      </a:pPr>
                      <a:r>
                        <a:rPr lang="de-DE" sz="1600" dirty="0">
                          <a:effectLst/>
                        </a:rPr>
                        <a:t>In Krisen v.a. depressive Symptome</a:t>
                      </a:r>
                    </a:p>
                    <a:p>
                      <a:pPr marL="342900" lvl="0" indent="-342900">
                        <a:lnSpc>
                          <a:spcPct val="115000"/>
                        </a:lnSpc>
                        <a:spcAft>
                          <a:spcPts val="0"/>
                        </a:spcAft>
                        <a:buFont typeface="Calibri"/>
                        <a:buChar char="-"/>
                      </a:pPr>
                      <a:r>
                        <a:rPr lang="de-DE" sz="1600" dirty="0">
                          <a:effectLst/>
                        </a:rPr>
                        <a:t>Erhöhtes Suizidrisiko</a:t>
                      </a:r>
                      <a:endParaRPr lang="de-DE" sz="160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31784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Welche Arten von PS gibt es?</a:t>
            </a: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164752526"/>
              </p:ext>
            </p:extLst>
          </p:nvPr>
        </p:nvGraphicFramePr>
        <p:xfrm>
          <a:off x="683568" y="1772816"/>
          <a:ext cx="6696744" cy="4739975"/>
        </p:xfrm>
        <a:graphic>
          <a:graphicData uri="http://schemas.openxmlformats.org/drawingml/2006/table">
            <a:tbl>
              <a:tblPr firstRow="1" firstCol="1" bandRow="1">
                <a:tableStyleId>{5C22544A-7EE6-4342-B048-85BDC9FD1C3A}</a:tableStyleId>
              </a:tblPr>
              <a:tblGrid>
                <a:gridCol w="3348372">
                  <a:extLst>
                    <a:ext uri="{9D8B030D-6E8A-4147-A177-3AD203B41FA5}">
                      <a16:colId xmlns:a16="http://schemas.microsoft.com/office/drawing/2014/main" val="20000"/>
                    </a:ext>
                  </a:extLst>
                </a:gridCol>
                <a:gridCol w="3348372">
                  <a:extLst>
                    <a:ext uri="{9D8B030D-6E8A-4147-A177-3AD203B41FA5}">
                      <a16:colId xmlns:a16="http://schemas.microsoft.com/office/drawing/2014/main" val="20001"/>
                    </a:ext>
                  </a:extLst>
                </a:gridCol>
              </a:tblGrid>
              <a:tr h="277374">
                <a:tc>
                  <a:txBody>
                    <a:bodyPr/>
                    <a:lstStyle/>
                    <a:p>
                      <a:pPr>
                        <a:spcAft>
                          <a:spcPts val="0"/>
                        </a:spcAft>
                      </a:pPr>
                      <a:r>
                        <a:rPr lang="de-DE" sz="1600" dirty="0">
                          <a:effectLst/>
                        </a:rPr>
                        <a:t>Persönlichkeitsstil</a:t>
                      </a:r>
                      <a:endParaRPr lang="de-DE" sz="1600" dirty="0">
                        <a:effectLst/>
                        <a:latin typeface="Calibri"/>
                      </a:endParaRPr>
                    </a:p>
                  </a:txBody>
                  <a:tcPr marL="68580" marR="68580" marT="0" marB="0"/>
                </a:tc>
                <a:tc>
                  <a:txBody>
                    <a:bodyPr/>
                    <a:lstStyle/>
                    <a:p>
                      <a:pPr>
                        <a:spcAft>
                          <a:spcPts val="0"/>
                        </a:spcAft>
                      </a:pPr>
                      <a:r>
                        <a:rPr lang="de-DE" sz="1600">
                          <a:effectLst/>
                        </a:rPr>
                        <a:t> </a:t>
                      </a:r>
                      <a:endParaRPr lang="de-DE" sz="1600">
                        <a:effectLst/>
                        <a:latin typeface="Calibri"/>
                      </a:endParaRPr>
                    </a:p>
                  </a:txBody>
                  <a:tcPr marL="68580" marR="68580" marT="0" marB="0"/>
                </a:tc>
                <a:extLst>
                  <a:ext uri="{0D108BD9-81ED-4DB2-BD59-A6C34878D82A}">
                    <a16:rowId xmlns:a16="http://schemas.microsoft.com/office/drawing/2014/main" val="10000"/>
                  </a:ext>
                </a:extLst>
              </a:tr>
              <a:tr h="554747">
                <a:tc>
                  <a:txBody>
                    <a:bodyPr/>
                    <a:lstStyle/>
                    <a:p>
                      <a:pPr>
                        <a:spcAft>
                          <a:spcPts val="0"/>
                        </a:spcAft>
                      </a:pPr>
                      <a:r>
                        <a:rPr lang="de-DE" sz="1600">
                          <a:effectLst/>
                        </a:rPr>
                        <a:t>Selbstkritisch</a:t>
                      </a:r>
                      <a:endParaRPr lang="de-DE" sz="1600">
                        <a:effectLst/>
                        <a:latin typeface="Calibri"/>
                      </a:endParaRPr>
                    </a:p>
                  </a:txBody>
                  <a:tcPr marL="68580" marR="68580" marT="0" marB="0"/>
                </a:tc>
                <a:tc>
                  <a:txBody>
                    <a:bodyPr/>
                    <a:lstStyle/>
                    <a:p>
                      <a:pPr>
                        <a:spcAft>
                          <a:spcPts val="0"/>
                        </a:spcAft>
                      </a:pPr>
                      <a:r>
                        <a:rPr lang="de-DE" sz="1600">
                          <a:effectLst/>
                        </a:rPr>
                        <a:t>Extremvariante: Ängstlich-vermeidende PS</a:t>
                      </a:r>
                      <a:endParaRPr lang="de-DE" sz="1600">
                        <a:effectLst/>
                        <a:latin typeface="Calibri"/>
                      </a:endParaRPr>
                    </a:p>
                  </a:txBody>
                  <a:tcPr marL="68580" marR="68580" marT="0" marB="0"/>
                </a:tc>
                <a:extLst>
                  <a:ext uri="{0D108BD9-81ED-4DB2-BD59-A6C34878D82A}">
                    <a16:rowId xmlns:a16="http://schemas.microsoft.com/office/drawing/2014/main" val="10001"/>
                  </a:ext>
                </a:extLst>
              </a:tr>
              <a:tr h="3488359">
                <a:tc>
                  <a:txBody>
                    <a:bodyPr/>
                    <a:lstStyle/>
                    <a:p>
                      <a:pPr marL="342900" lvl="0" indent="-342900">
                        <a:lnSpc>
                          <a:spcPct val="115000"/>
                        </a:lnSpc>
                        <a:spcAft>
                          <a:spcPts val="0"/>
                        </a:spcAft>
                        <a:buFont typeface="Calibri"/>
                        <a:buChar char="-"/>
                      </a:pPr>
                      <a:r>
                        <a:rPr lang="de-DE" sz="1600" dirty="0">
                          <a:effectLst/>
                        </a:rPr>
                        <a:t>Sensibel für Kritik und Zurückweisung</a:t>
                      </a:r>
                    </a:p>
                    <a:p>
                      <a:pPr marL="342900" lvl="0" indent="-342900">
                        <a:lnSpc>
                          <a:spcPct val="115000"/>
                        </a:lnSpc>
                        <a:spcAft>
                          <a:spcPts val="0"/>
                        </a:spcAft>
                        <a:buFont typeface="Calibri"/>
                        <a:buChar char="-"/>
                      </a:pPr>
                      <a:r>
                        <a:rPr lang="de-DE" sz="1600" dirty="0">
                          <a:effectLst/>
                        </a:rPr>
                        <a:t>Infrage stellen der eigenen Erwartungen und Vorstellungen</a:t>
                      </a:r>
                    </a:p>
                    <a:p>
                      <a:pPr marL="342900" lvl="0" indent="-342900">
                        <a:lnSpc>
                          <a:spcPct val="115000"/>
                        </a:lnSpc>
                        <a:spcAft>
                          <a:spcPts val="0"/>
                        </a:spcAft>
                        <a:buFont typeface="Calibri"/>
                        <a:buChar char="-"/>
                      </a:pPr>
                      <a:r>
                        <a:rPr lang="de-DE" sz="1600" dirty="0">
                          <a:effectLst/>
                        </a:rPr>
                        <a:t>Bleiben eher im Hintergrund</a:t>
                      </a:r>
                    </a:p>
                    <a:p>
                      <a:pPr marL="342900" lvl="0" indent="-342900">
                        <a:lnSpc>
                          <a:spcPct val="115000"/>
                        </a:lnSpc>
                        <a:spcAft>
                          <a:spcPts val="0"/>
                        </a:spcAft>
                        <a:buFont typeface="Calibri"/>
                        <a:buChar char="-"/>
                      </a:pPr>
                      <a:r>
                        <a:rPr lang="de-DE" sz="1600" dirty="0">
                          <a:effectLst/>
                        </a:rPr>
                        <a:t>Eher bemüht um Ausgleich bei Konflikten </a:t>
                      </a:r>
                      <a:endParaRPr lang="de-DE" sz="1600" dirty="0">
                        <a:effectLst/>
                        <a:latin typeface="Calibri"/>
                        <a:ea typeface="Calibri"/>
                        <a:cs typeface="Times New Roman"/>
                      </a:endParaRPr>
                    </a:p>
                  </a:txBody>
                  <a:tcPr marL="68580" marR="68580" marT="0" marB="0"/>
                </a:tc>
                <a:tc>
                  <a:txBody>
                    <a:bodyPr/>
                    <a:lstStyle/>
                    <a:p>
                      <a:pPr marL="342900" lvl="0" indent="-342900">
                        <a:lnSpc>
                          <a:spcPct val="115000"/>
                        </a:lnSpc>
                        <a:spcAft>
                          <a:spcPts val="0"/>
                        </a:spcAft>
                        <a:buFont typeface="Calibri"/>
                        <a:buChar char="-"/>
                      </a:pPr>
                      <a:r>
                        <a:rPr lang="de-DE" sz="1600" dirty="0">
                          <a:effectLst/>
                        </a:rPr>
                        <a:t>Auch als selbstunsichere PS bezeichnet</a:t>
                      </a:r>
                    </a:p>
                    <a:p>
                      <a:pPr marL="342900" lvl="0" indent="-342900">
                        <a:lnSpc>
                          <a:spcPct val="115000"/>
                        </a:lnSpc>
                        <a:spcAft>
                          <a:spcPts val="0"/>
                        </a:spcAft>
                        <a:buFont typeface="Calibri"/>
                        <a:buChar char="-"/>
                      </a:pPr>
                      <a:r>
                        <a:rPr lang="de-DE" sz="1600" dirty="0">
                          <a:effectLst/>
                        </a:rPr>
                        <a:t>Grundlegende Angst vor negativer Bewertung durch anderer</a:t>
                      </a:r>
                    </a:p>
                    <a:p>
                      <a:pPr marL="342900" lvl="0" indent="-342900">
                        <a:lnSpc>
                          <a:spcPct val="115000"/>
                        </a:lnSpc>
                        <a:spcAft>
                          <a:spcPts val="0"/>
                        </a:spcAft>
                        <a:buFont typeface="Calibri"/>
                        <a:buChar char="-"/>
                      </a:pPr>
                      <a:r>
                        <a:rPr lang="de-DE" sz="1600" dirty="0">
                          <a:effectLst/>
                        </a:rPr>
                        <a:t>Schüchternheit, leichtes Erröten</a:t>
                      </a:r>
                    </a:p>
                    <a:p>
                      <a:pPr marL="342900" lvl="0" indent="-342900">
                        <a:lnSpc>
                          <a:spcPct val="115000"/>
                        </a:lnSpc>
                        <a:spcAft>
                          <a:spcPts val="0"/>
                        </a:spcAft>
                        <a:buFont typeface="Calibri"/>
                        <a:buChar char="-"/>
                      </a:pPr>
                      <a:r>
                        <a:rPr lang="de-DE" sz="1600" dirty="0">
                          <a:effectLst/>
                        </a:rPr>
                        <a:t>Durchgängiges soziales Unbehagen, daher Vermeidung von sozialen und beruflichen Herausforderungen</a:t>
                      </a:r>
                    </a:p>
                    <a:p>
                      <a:pPr marL="342900" lvl="0" indent="-342900">
                        <a:lnSpc>
                          <a:spcPct val="115000"/>
                        </a:lnSpc>
                        <a:spcAft>
                          <a:spcPts val="0"/>
                        </a:spcAft>
                        <a:buFont typeface="Calibri"/>
                        <a:buChar char="-"/>
                      </a:pPr>
                      <a:r>
                        <a:rPr lang="de-DE" sz="1600" dirty="0">
                          <a:effectLst/>
                        </a:rPr>
                        <a:t>DD: schwierig zu sozialen Phobie – das therapeutische Vorgehen ist aber fast dasselbe</a:t>
                      </a:r>
                      <a:endParaRPr lang="de-DE" sz="160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31784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Welche Arten von PS gibt es?</a:t>
            </a: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1854781376"/>
              </p:ext>
            </p:extLst>
          </p:nvPr>
        </p:nvGraphicFramePr>
        <p:xfrm>
          <a:off x="539552" y="1843390"/>
          <a:ext cx="6912768" cy="3961874"/>
        </p:xfrm>
        <a:graphic>
          <a:graphicData uri="http://schemas.openxmlformats.org/drawingml/2006/table">
            <a:tbl>
              <a:tblPr firstRow="1" firstCol="1" bandRow="1">
                <a:tableStyleId>{5C22544A-7EE6-4342-B048-85BDC9FD1C3A}</a:tableStyleId>
              </a:tblPr>
              <a:tblGrid>
                <a:gridCol w="3456384">
                  <a:extLst>
                    <a:ext uri="{9D8B030D-6E8A-4147-A177-3AD203B41FA5}">
                      <a16:colId xmlns:a16="http://schemas.microsoft.com/office/drawing/2014/main" val="20000"/>
                    </a:ext>
                  </a:extLst>
                </a:gridCol>
                <a:gridCol w="3456384">
                  <a:extLst>
                    <a:ext uri="{9D8B030D-6E8A-4147-A177-3AD203B41FA5}">
                      <a16:colId xmlns:a16="http://schemas.microsoft.com/office/drawing/2014/main" val="20001"/>
                    </a:ext>
                  </a:extLst>
                </a:gridCol>
              </a:tblGrid>
              <a:tr h="271801">
                <a:tc>
                  <a:txBody>
                    <a:bodyPr/>
                    <a:lstStyle/>
                    <a:p>
                      <a:pPr>
                        <a:spcAft>
                          <a:spcPts val="0"/>
                        </a:spcAft>
                      </a:pPr>
                      <a:r>
                        <a:rPr lang="de-DE" sz="1600" dirty="0">
                          <a:effectLst/>
                        </a:rPr>
                        <a:t>Persönlichkeitsstil</a:t>
                      </a:r>
                      <a:endParaRPr lang="de-DE" sz="1600" dirty="0">
                        <a:effectLst/>
                        <a:latin typeface="Calibri"/>
                      </a:endParaRPr>
                    </a:p>
                  </a:txBody>
                  <a:tcPr marL="68580" marR="68580" marT="0" marB="0"/>
                </a:tc>
                <a:tc>
                  <a:txBody>
                    <a:bodyPr/>
                    <a:lstStyle/>
                    <a:p>
                      <a:pPr>
                        <a:spcAft>
                          <a:spcPts val="0"/>
                        </a:spcAft>
                      </a:pPr>
                      <a:r>
                        <a:rPr lang="de-DE" sz="1600">
                          <a:effectLst/>
                        </a:rPr>
                        <a:t> </a:t>
                      </a:r>
                      <a:endParaRPr lang="de-DE" sz="1600">
                        <a:effectLst/>
                        <a:latin typeface="Calibri"/>
                      </a:endParaRPr>
                    </a:p>
                  </a:txBody>
                  <a:tcPr marL="68580" marR="68580" marT="0" marB="0"/>
                </a:tc>
                <a:extLst>
                  <a:ext uri="{0D108BD9-81ED-4DB2-BD59-A6C34878D82A}">
                    <a16:rowId xmlns:a16="http://schemas.microsoft.com/office/drawing/2014/main" val="10000"/>
                  </a:ext>
                </a:extLst>
              </a:tr>
              <a:tr h="271801">
                <a:tc>
                  <a:txBody>
                    <a:bodyPr/>
                    <a:lstStyle/>
                    <a:p>
                      <a:pPr>
                        <a:spcAft>
                          <a:spcPts val="0"/>
                        </a:spcAft>
                      </a:pPr>
                      <a:r>
                        <a:rPr lang="de-DE" sz="1600">
                          <a:effectLst/>
                        </a:rPr>
                        <a:t>Loyal</a:t>
                      </a:r>
                      <a:endParaRPr lang="de-DE" sz="1600">
                        <a:effectLst/>
                        <a:latin typeface="Calibri"/>
                      </a:endParaRPr>
                    </a:p>
                  </a:txBody>
                  <a:tcPr marL="68580" marR="68580" marT="0" marB="0"/>
                </a:tc>
                <a:tc>
                  <a:txBody>
                    <a:bodyPr/>
                    <a:lstStyle/>
                    <a:p>
                      <a:pPr>
                        <a:spcAft>
                          <a:spcPts val="0"/>
                        </a:spcAft>
                      </a:pPr>
                      <a:r>
                        <a:rPr lang="de-DE" sz="1600">
                          <a:effectLst/>
                        </a:rPr>
                        <a:t>Extremvariante: Dependente PS</a:t>
                      </a:r>
                      <a:endParaRPr lang="de-DE" sz="1600">
                        <a:effectLst/>
                        <a:latin typeface="Calibri"/>
                      </a:endParaRPr>
                    </a:p>
                  </a:txBody>
                  <a:tcPr marL="68580" marR="68580" marT="0" marB="0"/>
                </a:tc>
                <a:extLst>
                  <a:ext uri="{0D108BD9-81ED-4DB2-BD59-A6C34878D82A}">
                    <a16:rowId xmlns:a16="http://schemas.microsoft.com/office/drawing/2014/main" val="10001"/>
                  </a:ext>
                </a:extLst>
              </a:tr>
              <a:tr h="3418272">
                <a:tc>
                  <a:txBody>
                    <a:bodyPr/>
                    <a:lstStyle/>
                    <a:p>
                      <a:pPr marL="342900" lvl="0" indent="-342900">
                        <a:lnSpc>
                          <a:spcPct val="115000"/>
                        </a:lnSpc>
                        <a:spcAft>
                          <a:spcPts val="0"/>
                        </a:spcAft>
                        <a:buFont typeface="Calibri"/>
                        <a:buChar char="-"/>
                      </a:pPr>
                      <a:r>
                        <a:rPr lang="de-DE" sz="1600" dirty="0">
                          <a:effectLst/>
                        </a:rPr>
                        <a:t>Loyales Verhalten</a:t>
                      </a:r>
                    </a:p>
                    <a:p>
                      <a:pPr marL="342900" lvl="0" indent="-342900">
                        <a:lnSpc>
                          <a:spcPct val="115000"/>
                        </a:lnSpc>
                        <a:spcAft>
                          <a:spcPts val="0"/>
                        </a:spcAft>
                        <a:buFont typeface="Calibri"/>
                        <a:buChar char="-"/>
                      </a:pPr>
                      <a:r>
                        <a:rPr lang="de-DE" sz="1600" dirty="0">
                          <a:effectLst/>
                        </a:rPr>
                        <a:t>Zurückstellung eigener Bedürfnisse</a:t>
                      </a:r>
                    </a:p>
                    <a:p>
                      <a:pPr marL="342900" lvl="0" indent="-342900">
                        <a:lnSpc>
                          <a:spcPct val="115000"/>
                        </a:lnSpc>
                        <a:spcAft>
                          <a:spcPts val="0"/>
                        </a:spcAft>
                        <a:buFont typeface="Calibri"/>
                        <a:buChar char="-"/>
                      </a:pPr>
                      <a:r>
                        <a:rPr lang="de-DE" sz="1600" dirty="0">
                          <a:effectLst/>
                        </a:rPr>
                        <a:t>Häufig größerer Freundes- und Bekanntenkreis</a:t>
                      </a:r>
                    </a:p>
                    <a:p>
                      <a:pPr marL="342900" lvl="0" indent="-342900">
                        <a:lnSpc>
                          <a:spcPct val="115000"/>
                        </a:lnSpc>
                        <a:spcAft>
                          <a:spcPts val="0"/>
                        </a:spcAft>
                        <a:buFont typeface="Calibri"/>
                        <a:buChar char="-"/>
                      </a:pPr>
                      <a:r>
                        <a:rPr lang="de-DE" sz="1600" dirty="0">
                          <a:effectLst/>
                        </a:rPr>
                        <a:t>Hohe Empathie- und Kooperationsfähigkeit</a:t>
                      </a:r>
                    </a:p>
                    <a:p>
                      <a:pPr marL="228600">
                        <a:lnSpc>
                          <a:spcPct val="115000"/>
                        </a:lnSpc>
                        <a:spcAft>
                          <a:spcPts val="0"/>
                        </a:spcAft>
                      </a:pPr>
                      <a:r>
                        <a:rPr lang="de-DE" sz="1600" dirty="0">
                          <a:effectLst/>
                        </a:rPr>
                        <a:t> </a:t>
                      </a:r>
                      <a:endParaRPr lang="de-DE" sz="1600" dirty="0">
                        <a:effectLst/>
                        <a:latin typeface="Calibri"/>
                        <a:ea typeface="Calibri"/>
                        <a:cs typeface="Times New Roman"/>
                      </a:endParaRPr>
                    </a:p>
                  </a:txBody>
                  <a:tcPr marL="68580" marR="68580" marT="0" marB="0"/>
                </a:tc>
                <a:tc>
                  <a:txBody>
                    <a:bodyPr/>
                    <a:lstStyle/>
                    <a:p>
                      <a:pPr marL="342900" lvl="0" indent="-342900">
                        <a:lnSpc>
                          <a:spcPct val="115000"/>
                        </a:lnSpc>
                        <a:spcAft>
                          <a:spcPts val="0"/>
                        </a:spcAft>
                        <a:buFont typeface="Calibri"/>
                        <a:buChar char="-"/>
                      </a:pPr>
                      <a:r>
                        <a:rPr lang="de-DE" sz="1600" dirty="0">
                          <a:effectLst/>
                        </a:rPr>
                        <a:t>Öfters extrem unterwürfiges Verhalten</a:t>
                      </a:r>
                    </a:p>
                    <a:p>
                      <a:pPr marL="342900" lvl="0" indent="-342900">
                        <a:lnSpc>
                          <a:spcPct val="115000"/>
                        </a:lnSpc>
                        <a:spcAft>
                          <a:spcPts val="0"/>
                        </a:spcAft>
                        <a:buFont typeface="Calibri"/>
                        <a:buChar char="-"/>
                      </a:pPr>
                      <a:r>
                        <a:rPr lang="de-DE" sz="1600" dirty="0">
                          <a:effectLst/>
                        </a:rPr>
                        <a:t>Anhänglich und loyal</a:t>
                      </a:r>
                    </a:p>
                    <a:p>
                      <a:pPr marL="342900" lvl="0" indent="-342900">
                        <a:lnSpc>
                          <a:spcPct val="115000"/>
                        </a:lnSpc>
                        <a:spcAft>
                          <a:spcPts val="0"/>
                        </a:spcAft>
                        <a:buFont typeface="Calibri"/>
                        <a:buChar char="-"/>
                      </a:pPr>
                      <a:r>
                        <a:rPr lang="de-DE" sz="1600" dirty="0">
                          <a:effectLst/>
                        </a:rPr>
                        <a:t>Unfähigkeit eigene Entscheidungen zu treffen und umzusetzen</a:t>
                      </a:r>
                    </a:p>
                    <a:p>
                      <a:pPr marL="342900" lvl="0" indent="-342900">
                        <a:lnSpc>
                          <a:spcPct val="115000"/>
                        </a:lnSpc>
                        <a:spcAft>
                          <a:spcPts val="0"/>
                        </a:spcAft>
                        <a:buFont typeface="Calibri"/>
                        <a:buChar char="-"/>
                      </a:pPr>
                      <a:r>
                        <a:rPr lang="de-DE" sz="1600" dirty="0">
                          <a:effectLst/>
                        </a:rPr>
                        <a:t>Ängste vor dem Verlust von Einbindung und vor Versagen</a:t>
                      </a:r>
                    </a:p>
                    <a:p>
                      <a:pPr marL="342900" lvl="0" indent="-342900">
                        <a:lnSpc>
                          <a:spcPct val="115000"/>
                        </a:lnSpc>
                        <a:spcAft>
                          <a:spcPts val="0"/>
                        </a:spcAft>
                        <a:buFont typeface="Calibri"/>
                        <a:buChar char="-"/>
                      </a:pPr>
                      <a:r>
                        <a:rPr lang="de-DE" sz="1600" dirty="0">
                          <a:effectLst/>
                        </a:rPr>
                        <a:t>häufig geringe Selbstsicherheit</a:t>
                      </a:r>
                    </a:p>
                    <a:p>
                      <a:pPr marL="342900" lvl="0" indent="-342900">
                        <a:lnSpc>
                          <a:spcPct val="115000"/>
                        </a:lnSpc>
                        <a:spcAft>
                          <a:spcPts val="0"/>
                        </a:spcAft>
                        <a:buFont typeface="Calibri"/>
                        <a:buChar char="-"/>
                      </a:pPr>
                      <a:r>
                        <a:rPr lang="de-DE" sz="1600" dirty="0">
                          <a:effectLst/>
                        </a:rPr>
                        <a:t>Beachtenswertes Risiko für Entwicklung einer Depression oder </a:t>
                      </a:r>
                      <a:r>
                        <a:rPr lang="de-DE" sz="1600" dirty="0" err="1">
                          <a:effectLst/>
                        </a:rPr>
                        <a:t>somatoformen</a:t>
                      </a:r>
                      <a:r>
                        <a:rPr lang="de-DE" sz="1600" dirty="0">
                          <a:effectLst/>
                        </a:rPr>
                        <a:t> Störung</a:t>
                      </a:r>
                      <a:endParaRPr lang="de-DE" sz="160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31784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Welche Arten von PS gibt es?</a:t>
            </a: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420448174"/>
              </p:ext>
            </p:extLst>
          </p:nvPr>
        </p:nvGraphicFramePr>
        <p:xfrm>
          <a:off x="395536" y="1765671"/>
          <a:ext cx="7200800" cy="3751561"/>
        </p:xfrm>
        <a:graphic>
          <a:graphicData uri="http://schemas.openxmlformats.org/drawingml/2006/table">
            <a:tbl>
              <a:tblPr firstRow="1" firstCol="1" bandRow="1">
                <a:tableStyleId>{5C22544A-7EE6-4342-B048-85BDC9FD1C3A}</a:tableStyleId>
              </a:tblPr>
              <a:tblGrid>
                <a:gridCol w="3600400">
                  <a:extLst>
                    <a:ext uri="{9D8B030D-6E8A-4147-A177-3AD203B41FA5}">
                      <a16:colId xmlns:a16="http://schemas.microsoft.com/office/drawing/2014/main" val="20000"/>
                    </a:ext>
                  </a:extLst>
                </a:gridCol>
                <a:gridCol w="3600400">
                  <a:extLst>
                    <a:ext uri="{9D8B030D-6E8A-4147-A177-3AD203B41FA5}">
                      <a16:colId xmlns:a16="http://schemas.microsoft.com/office/drawing/2014/main" val="20001"/>
                    </a:ext>
                  </a:extLst>
                </a:gridCol>
              </a:tblGrid>
              <a:tr h="279417">
                <a:tc>
                  <a:txBody>
                    <a:bodyPr/>
                    <a:lstStyle/>
                    <a:p>
                      <a:pPr>
                        <a:spcAft>
                          <a:spcPts val="0"/>
                        </a:spcAft>
                      </a:pPr>
                      <a:r>
                        <a:rPr lang="de-DE" sz="1600" dirty="0">
                          <a:effectLst/>
                        </a:rPr>
                        <a:t>Persönlichkeitsstil</a:t>
                      </a:r>
                      <a:endParaRPr lang="de-DE" sz="1600" dirty="0">
                        <a:effectLst/>
                        <a:latin typeface="Calibri"/>
                      </a:endParaRPr>
                    </a:p>
                  </a:txBody>
                  <a:tcPr marL="68580" marR="68580" marT="0" marB="0"/>
                </a:tc>
                <a:tc>
                  <a:txBody>
                    <a:bodyPr/>
                    <a:lstStyle/>
                    <a:p>
                      <a:pPr>
                        <a:spcAft>
                          <a:spcPts val="0"/>
                        </a:spcAft>
                      </a:pPr>
                      <a:r>
                        <a:rPr lang="de-DE" sz="1600">
                          <a:effectLst/>
                        </a:rPr>
                        <a:t> </a:t>
                      </a:r>
                      <a:endParaRPr lang="de-DE" sz="1600">
                        <a:effectLst/>
                        <a:latin typeface="Calibri"/>
                      </a:endParaRPr>
                    </a:p>
                  </a:txBody>
                  <a:tcPr marL="68580" marR="68580" marT="0" marB="0"/>
                </a:tc>
                <a:extLst>
                  <a:ext uri="{0D108BD9-81ED-4DB2-BD59-A6C34878D82A}">
                    <a16:rowId xmlns:a16="http://schemas.microsoft.com/office/drawing/2014/main" val="10000"/>
                  </a:ext>
                </a:extLst>
              </a:tr>
              <a:tr h="279417">
                <a:tc>
                  <a:txBody>
                    <a:bodyPr/>
                    <a:lstStyle/>
                    <a:p>
                      <a:pPr>
                        <a:spcAft>
                          <a:spcPts val="0"/>
                        </a:spcAft>
                      </a:pPr>
                      <a:r>
                        <a:rPr lang="de-DE" sz="1600">
                          <a:effectLst/>
                        </a:rPr>
                        <a:t>Gewissenhaft und sorgfältig</a:t>
                      </a:r>
                      <a:endParaRPr lang="de-DE" sz="1600">
                        <a:effectLst/>
                        <a:latin typeface="Calibri"/>
                      </a:endParaRPr>
                    </a:p>
                  </a:txBody>
                  <a:tcPr marL="68580" marR="68580" marT="0" marB="0"/>
                </a:tc>
                <a:tc>
                  <a:txBody>
                    <a:bodyPr/>
                    <a:lstStyle/>
                    <a:p>
                      <a:pPr>
                        <a:spcAft>
                          <a:spcPts val="0"/>
                        </a:spcAft>
                      </a:pPr>
                      <a:r>
                        <a:rPr lang="de-DE" sz="1600">
                          <a:effectLst/>
                        </a:rPr>
                        <a:t>Extremvariante: Zwanghafte PS</a:t>
                      </a:r>
                      <a:endParaRPr lang="de-DE" sz="1600">
                        <a:effectLst/>
                        <a:latin typeface="Calibri"/>
                      </a:endParaRPr>
                    </a:p>
                  </a:txBody>
                  <a:tcPr marL="68580" marR="68580" marT="0" marB="0"/>
                </a:tc>
                <a:extLst>
                  <a:ext uri="{0D108BD9-81ED-4DB2-BD59-A6C34878D82A}">
                    <a16:rowId xmlns:a16="http://schemas.microsoft.com/office/drawing/2014/main" val="10001"/>
                  </a:ext>
                </a:extLst>
              </a:tr>
              <a:tr h="3192727">
                <a:tc>
                  <a:txBody>
                    <a:bodyPr/>
                    <a:lstStyle/>
                    <a:p>
                      <a:pPr marL="342900" lvl="0" indent="-342900">
                        <a:lnSpc>
                          <a:spcPct val="115000"/>
                        </a:lnSpc>
                        <a:spcAft>
                          <a:spcPts val="0"/>
                        </a:spcAft>
                        <a:buFont typeface="Calibri"/>
                        <a:buChar char="-"/>
                      </a:pPr>
                      <a:r>
                        <a:rPr lang="de-DE" sz="1600" dirty="0">
                          <a:effectLst/>
                        </a:rPr>
                        <a:t>Leben und Welt werden durchaus positiv gesehen</a:t>
                      </a:r>
                    </a:p>
                    <a:p>
                      <a:pPr marL="342900" lvl="0" indent="-342900">
                        <a:lnSpc>
                          <a:spcPct val="115000"/>
                        </a:lnSpc>
                        <a:spcAft>
                          <a:spcPts val="0"/>
                        </a:spcAft>
                        <a:buFont typeface="Calibri"/>
                        <a:buChar char="-"/>
                      </a:pPr>
                      <a:r>
                        <a:rPr lang="de-DE" sz="1600" dirty="0">
                          <a:effectLst/>
                        </a:rPr>
                        <a:t>Pflichtbewusstsein</a:t>
                      </a:r>
                    </a:p>
                    <a:p>
                      <a:pPr marL="342900" lvl="0" indent="-342900">
                        <a:lnSpc>
                          <a:spcPct val="115000"/>
                        </a:lnSpc>
                        <a:spcAft>
                          <a:spcPts val="0"/>
                        </a:spcAft>
                        <a:buFont typeface="Calibri"/>
                        <a:buChar char="-"/>
                      </a:pPr>
                      <a:r>
                        <a:rPr lang="de-DE" sz="1600" dirty="0">
                          <a:effectLst/>
                        </a:rPr>
                        <a:t>Streben nach Vollkommenheit</a:t>
                      </a:r>
                    </a:p>
                    <a:p>
                      <a:pPr marL="342900" lvl="0" indent="-342900">
                        <a:lnSpc>
                          <a:spcPct val="115000"/>
                        </a:lnSpc>
                        <a:spcAft>
                          <a:spcPts val="0"/>
                        </a:spcAft>
                        <a:buFont typeface="Calibri"/>
                        <a:buChar char="-"/>
                      </a:pPr>
                      <a:r>
                        <a:rPr lang="de-DE" sz="1600" dirty="0">
                          <a:effectLst/>
                        </a:rPr>
                        <a:t>In zwischenmenschlichen Beziehungen wird Harmonie und Sich-einordnen angestrebt.</a:t>
                      </a:r>
                      <a:endParaRPr lang="de-DE" sz="1600" dirty="0">
                        <a:effectLst/>
                        <a:latin typeface="Calibri"/>
                        <a:ea typeface="Calibri"/>
                        <a:cs typeface="Times New Roman"/>
                      </a:endParaRPr>
                    </a:p>
                  </a:txBody>
                  <a:tcPr marL="68580" marR="68580" marT="0" marB="0"/>
                </a:tc>
                <a:tc>
                  <a:txBody>
                    <a:bodyPr/>
                    <a:lstStyle/>
                    <a:p>
                      <a:pPr marL="342900" lvl="0" indent="-342900">
                        <a:lnSpc>
                          <a:spcPct val="115000"/>
                        </a:lnSpc>
                        <a:spcAft>
                          <a:spcPts val="0"/>
                        </a:spcAft>
                        <a:buFont typeface="Calibri"/>
                        <a:buChar char="-"/>
                      </a:pPr>
                      <a:r>
                        <a:rPr lang="de-DE" sz="1600" dirty="0">
                          <a:effectLst/>
                        </a:rPr>
                        <a:t>Genauigkeit und Gründlichkeit</a:t>
                      </a:r>
                    </a:p>
                    <a:p>
                      <a:pPr marL="342900" lvl="0" indent="-342900">
                        <a:lnSpc>
                          <a:spcPct val="115000"/>
                        </a:lnSpc>
                        <a:spcAft>
                          <a:spcPts val="0"/>
                        </a:spcAft>
                        <a:buFont typeface="Calibri"/>
                        <a:buChar char="-"/>
                      </a:pPr>
                      <a:r>
                        <a:rPr lang="de-DE" sz="1600" dirty="0">
                          <a:effectLst/>
                        </a:rPr>
                        <a:t>Rigides Bemühen um Perfektionismus</a:t>
                      </a:r>
                    </a:p>
                    <a:p>
                      <a:pPr marL="342900" lvl="0" indent="-342900">
                        <a:lnSpc>
                          <a:spcPct val="115000"/>
                        </a:lnSpc>
                        <a:spcAft>
                          <a:spcPts val="0"/>
                        </a:spcAft>
                        <a:buFont typeface="Calibri"/>
                        <a:buChar char="-"/>
                      </a:pPr>
                      <a:r>
                        <a:rPr lang="de-DE" sz="1600" dirty="0">
                          <a:effectLst/>
                        </a:rPr>
                        <a:t>Arbeit wird dem Vergnügen und den sozialen Beziehungen vorgeschoben</a:t>
                      </a:r>
                    </a:p>
                    <a:p>
                      <a:pPr marL="342900" lvl="0" indent="-342900">
                        <a:lnSpc>
                          <a:spcPct val="115000"/>
                        </a:lnSpc>
                        <a:spcAft>
                          <a:spcPts val="0"/>
                        </a:spcAft>
                        <a:buFont typeface="Calibri"/>
                        <a:buChar char="-"/>
                      </a:pPr>
                      <a:r>
                        <a:rPr lang="de-DE" sz="1600" dirty="0">
                          <a:effectLst/>
                        </a:rPr>
                        <a:t>Starre, moralisch anspruchsvolle  und prinzipientreue Verhaltensmuster</a:t>
                      </a:r>
                    </a:p>
                    <a:p>
                      <a:pPr marL="342900" lvl="0" indent="-342900">
                        <a:lnSpc>
                          <a:spcPct val="115000"/>
                        </a:lnSpc>
                        <a:spcAft>
                          <a:spcPts val="0"/>
                        </a:spcAft>
                        <a:buFont typeface="Calibri"/>
                        <a:buChar char="-"/>
                      </a:pPr>
                      <a:r>
                        <a:rPr lang="de-DE" sz="1600" dirty="0">
                          <a:effectLst/>
                        </a:rPr>
                        <a:t>Diese Verhaltensmuster werden andere auch aufgenötigt</a:t>
                      </a:r>
                      <a:endParaRPr lang="de-DE" sz="160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31784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Welche Arten von PS gibt es?</a:t>
            </a: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1968778553"/>
              </p:ext>
            </p:extLst>
          </p:nvPr>
        </p:nvGraphicFramePr>
        <p:xfrm>
          <a:off x="395536" y="1849102"/>
          <a:ext cx="7056784" cy="4244194"/>
        </p:xfrm>
        <a:graphic>
          <a:graphicData uri="http://schemas.openxmlformats.org/drawingml/2006/table">
            <a:tbl>
              <a:tblPr firstRow="1" firstCol="1" bandRow="1">
                <a:tableStyleId>{5C22544A-7EE6-4342-B048-85BDC9FD1C3A}</a:tableStyleId>
              </a:tblPr>
              <a:tblGrid>
                <a:gridCol w="3528392">
                  <a:extLst>
                    <a:ext uri="{9D8B030D-6E8A-4147-A177-3AD203B41FA5}">
                      <a16:colId xmlns:a16="http://schemas.microsoft.com/office/drawing/2014/main" val="20000"/>
                    </a:ext>
                  </a:extLst>
                </a:gridCol>
                <a:gridCol w="3528392">
                  <a:extLst>
                    <a:ext uri="{9D8B030D-6E8A-4147-A177-3AD203B41FA5}">
                      <a16:colId xmlns:a16="http://schemas.microsoft.com/office/drawing/2014/main" val="20001"/>
                    </a:ext>
                  </a:extLst>
                </a:gridCol>
              </a:tblGrid>
              <a:tr h="269877">
                <a:tc>
                  <a:txBody>
                    <a:bodyPr/>
                    <a:lstStyle/>
                    <a:p>
                      <a:pPr>
                        <a:spcAft>
                          <a:spcPts val="0"/>
                        </a:spcAft>
                      </a:pPr>
                      <a:r>
                        <a:rPr lang="de-DE" sz="1600" dirty="0">
                          <a:effectLst/>
                        </a:rPr>
                        <a:t>Persönlichkeitsstil</a:t>
                      </a:r>
                      <a:endParaRPr lang="de-DE" sz="1600" dirty="0">
                        <a:effectLst/>
                        <a:latin typeface="Calibri"/>
                      </a:endParaRPr>
                    </a:p>
                  </a:txBody>
                  <a:tcPr marL="68580" marR="68580" marT="0" marB="0"/>
                </a:tc>
                <a:tc>
                  <a:txBody>
                    <a:bodyPr/>
                    <a:lstStyle/>
                    <a:p>
                      <a:pPr>
                        <a:spcAft>
                          <a:spcPts val="0"/>
                        </a:spcAft>
                      </a:pPr>
                      <a:r>
                        <a:rPr lang="de-DE" sz="1600">
                          <a:effectLst/>
                        </a:rPr>
                        <a:t> </a:t>
                      </a:r>
                      <a:endParaRPr lang="de-DE" sz="1600">
                        <a:effectLst/>
                        <a:latin typeface="Calibri"/>
                      </a:endParaRPr>
                    </a:p>
                  </a:txBody>
                  <a:tcPr marL="68580" marR="68580" marT="0" marB="0"/>
                </a:tc>
                <a:extLst>
                  <a:ext uri="{0D108BD9-81ED-4DB2-BD59-A6C34878D82A}">
                    <a16:rowId xmlns:a16="http://schemas.microsoft.com/office/drawing/2014/main" val="10000"/>
                  </a:ext>
                </a:extLst>
              </a:tr>
              <a:tr h="269877">
                <a:tc>
                  <a:txBody>
                    <a:bodyPr/>
                    <a:lstStyle/>
                    <a:p>
                      <a:pPr>
                        <a:spcAft>
                          <a:spcPts val="0"/>
                        </a:spcAft>
                      </a:pPr>
                      <a:r>
                        <a:rPr lang="de-DE" sz="1600">
                          <a:effectLst/>
                        </a:rPr>
                        <a:t>Skeptisch und kritisch</a:t>
                      </a:r>
                      <a:endParaRPr lang="de-DE" sz="1600">
                        <a:effectLst/>
                        <a:latin typeface="Calibri"/>
                      </a:endParaRPr>
                    </a:p>
                  </a:txBody>
                  <a:tcPr marL="68580" marR="68580" marT="0" marB="0"/>
                </a:tc>
                <a:tc>
                  <a:txBody>
                    <a:bodyPr/>
                    <a:lstStyle/>
                    <a:p>
                      <a:pPr>
                        <a:spcAft>
                          <a:spcPts val="0"/>
                        </a:spcAft>
                      </a:pPr>
                      <a:r>
                        <a:rPr lang="de-DE" sz="1600">
                          <a:effectLst/>
                        </a:rPr>
                        <a:t>Extremvariante: Negativistische PS</a:t>
                      </a:r>
                      <a:endParaRPr lang="de-DE" sz="1600">
                        <a:effectLst/>
                        <a:latin typeface="Calibri"/>
                      </a:endParaRPr>
                    </a:p>
                  </a:txBody>
                  <a:tcPr marL="68580" marR="68580" marT="0" marB="0"/>
                </a:tc>
                <a:extLst>
                  <a:ext uri="{0D108BD9-81ED-4DB2-BD59-A6C34878D82A}">
                    <a16:rowId xmlns:a16="http://schemas.microsoft.com/office/drawing/2014/main" val="10001"/>
                  </a:ext>
                </a:extLst>
              </a:tr>
              <a:tr h="3704440">
                <a:tc>
                  <a:txBody>
                    <a:bodyPr/>
                    <a:lstStyle/>
                    <a:p>
                      <a:pPr marL="342900" lvl="0" indent="-342900">
                        <a:lnSpc>
                          <a:spcPct val="115000"/>
                        </a:lnSpc>
                        <a:spcAft>
                          <a:spcPts val="0"/>
                        </a:spcAft>
                        <a:buFont typeface="Calibri"/>
                        <a:buChar char="-"/>
                      </a:pPr>
                      <a:r>
                        <a:rPr lang="de-DE" sz="1600" dirty="0">
                          <a:effectLst/>
                        </a:rPr>
                        <a:t>„gesunde“ Skepsis gegenüber Neuem</a:t>
                      </a:r>
                    </a:p>
                    <a:p>
                      <a:pPr marL="342900" lvl="0" indent="-342900">
                        <a:lnSpc>
                          <a:spcPct val="115000"/>
                        </a:lnSpc>
                        <a:spcAft>
                          <a:spcPts val="0"/>
                        </a:spcAft>
                        <a:buFont typeface="Calibri"/>
                        <a:buChar char="-"/>
                      </a:pPr>
                      <a:r>
                        <a:rPr lang="de-DE" sz="1600" dirty="0">
                          <a:effectLst/>
                        </a:rPr>
                        <a:t>Einerseits können sie Ansichten anderer unterstützen, aber wenn damit Anforderungen gegenüber der eigenen Person verbunden sind, tritt eine skeptische Haltung auf</a:t>
                      </a:r>
                    </a:p>
                    <a:p>
                      <a:pPr marL="342900" lvl="0" indent="-342900">
                        <a:lnSpc>
                          <a:spcPct val="115000"/>
                        </a:lnSpc>
                        <a:spcAft>
                          <a:spcPts val="0"/>
                        </a:spcAft>
                        <a:buFont typeface="Calibri"/>
                        <a:buChar char="-"/>
                      </a:pPr>
                      <a:r>
                        <a:rPr lang="de-DE" sz="1600" dirty="0">
                          <a:effectLst/>
                        </a:rPr>
                        <a:t>Diese skeptische Haltung ist häufig aber auch gut begründet, deshalb grundsätzlich nicht gleich abzulehnen</a:t>
                      </a:r>
                      <a:endParaRPr lang="de-DE" sz="1600" dirty="0">
                        <a:effectLst/>
                        <a:latin typeface="Calibri"/>
                        <a:ea typeface="Calibri"/>
                        <a:cs typeface="Times New Roman"/>
                      </a:endParaRPr>
                    </a:p>
                  </a:txBody>
                  <a:tcPr marL="68580" marR="68580" marT="0" marB="0"/>
                </a:tc>
                <a:tc>
                  <a:txBody>
                    <a:bodyPr/>
                    <a:lstStyle/>
                    <a:p>
                      <a:pPr marL="342900" lvl="0" indent="-342900">
                        <a:lnSpc>
                          <a:spcPct val="115000"/>
                        </a:lnSpc>
                        <a:spcAft>
                          <a:spcPts val="0"/>
                        </a:spcAft>
                        <a:buFont typeface="Calibri"/>
                        <a:buChar char="-"/>
                      </a:pPr>
                      <a:r>
                        <a:rPr lang="de-DE" sz="1600" dirty="0">
                          <a:effectLst/>
                        </a:rPr>
                        <a:t>wird auch als passiv-aggressive PS bezeichnet</a:t>
                      </a:r>
                    </a:p>
                    <a:p>
                      <a:pPr marL="342900" lvl="0" indent="-342900">
                        <a:lnSpc>
                          <a:spcPct val="115000"/>
                        </a:lnSpc>
                        <a:spcAft>
                          <a:spcPts val="0"/>
                        </a:spcAft>
                        <a:buFont typeface="Calibri"/>
                        <a:buChar char="-"/>
                      </a:pPr>
                      <a:r>
                        <a:rPr lang="de-DE" sz="1600" dirty="0">
                          <a:effectLst/>
                        </a:rPr>
                        <a:t>passiv-kritische Haltung gegenüber Anregungen und Anforderungen anderer</a:t>
                      </a:r>
                    </a:p>
                    <a:p>
                      <a:pPr marL="342900" lvl="0" indent="-342900">
                        <a:lnSpc>
                          <a:spcPct val="115000"/>
                        </a:lnSpc>
                        <a:spcAft>
                          <a:spcPts val="0"/>
                        </a:spcAft>
                        <a:buFont typeface="Calibri"/>
                        <a:buChar char="-"/>
                      </a:pPr>
                      <a:r>
                        <a:rPr lang="de-DE" sz="1600" dirty="0">
                          <a:effectLst/>
                        </a:rPr>
                        <a:t>passive Widerstände gegenüber Leistungsanforderungen</a:t>
                      </a:r>
                    </a:p>
                    <a:p>
                      <a:pPr marL="342900" lvl="0" indent="-342900">
                        <a:lnSpc>
                          <a:spcPct val="115000"/>
                        </a:lnSpc>
                        <a:spcAft>
                          <a:spcPts val="0"/>
                        </a:spcAft>
                        <a:buFont typeface="Calibri"/>
                        <a:buChar char="-"/>
                      </a:pPr>
                      <a:r>
                        <a:rPr lang="de-DE" sz="1600" dirty="0">
                          <a:effectLst/>
                        </a:rPr>
                        <a:t>ungerechtfertigtes Gefühl missverstanden, ungerecht behandelt oder übermäßig in die Pflicht genommen zu werden</a:t>
                      </a:r>
                      <a:endParaRPr lang="de-DE" sz="160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31784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Welche Arten von PS gibt es?</a:t>
            </a:r>
          </a:p>
        </p:txBody>
      </p:sp>
      <p:sp>
        <p:nvSpPr>
          <p:cNvPr id="3" name="Inhaltsplatzhalter 2"/>
          <p:cNvSpPr>
            <a:spLocks noGrp="1"/>
          </p:cNvSpPr>
          <p:nvPr>
            <p:ph idx="1"/>
          </p:nvPr>
        </p:nvSpPr>
        <p:spPr/>
        <p:txBody>
          <a:bodyPr/>
          <a:lstStyle/>
          <a:p>
            <a:pPr marL="0" indent="0">
              <a:buNone/>
            </a:pPr>
            <a:r>
              <a:rPr lang="de-DE" dirty="0"/>
              <a:t>Gemeinsamkeiten von PS:</a:t>
            </a:r>
          </a:p>
          <a:p>
            <a:pPr marL="0" indent="0">
              <a:buNone/>
            </a:pPr>
            <a:endParaRPr lang="de-DE" dirty="0"/>
          </a:p>
          <a:p>
            <a:pPr lvl="0"/>
            <a:r>
              <a:rPr lang="de-DE" dirty="0"/>
              <a:t>komplexe Störung des Beziehungsverhaltens</a:t>
            </a:r>
          </a:p>
          <a:p>
            <a:pPr lvl="0"/>
            <a:r>
              <a:rPr lang="de-DE" dirty="0"/>
              <a:t>Störungen des Emotionserlebens</a:t>
            </a:r>
          </a:p>
          <a:p>
            <a:pPr lvl="0"/>
            <a:r>
              <a:rPr lang="de-DE" dirty="0"/>
              <a:t>Störungen der Selbstwahrnehmung und der Selbstdarstellung</a:t>
            </a:r>
          </a:p>
          <a:p>
            <a:pPr lvl="0"/>
            <a:r>
              <a:rPr lang="de-DE" dirty="0"/>
              <a:t>Störungen der Impuls- und Selbstkontrolle</a:t>
            </a:r>
          </a:p>
          <a:p>
            <a:pPr marL="0" indent="0">
              <a:buNone/>
            </a:pPr>
            <a:endParaRPr lang="de-DE" dirty="0"/>
          </a:p>
        </p:txBody>
      </p:sp>
    </p:spTree>
    <p:extLst>
      <p:ext uri="{BB962C8B-B14F-4D97-AF65-F5344CB8AC3E}">
        <p14:creationId xmlns:p14="http://schemas.microsoft.com/office/powerpoint/2010/main" val="3760931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Übersicht</a:t>
            </a:r>
          </a:p>
        </p:txBody>
      </p:sp>
      <p:sp>
        <p:nvSpPr>
          <p:cNvPr id="3" name="Inhaltsplatzhalter 2"/>
          <p:cNvSpPr>
            <a:spLocks noGrp="1"/>
          </p:cNvSpPr>
          <p:nvPr>
            <p:ph idx="1"/>
          </p:nvPr>
        </p:nvSpPr>
        <p:spPr/>
        <p:txBody>
          <a:bodyPr/>
          <a:lstStyle/>
          <a:p>
            <a:r>
              <a:rPr lang="de-DE" dirty="0"/>
              <a:t>Was ist eine Persönlichkeit?</a:t>
            </a:r>
          </a:p>
          <a:p>
            <a:r>
              <a:rPr lang="de-DE" dirty="0"/>
              <a:t>Was ist eine Persönlichkeitsstörung?</a:t>
            </a:r>
          </a:p>
          <a:p>
            <a:r>
              <a:rPr lang="de-DE" dirty="0"/>
              <a:t>Wie entsteht eine Persönlichkeitsstörung?</a:t>
            </a:r>
          </a:p>
          <a:p>
            <a:r>
              <a:rPr lang="de-DE" dirty="0"/>
              <a:t>Welche Arten von Persönlichkeitsstörungen gibt es?</a:t>
            </a:r>
          </a:p>
          <a:p>
            <a:r>
              <a:rPr lang="de-DE" dirty="0"/>
              <a:t>Welches therapeutische Vorgehen empfiehlt die Verhaltenstherapie bei welcher Art von Persönlichkeitsstörung?</a:t>
            </a:r>
          </a:p>
          <a:p>
            <a:r>
              <a:rPr lang="de-DE" dirty="0"/>
              <a:t>Fallbeispiele</a:t>
            </a:r>
          </a:p>
        </p:txBody>
      </p:sp>
    </p:spTree>
    <p:extLst>
      <p:ext uri="{BB962C8B-B14F-4D97-AF65-F5344CB8AC3E}">
        <p14:creationId xmlns:p14="http://schemas.microsoft.com/office/powerpoint/2010/main" val="3813061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Welche Therapie bei welcher PS?</a:t>
            </a:r>
          </a:p>
        </p:txBody>
      </p:sp>
      <p:sp>
        <p:nvSpPr>
          <p:cNvPr id="3" name="Inhaltsplatzhalter 2"/>
          <p:cNvSpPr>
            <a:spLocks noGrp="1"/>
          </p:cNvSpPr>
          <p:nvPr>
            <p:ph idx="1"/>
          </p:nvPr>
        </p:nvSpPr>
        <p:spPr/>
        <p:txBody>
          <a:bodyPr/>
          <a:lstStyle/>
          <a:p>
            <a:pPr marL="0" indent="0">
              <a:buNone/>
            </a:pPr>
            <a:r>
              <a:rPr lang="de-DE" dirty="0"/>
              <a:t>Allgemein:</a:t>
            </a:r>
          </a:p>
          <a:p>
            <a:pPr marL="0" indent="0">
              <a:buNone/>
            </a:pPr>
            <a:endParaRPr lang="de-DE" dirty="0"/>
          </a:p>
          <a:p>
            <a:pPr marL="0" indent="0" algn="ctr">
              <a:buNone/>
            </a:pPr>
            <a:r>
              <a:rPr lang="de-DE" dirty="0"/>
              <a:t>Nicht die Persönlichkeitsstörung selbst, sondern die sich daraus ergebenden Störungen (Interaktion, Selbstwahrnehmung, Selbstdarstellung, Emotionserleben, Impulsivität) sollen behandelt werden.</a:t>
            </a:r>
          </a:p>
          <a:p>
            <a:pPr marL="0" indent="0" algn="ctr">
              <a:buNone/>
            </a:pPr>
            <a:endParaRPr lang="de-DE" dirty="0"/>
          </a:p>
          <a:p>
            <a:pPr marL="0" indent="0" algn="ctr">
              <a:buNone/>
            </a:pPr>
            <a:r>
              <a:rPr lang="de-DE" dirty="0"/>
              <a:t>(???)</a:t>
            </a:r>
          </a:p>
          <a:p>
            <a:pPr marL="0" indent="0">
              <a:buNone/>
            </a:pPr>
            <a:endParaRPr lang="de-DE" dirty="0"/>
          </a:p>
        </p:txBody>
      </p:sp>
    </p:spTree>
    <p:extLst>
      <p:ext uri="{BB962C8B-B14F-4D97-AF65-F5344CB8AC3E}">
        <p14:creationId xmlns:p14="http://schemas.microsoft.com/office/powerpoint/2010/main" val="1472949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Welche Therapie bei welcher PS?</a:t>
            </a:r>
          </a:p>
        </p:txBody>
      </p:sp>
      <p:sp>
        <p:nvSpPr>
          <p:cNvPr id="3" name="Inhaltsplatzhalter 2"/>
          <p:cNvSpPr>
            <a:spLocks noGrp="1"/>
          </p:cNvSpPr>
          <p:nvPr>
            <p:ph idx="1"/>
          </p:nvPr>
        </p:nvSpPr>
        <p:spPr/>
        <p:txBody>
          <a:bodyPr/>
          <a:lstStyle/>
          <a:p>
            <a:pPr marL="0" indent="0">
              <a:buNone/>
            </a:pPr>
            <a:r>
              <a:rPr lang="de-DE" dirty="0"/>
              <a:t>Allgemeine Leilinien:</a:t>
            </a:r>
          </a:p>
          <a:p>
            <a:pPr marL="0" indent="0">
              <a:buNone/>
            </a:pPr>
            <a:endParaRPr lang="de-DE" dirty="0"/>
          </a:p>
          <a:p>
            <a:pPr>
              <a:buFontTx/>
              <a:buChar char="-"/>
            </a:pPr>
            <a:r>
              <a:rPr lang="de-DE" dirty="0"/>
              <a:t>Gegenwarts- und Realitätsorientierter Therapie mit Fokus auf nahe Zukunft</a:t>
            </a:r>
          </a:p>
          <a:p>
            <a:pPr>
              <a:buFontTx/>
              <a:buChar char="-"/>
            </a:pPr>
            <a:endParaRPr lang="de-DE" dirty="0"/>
          </a:p>
          <a:p>
            <a:pPr>
              <a:buFontTx/>
              <a:buChar char="-"/>
            </a:pPr>
            <a:r>
              <a:rPr lang="de-DE" dirty="0" err="1"/>
              <a:t>Trainnig</a:t>
            </a:r>
            <a:r>
              <a:rPr lang="de-DE" dirty="0"/>
              <a:t> sozialer Kompetenzen</a:t>
            </a:r>
          </a:p>
          <a:p>
            <a:pPr>
              <a:buFontTx/>
              <a:buChar char="-"/>
            </a:pPr>
            <a:endParaRPr lang="de-DE" dirty="0"/>
          </a:p>
          <a:p>
            <a:pPr>
              <a:buFontTx/>
              <a:buChar char="-"/>
            </a:pPr>
            <a:r>
              <a:rPr lang="de-DE" dirty="0"/>
              <a:t>Kognitive Therapie wenn dysfunktionale kognitive Stile im Vordergrund sind (Empfehlung nach Beck) </a:t>
            </a:r>
          </a:p>
        </p:txBody>
      </p:sp>
    </p:spTree>
    <p:extLst>
      <p:ext uri="{BB962C8B-B14F-4D97-AF65-F5344CB8AC3E}">
        <p14:creationId xmlns:p14="http://schemas.microsoft.com/office/powerpoint/2010/main" val="7276037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99392"/>
            <a:ext cx="7239000" cy="1143000"/>
          </a:xfrm>
        </p:spPr>
        <p:txBody>
          <a:bodyPr>
            <a:normAutofit fontScale="90000"/>
          </a:bodyPr>
          <a:lstStyle/>
          <a:p>
            <a:r>
              <a:rPr lang="de-DE" dirty="0"/>
              <a:t>Differenzielle Indikation nach Schweregrad</a:t>
            </a:r>
          </a:p>
        </p:txBody>
      </p:sp>
      <p:graphicFrame>
        <p:nvGraphicFramePr>
          <p:cNvPr id="4" name="Inhaltsplatzhalter 3"/>
          <p:cNvGraphicFramePr>
            <a:graphicFrameLocks/>
          </p:cNvGraphicFramePr>
          <p:nvPr>
            <p:extLst>
              <p:ext uri="{D42A27DB-BD31-4B8C-83A1-F6EECF244321}">
                <p14:modId xmlns:p14="http://schemas.microsoft.com/office/powerpoint/2010/main" val="131679073"/>
              </p:ext>
            </p:extLst>
          </p:nvPr>
        </p:nvGraphicFramePr>
        <p:xfrm>
          <a:off x="107504" y="980728"/>
          <a:ext cx="8712968" cy="5758748"/>
        </p:xfrm>
        <a:graphic>
          <a:graphicData uri="http://schemas.openxmlformats.org/drawingml/2006/table">
            <a:tbl>
              <a:tblPr firstRow="1" firstCol="1" bandRow="1">
                <a:tableStyleId>{5C22544A-7EE6-4342-B048-85BDC9FD1C3A}</a:tableStyleId>
              </a:tblPr>
              <a:tblGrid>
                <a:gridCol w="2952328">
                  <a:extLst>
                    <a:ext uri="{9D8B030D-6E8A-4147-A177-3AD203B41FA5}">
                      <a16:colId xmlns:a16="http://schemas.microsoft.com/office/drawing/2014/main" val="20000"/>
                    </a:ext>
                  </a:extLst>
                </a:gridCol>
                <a:gridCol w="5760640">
                  <a:extLst>
                    <a:ext uri="{9D8B030D-6E8A-4147-A177-3AD203B41FA5}">
                      <a16:colId xmlns:a16="http://schemas.microsoft.com/office/drawing/2014/main" val="20001"/>
                    </a:ext>
                  </a:extLst>
                </a:gridCol>
              </a:tblGrid>
              <a:tr h="307368">
                <a:tc>
                  <a:txBody>
                    <a:bodyPr/>
                    <a:lstStyle/>
                    <a:p>
                      <a:pPr>
                        <a:spcAft>
                          <a:spcPts val="0"/>
                        </a:spcAft>
                      </a:pPr>
                      <a:r>
                        <a:rPr lang="de-DE" sz="1400" dirty="0">
                          <a:effectLst/>
                        </a:rPr>
                        <a:t>Schweregrad der akuten Störungen</a:t>
                      </a:r>
                      <a:endParaRPr lang="de-DE" sz="1400" dirty="0">
                        <a:effectLst/>
                        <a:latin typeface="Calibri"/>
                      </a:endParaRPr>
                    </a:p>
                  </a:txBody>
                  <a:tcPr marL="60182" marR="60182" marT="0" marB="0"/>
                </a:tc>
                <a:tc>
                  <a:txBody>
                    <a:bodyPr/>
                    <a:lstStyle/>
                    <a:p>
                      <a:pPr>
                        <a:spcAft>
                          <a:spcPts val="0"/>
                        </a:spcAft>
                      </a:pPr>
                      <a:r>
                        <a:rPr lang="de-DE" sz="1400" dirty="0">
                          <a:effectLst/>
                        </a:rPr>
                        <a:t>Therapeutisches Vorgehen</a:t>
                      </a:r>
                      <a:endParaRPr lang="de-DE" sz="1400" dirty="0">
                        <a:effectLst/>
                        <a:latin typeface="Calibri"/>
                      </a:endParaRPr>
                    </a:p>
                  </a:txBody>
                  <a:tcPr marL="60182" marR="60182" marT="0" marB="0"/>
                </a:tc>
                <a:extLst>
                  <a:ext uri="{0D108BD9-81ED-4DB2-BD59-A6C34878D82A}">
                    <a16:rowId xmlns:a16="http://schemas.microsoft.com/office/drawing/2014/main" val="10000"/>
                  </a:ext>
                </a:extLst>
              </a:tr>
              <a:tr h="1230309">
                <a:tc>
                  <a:txBody>
                    <a:bodyPr/>
                    <a:lstStyle/>
                    <a:p>
                      <a:pPr>
                        <a:spcAft>
                          <a:spcPts val="0"/>
                        </a:spcAft>
                      </a:pPr>
                      <a:r>
                        <a:rPr lang="de-DE" sz="1400">
                          <a:effectLst/>
                        </a:rPr>
                        <a:t>Schwere, möglicherweise gefährliche Probleme der Selbst- oder Fremdgefährdung</a:t>
                      </a:r>
                      <a:endParaRPr lang="de-DE" sz="1400">
                        <a:effectLst/>
                        <a:latin typeface="Calibri"/>
                      </a:endParaRPr>
                    </a:p>
                  </a:txBody>
                  <a:tcPr marL="60182" marR="60182" marT="0" marB="0"/>
                </a:tc>
                <a:tc>
                  <a:txBody>
                    <a:bodyPr/>
                    <a:lstStyle/>
                    <a:p>
                      <a:pPr marL="342900" lvl="0" indent="-342900">
                        <a:lnSpc>
                          <a:spcPct val="115000"/>
                        </a:lnSpc>
                        <a:spcAft>
                          <a:spcPts val="0"/>
                        </a:spcAft>
                        <a:buFont typeface="Calibri"/>
                        <a:buChar char="-"/>
                      </a:pPr>
                      <a:r>
                        <a:rPr lang="de-DE" sz="1400" dirty="0">
                          <a:effectLst/>
                        </a:rPr>
                        <a:t>Patient soll möglichst rasch wieder Kontrolle über sein Verhalten erlangen</a:t>
                      </a:r>
                    </a:p>
                    <a:p>
                      <a:pPr marL="342900" lvl="0" indent="-342900">
                        <a:lnSpc>
                          <a:spcPct val="115000"/>
                        </a:lnSpc>
                        <a:spcAft>
                          <a:spcPts val="0"/>
                        </a:spcAft>
                        <a:buFont typeface="Calibri"/>
                        <a:buChar char="-"/>
                      </a:pPr>
                      <a:r>
                        <a:rPr lang="de-DE" sz="1400" dirty="0">
                          <a:effectLst/>
                        </a:rPr>
                        <a:t>Aufbau und Erhalt einer tragfähigen Therapiebeziehung</a:t>
                      </a:r>
                    </a:p>
                    <a:p>
                      <a:pPr marL="342900" lvl="0" indent="-342900">
                        <a:lnSpc>
                          <a:spcPct val="115000"/>
                        </a:lnSpc>
                        <a:spcAft>
                          <a:spcPts val="0"/>
                        </a:spcAft>
                        <a:buFont typeface="Calibri"/>
                        <a:buChar char="-"/>
                      </a:pPr>
                      <a:r>
                        <a:rPr lang="de-DE" sz="1400" dirty="0">
                          <a:effectLst/>
                        </a:rPr>
                        <a:t>Etablierung grundlegender psychosozial stabilisierender Faktoren (Ressourcen: Sicherung der existentiell notwendigen materiellen und finanziellen Grundlagen; Einbeziehung von Angehörigen; Beachtung der beruflichen Situation)</a:t>
                      </a:r>
                      <a:endParaRPr lang="de-DE" sz="1400" dirty="0">
                        <a:effectLst/>
                        <a:latin typeface="Calibri"/>
                        <a:ea typeface="Calibri"/>
                        <a:cs typeface="Times New Roman"/>
                      </a:endParaRPr>
                    </a:p>
                  </a:txBody>
                  <a:tcPr marL="60182" marR="60182" marT="0" marB="0"/>
                </a:tc>
                <a:extLst>
                  <a:ext uri="{0D108BD9-81ED-4DB2-BD59-A6C34878D82A}">
                    <a16:rowId xmlns:a16="http://schemas.microsoft.com/office/drawing/2014/main" val="10001"/>
                  </a:ext>
                </a:extLst>
              </a:tr>
              <a:tr h="1229470">
                <a:tc>
                  <a:txBody>
                    <a:bodyPr/>
                    <a:lstStyle/>
                    <a:p>
                      <a:pPr>
                        <a:spcAft>
                          <a:spcPts val="0"/>
                        </a:spcAft>
                      </a:pPr>
                      <a:r>
                        <a:rPr lang="de-DE" sz="1400" dirty="0">
                          <a:effectLst/>
                        </a:rPr>
                        <a:t>Schweres traumatisierendes Leid auf der emotionalen Ebene und/oder extrem verunsichernde zwischenmenschliche Konflikte</a:t>
                      </a:r>
                      <a:endParaRPr lang="de-DE" sz="1400" dirty="0">
                        <a:effectLst/>
                        <a:latin typeface="Calibri"/>
                      </a:endParaRPr>
                    </a:p>
                  </a:txBody>
                  <a:tcPr marL="60182" marR="60182" marT="0" marB="0"/>
                </a:tc>
                <a:tc>
                  <a:txBody>
                    <a:bodyPr/>
                    <a:lstStyle/>
                    <a:p>
                      <a:pPr marL="342900" lvl="0" indent="-342900">
                        <a:lnSpc>
                          <a:spcPct val="115000"/>
                        </a:lnSpc>
                        <a:spcAft>
                          <a:spcPts val="0"/>
                        </a:spcAft>
                        <a:buFont typeface="Calibri"/>
                        <a:buChar char="-"/>
                      </a:pPr>
                      <a:r>
                        <a:rPr lang="de-DE" sz="1400" dirty="0">
                          <a:effectLst/>
                        </a:rPr>
                        <a:t>Vermittlung von Fähigkeiten zur unmittelbaren Emotionsregulation (vgl. dazu DBT)</a:t>
                      </a:r>
                    </a:p>
                    <a:p>
                      <a:pPr marL="342900" lvl="0" indent="-342900">
                        <a:lnSpc>
                          <a:spcPct val="115000"/>
                        </a:lnSpc>
                        <a:spcAft>
                          <a:spcPts val="0"/>
                        </a:spcAft>
                        <a:buFont typeface="Calibri"/>
                        <a:buChar char="-"/>
                      </a:pPr>
                      <a:r>
                        <a:rPr lang="de-DE" sz="1400" dirty="0">
                          <a:effectLst/>
                        </a:rPr>
                        <a:t>Vermittlung von Fähigkeiten zu einem ersten Ansatz für eine Konfliktlösung</a:t>
                      </a:r>
                    </a:p>
                    <a:p>
                      <a:pPr marL="342900" lvl="0" indent="-342900">
                        <a:lnSpc>
                          <a:spcPct val="115000"/>
                        </a:lnSpc>
                        <a:spcAft>
                          <a:spcPts val="0"/>
                        </a:spcAft>
                        <a:buFont typeface="Calibri"/>
                        <a:buChar char="-"/>
                      </a:pPr>
                      <a:r>
                        <a:rPr lang="de-DE" sz="1400" dirty="0">
                          <a:effectLst/>
                        </a:rPr>
                        <a:t>Sehr strukturiertes Vorgehen notwendig</a:t>
                      </a:r>
                    </a:p>
                    <a:p>
                      <a:pPr marL="342900" lvl="0" indent="-342900">
                        <a:lnSpc>
                          <a:spcPct val="115000"/>
                        </a:lnSpc>
                        <a:spcAft>
                          <a:spcPts val="0"/>
                        </a:spcAft>
                        <a:buFont typeface="Calibri"/>
                        <a:buChar char="-"/>
                      </a:pPr>
                      <a:r>
                        <a:rPr lang="de-DE" sz="1400" dirty="0">
                          <a:effectLst/>
                        </a:rPr>
                        <a:t>Sachlich nüchterne Bestandsaufnahme</a:t>
                      </a:r>
                      <a:endParaRPr lang="de-DE" sz="1400" dirty="0">
                        <a:effectLst/>
                        <a:latin typeface="Calibri"/>
                        <a:ea typeface="Calibri"/>
                        <a:cs typeface="Times New Roman"/>
                      </a:endParaRPr>
                    </a:p>
                  </a:txBody>
                  <a:tcPr marL="60182" marR="60182" marT="0" marB="0"/>
                </a:tc>
                <a:extLst>
                  <a:ext uri="{0D108BD9-81ED-4DB2-BD59-A6C34878D82A}">
                    <a16:rowId xmlns:a16="http://schemas.microsoft.com/office/drawing/2014/main" val="10002"/>
                  </a:ext>
                </a:extLst>
              </a:tr>
              <a:tr h="1208084">
                <a:tc>
                  <a:txBody>
                    <a:bodyPr/>
                    <a:lstStyle/>
                    <a:p>
                      <a:pPr>
                        <a:spcAft>
                          <a:spcPts val="0"/>
                        </a:spcAft>
                      </a:pPr>
                      <a:r>
                        <a:rPr lang="de-DE" sz="1400" dirty="0">
                          <a:effectLst/>
                        </a:rPr>
                        <a:t>Gravierende Probleme der allgemeinen Lebensführung und hochkomplexe Störungen des zwischenmenschlichen Beziehungsverhaltens</a:t>
                      </a:r>
                      <a:endParaRPr lang="de-DE" sz="1400" dirty="0">
                        <a:effectLst/>
                        <a:latin typeface="Calibri"/>
                      </a:endParaRPr>
                    </a:p>
                  </a:txBody>
                  <a:tcPr marL="60182" marR="60182" marT="0" marB="0"/>
                </a:tc>
                <a:tc>
                  <a:txBody>
                    <a:bodyPr/>
                    <a:lstStyle/>
                    <a:p>
                      <a:pPr marL="342900" lvl="0" indent="-342900">
                        <a:lnSpc>
                          <a:spcPct val="115000"/>
                        </a:lnSpc>
                        <a:spcAft>
                          <a:spcPts val="0"/>
                        </a:spcAft>
                        <a:buFont typeface="Calibri"/>
                        <a:buChar char="-"/>
                      </a:pPr>
                      <a:r>
                        <a:rPr lang="de-DE" sz="1400" dirty="0">
                          <a:effectLst/>
                        </a:rPr>
                        <a:t>Ambulante Durchführung möglich</a:t>
                      </a:r>
                    </a:p>
                    <a:p>
                      <a:pPr marL="342900" lvl="0" indent="-342900">
                        <a:lnSpc>
                          <a:spcPct val="115000"/>
                        </a:lnSpc>
                        <a:spcAft>
                          <a:spcPts val="0"/>
                        </a:spcAft>
                        <a:buFont typeface="Calibri"/>
                        <a:buChar char="-"/>
                      </a:pPr>
                      <a:r>
                        <a:rPr lang="de-DE" sz="1400" dirty="0">
                          <a:effectLst/>
                        </a:rPr>
                        <a:t>Therapie der komplexen Störungen des zwischenmenschlichen Beziehungsverhaltens</a:t>
                      </a:r>
                      <a:endParaRPr lang="de-DE" sz="1400" dirty="0">
                        <a:effectLst/>
                        <a:latin typeface="Calibri"/>
                        <a:ea typeface="Calibri"/>
                        <a:cs typeface="Times New Roman"/>
                      </a:endParaRPr>
                    </a:p>
                  </a:txBody>
                  <a:tcPr marL="60182" marR="60182" marT="0" marB="0"/>
                </a:tc>
                <a:extLst>
                  <a:ext uri="{0D108BD9-81ED-4DB2-BD59-A6C34878D82A}">
                    <a16:rowId xmlns:a16="http://schemas.microsoft.com/office/drawing/2014/main" val="10003"/>
                  </a:ext>
                </a:extLst>
              </a:tr>
              <a:tr h="768419">
                <a:tc>
                  <a:txBody>
                    <a:bodyPr/>
                    <a:lstStyle/>
                    <a:p>
                      <a:pPr>
                        <a:spcAft>
                          <a:spcPts val="0"/>
                        </a:spcAft>
                      </a:pPr>
                      <a:r>
                        <a:rPr lang="de-DE" sz="1400">
                          <a:effectLst/>
                        </a:rPr>
                        <a:t>Gefühle der Unzufriedenheit und Unerfülltheit oder auch ein allgemeines Insuffizienzerleben</a:t>
                      </a:r>
                      <a:endParaRPr lang="de-DE" sz="1400">
                        <a:effectLst/>
                        <a:latin typeface="Calibri"/>
                      </a:endParaRPr>
                    </a:p>
                  </a:txBody>
                  <a:tcPr marL="60182" marR="60182" marT="0" marB="0"/>
                </a:tc>
                <a:tc>
                  <a:txBody>
                    <a:bodyPr/>
                    <a:lstStyle/>
                    <a:p>
                      <a:pPr marL="342900" lvl="0" indent="-342900">
                        <a:lnSpc>
                          <a:spcPct val="115000"/>
                        </a:lnSpc>
                        <a:spcAft>
                          <a:spcPts val="0"/>
                        </a:spcAft>
                        <a:buFont typeface="Calibri"/>
                        <a:buChar char="-"/>
                      </a:pPr>
                      <a:r>
                        <a:rPr lang="de-DE" sz="1400" dirty="0">
                          <a:effectLst/>
                        </a:rPr>
                        <a:t>Bestandsaufnahme der jeweiligen Lebensentwicklung und Lebensumstände</a:t>
                      </a:r>
                    </a:p>
                    <a:p>
                      <a:pPr marL="342900" lvl="0" indent="-342900">
                        <a:lnSpc>
                          <a:spcPct val="115000"/>
                        </a:lnSpc>
                        <a:spcAft>
                          <a:spcPts val="0"/>
                        </a:spcAft>
                        <a:buFont typeface="Calibri"/>
                        <a:buChar char="-"/>
                      </a:pPr>
                      <a:r>
                        <a:rPr lang="de-DE" sz="1400" dirty="0">
                          <a:effectLst/>
                        </a:rPr>
                        <a:t>Besonders gut geeignetes Setting: Gruppentherapie mit Patienten mit ähnlichen Probleme oder Situationen</a:t>
                      </a:r>
                      <a:endParaRPr lang="de-DE" sz="1400" dirty="0">
                        <a:effectLst/>
                        <a:latin typeface="Calibri"/>
                        <a:ea typeface="Calibri"/>
                        <a:cs typeface="Times New Roman"/>
                      </a:endParaRPr>
                    </a:p>
                  </a:txBody>
                  <a:tcPr marL="60182" marR="60182"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015457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6632"/>
            <a:ext cx="7239000" cy="1143000"/>
          </a:xfrm>
        </p:spPr>
        <p:txBody>
          <a:bodyPr>
            <a:normAutofit fontScale="90000"/>
          </a:bodyPr>
          <a:lstStyle/>
          <a:p>
            <a:r>
              <a:rPr lang="de-DE" dirty="0"/>
              <a:t>Differenzielle Indikation nach Art der PS</a:t>
            </a:r>
          </a:p>
        </p:txBody>
      </p:sp>
      <p:graphicFrame>
        <p:nvGraphicFramePr>
          <p:cNvPr id="6" name="Inhaltsplatzhalter 5"/>
          <p:cNvGraphicFramePr>
            <a:graphicFrameLocks noGrp="1"/>
          </p:cNvGraphicFramePr>
          <p:nvPr>
            <p:ph idx="1"/>
            <p:extLst>
              <p:ext uri="{D42A27DB-BD31-4B8C-83A1-F6EECF244321}">
                <p14:modId xmlns:p14="http://schemas.microsoft.com/office/powerpoint/2010/main" val="1327595915"/>
              </p:ext>
            </p:extLst>
          </p:nvPr>
        </p:nvGraphicFramePr>
        <p:xfrm>
          <a:off x="179512" y="1340768"/>
          <a:ext cx="8568952" cy="5133327"/>
        </p:xfrm>
        <a:graphic>
          <a:graphicData uri="http://schemas.openxmlformats.org/drawingml/2006/table">
            <a:tbl>
              <a:tblPr firstRow="1" firstCol="1" bandRow="1">
                <a:tableStyleId>{5C22544A-7EE6-4342-B048-85BDC9FD1C3A}</a:tableStyleId>
              </a:tblPr>
              <a:tblGrid>
                <a:gridCol w="7056784">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tblGrid>
              <a:tr h="195213">
                <a:tc>
                  <a:txBody>
                    <a:bodyPr/>
                    <a:lstStyle/>
                    <a:p>
                      <a:pPr>
                        <a:spcAft>
                          <a:spcPts val="0"/>
                        </a:spcAft>
                      </a:pPr>
                      <a:r>
                        <a:rPr lang="de-DE" sz="1600" dirty="0">
                          <a:effectLst/>
                        </a:rPr>
                        <a:t>Behandlungsstruktur und Therapeut-Patient-Beziehung</a:t>
                      </a:r>
                      <a:endParaRPr lang="de-DE" sz="1600" dirty="0">
                        <a:effectLst/>
                        <a:latin typeface="Calibri"/>
                      </a:endParaRPr>
                    </a:p>
                  </a:txBody>
                  <a:tcPr marL="68580" marR="68580" marT="0" marB="0"/>
                </a:tc>
                <a:tc>
                  <a:txBody>
                    <a:bodyPr/>
                    <a:lstStyle/>
                    <a:p>
                      <a:pPr>
                        <a:spcAft>
                          <a:spcPts val="0"/>
                        </a:spcAft>
                      </a:pPr>
                      <a:r>
                        <a:rPr lang="de-DE" sz="1600">
                          <a:effectLst/>
                        </a:rPr>
                        <a:t>Arten von PS</a:t>
                      </a:r>
                      <a:endParaRPr lang="de-DE" sz="1600">
                        <a:effectLst/>
                        <a:latin typeface="Calibri"/>
                      </a:endParaRPr>
                    </a:p>
                  </a:txBody>
                  <a:tcPr marL="68580" marR="68580" marT="0" marB="0"/>
                </a:tc>
                <a:extLst>
                  <a:ext uri="{0D108BD9-81ED-4DB2-BD59-A6C34878D82A}">
                    <a16:rowId xmlns:a16="http://schemas.microsoft.com/office/drawing/2014/main" val="10000"/>
                  </a:ext>
                </a:extLst>
              </a:tr>
              <a:tr h="1932609">
                <a:tc>
                  <a:txBody>
                    <a:bodyPr/>
                    <a:lstStyle/>
                    <a:p>
                      <a:pPr>
                        <a:spcAft>
                          <a:spcPts val="0"/>
                        </a:spcAft>
                      </a:pPr>
                      <a:r>
                        <a:rPr lang="de-DE" sz="1600" dirty="0">
                          <a:effectLst/>
                        </a:rPr>
                        <a:t>Strukturierte Therapieangebote mit klaren und eindeutigen Zielvorgaben</a:t>
                      </a:r>
                    </a:p>
                    <a:p>
                      <a:pPr>
                        <a:spcAft>
                          <a:spcPts val="0"/>
                        </a:spcAft>
                      </a:pPr>
                      <a:r>
                        <a:rPr lang="de-DE" sz="1600" dirty="0">
                          <a:effectLst/>
                        </a:rPr>
                        <a:t>Ziel: </a:t>
                      </a:r>
                    </a:p>
                    <a:p>
                      <a:pPr marL="342900" lvl="0" indent="-342900">
                        <a:lnSpc>
                          <a:spcPct val="115000"/>
                        </a:lnSpc>
                        <a:spcAft>
                          <a:spcPts val="0"/>
                        </a:spcAft>
                        <a:buFont typeface="Calibri"/>
                        <a:buChar char="-"/>
                      </a:pPr>
                      <a:r>
                        <a:rPr lang="de-DE" sz="1600" dirty="0">
                          <a:effectLst/>
                        </a:rPr>
                        <a:t>Aufbau von Selbstsicherheit und Selbstvertrauen, </a:t>
                      </a:r>
                    </a:p>
                    <a:p>
                      <a:pPr marL="342900" lvl="0" indent="-342900">
                        <a:lnSpc>
                          <a:spcPct val="115000"/>
                        </a:lnSpc>
                        <a:spcAft>
                          <a:spcPts val="0"/>
                        </a:spcAft>
                        <a:buFont typeface="Calibri"/>
                        <a:buChar char="-"/>
                      </a:pPr>
                      <a:r>
                        <a:rPr lang="de-DE" sz="1600" dirty="0">
                          <a:effectLst/>
                        </a:rPr>
                        <a:t>Entwicklung tragfähiger Sinnperspektiven und Werthaltungen</a:t>
                      </a:r>
                    </a:p>
                    <a:p>
                      <a:pPr marL="342900" lvl="0" indent="-342900">
                        <a:lnSpc>
                          <a:spcPct val="115000"/>
                        </a:lnSpc>
                        <a:spcAft>
                          <a:spcPts val="0"/>
                        </a:spcAft>
                        <a:buFont typeface="Calibri"/>
                        <a:buChar char="-"/>
                      </a:pPr>
                      <a:r>
                        <a:rPr lang="de-DE" sz="1600" dirty="0">
                          <a:effectLst/>
                        </a:rPr>
                        <a:t>Unterbrechung und </a:t>
                      </a:r>
                      <a:r>
                        <a:rPr lang="de-DE" sz="1600" dirty="0" err="1">
                          <a:effectLst/>
                        </a:rPr>
                        <a:t>unterbindung</a:t>
                      </a:r>
                      <a:r>
                        <a:rPr lang="de-DE" sz="1600" dirty="0">
                          <a:effectLst/>
                        </a:rPr>
                        <a:t> dysfunktionaler Verhaltensweisen</a:t>
                      </a:r>
                    </a:p>
                    <a:p>
                      <a:pPr>
                        <a:lnSpc>
                          <a:spcPct val="115000"/>
                        </a:lnSpc>
                        <a:spcAft>
                          <a:spcPts val="0"/>
                        </a:spcAft>
                      </a:pPr>
                      <a:r>
                        <a:rPr lang="de-DE" sz="1600" dirty="0">
                          <a:effectLst/>
                        </a:rPr>
                        <a:t>Dazu gibt es Manuale (vgl. S. 527)</a:t>
                      </a:r>
                      <a:endParaRPr lang="de-DE" sz="1600" dirty="0">
                        <a:effectLst/>
                        <a:latin typeface="Calibri"/>
                        <a:ea typeface="Calibri"/>
                        <a:cs typeface="Times New Roman"/>
                      </a:endParaRPr>
                    </a:p>
                  </a:txBody>
                  <a:tcPr marL="68580" marR="68580" marT="0" marB="0"/>
                </a:tc>
                <a:tc>
                  <a:txBody>
                    <a:bodyPr/>
                    <a:lstStyle/>
                    <a:p>
                      <a:pPr>
                        <a:spcAft>
                          <a:spcPts val="0"/>
                        </a:spcAft>
                      </a:pPr>
                      <a:r>
                        <a:rPr lang="de-DE" sz="1600" dirty="0" err="1">
                          <a:effectLst/>
                        </a:rPr>
                        <a:t>Schizotype</a:t>
                      </a:r>
                      <a:r>
                        <a:rPr lang="de-DE" sz="1600" dirty="0">
                          <a:effectLst/>
                        </a:rPr>
                        <a:t> PS, </a:t>
                      </a:r>
                      <a:r>
                        <a:rPr lang="de-DE" sz="1600" dirty="0" err="1">
                          <a:effectLst/>
                        </a:rPr>
                        <a:t>Borderline</a:t>
                      </a:r>
                      <a:r>
                        <a:rPr lang="de-DE" sz="1600" dirty="0">
                          <a:effectLst/>
                        </a:rPr>
                        <a:t> PS, Dissoziale PS</a:t>
                      </a:r>
                      <a:endParaRPr lang="de-DE" sz="1600" dirty="0">
                        <a:effectLst/>
                        <a:latin typeface="Calibri"/>
                      </a:endParaRPr>
                    </a:p>
                  </a:txBody>
                  <a:tcPr marL="68580" marR="68580" marT="0" marB="0"/>
                </a:tc>
                <a:extLst>
                  <a:ext uri="{0D108BD9-81ED-4DB2-BD59-A6C34878D82A}">
                    <a16:rowId xmlns:a16="http://schemas.microsoft.com/office/drawing/2014/main" val="10001"/>
                  </a:ext>
                </a:extLst>
              </a:tr>
              <a:tr h="2801306">
                <a:tc>
                  <a:txBody>
                    <a:bodyPr/>
                    <a:lstStyle/>
                    <a:p>
                      <a:pPr>
                        <a:spcAft>
                          <a:spcPts val="0"/>
                        </a:spcAft>
                      </a:pPr>
                      <a:r>
                        <a:rPr lang="de-DE" sz="1600" dirty="0">
                          <a:effectLst/>
                        </a:rPr>
                        <a:t>Hochgradig Personenzentrierte und beziehungsorientierte Therapieangebote zur Förderung von Offenheit gegenüber Erfahrungen</a:t>
                      </a:r>
                    </a:p>
                    <a:p>
                      <a:pPr>
                        <a:spcAft>
                          <a:spcPts val="0"/>
                        </a:spcAft>
                      </a:pPr>
                      <a:r>
                        <a:rPr lang="de-DE" sz="1600" dirty="0">
                          <a:effectLst/>
                        </a:rPr>
                        <a:t>Ziel:</a:t>
                      </a:r>
                    </a:p>
                    <a:p>
                      <a:pPr marL="342900" lvl="0" indent="-342900">
                        <a:lnSpc>
                          <a:spcPct val="115000"/>
                        </a:lnSpc>
                        <a:spcAft>
                          <a:spcPts val="0"/>
                        </a:spcAft>
                        <a:buFont typeface="Calibri"/>
                        <a:buChar char="-"/>
                      </a:pPr>
                      <a:r>
                        <a:rPr lang="de-DE" sz="1600" dirty="0">
                          <a:effectLst/>
                        </a:rPr>
                        <a:t>Patienten müssen sich oft neu bestimmen</a:t>
                      </a:r>
                    </a:p>
                    <a:p>
                      <a:pPr marL="342900" lvl="0" indent="-342900">
                        <a:lnSpc>
                          <a:spcPct val="115000"/>
                        </a:lnSpc>
                        <a:spcAft>
                          <a:spcPts val="0"/>
                        </a:spcAft>
                        <a:buFont typeface="Calibri"/>
                        <a:buChar char="-"/>
                      </a:pPr>
                      <a:r>
                        <a:rPr lang="de-DE" sz="1600" dirty="0">
                          <a:effectLst/>
                        </a:rPr>
                        <a:t>Behutsame Reflexion bisheriger Lebensleitorientierungen</a:t>
                      </a:r>
                    </a:p>
                    <a:p>
                      <a:pPr marL="342900" lvl="0" indent="-342900">
                        <a:lnSpc>
                          <a:spcPct val="115000"/>
                        </a:lnSpc>
                        <a:spcAft>
                          <a:spcPts val="0"/>
                        </a:spcAft>
                        <a:buFont typeface="Calibri"/>
                        <a:buChar char="-"/>
                      </a:pPr>
                      <a:r>
                        <a:rPr lang="de-DE" sz="1600" dirty="0">
                          <a:effectLst/>
                        </a:rPr>
                        <a:t>Ermöglichung eines Beziehungslernens zur Selbstaktualisierung</a:t>
                      </a:r>
                    </a:p>
                    <a:p>
                      <a:pPr marL="342900" lvl="0" indent="-342900">
                        <a:lnSpc>
                          <a:spcPct val="115000"/>
                        </a:lnSpc>
                        <a:spcAft>
                          <a:spcPts val="0"/>
                        </a:spcAft>
                        <a:buFont typeface="Calibri"/>
                        <a:buChar char="-"/>
                      </a:pPr>
                      <a:r>
                        <a:rPr lang="de-DE" sz="1600" dirty="0">
                          <a:effectLst/>
                        </a:rPr>
                        <a:t>Verbesserung der  Fähigkeiten sich auf neue Erfahrungen einzulassen</a:t>
                      </a:r>
                    </a:p>
                    <a:p>
                      <a:pPr>
                        <a:lnSpc>
                          <a:spcPct val="115000"/>
                        </a:lnSpc>
                        <a:spcAft>
                          <a:spcPts val="0"/>
                        </a:spcAft>
                      </a:pPr>
                      <a:r>
                        <a:rPr lang="de-DE" sz="1600" dirty="0">
                          <a:effectLst/>
                        </a:rPr>
                        <a:t> </a:t>
                      </a:r>
                    </a:p>
                    <a:p>
                      <a:pPr>
                        <a:lnSpc>
                          <a:spcPct val="115000"/>
                        </a:lnSpc>
                        <a:spcAft>
                          <a:spcPts val="0"/>
                        </a:spcAft>
                      </a:pPr>
                      <a:r>
                        <a:rPr lang="de-DE" sz="1600" dirty="0">
                          <a:effectLst/>
                        </a:rPr>
                        <a:t>Gruppensetting könnte sich anbieten, und eine kognitiv orientierte Therapie ist zu bevorzugen.</a:t>
                      </a:r>
                      <a:endParaRPr lang="de-DE" sz="1600" dirty="0">
                        <a:effectLst/>
                        <a:latin typeface="Calibri"/>
                        <a:ea typeface="Calibri"/>
                        <a:cs typeface="Times New Roman"/>
                      </a:endParaRPr>
                    </a:p>
                  </a:txBody>
                  <a:tcPr marL="68580" marR="68580" marT="0" marB="0"/>
                </a:tc>
                <a:tc>
                  <a:txBody>
                    <a:bodyPr/>
                    <a:lstStyle/>
                    <a:p>
                      <a:pPr>
                        <a:spcAft>
                          <a:spcPts val="0"/>
                        </a:spcAft>
                      </a:pPr>
                      <a:r>
                        <a:rPr lang="de-DE" sz="1600" dirty="0" err="1">
                          <a:effectLst/>
                        </a:rPr>
                        <a:t>Dependente</a:t>
                      </a:r>
                      <a:r>
                        <a:rPr lang="de-DE" sz="1600" dirty="0">
                          <a:effectLst/>
                        </a:rPr>
                        <a:t> PS, </a:t>
                      </a:r>
                      <a:r>
                        <a:rPr lang="de-DE" sz="1600" dirty="0" err="1">
                          <a:effectLst/>
                        </a:rPr>
                        <a:t>zwanghaffte</a:t>
                      </a:r>
                      <a:r>
                        <a:rPr lang="de-DE" sz="1600" dirty="0">
                          <a:effectLst/>
                        </a:rPr>
                        <a:t> PS, schizoide PS</a:t>
                      </a:r>
                      <a:endParaRPr lang="de-DE" sz="1600" dirty="0">
                        <a:effectLst/>
                        <a:latin typeface="Calibri"/>
                      </a:endParaRPr>
                    </a:p>
                  </a:txBody>
                  <a:tcPr marL="68580" marR="6858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984930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3296936004"/>
              </p:ext>
            </p:extLst>
          </p:nvPr>
        </p:nvGraphicFramePr>
        <p:xfrm>
          <a:off x="179512" y="86374"/>
          <a:ext cx="8068080" cy="6654994"/>
        </p:xfrm>
        <a:graphic>
          <a:graphicData uri="http://schemas.openxmlformats.org/drawingml/2006/table">
            <a:tbl>
              <a:tblPr firstRow="1" firstCol="1" bandRow="1">
                <a:tableStyleId>{5C22544A-7EE6-4342-B048-85BDC9FD1C3A}</a:tableStyleId>
              </a:tblPr>
              <a:tblGrid>
                <a:gridCol w="6195872">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tblGrid>
              <a:tr h="216067">
                <a:tc>
                  <a:txBody>
                    <a:bodyPr/>
                    <a:lstStyle/>
                    <a:p>
                      <a:pPr>
                        <a:spcAft>
                          <a:spcPts val="0"/>
                        </a:spcAft>
                      </a:pPr>
                      <a:r>
                        <a:rPr lang="de-DE" sz="1600" dirty="0">
                          <a:effectLst/>
                        </a:rPr>
                        <a:t>Behandlungsstruktur und Therapeut-Patient-Beziehung</a:t>
                      </a:r>
                      <a:endParaRPr lang="de-DE" sz="1600" dirty="0">
                        <a:effectLst/>
                        <a:latin typeface="Calibri"/>
                      </a:endParaRPr>
                    </a:p>
                  </a:txBody>
                  <a:tcPr marL="67817" marR="67817" marT="0" marB="0"/>
                </a:tc>
                <a:tc>
                  <a:txBody>
                    <a:bodyPr/>
                    <a:lstStyle/>
                    <a:p>
                      <a:pPr>
                        <a:spcAft>
                          <a:spcPts val="0"/>
                        </a:spcAft>
                      </a:pPr>
                      <a:r>
                        <a:rPr lang="de-DE" sz="1600">
                          <a:effectLst/>
                        </a:rPr>
                        <a:t>Arten von PS</a:t>
                      </a:r>
                      <a:endParaRPr lang="de-DE" sz="1600">
                        <a:effectLst/>
                        <a:latin typeface="Calibri"/>
                      </a:endParaRPr>
                    </a:p>
                  </a:txBody>
                  <a:tcPr marL="67817" marR="67817" marT="0" marB="0"/>
                </a:tc>
                <a:extLst>
                  <a:ext uri="{0D108BD9-81ED-4DB2-BD59-A6C34878D82A}">
                    <a16:rowId xmlns:a16="http://schemas.microsoft.com/office/drawing/2014/main" val="10000"/>
                  </a:ext>
                </a:extLst>
              </a:tr>
              <a:tr h="886698">
                <a:tc>
                  <a:txBody>
                    <a:bodyPr/>
                    <a:lstStyle/>
                    <a:p>
                      <a:pPr>
                        <a:spcAft>
                          <a:spcPts val="0"/>
                        </a:spcAft>
                      </a:pPr>
                      <a:r>
                        <a:rPr lang="de-DE" sz="1600">
                          <a:effectLst/>
                        </a:rPr>
                        <a:t>Strukturierte Therapieangebote zum Aufbau zwischenmenschlicher Autonomie</a:t>
                      </a:r>
                    </a:p>
                    <a:p>
                      <a:pPr>
                        <a:spcAft>
                          <a:spcPts val="0"/>
                        </a:spcAft>
                      </a:pPr>
                      <a:r>
                        <a:rPr lang="de-DE" sz="1600">
                          <a:effectLst/>
                        </a:rPr>
                        <a:t>Methode:</a:t>
                      </a:r>
                    </a:p>
                    <a:p>
                      <a:pPr marL="342900" lvl="0" indent="-342900">
                        <a:lnSpc>
                          <a:spcPct val="115000"/>
                        </a:lnSpc>
                        <a:spcAft>
                          <a:spcPts val="0"/>
                        </a:spcAft>
                        <a:buFont typeface="Calibri"/>
                        <a:buChar char="-"/>
                      </a:pPr>
                      <a:r>
                        <a:rPr lang="de-DE" sz="1600">
                          <a:effectLst/>
                        </a:rPr>
                        <a:t>Training sozialer Kompetenzen</a:t>
                      </a:r>
                      <a:endParaRPr lang="de-DE" sz="1600">
                        <a:effectLst/>
                        <a:latin typeface="Calibri"/>
                        <a:ea typeface="Calibri"/>
                        <a:cs typeface="Times New Roman"/>
                      </a:endParaRPr>
                    </a:p>
                  </a:txBody>
                  <a:tcPr marL="67817" marR="67817" marT="0" marB="0"/>
                </a:tc>
                <a:tc>
                  <a:txBody>
                    <a:bodyPr/>
                    <a:lstStyle/>
                    <a:p>
                      <a:pPr>
                        <a:spcAft>
                          <a:spcPts val="0"/>
                        </a:spcAft>
                      </a:pPr>
                      <a:r>
                        <a:rPr lang="de-DE" sz="1600">
                          <a:effectLst/>
                        </a:rPr>
                        <a:t>dependete PS, schizotype PS, selbstunsichere PS</a:t>
                      </a:r>
                      <a:endParaRPr lang="de-DE" sz="1600">
                        <a:effectLst/>
                        <a:latin typeface="Calibri"/>
                      </a:endParaRPr>
                    </a:p>
                  </a:txBody>
                  <a:tcPr marL="67817" marR="67817" marT="0" marB="0"/>
                </a:tc>
                <a:extLst>
                  <a:ext uri="{0D108BD9-81ED-4DB2-BD59-A6C34878D82A}">
                    <a16:rowId xmlns:a16="http://schemas.microsoft.com/office/drawing/2014/main" val="10001"/>
                  </a:ext>
                </a:extLst>
              </a:tr>
              <a:tr h="2009422">
                <a:tc>
                  <a:txBody>
                    <a:bodyPr/>
                    <a:lstStyle/>
                    <a:p>
                      <a:pPr>
                        <a:spcAft>
                          <a:spcPts val="0"/>
                        </a:spcAft>
                      </a:pPr>
                      <a:r>
                        <a:rPr lang="de-DE" sz="1600" dirty="0">
                          <a:effectLst/>
                        </a:rPr>
                        <a:t>Interpersonell orientierte Verhaltenstherapie zur Förderung von Bindungskompetenzen und von Vertrauen in soziale Beziehungen</a:t>
                      </a:r>
                    </a:p>
                    <a:p>
                      <a:pPr>
                        <a:spcAft>
                          <a:spcPts val="0"/>
                        </a:spcAft>
                      </a:pPr>
                      <a:r>
                        <a:rPr lang="de-DE" sz="1600" dirty="0">
                          <a:effectLst/>
                        </a:rPr>
                        <a:t>Methode (noch zu wenig klar, empfohlen von Fiedler):</a:t>
                      </a:r>
                    </a:p>
                    <a:p>
                      <a:pPr marL="342900" lvl="0" indent="-342900">
                        <a:lnSpc>
                          <a:spcPct val="115000"/>
                        </a:lnSpc>
                        <a:spcAft>
                          <a:spcPts val="0"/>
                        </a:spcAft>
                        <a:buFont typeface="Calibri"/>
                        <a:buChar char="-"/>
                      </a:pPr>
                      <a:r>
                        <a:rPr lang="de-DE" sz="1600" dirty="0">
                          <a:effectLst/>
                        </a:rPr>
                        <a:t>Problemanalyseschemata, dabei mit im Vordergrund sollte die Beziehungsanalyse stehen</a:t>
                      </a:r>
                    </a:p>
                    <a:p>
                      <a:pPr>
                        <a:spcAft>
                          <a:spcPts val="0"/>
                        </a:spcAft>
                      </a:pPr>
                      <a:r>
                        <a:rPr lang="de-DE" sz="1600" dirty="0">
                          <a:effectLst/>
                        </a:rPr>
                        <a:t>(Gedanke von mir: vielleicht eignet sich die Liste prägender Bezugspersonen gekoppelt mit der Arbeit von „Hot Spots“ und IDÜ aus dem CBASP dafür)</a:t>
                      </a:r>
                      <a:endParaRPr lang="de-DE" sz="1600" dirty="0">
                        <a:effectLst/>
                        <a:latin typeface="Calibri"/>
                      </a:endParaRPr>
                    </a:p>
                  </a:txBody>
                  <a:tcPr marL="67817" marR="67817" marT="0" marB="0"/>
                </a:tc>
                <a:tc>
                  <a:txBody>
                    <a:bodyPr/>
                    <a:lstStyle/>
                    <a:p>
                      <a:pPr>
                        <a:spcAft>
                          <a:spcPts val="0"/>
                        </a:spcAft>
                      </a:pPr>
                      <a:r>
                        <a:rPr lang="de-DE" sz="1600">
                          <a:effectLst/>
                        </a:rPr>
                        <a:t>schizoide PS, paranoide PS, dissoziale PS</a:t>
                      </a:r>
                      <a:endParaRPr lang="de-DE" sz="1600">
                        <a:effectLst/>
                        <a:latin typeface="Calibri"/>
                      </a:endParaRPr>
                    </a:p>
                  </a:txBody>
                  <a:tcPr marL="67817" marR="67817" marT="0" marB="0"/>
                </a:tc>
                <a:extLst>
                  <a:ext uri="{0D108BD9-81ED-4DB2-BD59-A6C34878D82A}">
                    <a16:rowId xmlns:a16="http://schemas.microsoft.com/office/drawing/2014/main" val="10002"/>
                  </a:ext>
                </a:extLst>
              </a:tr>
              <a:tr h="3149476">
                <a:tc>
                  <a:txBody>
                    <a:bodyPr/>
                    <a:lstStyle/>
                    <a:p>
                      <a:pPr>
                        <a:spcAft>
                          <a:spcPts val="0"/>
                        </a:spcAft>
                      </a:pPr>
                      <a:r>
                        <a:rPr lang="de-DE" sz="1600" dirty="0">
                          <a:effectLst/>
                        </a:rPr>
                        <a:t>Therapieangebote mit Fokusbildung im Bereich konkreter zwischenmenschlicher Krisen und Konflikte</a:t>
                      </a:r>
                    </a:p>
                    <a:p>
                      <a:pPr marL="342900" lvl="0" indent="-342900">
                        <a:lnSpc>
                          <a:spcPct val="115000"/>
                        </a:lnSpc>
                        <a:spcAft>
                          <a:spcPts val="0"/>
                        </a:spcAft>
                        <a:buFont typeface="Calibri"/>
                        <a:buChar char="-"/>
                      </a:pPr>
                      <a:r>
                        <a:rPr lang="de-DE" sz="1600" dirty="0">
                          <a:effectLst/>
                        </a:rPr>
                        <a:t>Zunächst keine Behandlung der im Vordergrund stehenden dysfunktionalen Interaktionseigenarten</a:t>
                      </a:r>
                    </a:p>
                    <a:p>
                      <a:pPr marL="342900" lvl="0" indent="-342900">
                        <a:lnSpc>
                          <a:spcPct val="115000"/>
                        </a:lnSpc>
                        <a:spcAft>
                          <a:spcPts val="0"/>
                        </a:spcAft>
                        <a:buFont typeface="Calibri"/>
                        <a:buChar char="-"/>
                      </a:pPr>
                      <a:r>
                        <a:rPr lang="de-DE" sz="1600" dirty="0">
                          <a:effectLst/>
                        </a:rPr>
                        <a:t>Therapeut als vertrauenswürdiger sachlich arbeitender Begleiter</a:t>
                      </a:r>
                    </a:p>
                    <a:p>
                      <a:pPr marL="342900" lvl="0" indent="-342900">
                        <a:lnSpc>
                          <a:spcPct val="115000"/>
                        </a:lnSpc>
                        <a:spcAft>
                          <a:spcPts val="0"/>
                        </a:spcAft>
                        <a:buFont typeface="Calibri"/>
                        <a:buChar char="-"/>
                      </a:pPr>
                      <a:r>
                        <a:rPr lang="de-DE" sz="1600" dirty="0">
                          <a:effectLst/>
                        </a:rPr>
                        <a:t>Fokus: aktuelle zwischenmenschliche Konflikte und Krisen</a:t>
                      </a:r>
                    </a:p>
                    <a:p>
                      <a:pPr marL="342900" lvl="0" indent="-342900">
                        <a:lnSpc>
                          <a:spcPct val="115000"/>
                        </a:lnSpc>
                        <a:spcAft>
                          <a:spcPts val="0"/>
                        </a:spcAft>
                        <a:buFont typeface="Calibri"/>
                        <a:buChar char="-"/>
                      </a:pPr>
                      <a:r>
                        <a:rPr lang="de-DE" sz="1600" dirty="0">
                          <a:effectLst/>
                        </a:rPr>
                        <a:t>Alternative Verhaltensweisen dem Patienten anbieten und einüben, um seine zentralen Bedürfnisse in Beziehungen erfüllt zu bekommen</a:t>
                      </a:r>
                    </a:p>
                    <a:p>
                      <a:pPr marL="342900" lvl="0" indent="-342900">
                        <a:lnSpc>
                          <a:spcPct val="115000"/>
                        </a:lnSpc>
                        <a:spcAft>
                          <a:spcPts val="0"/>
                        </a:spcAft>
                        <a:buFont typeface="Calibri"/>
                        <a:buChar char="-"/>
                      </a:pPr>
                      <a:r>
                        <a:rPr lang="de-DE" sz="1600" dirty="0">
                          <a:effectLst/>
                        </a:rPr>
                        <a:t>Empathie einüben lernen</a:t>
                      </a:r>
                      <a:endParaRPr lang="de-DE" sz="1600" dirty="0">
                        <a:effectLst/>
                        <a:latin typeface="Calibri"/>
                        <a:ea typeface="Calibri"/>
                        <a:cs typeface="Times New Roman"/>
                      </a:endParaRPr>
                    </a:p>
                  </a:txBody>
                  <a:tcPr marL="67817" marR="67817" marT="0" marB="0"/>
                </a:tc>
                <a:tc>
                  <a:txBody>
                    <a:bodyPr/>
                    <a:lstStyle/>
                    <a:p>
                      <a:pPr>
                        <a:spcAft>
                          <a:spcPts val="0"/>
                        </a:spcAft>
                      </a:pPr>
                      <a:r>
                        <a:rPr lang="de-DE" sz="1600" dirty="0">
                          <a:effectLst/>
                        </a:rPr>
                        <a:t>Paranoide PS, </a:t>
                      </a:r>
                      <a:r>
                        <a:rPr lang="de-DE" sz="1600" dirty="0" err="1">
                          <a:effectLst/>
                        </a:rPr>
                        <a:t>histrionische</a:t>
                      </a:r>
                      <a:r>
                        <a:rPr lang="de-DE" sz="1600" dirty="0">
                          <a:effectLst/>
                        </a:rPr>
                        <a:t> PS, narzisstische PS, </a:t>
                      </a:r>
                      <a:r>
                        <a:rPr lang="de-DE" sz="1600" dirty="0" err="1">
                          <a:effectLst/>
                        </a:rPr>
                        <a:t>negativistische</a:t>
                      </a:r>
                      <a:r>
                        <a:rPr lang="de-DE" sz="1600" dirty="0">
                          <a:effectLst/>
                        </a:rPr>
                        <a:t> PS, </a:t>
                      </a:r>
                    </a:p>
                    <a:p>
                      <a:pPr>
                        <a:spcAft>
                          <a:spcPts val="0"/>
                        </a:spcAft>
                      </a:pPr>
                      <a:r>
                        <a:rPr lang="de-DE" sz="1600" dirty="0">
                          <a:effectLst/>
                        </a:rPr>
                        <a:t> </a:t>
                      </a:r>
                      <a:endParaRPr lang="de-DE" sz="1600" dirty="0">
                        <a:effectLst/>
                        <a:latin typeface="Calibri"/>
                      </a:endParaRPr>
                    </a:p>
                  </a:txBody>
                  <a:tcPr marL="67817" marR="67817"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328816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Fallbeispiele</a:t>
            </a:r>
          </a:p>
        </p:txBody>
      </p:sp>
      <p:sp>
        <p:nvSpPr>
          <p:cNvPr id="3" name="Inhaltsplatzhalter 2"/>
          <p:cNvSpPr>
            <a:spLocks noGrp="1"/>
          </p:cNvSpPr>
          <p:nvPr>
            <p:ph idx="1"/>
          </p:nvPr>
        </p:nvSpPr>
        <p:spPr>
          <a:xfrm>
            <a:off x="457200" y="1412776"/>
            <a:ext cx="7859216" cy="5131952"/>
          </a:xfrm>
        </p:spPr>
        <p:txBody>
          <a:bodyPr>
            <a:normAutofit fontScale="25000" lnSpcReduction="20000"/>
          </a:bodyPr>
          <a:lstStyle/>
          <a:p>
            <a:pPr marL="0" indent="0">
              <a:buNone/>
            </a:pPr>
            <a:r>
              <a:rPr lang="de-DE" sz="8000" dirty="0"/>
              <a:t>Eva steht 2 Tage vor ihrer Führerscheinprüfung. Sie ist jedoch an einer akuten Grippe erkrankt. Sie hat Kopfweh, Fieber, Gliederschmerzen. Sie ist wütend, sie möchte diesen Führerschein, er hat eh zu viel gekostet, und wenn sie nicht in die Prüfung geht, werden wieder alle sagen, dass sie sogar zu blöd zum Autofahren ist und dass sie sich nicht traut, diese lächerliche Prüfung zu machen.</a:t>
            </a:r>
          </a:p>
          <a:p>
            <a:pPr marL="0" indent="0">
              <a:buNone/>
            </a:pPr>
            <a:r>
              <a:rPr lang="de-DE" sz="8000" dirty="0"/>
              <a:t>Mühsam schleppt sie sich in die Fahrprüfung. Sie übersieht zwei Stopp-Schilder und fast noch einen Fahrradfahrer … Und natürlich fällt sie durch. Ihre ersten Gedanken:</a:t>
            </a:r>
          </a:p>
          <a:p>
            <a:pPr marL="0" indent="0">
              <a:buNone/>
            </a:pPr>
            <a:r>
              <a:rPr lang="de-DE" sz="8000" dirty="0"/>
              <a:t>„Ich wusste es, ich bin zu blöd zu allem“… „Was werden meine Eltern sagen, was meine wunderbare Schwester, der doch immer alles gelingt?“ … „Vielleicht könnte ich auch den Fahrlehrer anzeigen, wegen sexueller Belästigung – er hat mich nach der Prüfung in den Arm genommen und so getan, als ob er mich trösten wollte, das Schwein…“ …“Mir glaubt sowieso keiner“ … „Am besten bringe ich mich um, oder ich betrinke mich.“</a:t>
            </a:r>
          </a:p>
          <a:p>
            <a:pPr marL="0" indent="0">
              <a:buNone/>
            </a:pPr>
            <a:r>
              <a:rPr lang="de-DE" sz="8000" dirty="0"/>
              <a:t>(Nachdem auch noch eine Freundin keine Zeit für sie hat, betrinkt Eva sich und landet in der Notaufnahme).</a:t>
            </a:r>
          </a:p>
          <a:p>
            <a:pPr marL="0" indent="0">
              <a:buNone/>
            </a:pPr>
            <a:endParaRPr lang="de-DE" dirty="0"/>
          </a:p>
          <a:p>
            <a:pPr marL="0" indent="0">
              <a:buNone/>
            </a:pPr>
            <a:r>
              <a:rPr lang="de-DE" dirty="0"/>
              <a:t>Aus dem </a:t>
            </a:r>
            <a:r>
              <a:rPr lang="de-DE" dirty="0" err="1"/>
              <a:t>Skillmanual</a:t>
            </a:r>
            <a:r>
              <a:rPr lang="de-DE" dirty="0"/>
              <a:t> von </a:t>
            </a:r>
            <a:r>
              <a:rPr lang="de-DE" dirty="0" err="1"/>
              <a:t>Bohus</a:t>
            </a:r>
            <a:r>
              <a:rPr lang="de-DE" dirty="0"/>
              <a:t> und Wolf (S.145)</a:t>
            </a:r>
          </a:p>
        </p:txBody>
      </p:sp>
    </p:spTree>
    <p:extLst>
      <p:ext uri="{BB962C8B-B14F-4D97-AF65-F5344CB8AC3E}">
        <p14:creationId xmlns:p14="http://schemas.microsoft.com/office/powerpoint/2010/main" val="377323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Fallbeispiele</a:t>
            </a:r>
          </a:p>
        </p:txBody>
      </p:sp>
      <p:sp>
        <p:nvSpPr>
          <p:cNvPr id="3" name="Inhaltsplatzhalter 2"/>
          <p:cNvSpPr>
            <a:spLocks noGrp="1"/>
          </p:cNvSpPr>
          <p:nvPr>
            <p:ph idx="1"/>
          </p:nvPr>
        </p:nvSpPr>
        <p:spPr>
          <a:xfrm>
            <a:off x="251520" y="1340768"/>
            <a:ext cx="7787208" cy="5248584"/>
          </a:xfrm>
        </p:spPr>
        <p:txBody>
          <a:bodyPr>
            <a:normAutofit fontScale="62500" lnSpcReduction="20000"/>
          </a:bodyPr>
          <a:lstStyle/>
          <a:p>
            <a:pPr marL="0" indent="0">
              <a:buNone/>
            </a:pPr>
            <a:endParaRPr lang="de-DE" dirty="0"/>
          </a:p>
          <a:p>
            <a:pPr marL="0" indent="0">
              <a:buNone/>
            </a:pPr>
            <a:r>
              <a:rPr lang="de-DE" sz="3800" dirty="0"/>
              <a:t>Ein Mann in mittleren Jahren erlebte sich immer wieder in quälender Form als Außenseiter. Er hatte das Gefühl, dass er nirgends wirklich dazugehörte, dass andere Menschen ihn ablehnten oder spöttisch-kritisch ansahen. Er litt darunter, es machte ihn unsicher, und seine berufliche Laufbahn drohte immer wieder daran zu scheitern, dass er von anderen als Fremdkörper und als „äußerst schwierig“ empfunden wurde und nun, im typisch verhängnisvollen Zirkel, in seiner Reaktion darauf tatsächlich immer schwieriger zu behandeln war.  Er wurde öfter plötzlich, scheinbar ganz unmotiviert ausfällig, gegen Vorgesetzte verletzend ironisch, „schnitt“ Arbeitskollegen grundlos, fiel in Kleidung und Lebensführung so aus dem Üblichen heraus, dass man sich immer mehr von ihm zurückzog, nichts Gemeinsames mit ihm hatte. 	</a:t>
            </a:r>
            <a:r>
              <a:rPr lang="de-DE" dirty="0"/>
              <a:t>							(Grundformen der Angst S. 48)</a:t>
            </a:r>
          </a:p>
          <a:p>
            <a:pPr marL="0" indent="0">
              <a:buNone/>
            </a:pPr>
            <a:endParaRPr lang="de-DE" dirty="0"/>
          </a:p>
        </p:txBody>
      </p:sp>
    </p:spTree>
    <p:extLst>
      <p:ext uri="{BB962C8B-B14F-4D97-AF65-F5344CB8AC3E}">
        <p14:creationId xmlns:p14="http://schemas.microsoft.com/office/powerpoint/2010/main" val="377323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Fallbeispiele</a:t>
            </a:r>
          </a:p>
        </p:txBody>
      </p:sp>
      <p:sp>
        <p:nvSpPr>
          <p:cNvPr id="3" name="Inhaltsplatzhalter 2"/>
          <p:cNvSpPr>
            <a:spLocks noGrp="1"/>
          </p:cNvSpPr>
          <p:nvPr>
            <p:ph idx="1"/>
          </p:nvPr>
        </p:nvSpPr>
        <p:spPr>
          <a:xfrm>
            <a:off x="179512" y="1751032"/>
            <a:ext cx="8000496" cy="4846320"/>
          </a:xfrm>
        </p:spPr>
        <p:txBody>
          <a:bodyPr>
            <a:noAutofit/>
          </a:bodyPr>
          <a:lstStyle/>
          <a:p>
            <a:pPr marL="0" indent="0">
              <a:buNone/>
            </a:pPr>
            <a:r>
              <a:rPr lang="de-DE" sz="1800" dirty="0"/>
              <a:t>Eine junge Frau, frühe zwanziger, begab sich in psychotherapeutische Behandlung. Auf die Frage nach ihrem Leiden äußert sie den Wunsch wieder besser schlafen zu können und sich nicht schlecht zu fühlen. Bei der Exploration in den ersten Therapiestunden zeigte sich aber, dass sie 7 Stunden Schlaf regelmäßig bekam. Der Therapeut fragte sie auch des </a:t>
            </a:r>
            <a:r>
              <a:rPr lang="de-DE" sz="1800" dirty="0" err="1"/>
              <a:t>öfteren</a:t>
            </a:r>
            <a:r>
              <a:rPr lang="de-DE" sz="1800" dirty="0"/>
              <a:t> was es für sie bedeuten würden sich schlecht zu fühlen. Sie konnte es inhaltlich nicht genauer beschreiben. Auch auf die Umkehrfrage – wie es für sie denn wäre sie gut zu fühlen – kam inhaltlich keine genauere </a:t>
            </a:r>
            <a:r>
              <a:rPr lang="de-DE" sz="1800" dirty="0" err="1"/>
              <a:t>Anwort</a:t>
            </a:r>
            <a:r>
              <a:rPr lang="de-DE" sz="1800" dirty="0"/>
              <a:t>, sondern sie meinte „sich neutral zu fühlen.“ Als eine mögliche erste Diagnose kommuniziert wurde, war sie mit der Diagnose nicht einverstanden und wollte dafür auch keine nähere Testung machen, sondern unterbrach die Behandlung. Nach wenigen Wochen kam sie aber wieder, da sie sich von einer Metapher, die in der Therapie von ihr eingebracht wurde, weiterhin angesprochen gefühlt habe. Die Metapher war, dass sie sich wir eine leere Fabrikhalle fühle. In der Tat hatte sie neben einen entfernteren Kollegen, eine Mutter, mit der sie nicht viel Kontakt hatte und einen Bruder, keine weitere Bekannte oder Freunde. </a:t>
            </a:r>
          </a:p>
        </p:txBody>
      </p:sp>
    </p:spTree>
    <p:extLst>
      <p:ext uri="{BB962C8B-B14F-4D97-AF65-F5344CB8AC3E}">
        <p14:creationId xmlns:p14="http://schemas.microsoft.com/office/powerpoint/2010/main" val="406616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564904"/>
            <a:ext cx="7239000" cy="1143000"/>
          </a:xfrm>
        </p:spPr>
        <p:txBody>
          <a:bodyPr>
            <a:normAutofit fontScale="90000"/>
          </a:bodyPr>
          <a:lstStyle/>
          <a:p>
            <a:pPr algn="ctr"/>
            <a:r>
              <a:rPr lang="de-DE" dirty="0"/>
              <a:t>Danke für eure Aufmerksamkeit</a:t>
            </a:r>
          </a:p>
        </p:txBody>
      </p:sp>
    </p:spTree>
    <p:extLst>
      <p:ext uri="{BB962C8B-B14F-4D97-AF65-F5344CB8AC3E}">
        <p14:creationId xmlns:p14="http://schemas.microsoft.com/office/powerpoint/2010/main" val="726858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Was ist eine Persönlichkeit?</a:t>
            </a:r>
          </a:p>
        </p:txBody>
      </p:sp>
      <p:sp>
        <p:nvSpPr>
          <p:cNvPr id="3" name="Inhaltsplatzhalter 2"/>
          <p:cNvSpPr>
            <a:spLocks noGrp="1"/>
          </p:cNvSpPr>
          <p:nvPr>
            <p:ph idx="1"/>
          </p:nvPr>
        </p:nvSpPr>
        <p:spPr>
          <a:xfrm>
            <a:off x="251520" y="1628800"/>
            <a:ext cx="8219256" cy="4846320"/>
          </a:xfrm>
        </p:spPr>
        <p:txBody>
          <a:bodyPr/>
          <a:lstStyle/>
          <a:p>
            <a:pPr marL="0" indent="0">
              <a:buNone/>
            </a:pPr>
            <a:r>
              <a:rPr lang="de-DE" dirty="0"/>
              <a:t>Gedanken + </a:t>
            </a:r>
          </a:p>
          <a:p>
            <a:pPr marL="0" indent="0">
              <a:buNone/>
            </a:pPr>
            <a:r>
              <a:rPr lang="de-DE" dirty="0"/>
              <a:t>Gefühle + </a:t>
            </a:r>
          </a:p>
          <a:p>
            <a:pPr marL="0" indent="0">
              <a:buNone/>
            </a:pPr>
            <a:r>
              <a:rPr lang="de-DE" u="sng" dirty="0"/>
              <a:t>Verhaltensweisen</a:t>
            </a:r>
          </a:p>
          <a:p>
            <a:pPr marL="0" indent="0">
              <a:buNone/>
            </a:pPr>
            <a:r>
              <a:rPr lang="de-DE" dirty="0"/>
              <a:t>= Persönlichkeit</a:t>
            </a:r>
          </a:p>
          <a:p>
            <a:pPr marL="0" indent="0">
              <a:buNone/>
            </a:pPr>
            <a:endParaRPr lang="de-DE" dirty="0"/>
          </a:p>
          <a:p>
            <a:pPr marL="0" indent="0">
              <a:buNone/>
            </a:pPr>
            <a:endParaRPr lang="de-DE" dirty="0"/>
          </a:p>
          <a:p>
            <a:pPr marL="0" indent="0">
              <a:buNone/>
            </a:pPr>
            <a:r>
              <a:rPr lang="de-DE" dirty="0"/>
              <a:t>Mit seiner Persönlichkeit versucht ein Mensch:</a:t>
            </a:r>
          </a:p>
          <a:p>
            <a:pPr>
              <a:buFontTx/>
              <a:buChar char="-"/>
            </a:pPr>
            <a:r>
              <a:rPr lang="de-DE" dirty="0"/>
              <a:t>Kulturellen Anforderungen zu entsprechen</a:t>
            </a:r>
          </a:p>
          <a:p>
            <a:pPr>
              <a:buFontTx/>
              <a:buChar char="-"/>
            </a:pPr>
            <a:r>
              <a:rPr lang="de-DE" dirty="0"/>
              <a:t>Sein Leben durch Beziehungen mit Sinn durch Identität zu erfüllen</a:t>
            </a:r>
          </a:p>
          <a:p>
            <a:pPr marL="0" indent="0">
              <a:buNone/>
            </a:pPr>
            <a:endParaRPr lang="de-DE" dirty="0"/>
          </a:p>
        </p:txBody>
      </p:sp>
    </p:spTree>
    <p:extLst>
      <p:ext uri="{BB962C8B-B14F-4D97-AF65-F5344CB8AC3E}">
        <p14:creationId xmlns:p14="http://schemas.microsoft.com/office/powerpoint/2010/main" val="498347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rmAutofit lnSpcReduction="10000"/>
          </a:bodyPr>
          <a:lstStyle/>
          <a:p>
            <a:pPr marL="0" indent="0">
              <a:buNone/>
            </a:pPr>
            <a:r>
              <a:rPr lang="de-DE" b="1" dirty="0" err="1"/>
              <a:t>Def</a:t>
            </a:r>
            <a:r>
              <a:rPr lang="de-DE" b="1" dirty="0"/>
              <a:t>.: </a:t>
            </a:r>
            <a:r>
              <a:rPr lang="de-DE" dirty="0"/>
              <a:t>Persönlichkeitsstörungen sind v.a.</a:t>
            </a:r>
            <a:r>
              <a:rPr lang="de-DE" b="1" dirty="0"/>
              <a:t> sozial unflexible, wenig angepasste und im Extrem normabweichende </a:t>
            </a:r>
            <a:r>
              <a:rPr lang="de-DE" b="1" dirty="0">
                <a:solidFill>
                  <a:srgbClr val="FF0000"/>
                </a:solidFill>
              </a:rPr>
              <a:t>Verhaltensauffälligkeiten </a:t>
            </a:r>
            <a:r>
              <a:rPr lang="de-DE" sz="1000" b="1" dirty="0"/>
              <a:t>(Lehrbuch </a:t>
            </a:r>
            <a:r>
              <a:rPr lang="de-DE" sz="1000" b="1"/>
              <a:t>der Verhaltenstherapie. </a:t>
            </a:r>
            <a:r>
              <a:rPr lang="de-DE" sz="1000" b="1" dirty="0"/>
              <a:t>Band II, S. 516).</a:t>
            </a:r>
            <a:endParaRPr lang="de-DE" sz="1000" dirty="0"/>
          </a:p>
          <a:p>
            <a:pPr marL="0" indent="0">
              <a:buNone/>
            </a:pPr>
            <a:endParaRPr lang="de-DE" dirty="0"/>
          </a:p>
          <a:p>
            <a:pPr marL="0" indent="0">
              <a:buNone/>
            </a:pPr>
            <a:r>
              <a:rPr lang="de-DE" dirty="0"/>
              <a:t>3 relevante Merkmale für eine Diagnose:</a:t>
            </a:r>
          </a:p>
          <a:p>
            <a:pPr lvl="0">
              <a:buFontTx/>
              <a:buChar char="-"/>
            </a:pPr>
            <a:r>
              <a:rPr lang="de-DE" sz="2200" dirty="0"/>
              <a:t>überdauerndes Muster von unflexiblen und wenig angepasstem</a:t>
            </a:r>
            <a:r>
              <a:rPr lang="de-DE" sz="2200" b="1" dirty="0"/>
              <a:t> Denken, Wahrnehmen, Fühlen und Verhalten</a:t>
            </a:r>
            <a:endParaRPr lang="de-DE" sz="2200" dirty="0"/>
          </a:p>
          <a:p>
            <a:pPr lvl="0">
              <a:buFontTx/>
              <a:buChar char="-"/>
            </a:pPr>
            <a:r>
              <a:rPr lang="de-DE" sz="2200" b="1" dirty="0"/>
              <a:t>Beeinträchtigungen der Funktionsfähigkeit</a:t>
            </a:r>
            <a:r>
              <a:rPr lang="de-DE" sz="2200" dirty="0"/>
              <a:t> bei der Arbeit und/oder im privaten Bereich durch Persönlichkeitsmerkmale, und/oder</a:t>
            </a:r>
          </a:p>
          <a:p>
            <a:pPr lvl="0">
              <a:buFontTx/>
              <a:buChar char="-"/>
            </a:pPr>
            <a:r>
              <a:rPr lang="de-DE" sz="2200" b="1" dirty="0"/>
              <a:t>subjektiver Leidensdruck </a:t>
            </a:r>
            <a:r>
              <a:rPr lang="de-DE" sz="2200" dirty="0"/>
              <a:t>durch die eigne Persönlichkeit</a:t>
            </a:r>
            <a:r>
              <a:rPr lang="de-DE" sz="2200" b="1" dirty="0"/>
              <a:t> </a:t>
            </a:r>
            <a:endParaRPr lang="de-DE" sz="2200" dirty="0"/>
          </a:p>
          <a:p>
            <a:pPr marL="0" indent="0">
              <a:buNone/>
            </a:pPr>
            <a:endParaRPr lang="de-DE" dirty="0"/>
          </a:p>
        </p:txBody>
      </p:sp>
      <p:sp>
        <p:nvSpPr>
          <p:cNvPr id="4" name="Titel 1"/>
          <p:cNvSpPr>
            <a:spLocks noGrp="1"/>
          </p:cNvSpPr>
          <p:nvPr>
            <p:ph type="title"/>
          </p:nvPr>
        </p:nvSpPr>
        <p:spPr/>
        <p:txBody>
          <a:bodyPr>
            <a:normAutofit fontScale="90000"/>
          </a:bodyPr>
          <a:lstStyle/>
          <a:p>
            <a:r>
              <a:rPr lang="de-DE" dirty="0"/>
              <a:t>Was ist eine Persönlichkeitsstörung?</a:t>
            </a:r>
          </a:p>
        </p:txBody>
      </p:sp>
    </p:spTree>
    <p:extLst>
      <p:ext uri="{BB962C8B-B14F-4D97-AF65-F5344CB8AC3E}">
        <p14:creationId xmlns:p14="http://schemas.microsoft.com/office/powerpoint/2010/main" val="3940322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Wie entsteht eine Persönlichkeitsstörung?</a:t>
            </a:r>
          </a:p>
        </p:txBody>
      </p:sp>
      <p:sp>
        <p:nvSpPr>
          <p:cNvPr id="3" name="Inhaltsplatzhalter 2"/>
          <p:cNvSpPr>
            <a:spLocks noGrp="1"/>
          </p:cNvSpPr>
          <p:nvPr>
            <p:ph idx="1"/>
          </p:nvPr>
        </p:nvSpPr>
        <p:spPr/>
        <p:txBody>
          <a:bodyPr/>
          <a:lstStyle/>
          <a:p>
            <a:pPr marL="0" indent="0">
              <a:buNone/>
            </a:pPr>
            <a:r>
              <a:rPr lang="de-DE" dirty="0"/>
              <a:t>Persönlichkeit ist zu verstehen als ein kontinuierlicher Entwicklungsprozess</a:t>
            </a:r>
          </a:p>
          <a:p>
            <a:pPr marL="0" indent="0">
              <a:buNone/>
            </a:pPr>
            <a:endParaRPr lang="de-DE" dirty="0"/>
          </a:p>
          <a:p>
            <a:pPr marL="0" indent="0">
              <a:buNone/>
            </a:pPr>
            <a:endParaRPr lang="de-DE" dirty="0"/>
          </a:p>
          <a:p>
            <a:pPr marL="0" indent="0">
              <a:buNone/>
            </a:pPr>
            <a:r>
              <a:rPr lang="de-DE" dirty="0"/>
              <a:t>2 gute Erklärungsmodelle:</a:t>
            </a:r>
          </a:p>
          <a:p>
            <a:pPr marL="0" indent="0">
              <a:buNone/>
            </a:pPr>
            <a:endParaRPr lang="de-DE" dirty="0"/>
          </a:p>
          <a:p>
            <a:pPr>
              <a:buFontTx/>
              <a:buChar char="-"/>
            </a:pPr>
            <a:r>
              <a:rPr lang="de-DE" dirty="0"/>
              <a:t>Bio-Soziale-Theorie (Miller)</a:t>
            </a:r>
          </a:p>
          <a:p>
            <a:pPr marL="0" indent="0">
              <a:buNone/>
            </a:pPr>
            <a:endParaRPr lang="de-DE" dirty="0"/>
          </a:p>
          <a:p>
            <a:pPr>
              <a:buFontTx/>
              <a:buChar char="-"/>
            </a:pPr>
            <a:r>
              <a:rPr lang="de-DE" dirty="0"/>
              <a:t>Stress-Vulnerabilitäts-Modell</a:t>
            </a:r>
          </a:p>
        </p:txBody>
      </p:sp>
    </p:spTree>
    <p:extLst>
      <p:ext uri="{BB962C8B-B14F-4D97-AF65-F5344CB8AC3E}">
        <p14:creationId xmlns:p14="http://schemas.microsoft.com/office/powerpoint/2010/main" val="1749412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Wie entsteht eine Persönlichkeitsstörung?</a:t>
            </a:r>
          </a:p>
        </p:txBody>
      </p:sp>
      <p:sp>
        <p:nvSpPr>
          <p:cNvPr id="3" name="Inhaltsplatzhalter 2"/>
          <p:cNvSpPr>
            <a:spLocks noGrp="1"/>
          </p:cNvSpPr>
          <p:nvPr>
            <p:ph idx="1"/>
          </p:nvPr>
        </p:nvSpPr>
        <p:spPr/>
        <p:txBody>
          <a:bodyPr/>
          <a:lstStyle/>
          <a:p>
            <a:pPr marL="0" indent="0">
              <a:buNone/>
            </a:pPr>
            <a:r>
              <a:rPr lang="de-DE" dirty="0"/>
              <a:t>Stress-Vulnerabilitäts-Modell:</a:t>
            </a:r>
          </a:p>
          <a:p>
            <a:pPr marL="0" indent="0">
              <a:buNone/>
            </a:pPr>
            <a:endParaRPr lang="de-DE"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827" y="2050504"/>
            <a:ext cx="7232509" cy="47628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87594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fade">
                                      <p:cBhvr>
                                        <p:cTn id="12"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Welche Arten von PS gibt es?</a:t>
            </a:r>
          </a:p>
        </p:txBody>
      </p:sp>
      <p:sp>
        <p:nvSpPr>
          <p:cNvPr id="3" name="Inhaltsplatzhalter 2"/>
          <p:cNvSpPr>
            <a:spLocks noGrp="1"/>
          </p:cNvSpPr>
          <p:nvPr>
            <p:ph idx="1"/>
          </p:nvPr>
        </p:nvSpPr>
        <p:spPr/>
        <p:txBody>
          <a:bodyPr/>
          <a:lstStyle/>
          <a:p>
            <a:pPr marL="0" indent="0">
              <a:buNone/>
            </a:pPr>
            <a:endParaRPr lang="de-DE" dirty="0"/>
          </a:p>
          <a:p>
            <a:pPr marL="0" indent="0">
              <a:buNone/>
            </a:pPr>
            <a:endParaRPr lang="de-DE" dirty="0"/>
          </a:p>
          <a:p>
            <a:pPr marL="0" indent="0">
              <a:buNone/>
            </a:pPr>
            <a:r>
              <a:rPr lang="de-DE" dirty="0"/>
              <a:t>Fiedler nennt 11 Arten…</a:t>
            </a:r>
          </a:p>
          <a:p>
            <a:pPr marL="0" indent="0">
              <a:buNone/>
            </a:pPr>
            <a:endParaRPr lang="de-DE" dirty="0"/>
          </a:p>
          <a:p>
            <a:pPr marL="0" indent="0">
              <a:buNone/>
            </a:pPr>
            <a:endParaRPr lang="de-DE" dirty="0"/>
          </a:p>
          <a:p>
            <a:pPr marL="0" indent="0">
              <a:buNone/>
            </a:pPr>
            <a:r>
              <a:rPr lang="de-DE" dirty="0"/>
              <a:t>…wobei bei ihm PS als Extremvarianten von Persönlichkeitsstile zu verstehen sind.</a:t>
            </a:r>
          </a:p>
          <a:p>
            <a:pPr marL="0" indent="0">
              <a:buNone/>
            </a:pPr>
            <a:endParaRPr lang="de-DE" dirty="0"/>
          </a:p>
        </p:txBody>
      </p:sp>
    </p:spTree>
    <p:extLst>
      <p:ext uri="{BB962C8B-B14F-4D97-AF65-F5344CB8AC3E}">
        <p14:creationId xmlns:p14="http://schemas.microsoft.com/office/powerpoint/2010/main" val="1710572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Welche Arten von PS gibt es?</a:t>
            </a: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2924706259"/>
              </p:ext>
            </p:extLst>
          </p:nvPr>
        </p:nvGraphicFramePr>
        <p:xfrm>
          <a:off x="728045" y="2105147"/>
          <a:ext cx="6696744" cy="2910856"/>
        </p:xfrm>
        <a:graphic>
          <a:graphicData uri="http://schemas.openxmlformats.org/drawingml/2006/table">
            <a:tbl>
              <a:tblPr firstRow="1" firstCol="1" bandRow="1">
                <a:tableStyleId>{5C22544A-7EE6-4342-B048-85BDC9FD1C3A}</a:tableStyleId>
              </a:tblPr>
              <a:tblGrid>
                <a:gridCol w="3348372">
                  <a:extLst>
                    <a:ext uri="{9D8B030D-6E8A-4147-A177-3AD203B41FA5}">
                      <a16:colId xmlns:a16="http://schemas.microsoft.com/office/drawing/2014/main" val="20000"/>
                    </a:ext>
                  </a:extLst>
                </a:gridCol>
                <a:gridCol w="3348372">
                  <a:extLst>
                    <a:ext uri="{9D8B030D-6E8A-4147-A177-3AD203B41FA5}">
                      <a16:colId xmlns:a16="http://schemas.microsoft.com/office/drawing/2014/main" val="20001"/>
                    </a:ext>
                  </a:extLst>
                </a:gridCol>
              </a:tblGrid>
              <a:tr h="291775">
                <a:tc>
                  <a:txBody>
                    <a:bodyPr/>
                    <a:lstStyle/>
                    <a:p>
                      <a:pPr>
                        <a:spcAft>
                          <a:spcPts val="0"/>
                        </a:spcAft>
                      </a:pPr>
                      <a:r>
                        <a:rPr lang="de-DE" sz="1600" dirty="0">
                          <a:effectLst/>
                        </a:rPr>
                        <a:t>Persönlichkeitsstil</a:t>
                      </a:r>
                      <a:endParaRPr lang="de-DE" sz="1600" dirty="0">
                        <a:effectLst/>
                        <a:latin typeface="Calibri"/>
                      </a:endParaRPr>
                    </a:p>
                  </a:txBody>
                  <a:tcPr marL="68580" marR="68580" marT="0" marB="0"/>
                </a:tc>
                <a:tc>
                  <a:txBody>
                    <a:bodyPr/>
                    <a:lstStyle/>
                    <a:p>
                      <a:pPr>
                        <a:spcAft>
                          <a:spcPts val="0"/>
                        </a:spcAft>
                      </a:pPr>
                      <a:r>
                        <a:rPr lang="de-DE" sz="1600">
                          <a:effectLst/>
                        </a:rPr>
                        <a:t> </a:t>
                      </a:r>
                      <a:endParaRPr lang="de-DE" sz="1600">
                        <a:effectLst/>
                        <a:latin typeface="Calibri"/>
                      </a:endParaRPr>
                    </a:p>
                  </a:txBody>
                  <a:tcPr marL="68580" marR="68580" marT="0" marB="0"/>
                </a:tc>
                <a:extLst>
                  <a:ext uri="{0D108BD9-81ED-4DB2-BD59-A6C34878D82A}">
                    <a16:rowId xmlns:a16="http://schemas.microsoft.com/office/drawing/2014/main" val="10000"/>
                  </a:ext>
                </a:extLst>
              </a:tr>
              <a:tr h="291775">
                <a:tc>
                  <a:txBody>
                    <a:bodyPr/>
                    <a:lstStyle/>
                    <a:p>
                      <a:pPr>
                        <a:spcAft>
                          <a:spcPts val="0"/>
                        </a:spcAft>
                      </a:pPr>
                      <a:r>
                        <a:rPr lang="de-DE" sz="1600" dirty="0">
                          <a:effectLst/>
                        </a:rPr>
                        <a:t>Scharfsinnig</a:t>
                      </a:r>
                      <a:endParaRPr lang="de-DE" sz="1600" dirty="0">
                        <a:effectLst/>
                        <a:latin typeface="Calibri"/>
                      </a:endParaRPr>
                    </a:p>
                  </a:txBody>
                  <a:tcPr marL="68580" marR="68580" marT="0" marB="0"/>
                </a:tc>
                <a:tc>
                  <a:txBody>
                    <a:bodyPr/>
                    <a:lstStyle/>
                    <a:p>
                      <a:pPr>
                        <a:spcAft>
                          <a:spcPts val="0"/>
                        </a:spcAft>
                      </a:pPr>
                      <a:r>
                        <a:rPr lang="de-DE" sz="1600">
                          <a:effectLst/>
                        </a:rPr>
                        <a:t>Extremvariante: Paranoide PS</a:t>
                      </a:r>
                      <a:endParaRPr lang="de-DE" sz="1600">
                        <a:effectLst/>
                        <a:latin typeface="Calibri"/>
                      </a:endParaRPr>
                    </a:p>
                  </a:txBody>
                  <a:tcPr marL="68580" marR="68580" marT="0" marB="0"/>
                </a:tc>
                <a:extLst>
                  <a:ext uri="{0D108BD9-81ED-4DB2-BD59-A6C34878D82A}">
                    <a16:rowId xmlns:a16="http://schemas.microsoft.com/office/drawing/2014/main" val="10001"/>
                  </a:ext>
                </a:extLst>
              </a:tr>
              <a:tr h="2327306">
                <a:tc>
                  <a:txBody>
                    <a:bodyPr/>
                    <a:lstStyle/>
                    <a:p>
                      <a:pPr marL="342900" lvl="0" indent="-342900">
                        <a:lnSpc>
                          <a:spcPct val="115000"/>
                        </a:lnSpc>
                        <a:spcAft>
                          <a:spcPts val="0"/>
                        </a:spcAft>
                        <a:buFont typeface="Calibri"/>
                        <a:buChar char="-"/>
                      </a:pPr>
                      <a:r>
                        <a:rPr lang="de-DE" sz="1600" dirty="0">
                          <a:effectLst/>
                        </a:rPr>
                        <a:t>Neigung die Absichten anderer zu verzerren</a:t>
                      </a:r>
                    </a:p>
                    <a:p>
                      <a:pPr marL="342900" lvl="0" indent="-342900">
                        <a:lnSpc>
                          <a:spcPct val="115000"/>
                        </a:lnSpc>
                        <a:spcAft>
                          <a:spcPts val="0"/>
                        </a:spcAft>
                        <a:buFont typeface="Calibri"/>
                        <a:buChar char="-"/>
                      </a:pPr>
                      <a:r>
                        <a:rPr lang="de-DE" sz="1600" dirty="0">
                          <a:effectLst/>
                        </a:rPr>
                        <a:t>Bedürfnis sich abzugrenzen</a:t>
                      </a:r>
                    </a:p>
                    <a:p>
                      <a:pPr marL="342900" lvl="0" indent="-342900">
                        <a:lnSpc>
                          <a:spcPct val="115000"/>
                        </a:lnSpc>
                        <a:spcAft>
                          <a:spcPts val="0"/>
                        </a:spcAft>
                        <a:buFont typeface="Calibri"/>
                        <a:buChar char="-"/>
                      </a:pPr>
                      <a:r>
                        <a:rPr lang="de-DE" sz="1600" dirty="0">
                          <a:effectLst/>
                        </a:rPr>
                        <a:t>Eigene Sichtweise werden klar dargestellt;</a:t>
                      </a:r>
                    </a:p>
                    <a:p>
                      <a:pPr marL="342900" lvl="0" indent="-342900">
                        <a:lnSpc>
                          <a:spcPct val="115000"/>
                        </a:lnSpc>
                        <a:spcAft>
                          <a:spcPts val="0"/>
                        </a:spcAft>
                        <a:buFont typeface="Calibri"/>
                        <a:buChar char="-"/>
                      </a:pPr>
                      <a:r>
                        <a:rPr lang="de-DE" sz="1600" dirty="0">
                          <a:effectLst/>
                        </a:rPr>
                        <a:t>Andere Sichtweise werden hinterfragt.</a:t>
                      </a:r>
                      <a:endParaRPr lang="de-DE" sz="1600" dirty="0">
                        <a:effectLst/>
                        <a:latin typeface="Calibri"/>
                        <a:ea typeface="Calibri"/>
                        <a:cs typeface="Times New Roman"/>
                      </a:endParaRPr>
                    </a:p>
                  </a:txBody>
                  <a:tcPr marL="68580" marR="68580" marT="0" marB="0"/>
                </a:tc>
                <a:tc>
                  <a:txBody>
                    <a:bodyPr/>
                    <a:lstStyle/>
                    <a:p>
                      <a:pPr marL="342900" lvl="0" indent="-342900">
                        <a:lnSpc>
                          <a:spcPct val="115000"/>
                        </a:lnSpc>
                        <a:spcAft>
                          <a:spcPts val="0"/>
                        </a:spcAft>
                        <a:buFont typeface="Calibri"/>
                        <a:buChar char="-"/>
                      </a:pPr>
                      <a:r>
                        <a:rPr lang="de-DE" sz="1600" dirty="0">
                          <a:effectLst/>
                        </a:rPr>
                        <a:t>Überempfindlich gegenüber Kritik</a:t>
                      </a:r>
                    </a:p>
                    <a:p>
                      <a:pPr marL="342900" lvl="0" indent="-342900">
                        <a:lnSpc>
                          <a:spcPct val="115000"/>
                        </a:lnSpc>
                        <a:spcAft>
                          <a:spcPts val="0"/>
                        </a:spcAft>
                        <a:buFont typeface="Calibri"/>
                        <a:buChar char="-"/>
                      </a:pPr>
                      <a:r>
                        <a:rPr lang="de-DE" sz="1600" dirty="0">
                          <a:effectLst/>
                        </a:rPr>
                        <a:t>Misstrauen</a:t>
                      </a:r>
                    </a:p>
                    <a:p>
                      <a:pPr marL="342900" lvl="0" indent="-342900">
                        <a:lnSpc>
                          <a:spcPct val="115000"/>
                        </a:lnSpc>
                        <a:spcAft>
                          <a:spcPts val="0"/>
                        </a:spcAft>
                        <a:buFont typeface="Calibri"/>
                        <a:buChar char="-"/>
                      </a:pPr>
                      <a:r>
                        <a:rPr lang="de-DE" sz="1600" dirty="0">
                          <a:effectLst/>
                        </a:rPr>
                        <a:t>Gefühl von anderen ausgenutzt zu werden</a:t>
                      </a:r>
                    </a:p>
                    <a:p>
                      <a:pPr marL="342900" lvl="0" indent="-342900">
                        <a:lnSpc>
                          <a:spcPct val="115000"/>
                        </a:lnSpc>
                        <a:spcAft>
                          <a:spcPts val="0"/>
                        </a:spcAft>
                        <a:buFont typeface="Calibri"/>
                        <a:buChar char="-"/>
                      </a:pPr>
                      <a:r>
                        <a:rPr lang="de-DE" sz="1600" dirty="0">
                          <a:effectLst/>
                        </a:rPr>
                        <a:t>Häufig im Streit mit anderen</a:t>
                      </a:r>
                    </a:p>
                    <a:p>
                      <a:pPr>
                        <a:spcAft>
                          <a:spcPts val="0"/>
                        </a:spcAft>
                      </a:pPr>
                      <a:r>
                        <a:rPr lang="de-DE" sz="1600" dirty="0">
                          <a:effectLst/>
                        </a:rPr>
                        <a:t> </a:t>
                      </a:r>
                      <a:endParaRPr lang="de-DE" sz="1600" dirty="0">
                        <a:effectLst/>
                        <a:latin typeface="Calibri"/>
                      </a:endParaRPr>
                    </a:p>
                  </a:txBody>
                  <a:tcPr marL="68580" marR="6858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44014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Welche Arten von PS gibt es?</a:t>
            </a: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1901852208"/>
              </p:ext>
            </p:extLst>
          </p:nvPr>
        </p:nvGraphicFramePr>
        <p:xfrm>
          <a:off x="683568" y="1988840"/>
          <a:ext cx="6552728" cy="4115118"/>
        </p:xfrm>
        <a:graphic>
          <a:graphicData uri="http://schemas.openxmlformats.org/drawingml/2006/table">
            <a:tbl>
              <a:tblPr firstRow="1" firstCol="1" bandRow="1">
                <a:tableStyleId>{5C22544A-7EE6-4342-B048-85BDC9FD1C3A}</a:tableStyleId>
              </a:tblPr>
              <a:tblGrid>
                <a:gridCol w="3276364">
                  <a:extLst>
                    <a:ext uri="{9D8B030D-6E8A-4147-A177-3AD203B41FA5}">
                      <a16:colId xmlns:a16="http://schemas.microsoft.com/office/drawing/2014/main" val="20000"/>
                    </a:ext>
                  </a:extLst>
                </a:gridCol>
                <a:gridCol w="3276364">
                  <a:extLst>
                    <a:ext uri="{9D8B030D-6E8A-4147-A177-3AD203B41FA5}">
                      <a16:colId xmlns:a16="http://schemas.microsoft.com/office/drawing/2014/main" val="20001"/>
                    </a:ext>
                  </a:extLst>
                </a:gridCol>
              </a:tblGrid>
              <a:tr h="202541">
                <a:tc>
                  <a:txBody>
                    <a:bodyPr/>
                    <a:lstStyle/>
                    <a:p>
                      <a:pPr>
                        <a:spcAft>
                          <a:spcPts val="0"/>
                        </a:spcAft>
                      </a:pPr>
                      <a:r>
                        <a:rPr lang="de-DE" sz="1600" dirty="0">
                          <a:effectLst/>
                        </a:rPr>
                        <a:t>Persönlichkeitsstil</a:t>
                      </a:r>
                      <a:endParaRPr lang="de-DE" sz="1600" dirty="0">
                        <a:effectLst/>
                        <a:latin typeface="Calibri"/>
                      </a:endParaRPr>
                    </a:p>
                  </a:txBody>
                  <a:tcPr marL="68580" marR="68580" marT="0" marB="0"/>
                </a:tc>
                <a:tc>
                  <a:txBody>
                    <a:bodyPr/>
                    <a:lstStyle/>
                    <a:p>
                      <a:pPr>
                        <a:spcAft>
                          <a:spcPts val="0"/>
                        </a:spcAft>
                      </a:pPr>
                      <a:r>
                        <a:rPr lang="de-DE" sz="1600">
                          <a:effectLst/>
                        </a:rPr>
                        <a:t> </a:t>
                      </a:r>
                      <a:endParaRPr lang="de-DE" sz="1600">
                        <a:effectLst/>
                        <a:latin typeface="Calibri"/>
                      </a:endParaRPr>
                    </a:p>
                  </a:txBody>
                  <a:tcPr marL="68580" marR="68580" marT="0" marB="0"/>
                </a:tc>
                <a:extLst>
                  <a:ext uri="{0D108BD9-81ED-4DB2-BD59-A6C34878D82A}">
                    <a16:rowId xmlns:a16="http://schemas.microsoft.com/office/drawing/2014/main" val="10000"/>
                  </a:ext>
                </a:extLst>
              </a:tr>
              <a:tr h="202541">
                <a:tc>
                  <a:txBody>
                    <a:bodyPr/>
                    <a:lstStyle/>
                    <a:p>
                      <a:pPr>
                        <a:spcAft>
                          <a:spcPts val="0"/>
                        </a:spcAft>
                      </a:pPr>
                      <a:r>
                        <a:rPr lang="de-DE" sz="1600">
                          <a:effectLst/>
                        </a:rPr>
                        <a:t>Sachlichkeit</a:t>
                      </a:r>
                      <a:endParaRPr lang="de-DE" sz="1600">
                        <a:effectLst/>
                        <a:latin typeface="Calibri"/>
                      </a:endParaRPr>
                    </a:p>
                  </a:txBody>
                  <a:tcPr marL="68580" marR="68580" marT="0" marB="0"/>
                </a:tc>
                <a:tc>
                  <a:txBody>
                    <a:bodyPr/>
                    <a:lstStyle/>
                    <a:p>
                      <a:pPr>
                        <a:spcAft>
                          <a:spcPts val="0"/>
                        </a:spcAft>
                      </a:pPr>
                      <a:r>
                        <a:rPr lang="de-DE" sz="1600" dirty="0">
                          <a:effectLst/>
                        </a:rPr>
                        <a:t>Extremvariante: Schizoide PS</a:t>
                      </a:r>
                      <a:endParaRPr lang="de-DE" sz="1600" dirty="0">
                        <a:effectLst/>
                        <a:latin typeface="Calibri"/>
                      </a:endParaRPr>
                    </a:p>
                  </a:txBody>
                  <a:tcPr marL="68580" marR="68580" marT="0" marB="0"/>
                </a:tc>
                <a:extLst>
                  <a:ext uri="{0D108BD9-81ED-4DB2-BD59-A6C34878D82A}">
                    <a16:rowId xmlns:a16="http://schemas.microsoft.com/office/drawing/2014/main" val="10001"/>
                  </a:ext>
                </a:extLst>
              </a:tr>
              <a:tr h="2547244">
                <a:tc>
                  <a:txBody>
                    <a:bodyPr/>
                    <a:lstStyle/>
                    <a:p>
                      <a:pPr marL="342900" lvl="0" indent="-342900">
                        <a:lnSpc>
                          <a:spcPct val="115000"/>
                        </a:lnSpc>
                        <a:spcAft>
                          <a:spcPts val="0"/>
                        </a:spcAft>
                        <a:buFont typeface="Calibri"/>
                        <a:buChar char="-"/>
                      </a:pPr>
                      <a:r>
                        <a:rPr lang="de-DE" sz="1600" dirty="0">
                          <a:effectLst/>
                        </a:rPr>
                        <a:t>Nüchterne Sachlichkeit</a:t>
                      </a:r>
                    </a:p>
                    <a:p>
                      <a:pPr marL="342900" lvl="0" indent="-342900">
                        <a:lnSpc>
                          <a:spcPct val="115000"/>
                        </a:lnSpc>
                        <a:spcAft>
                          <a:spcPts val="0"/>
                        </a:spcAft>
                        <a:buFont typeface="Calibri"/>
                        <a:buChar char="-"/>
                      </a:pPr>
                      <a:r>
                        <a:rPr lang="de-DE" sz="1600" dirty="0">
                          <a:effectLst/>
                        </a:rPr>
                        <a:t>Unternehmungen lieber alleine tun</a:t>
                      </a:r>
                    </a:p>
                    <a:p>
                      <a:pPr marL="342900" lvl="0" indent="-342900">
                        <a:lnSpc>
                          <a:spcPct val="115000"/>
                        </a:lnSpc>
                        <a:spcAft>
                          <a:spcPts val="0"/>
                        </a:spcAft>
                        <a:buFont typeface="Calibri"/>
                        <a:buChar char="-"/>
                      </a:pPr>
                      <a:r>
                        <a:rPr lang="de-DE" sz="1600" dirty="0">
                          <a:effectLst/>
                        </a:rPr>
                        <a:t>wenige soziale Bindungen</a:t>
                      </a:r>
                    </a:p>
                    <a:p>
                      <a:pPr marL="342900" lvl="0" indent="-342900">
                        <a:lnSpc>
                          <a:spcPct val="115000"/>
                        </a:lnSpc>
                        <a:spcAft>
                          <a:spcPts val="0"/>
                        </a:spcAft>
                        <a:buFont typeface="Calibri"/>
                        <a:buChar char="-"/>
                      </a:pPr>
                      <a:r>
                        <a:rPr lang="de-DE" sz="1600" dirty="0">
                          <a:effectLst/>
                        </a:rPr>
                        <a:t>z.T. sehr erfolgreich im Beruf</a:t>
                      </a:r>
                    </a:p>
                    <a:p>
                      <a:pPr marL="457200">
                        <a:lnSpc>
                          <a:spcPct val="115000"/>
                        </a:lnSpc>
                        <a:spcAft>
                          <a:spcPts val="0"/>
                        </a:spcAft>
                      </a:pPr>
                      <a:r>
                        <a:rPr lang="de-DE" sz="1600" dirty="0">
                          <a:effectLst/>
                        </a:rPr>
                        <a:t> </a:t>
                      </a:r>
                      <a:endParaRPr lang="de-DE" sz="1600" dirty="0">
                        <a:effectLst/>
                        <a:latin typeface="Calibri"/>
                        <a:ea typeface="Calibri"/>
                        <a:cs typeface="Times New Roman"/>
                      </a:endParaRPr>
                    </a:p>
                  </a:txBody>
                  <a:tcPr marL="68580" marR="68580" marT="0" marB="0"/>
                </a:tc>
                <a:tc>
                  <a:txBody>
                    <a:bodyPr/>
                    <a:lstStyle/>
                    <a:p>
                      <a:pPr marL="342900" lvl="0" indent="-342900">
                        <a:lnSpc>
                          <a:spcPct val="115000"/>
                        </a:lnSpc>
                        <a:spcAft>
                          <a:spcPts val="0"/>
                        </a:spcAft>
                        <a:buFont typeface="Calibri"/>
                        <a:buChar char="-"/>
                      </a:pPr>
                      <a:r>
                        <a:rPr lang="de-DE" sz="1600" dirty="0">
                          <a:effectLst/>
                        </a:rPr>
                        <a:t>Soziale Isolation</a:t>
                      </a:r>
                    </a:p>
                    <a:p>
                      <a:pPr marL="342900" lvl="0" indent="-342900">
                        <a:lnSpc>
                          <a:spcPct val="115000"/>
                        </a:lnSpc>
                        <a:spcAft>
                          <a:spcPts val="0"/>
                        </a:spcAft>
                        <a:buFont typeface="Calibri"/>
                        <a:buChar char="-"/>
                      </a:pPr>
                      <a:r>
                        <a:rPr lang="de-DE" sz="1600" dirty="0">
                          <a:effectLst/>
                        </a:rPr>
                        <a:t>Einsamkeit</a:t>
                      </a:r>
                    </a:p>
                    <a:p>
                      <a:pPr marL="342900" lvl="0" indent="-342900">
                        <a:lnSpc>
                          <a:spcPct val="115000"/>
                        </a:lnSpc>
                        <a:spcAft>
                          <a:spcPts val="0"/>
                        </a:spcAft>
                        <a:buFont typeface="Calibri"/>
                        <a:buChar char="-"/>
                      </a:pPr>
                      <a:r>
                        <a:rPr lang="de-DE" sz="1600" dirty="0">
                          <a:effectLst/>
                        </a:rPr>
                        <a:t>Eingeschränkte Bandbreite des Gefühlsausdrucks im Bereich Zwischenmenschlichem</a:t>
                      </a:r>
                    </a:p>
                    <a:p>
                      <a:pPr marL="342900" lvl="0" indent="-342900">
                        <a:lnSpc>
                          <a:spcPct val="115000"/>
                        </a:lnSpc>
                        <a:spcAft>
                          <a:spcPts val="0"/>
                        </a:spcAft>
                        <a:buFont typeface="Calibri"/>
                        <a:buChar char="-"/>
                      </a:pPr>
                      <a:r>
                        <a:rPr lang="de-DE" sz="1600" dirty="0">
                          <a:effectLst/>
                        </a:rPr>
                        <a:t>Wirken scheu und verschlossen</a:t>
                      </a:r>
                    </a:p>
                    <a:p>
                      <a:pPr marL="342900" lvl="0" indent="-342900">
                        <a:lnSpc>
                          <a:spcPct val="115000"/>
                        </a:lnSpc>
                        <a:spcAft>
                          <a:spcPts val="0"/>
                        </a:spcAft>
                        <a:buFont typeface="Calibri"/>
                        <a:buChar char="-"/>
                      </a:pPr>
                      <a:r>
                        <a:rPr lang="de-DE" sz="1600" dirty="0">
                          <a:effectLst/>
                        </a:rPr>
                        <a:t>Gleichgültigkeit gegenüber Feedback durch andere</a:t>
                      </a:r>
                    </a:p>
                    <a:p>
                      <a:pPr marL="342900" lvl="0" indent="-342900">
                        <a:lnSpc>
                          <a:spcPct val="115000"/>
                        </a:lnSpc>
                        <a:spcAft>
                          <a:spcPts val="0"/>
                        </a:spcAft>
                        <a:buFont typeface="Calibri"/>
                        <a:buChar char="-"/>
                      </a:pPr>
                      <a:r>
                        <a:rPr lang="de-DE" sz="1600" dirty="0">
                          <a:effectLst/>
                        </a:rPr>
                        <a:t>Bei starke Kritik an ihrem Lebensziel kann es zu Zornesausbrüchen kommen</a:t>
                      </a:r>
                      <a:endParaRPr lang="de-DE" sz="160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31784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ysithea">
  <a:themeElements>
    <a:clrScheme name="Lysithea">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Lysithea">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ysithea">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0</TotalTime>
  <Words>2088</Words>
  <Application>Microsoft Office PowerPoint</Application>
  <PresentationFormat>Bildschirmpräsentation (4:3)</PresentationFormat>
  <Paragraphs>301</Paragraphs>
  <Slides>28</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28</vt:i4>
      </vt:variant>
    </vt:vector>
  </HeadingPairs>
  <TitlesOfParts>
    <vt:vector size="33" baseType="lpstr">
      <vt:lpstr>Calibri</vt:lpstr>
      <vt:lpstr>Trebuchet MS</vt:lpstr>
      <vt:lpstr>Wingdings</vt:lpstr>
      <vt:lpstr>Wingdings 2</vt:lpstr>
      <vt:lpstr>Lysithea</vt:lpstr>
      <vt:lpstr>Persönlichkeits-störungen</vt:lpstr>
      <vt:lpstr>Übersicht</vt:lpstr>
      <vt:lpstr>Was ist eine Persönlichkeit?</vt:lpstr>
      <vt:lpstr>Was ist eine Persönlichkeitsstörung?</vt:lpstr>
      <vt:lpstr>Wie entsteht eine Persönlichkeitsstörung?</vt:lpstr>
      <vt:lpstr>Wie entsteht eine Persönlichkeitsstörung?</vt:lpstr>
      <vt:lpstr>Welche Arten von PS gibt es?</vt:lpstr>
      <vt:lpstr>Welche Arten von PS gibt es?</vt:lpstr>
      <vt:lpstr>Welche Arten von PS gibt es?</vt:lpstr>
      <vt:lpstr>Welche Arten von PS gibt es?</vt:lpstr>
      <vt:lpstr>Welche Arten von PS gibt es?</vt:lpstr>
      <vt:lpstr>Welche Arten von PS gibt es?</vt:lpstr>
      <vt:lpstr>Welche Arten von PS gibt es?</vt:lpstr>
      <vt:lpstr>Welche Arten von PS gibt es?</vt:lpstr>
      <vt:lpstr>Welche Arten von PS gibt es?</vt:lpstr>
      <vt:lpstr>Welche Arten von PS gibt es?</vt:lpstr>
      <vt:lpstr>Welche Arten von PS gibt es?</vt:lpstr>
      <vt:lpstr>Welche Arten von PS gibt es?</vt:lpstr>
      <vt:lpstr>Welche Arten von PS gibt es?</vt:lpstr>
      <vt:lpstr>Welche Therapie bei welcher PS?</vt:lpstr>
      <vt:lpstr>Welche Therapie bei welcher PS?</vt:lpstr>
      <vt:lpstr>Differenzielle Indikation nach Schweregrad</vt:lpstr>
      <vt:lpstr>Differenzielle Indikation nach Art der PS</vt:lpstr>
      <vt:lpstr>PowerPoint-Präsentation</vt:lpstr>
      <vt:lpstr>Fallbeispiele</vt:lpstr>
      <vt:lpstr>Fallbeispiele</vt:lpstr>
      <vt:lpstr>Fallbeispiele</vt:lpstr>
      <vt:lpstr>Danke für eure Aufmerksamkeit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Persönlichkeits-störungen</dc:title>
  <dc:creator>Patrick</dc:creator>
  <cp:lastModifiedBy>Patrick</cp:lastModifiedBy>
  <cp:revision>16</cp:revision>
  <dcterms:created xsi:type="dcterms:W3CDTF">2014-02-21T13:36:23Z</dcterms:created>
  <dcterms:modified xsi:type="dcterms:W3CDTF">2021-08-06T16:13:35Z</dcterms:modified>
</cp:coreProperties>
</file>